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4"/>
  </p:notesMasterIdLst>
  <p:handoutMasterIdLst>
    <p:handoutMasterId r:id="rId5"/>
  </p:handoutMasterIdLst>
  <p:sldIdLst>
    <p:sldId id="263" r:id="rId2"/>
    <p:sldId id="264" r:id="rId3"/>
  </p:sldIdLst>
  <p:sldSz cx="9144000" cy="5143500" type="screen16x9"/>
  <p:notesSz cx="6904038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006600"/>
    <a:srgbClr val="000066"/>
    <a:srgbClr val="FFFF99"/>
    <a:srgbClr val="969696"/>
    <a:srgbClr val="CCFFFF"/>
    <a:srgbClr val="5C0909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624" y="-96"/>
      </p:cViewPr>
      <p:guideLst>
        <p:guide orient="horz" pos="158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39E46C2-0F4F-4DF2-83E2-0D78DAE3D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9413" y="692150"/>
            <a:ext cx="61468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379913"/>
            <a:ext cx="5062538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05F317-9446-4C82-86CE-BF897B3EE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8739188" y="160735"/>
            <a:ext cx="75342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800" smtClean="0">
                <a:solidFill>
                  <a:srgbClr val="FFFFFF"/>
                </a:solidFill>
                <a:latin typeface="Arial" pitchFamily="34" charset="0"/>
              </a:rPr>
              <a:t>®</a:t>
            </a:r>
          </a:p>
        </p:txBody>
      </p:sp>
      <p:pic>
        <p:nvPicPr>
          <p:cNvPr id="5" name="Picture 10" descr="OGC header 20101220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Picture 7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572000"/>
            <a:ext cx="1381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 userDrawn="1"/>
        </p:nvSpPr>
        <p:spPr bwMode="auto">
          <a:xfrm>
            <a:off x="4145602" y="914401"/>
            <a:ext cx="852798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 algn="ctr">
              <a:defRPr/>
            </a:pPr>
            <a:r>
              <a:rPr lang="en-US" dirty="0" smtClean="0">
                <a:latin typeface="Arial" charset="0"/>
              </a:rPr>
              <a:t>Sponsored by</a:t>
            </a:r>
          </a:p>
        </p:txBody>
      </p:sp>
      <p:pic>
        <p:nvPicPr>
          <p:cNvPr id="8" name="Picture 2" descr="http://www.opengeospatial.org/pub/www/files/logo_u-tokyo_eng.gi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1775223"/>
            <a:ext cx="1257300" cy="25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Hitachi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14789" y="1768079"/>
            <a:ext cx="1152525" cy="264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AIST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1685925"/>
            <a:ext cx="16954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3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2457450"/>
            <a:ext cx="7772400" cy="857250"/>
          </a:xfrm>
        </p:spPr>
        <p:txBody>
          <a:bodyPr/>
          <a:lstStyle>
            <a:lvl1pPr>
              <a:defRPr sz="3200">
                <a:latin typeface="Arial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6400800" cy="10287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092E5C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009900" y="4800600"/>
            <a:ext cx="3276600" cy="2286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Copyright © 2014 Open Geospatial Consortium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2014 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E929F-E268-4759-A1AC-D7A3C7BD8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02394"/>
            <a:ext cx="2170112" cy="452556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6" y="102394"/>
            <a:ext cx="6361113" cy="45255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2014 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A80A-573E-4BD0-8BAF-8A74CC203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2014 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840C5-3F9F-432A-AB73-994B3AD2F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2014 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B1872-0AAB-4AC7-94E0-6B8CD2333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959644"/>
            <a:ext cx="4152900" cy="36683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959644"/>
            <a:ext cx="4152900" cy="36683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2014 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87CE-E30A-494E-903B-0810ECAA6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2014 Open Geospatial Consortium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12C2C-BCF9-4BCB-9CE7-1FEF78569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2014 Open Geospatial Consortium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C23CC-0A64-4B8C-BD46-0F477B169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2014 Open Geospatial Consortium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C53E1-3BF2-4F14-AC90-444705BF8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2014 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169D5-4B35-4D98-B53B-1A336B975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2014 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20199-91CD-46F3-BDC2-F9BDB97EA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5125" y="582216"/>
            <a:ext cx="8455025" cy="367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2394"/>
            <a:ext cx="86836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959644"/>
            <a:ext cx="8458200" cy="3668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3388" y="4914900"/>
            <a:ext cx="32004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900" b="0">
                <a:solidFill>
                  <a:srgbClr val="092E5C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© 2014 Open Geospatial Consortium</a:t>
            </a:r>
          </a:p>
        </p:txBody>
      </p:sp>
      <p:sp>
        <p:nvSpPr>
          <p:cNvPr id="462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6100" y="4914900"/>
            <a:ext cx="19050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b="0">
                <a:solidFill>
                  <a:srgbClr val="092E5C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4CCF073-89AD-45F0-B6C7-8F97EFBB2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Text Box 16"/>
          <p:cNvSpPr txBox="1">
            <a:spLocks noChangeArrowheads="1"/>
          </p:cNvSpPr>
          <p:nvPr/>
        </p:nvSpPr>
        <p:spPr bwMode="auto">
          <a:xfrm>
            <a:off x="304800" y="4527947"/>
            <a:ext cx="1168590" cy="61555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n-US" sz="4000" dirty="0" smtClean="0">
                <a:solidFill>
                  <a:schemeClr val="tx2"/>
                </a:solidFill>
                <a:latin typeface="Times New Roman" charset="0"/>
              </a:rPr>
              <a:t>OGC</a:t>
            </a:r>
          </a:p>
        </p:txBody>
      </p:sp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1498601" y="4702969"/>
            <a:ext cx="94578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chemeClr val="tx2"/>
                </a:solidFill>
                <a:latin typeface="Arial" pitchFamily="34" charset="0"/>
              </a:rPr>
              <a:t>®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33363" indent="-233363" algn="l" rtl="0" eaLnBrk="1" fontAlgn="base" hangingPunct="1">
        <a:spcBef>
          <a:spcPct val="20000"/>
        </a:spcBef>
        <a:spcAft>
          <a:spcPct val="0"/>
        </a:spcAft>
        <a:buClr>
          <a:srgbClr val="092E5C"/>
        </a:buClr>
        <a:buChar char="•"/>
        <a:defRPr sz="24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1pPr>
      <a:lvl2pPr marL="569913" indent="-222250" algn="l" rtl="0" eaLnBrk="1" fontAlgn="base" hangingPunct="1">
        <a:spcBef>
          <a:spcPct val="20000"/>
        </a:spcBef>
        <a:spcAft>
          <a:spcPct val="0"/>
        </a:spcAft>
        <a:buClr>
          <a:srgbClr val="092E5C"/>
        </a:buClr>
        <a:buChar char="–"/>
        <a:defRPr sz="20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2pPr>
      <a:lvl3pPr marL="912813" indent="-228600" algn="l" rtl="0" eaLnBrk="1" fontAlgn="base" hangingPunct="1">
        <a:spcBef>
          <a:spcPct val="20000"/>
        </a:spcBef>
        <a:spcAft>
          <a:spcPct val="0"/>
        </a:spcAft>
        <a:buClr>
          <a:srgbClr val="092E5C"/>
        </a:buClr>
        <a:buChar char="•"/>
        <a:defRPr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3pPr>
      <a:lvl4pPr marL="1255713" indent="-228600" algn="l" rtl="0" eaLnBrk="1" fontAlgn="base" hangingPunct="1">
        <a:spcBef>
          <a:spcPct val="20000"/>
        </a:spcBef>
        <a:spcAft>
          <a:spcPct val="0"/>
        </a:spcAft>
        <a:buClr>
          <a:srgbClr val="092E5C"/>
        </a:buClr>
        <a:buChar char="–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4pPr>
      <a:lvl5pPr marL="1598613" indent="-228600" algn="l" rtl="0" eaLnBrk="1" fontAlgn="base" hangingPunct="1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5pPr>
      <a:lvl6pPr marL="2055813" indent="-228600" algn="l" rtl="0" eaLnBrk="1" fontAlgn="base" hangingPunct="1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6pPr>
      <a:lvl7pPr marL="2513013" indent="-228600" algn="l" rtl="0" eaLnBrk="1" fontAlgn="base" hangingPunct="1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7pPr>
      <a:lvl8pPr marL="2970213" indent="-228600" algn="l" rtl="0" eaLnBrk="1" fontAlgn="base" hangingPunct="1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8pPr>
      <a:lvl9pPr marL="3427413" indent="-228600" algn="l" rtl="0" eaLnBrk="1" fontAlgn="base" hangingPunct="1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66950"/>
            <a:ext cx="7772400" cy="990600"/>
          </a:xfrm>
        </p:spPr>
        <p:txBody>
          <a:bodyPr/>
          <a:lstStyle/>
          <a:p>
            <a:r>
              <a:rPr lang="en-US" sz="3600" dirty="0"/>
              <a:t>Urban Planning </a:t>
            </a:r>
            <a:r>
              <a:rPr lang="en-US" sz="3600"/>
              <a:t>DWG Agenda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57550"/>
            <a:ext cx="6400800" cy="1447800"/>
          </a:xfrm>
        </p:spPr>
        <p:txBody>
          <a:bodyPr/>
          <a:lstStyle/>
          <a:p>
            <a:r>
              <a:rPr lang="en-US" altLang="en-US" sz="2000" dirty="0">
                <a:cs typeface="Arial" pitchFamily="34" charset="0"/>
              </a:rPr>
              <a:t>93rd OGC Technical Committee</a:t>
            </a:r>
          </a:p>
          <a:p>
            <a:r>
              <a:rPr lang="en-US" altLang="en-US" sz="2000" dirty="0">
                <a:cs typeface="Arial" pitchFamily="34" charset="0"/>
              </a:rPr>
              <a:t>Tokyo, Japan</a:t>
            </a:r>
          </a:p>
          <a:p>
            <a:r>
              <a:rPr lang="en-US" sz="2000" dirty="0"/>
              <a:t>John Herring, Oracle USA</a:t>
            </a:r>
          </a:p>
          <a:p>
            <a:r>
              <a:rPr lang="en-US" sz="2000" dirty="0"/>
              <a:t>3 December 2014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OGC Framework for Smart Cities: Urban Planning</a:t>
            </a:r>
          </a:p>
          <a:p>
            <a:pPr lvl="1" algn="r">
              <a:buNone/>
            </a:pPr>
            <a:r>
              <a:rPr lang="en-US" altLang="en-US" b="1" dirty="0"/>
              <a:t>George Percivall, OGC</a:t>
            </a:r>
          </a:p>
          <a:p>
            <a:r>
              <a:rPr lang="en-US" dirty="0"/>
              <a:t>Ideas for Urban Planning DWG	</a:t>
            </a:r>
          </a:p>
          <a:p>
            <a:pPr algn="r">
              <a:lnSpc>
                <a:spcPts val="1700"/>
              </a:lnSpc>
              <a:buNone/>
            </a:pPr>
            <a:r>
              <a:rPr lang="it-IT" altLang="en-US" sz="2000" b="1" dirty="0"/>
              <a:t>Giuseppe Conti – </a:t>
            </a:r>
            <a:r>
              <a:rPr lang="en-US" altLang="en-US" sz="2000" b="1" dirty="0"/>
              <a:t>Trilogis</a:t>
            </a:r>
          </a:p>
          <a:p>
            <a:pPr algn="r">
              <a:lnSpc>
                <a:spcPts val="1700"/>
              </a:lnSpc>
              <a:buNone/>
            </a:pPr>
            <a:r>
              <a:rPr lang="en-US" altLang="en-US" sz="2000" b="1" dirty="0"/>
              <a:t>Pietro Elisei, Wendy Laura Cînța – Urbasofia</a:t>
            </a:r>
          </a:p>
          <a:p>
            <a:pPr algn="r">
              <a:lnSpc>
                <a:spcPts val="1700"/>
              </a:lnSpc>
              <a:buNone/>
            </a:pPr>
            <a:r>
              <a:rPr lang="en-US" altLang="en-US" sz="2000" b="1" dirty="0"/>
              <a:t>Presented by Martin Ford, GIstandards</a:t>
            </a:r>
          </a:p>
          <a:p>
            <a:pPr>
              <a:lnSpc>
                <a:spcPts val="1700"/>
              </a:lnSpc>
            </a:pPr>
            <a:r>
              <a:rPr lang="en-US" dirty="0"/>
              <a:t>Planning Mark-up Language</a:t>
            </a:r>
          </a:p>
          <a:p>
            <a:pPr lvl="1" algn="r">
              <a:lnSpc>
                <a:spcPts val="1700"/>
              </a:lnSpc>
              <a:buNone/>
            </a:pPr>
            <a:r>
              <a:rPr lang="en-US" dirty="0"/>
              <a:t>	</a:t>
            </a:r>
            <a:r>
              <a:rPr lang="en-US" altLang="en-US" dirty="0"/>
              <a:t>		</a:t>
            </a:r>
            <a:r>
              <a:rPr lang="it-IT" altLang="en-US" b="1" dirty="0"/>
              <a:t>Giuseppe Conti – </a:t>
            </a:r>
            <a:r>
              <a:rPr lang="en-US" altLang="en-US" b="1" dirty="0"/>
              <a:t>Trilogis</a:t>
            </a:r>
            <a:br>
              <a:rPr lang="en-US" altLang="en-US" b="1" dirty="0"/>
            </a:br>
            <a:r>
              <a:rPr lang="en-US" altLang="en-US" b="1" dirty="0"/>
              <a:t>Presented by Martin Ford, GIstandards</a:t>
            </a:r>
          </a:p>
          <a:p>
            <a:pPr>
              <a:lnSpc>
                <a:spcPts val="1700"/>
              </a:lnSpc>
            </a:pPr>
            <a:r>
              <a:rPr lang="en-US" dirty="0"/>
              <a:t>Towards a System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 Model for Urban Planning</a:t>
            </a:r>
          </a:p>
          <a:p>
            <a:pPr lvl="1" algn="r">
              <a:lnSpc>
                <a:spcPts val="1700"/>
              </a:lnSpc>
              <a:buNone/>
            </a:pPr>
            <a:r>
              <a:rPr lang="en-US" altLang="en-US" b="1" dirty="0"/>
              <a:t>John Herring, Oracle</a:t>
            </a:r>
          </a:p>
          <a:p>
            <a:pPr lvl="1">
              <a:lnSpc>
                <a:spcPts val="1700"/>
              </a:lnSpc>
            </a:pPr>
            <a:endParaRPr lang="en-US" altLang="en-US" dirty="0"/>
          </a:p>
          <a:p>
            <a:pPr lvl="1" algn="r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14_Tokyo_Presentation_wide">
  <a:themeElements>
    <a:clrScheme name="">
      <a:dk1>
        <a:srgbClr val="000000"/>
      </a:dk1>
      <a:lt1>
        <a:srgbClr val="FFFFCC"/>
      </a:lt1>
      <a:dk2>
        <a:srgbClr val="092E5C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GC_PowerPoin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noAutofit/>
      </a:bodyPr>
      <a:lstStyle>
        <a:defPPr>
          <a:defRPr dirty="0" err="1" smtClean="0"/>
        </a:defPPr>
      </a:lstStyle>
    </a:txDef>
  </a:objectDefaults>
  <a:extraClrSchemeLst>
    <a:extraClrScheme>
      <a:clrScheme name="OGC_PowerPoi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C_PowerPoint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2014_Tokyo_Presentation_wide</Template>
  <TotalTime>20</TotalTime>
  <Words>38</Words>
  <Application>Microsoft Office PowerPoint</Application>
  <PresentationFormat>On-screen Show (16:9)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2014_Tokyo_Presentation_wide</vt:lpstr>
      <vt:lpstr>Urban Planning DWG Agenda</vt:lpstr>
      <vt:lpstr>Agenda</vt:lpstr>
    </vt:vector>
  </TitlesOfParts>
  <Company>Oracle Corporation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Planning DWG  (agenda version)</dc:title>
  <dc:subject>OGC TC/PC</dc:subject>
  <dc:creator>john herring</dc:creator>
  <cp:lastModifiedBy>john herring</cp:lastModifiedBy>
  <cp:revision>2</cp:revision>
  <cp:lastPrinted>2003-02-03T21:59:32Z</cp:lastPrinted>
  <dcterms:created xsi:type="dcterms:W3CDTF">2014-12-01T09:12:04Z</dcterms:created>
  <dcterms:modified xsi:type="dcterms:W3CDTF">2014-12-03T10:02:31Z</dcterms:modified>
</cp:coreProperties>
</file>