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3" r:id="rId4"/>
    <p:sldId id="266" r:id="rId5"/>
    <p:sldId id="267" r:id="rId6"/>
    <p:sldId id="264" r:id="rId7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52" y="-10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9504D2C-2062-B34D-9A29-2C216C1BD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20A14C-D48D-F34C-ACB2-E584FC0D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33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4144963" y="1219200"/>
            <a:ext cx="854075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Sponsored by</a:t>
            </a:r>
          </a:p>
        </p:txBody>
      </p: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1371600"/>
            <a:ext cx="26987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2768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2286000"/>
            <a:ext cx="914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8" y="1524000"/>
            <a:ext cx="29321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362200"/>
            <a:ext cx="1997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269088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DA6A-0AA5-B249-86E8-BC710B183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E12A-C56A-F24F-B15C-40B15E587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2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70CA-E840-F74A-9681-C700CD9CF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7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03AB-25A4-204E-AC41-E966BD965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8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44AA-6579-FD4A-A6F6-B36998DCE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213C-FDE7-B84D-80F5-6EEEE3B91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18EE-FF70-7C43-9533-44D0F03F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5CBC1-09D2-C544-989A-A7DF321B8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992F0-3653-A446-AD81-5DADE03C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6C57F-196F-D546-8FBE-89F5051C0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2015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9D9B2F51-1DF0-CE4E-BCB8-77B0D2DC6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s://portal.opengeospatial.org/files/?artifact_id=6118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artcitieswee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OGC </a:t>
            </a:r>
            <a:r>
              <a:rPr lang="en-US" sz="2800" dirty="0"/>
              <a:t>A</a:t>
            </a:r>
            <a:r>
              <a:rPr lang="en-US" sz="2800" dirty="0" smtClean="0"/>
              <a:t>lliances</a:t>
            </a:r>
            <a:r>
              <a:rPr lang="en-US" sz="2800" dirty="0"/>
              <a:t> for Smart Cities, JTC 1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Arial Black" charset="0"/>
              <a:ea typeface="MS PGothic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  <a:ea typeface="MS PGothic" charset="0"/>
                <a:cs typeface="Arial" charset="0"/>
              </a:rPr>
              <a:t>95th OGC Technical Committee</a:t>
            </a:r>
          </a:p>
          <a:p>
            <a:r>
              <a:rPr lang="en-US" sz="2000" dirty="0">
                <a:latin typeface="Arial" charset="0"/>
                <a:ea typeface="MS PGothic" charset="0"/>
                <a:cs typeface="Arial" charset="0"/>
              </a:rPr>
              <a:t>Boulder, Colorado USA</a:t>
            </a:r>
          </a:p>
          <a:p>
            <a:r>
              <a:rPr lang="en-US" sz="2000" dirty="0" smtClean="0">
                <a:latin typeface="Arial" charset="0"/>
                <a:ea typeface="MS PGothic" charset="0"/>
                <a:cs typeface="Arial" charset="0"/>
              </a:rPr>
              <a:t>George Percivall, OGC</a:t>
            </a:r>
            <a:endParaRPr lang="en-US" sz="2000" dirty="0">
              <a:latin typeface="Arial" charset="0"/>
              <a:ea typeface="MS PGothic" charset="0"/>
              <a:cs typeface="Arial" charset="0"/>
            </a:endParaRPr>
          </a:p>
          <a:p>
            <a:r>
              <a:rPr lang="en-US" sz="2000">
                <a:latin typeface="Arial" charset="0"/>
                <a:ea typeface="MS PGothic" charset="0"/>
                <a:cs typeface="Arial" charset="0"/>
              </a:rPr>
              <a:t>2</a:t>
            </a:r>
            <a:r>
              <a:rPr lang="en-US" sz="2000" smtClean="0">
                <a:latin typeface="Arial" charset="0"/>
                <a:ea typeface="MS PGothic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cs typeface="Arial" charset="0"/>
              </a:rPr>
              <a:t>June 2015</a:t>
            </a:r>
            <a:endParaRPr lang="en-US" sz="2000" dirty="0">
              <a:latin typeface="Arial" charset="0"/>
              <a:ea typeface="MS PGothic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900" b="0" smtClean="0">
                <a:solidFill>
                  <a:srgbClr val="092E5C"/>
                </a:solidFill>
                <a:latin typeface="Arial" charset="0"/>
              </a:rPr>
              <a:t>Copyright © 2015 Open Geospatial Consortium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5029200" y="990600"/>
            <a:ext cx="4038600" cy="4724400"/>
            <a:chOff x="5867400" y="1418057"/>
            <a:chExt cx="3200400" cy="4011138"/>
          </a:xfrm>
        </p:grpSpPr>
        <p:pic>
          <p:nvPicPr>
            <p:cNvPr id="32774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10" t="8041" r="35397" b="5609"/>
            <a:stretch>
              <a:fillRect/>
            </a:stretch>
          </p:blipFill>
          <p:spPr bwMode="auto">
            <a:xfrm>
              <a:off x="5867400" y="1418057"/>
              <a:ext cx="3098801" cy="4011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775" name="Rectangle 4"/>
            <p:cNvSpPr>
              <a:spLocks noChangeArrowheads="1"/>
            </p:cNvSpPr>
            <p:nvPr/>
          </p:nvSpPr>
          <p:spPr bwMode="auto">
            <a:xfrm>
              <a:off x="6400800" y="2971800"/>
              <a:ext cx="20574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943600" y="2895844"/>
              <a:ext cx="3124200" cy="914292"/>
            </a:xfrm>
            <a:prstGeom prst="rect">
              <a:avLst/>
            </a:prstGeom>
            <a:noFill/>
          </p:spPr>
          <p:txBody>
            <a:bodyPr/>
            <a:lstStyle/>
            <a:p>
              <a:pPr algn="ctr">
                <a:defRPr/>
              </a:pPr>
              <a:r>
                <a:rPr lang="en-US" sz="1050" dirty="0">
                  <a:ea typeface="MS PGothic" pitchFamily="34" charset="-128"/>
                  <a:cs typeface="+mn-cs"/>
                </a:rPr>
                <a:t>OGC Smart Cities Spatial Information Framework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MS PGothic" charset="0"/>
              </a:rPr>
              <a:t>OGC Smart Cities </a:t>
            </a:r>
            <a:br>
              <a:rPr lang="en-US" dirty="0">
                <a:latin typeface="Arial" charset="0"/>
                <a:ea typeface="MS PGothic" charset="0"/>
              </a:rPr>
            </a:br>
            <a:r>
              <a:rPr lang="en-US" dirty="0">
                <a:latin typeface="Arial" charset="0"/>
                <a:ea typeface="MS PGothic" charset="0"/>
              </a:rPr>
              <a:t>Spatial Information Framework</a:t>
            </a:r>
            <a:endParaRPr lang="en-US" dirty="0"/>
          </a:p>
        </p:txBody>
      </p:sp>
      <p:sp>
        <p:nvSpPr>
          <p:cNvPr id="32771" name="Inhaltsplatzhalter 2"/>
          <p:cNvSpPr>
            <a:spLocks noGrp="1"/>
          </p:cNvSpPr>
          <p:nvPr>
            <p:ph idx="1"/>
          </p:nvPr>
        </p:nvSpPr>
        <p:spPr>
          <a:xfrm>
            <a:off x="304800" y="1216025"/>
            <a:ext cx="4800600" cy="4891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ea typeface="MS PGothic" charset="0"/>
              </a:rPr>
              <a:t>Influenced </a:t>
            </a:r>
            <a:r>
              <a:rPr lang="en-US" dirty="0" smtClean="0">
                <a:latin typeface="Arial" charset="0"/>
                <a:ea typeface="MS PGothic" charset="0"/>
              </a:rPr>
              <a:t>by: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>
                <a:latin typeface="Arial" charset="0"/>
                <a:ea typeface="MS PGothic" charset="0"/>
              </a:rPr>
              <a:t>OGC’s </a:t>
            </a:r>
            <a:r>
              <a:rPr lang="en-US" dirty="0" smtClean="0">
                <a:latin typeface="Arial" charset="0"/>
                <a:ea typeface="MS PGothic" charset="0"/>
              </a:rPr>
              <a:t>standards baseline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>
                <a:latin typeface="Arial" charset="0"/>
                <a:ea typeface="MS PGothic" charset="0"/>
              </a:rPr>
              <a:t>Survey of Smart City </a:t>
            </a:r>
            <a:r>
              <a:rPr lang="en-US" dirty="0" smtClean="0">
                <a:latin typeface="Arial" charset="0"/>
                <a:ea typeface="MS PGothic" charset="0"/>
              </a:rPr>
              <a:t/>
            </a:r>
            <a:br>
              <a:rPr lang="en-US" dirty="0" smtClean="0">
                <a:latin typeface="Arial" charset="0"/>
                <a:ea typeface="MS PGothic" charset="0"/>
              </a:rPr>
            </a:br>
            <a:r>
              <a:rPr lang="en-US" dirty="0" smtClean="0">
                <a:latin typeface="Arial" charset="0"/>
                <a:ea typeface="MS PGothic" charset="0"/>
              </a:rPr>
              <a:t>Standards </a:t>
            </a:r>
            <a:r>
              <a:rPr lang="en-US" dirty="0">
                <a:latin typeface="Arial" charset="0"/>
                <a:ea typeface="MS PGothic" charset="0"/>
              </a:rPr>
              <a:t>Activities: 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JTC 1, ITU, ISO, BSI, DIN, others</a:t>
            </a:r>
          </a:p>
          <a:p>
            <a:r>
              <a:rPr lang="en-US" dirty="0">
                <a:latin typeface="Arial" charset="0"/>
                <a:ea typeface="MS PGothic" charset="0"/>
              </a:rPr>
              <a:t>Survey of OGC </a:t>
            </a:r>
            <a:r>
              <a:rPr lang="en-US" dirty="0" err="1">
                <a:latin typeface="Arial" charset="0"/>
                <a:ea typeface="MS PGothic" charset="0"/>
              </a:rPr>
              <a:t>CityGML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smtClean="0">
                <a:latin typeface="Arial" charset="0"/>
                <a:ea typeface="MS PGothic" charset="0"/>
              </a:rPr>
              <a:t>implementations</a:t>
            </a:r>
            <a:endParaRPr lang="en-US" sz="2800" dirty="0" smtClean="0">
              <a:latin typeface="Arial" charset="0"/>
              <a:ea typeface="MS PGothic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latin typeface="Arial" charset="0"/>
                <a:ea typeface="MS PGothic" charset="0"/>
              </a:rPr>
              <a:t>Input </a:t>
            </a:r>
            <a:r>
              <a:rPr lang="en-US" dirty="0" smtClean="0">
                <a:latin typeface="Arial" charset="0"/>
                <a:ea typeface="MS PGothic" charset="0"/>
              </a:rPr>
              <a:t>to JTC 1/SG1 </a:t>
            </a:r>
            <a:r>
              <a:rPr lang="en-US" dirty="0" smtClean="0">
                <a:latin typeface="Arial" charset="0"/>
                <a:ea typeface="MS PGothic" charset="0"/>
              </a:rPr>
              <a:t>&amp; ITU</a:t>
            </a:r>
            <a:endParaRPr lang="en-US" dirty="0" smtClean="0">
              <a:latin typeface="Arial" charset="0"/>
              <a:ea typeface="MS PGothic" charset="0"/>
            </a:endParaRPr>
          </a:p>
        </p:txBody>
      </p:sp>
      <p:sp>
        <p:nvSpPr>
          <p:cNvPr id="32772" name="TextBox 2"/>
          <p:cNvSpPr txBox="1">
            <a:spLocks noChangeArrowheads="1"/>
          </p:cNvSpPr>
          <p:nvPr/>
        </p:nvSpPr>
        <p:spPr bwMode="auto">
          <a:xfrm>
            <a:off x="3200400" y="6248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>
              <a:defRPr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>
              <a:defRPr sz="16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>
              <a:defRPr sz="16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>
              <a:defRPr sz="16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>
              <a:defRPr sz="16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>
              <a:defRPr sz="1600">
                <a:solidFill>
                  <a:schemeClr val="tx2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endParaRPr lang="en-US" sz="1000" dirty="0">
              <a:solidFill>
                <a:schemeClr val="tx1"/>
              </a:solidFill>
              <a:latin typeface="CG 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2015 Open Geospatial Consortium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6245423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>
                <a:latin typeface="Arial" charset="0"/>
                <a:ea typeface="MS PGothic" charset="0"/>
              </a:rPr>
              <a:t>OGC White </a:t>
            </a:r>
            <a:r>
              <a:rPr lang="en-US" sz="1400" dirty="0" err="1" smtClean="0">
                <a:latin typeface="Arial" charset="0"/>
                <a:ea typeface="MS PGothic" charset="0"/>
              </a:rPr>
              <a:t>Paper:</a:t>
            </a:r>
            <a:r>
              <a:rPr lang="en-US" sz="1400" dirty="0" err="1" smtClean="0">
                <a:latin typeface="Arial" charset="0"/>
                <a:ea typeface="MS PGothic" charset="0"/>
                <a:hlinkClick r:id="rId3"/>
              </a:rPr>
              <a:t>https</a:t>
            </a:r>
            <a:r>
              <a:rPr lang="en-US" sz="1400" dirty="0">
                <a:latin typeface="Arial" charset="0"/>
                <a:ea typeface="MS PGothic" charset="0"/>
                <a:hlinkClick r:id="rId3"/>
              </a:rPr>
              <a:t>://portal.opengeospatial.org/files/?artifact_id=61188</a:t>
            </a:r>
            <a:endParaRPr lang="en-US" sz="14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JTC 1/SG 1 – Smart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JTC 1 Plenary, November 2014 - </a:t>
            </a:r>
            <a:r>
              <a:rPr lang="en-US" b="1" dirty="0" smtClean="0"/>
              <a:t>Resolution </a:t>
            </a:r>
            <a:r>
              <a:rPr lang="en-US" b="1" dirty="0"/>
              <a:t>23 </a:t>
            </a:r>
            <a:r>
              <a:rPr lang="en-US" dirty="0"/>
              <a:t>– Reconstitution of the </a:t>
            </a:r>
            <a:r>
              <a:rPr lang="en-US" b="1" dirty="0"/>
              <a:t>Study Group on Smart Cities</a:t>
            </a:r>
          </a:p>
          <a:p>
            <a:pPr lvl="1"/>
            <a:r>
              <a:rPr lang="en-US" dirty="0"/>
              <a:t>JTC 1 reconstitutes the Study Group on Smart Cities with the following Terms of Reference: </a:t>
            </a:r>
          </a:p>
          <a:p>
            <a:pPr lvl="1"/>
            <a:r>
              <a:rPr lang="en-US" dirty="0"/>
              <a:t>1. Investigating the value and scope of a Smart Cities’ model, including a Smart City Reference Model from an ICT perspective, a domain knowledge model, and a data and service model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SG 1 report development underway</a:t>
            </a:r>
          </a:p>
          <a:p>
            <a:pPr lvl="1"/>
            <a:r>
              <a:rPr lang="en-US" dirty="0" smtClean="0"/>
              <a:t>OGC White Paper on Smart Cities for Spatial Information contributed as an input </a:t>
            </a:r>
          </a:p>
          <a:p>
            <a:pPr lvl="1"/>
            <a:r>
              <a:rPr lang="en-US" dirty="0" smtClean="0"/>
              <a:t>OGC Staff (Percivall) as an editor of the Report</a:t>
            </a:r>
          </a:p>
          <a:p>
            <a:pPr lvl="1"/>
            <a:r>
              <a:rPr lang="en-US" dirty="0" smtClean="0"/>
              <a:t>SG 1 meeting, Sept 1-3, Montreal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 – Smart Sustainable </a:t>
            </a:r>
            <a:r>
              <a:rPr lang="en-US" dirty="0" smtClean="0"/>
              <a:t>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 initial work completed in May 2015</a:t>
            </a:r>
            <a:endParaRPr lang="en-US" dirty="0"/>
          </a:p>
          <a:p>
            <a:pPr lvl="1"/>
            <a:r>
              <a:rPr lang="en-US" dirty="0"/>
              <a:t>Focus Group on Smart Sustainable Cities FG-</a:t>
            </a:r>
            <a:r>
              <a:rPr lang="en-US" dirty="0" smtClean="0"/>
              <a:t>SSC</a:t>
            </a:r>
          </a:p>
          <a:p>
            <a:pPr lvl="1"/>
            <a:endParaRPr lang="en-US" dirty="0"/>
          </a:p>
          <a:p>
            <a:r>
              <a:rPr lang="en-US" dirty="0"/>
              <a:t>Further work planned</a:t>
            </a:r>
          </a:p>
          <a:p>
            <a:pPr lvl="1"/>
            <a:r>
              <a:rPr lang="en-US" dirty="0"/>
              <a:t>Proposal for work on geo location in </a:t>
            </a:r>
            <a:r>
              <a:rPr lang="en-US" dirty="0" err="1"/>
              <a:t>IoT</a:t>
            </a:r>
            <a:r>
              <a:rPr lang="en-US" dirty="0"/>
              <a:t> and Smart Cities</a:t>
            </a:r>
          </a:p>
          <a:p>
            <a:pPr lvl="1"/>
            <a:r>
              <a:rPr lang="en-US" dirty="0" smtClean="0"/>
              <a:t>ITU </a:t>
            </a:r>
            <a:r>
              <a:rPr lang="en-US" dirty="0"/>
              <a:t>TSAG review next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6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 and Societies for Smart Cities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Open Geospatial Consortium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99193"/>
              </p:ext>
            </p:extLst>
          </p:nvPr>
        </p:nvGraphicFramePr>
        <p:xfrm>
          <a:off x="336550" y="1079500"/>
          <a:ext cx="8470900" cy="542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8470900" imgH="5422900" progId="Word.Document.12">
                  <p:embed/>
                </p:oleObj>
              </mc:Choice>
              <mc:Fallback>
                <p:oleObj name="Document" r:id="rId3" imgW="8470900" imgH="5422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550" y="1079500"/>
                        <a:ext cx="8470900" cy="542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35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City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OGC is a member of Smart City Council Advisory Board</a:t>
            </a:r>
          </a:p>
          <a:p>
            <a:endParaRPr lang="en-US" dirty="0" smtClean="0"/>
          </a:p>
          <a:p>
            <a:r>
              <a:rPr lang="en-US" dirty="0" smtClean="0"/>
              <a:t>Smart </a:t>
            </a:r>
            <a:r>
              <a:rPr lang="en-US" dirty="0" smtClean="0"/>
              <a:t>City </a:t>
            </a:r>
            <a:r>
              <a:rPr lang="en-US" dirty="0" smtClean="0"/>
              <a:t>Week, Sept 14-16, Washington DC</a:t>
            </a:r>
          </a:p>
          <a:p>
            <a:pPr lvl="1"/>
            <a:r>
              <a:rPr lang="en-US" dirty="0">
                <a:hlinkClick r:id="rId2"/>
              </a:rPr>
              <a:t>http://www.smartcitiesweek.com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Session </a:t>
            </a:r>
            <a:r>
              <a:rPr lang="en-US" dirty="0"/>
              <a:t>6: Next-Generation </a:t>
            </a:r>
            <a:r>
              <a:rPr lang="en-US" dirty="0" smtClean="0"/>
              <a:t>Technologies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92334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Words>288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OGC_PowerPoint_Template</vt:lpstr>
      <vt:lpstr>Microsoft Word Document</vt:lpstr>
      <vt:lpstr>OGC Alliances for Smart Cities, JTC 1</vt:lpstr>
      <vt:lpstr>OGC Smart Cities  Spatial Information Framework</vt:lpstr>
      <vt:lpstr>ISO/IEC JTC 1/SG 1 – Smart Cities</vt:lpstr>
      <vt:lpstr>ITU – Smart Sustainable Cities</vt:lpstr>
      <vt:lpstr>Foundations and Societies for Smart Cities</vt:lpstr>
      <vt:lpstr>Smart City Council</vt:lpstr>
    </vt:vector>
  </TitlesOfParts>
  <Company>OGC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Carl Reed</dc:creator>
  <cp:lastModifiedBy>George Percivall</cp:lastModifiedBy>
  <cp:revision>88</cp:revision>
  <cp:lastPrinted>2003-02-03T21:59:32Z</cp:lastPrinted>
  <dcterms:created xsi:type="dcterms:W3CDTF">2009-10-20T16:54:31Z</dcterms:created>
  <dcterms:modified xsi:type="dcterms:W3CDTF">2015-06-01T21:38:09Z</dcterms:modified>
</cp:coreProperties>
</file>