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62" r:id="rId3"/>
    <p:sldId id="267" r:id="rId4"/>
    <p:sldId id="268" r:id="rId5"/>
    <p:sldId id="269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312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3E29-A68C-4766-97B6-2D89AAB598E4}" type="datetimeFigureOut">
              <a:rPr lang="de-DE" smtClean="0"/>
              <a:t>22.04.2015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50218-B2FD-4118-971E-1188765AF1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3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36417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C029-BD00-420D-B438-6708BA58AF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404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A239-C022-4419-82D6-A60961F72F2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50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9FE6-091C-47D7-BD73-8245BEB77D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074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3065-22BB-4367-9606-EB1B8B8DAE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897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7813" y="1504950"/>
            <a:ext cx="4121150" cy="4743450"/>
          </a:xfrm>
        </p:spPr>
        <p:txBody>
          <a:bodyPr/>
          <a:lstStyle>
            <a:lvl1pPr>
              <a:lnSpc>
                <a:spcPct val="85000"/>
              </a:lnSpc>
              <a:spcBef>
                <a:spcPts val="1200"/>
              </a:spcBef>
              <a:defRPr/>
            </a:lvl1pPr>
            <a:lvl2pPr>
              <a:lnSpc>
                <a:spcPct val="85000"/>
              </a:lnSpc>
              <a:spcBef>
                <a:spcPts val="1200"/>
              </a:spcBef>
              <a:defRPr/>
            </a:lvl2pPr>
            <a:lvl3pPr>
              <a:lnSpc>
                <a:spcPct val="85000"/>
              </a:lnSpc>
              <a:spcBef>
                <a:spcPts val="1200"/>
              </a:spcBef>
              <a:defRPr/>
            </a:lvl3pPr>
            <a:lvl4pPr>
              <a:lnSpc>
                <a:spcPct val="85000"/>
              </a:lnSpc>
              <a:spcBef>
                <a:spcPts val="1200"/>
              </a:spcBef>
              <a:defRPr/>
            </a:lvl4pPr>
            <a:lvl5pPr>
              <a:lnSpc>
                <a:spcPct val="85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lnSpc>
                <a:spcPct val="85000"/>
              </a:lnSpc>
              <a:spcBef>
                <a:spcPts val="1200"/>
              </a:spcBef>
              <a:defRPr/>
            </a:lvl1pPr>
            <a:lvl2pPr>
              <a:lnSpc>
                <a:spcPct val="85000"/>
              </a:lnSpc>
              <a:spcBef>
                <a:spcPts val="1200"/>
              </a:spcBef>
              <a:defRPr/>
            </a:lvl2pPr>
            <a:lvl3pPr>
              <a:lnSpc>
                <a:spcPct val="85000"/>
              </a:lnSpc>
              <a:spcBef>
                <a:spcPts val="1200"/>
              </a:spcBef>
              <a:defRPr/>
            </a:lvl3pPr>
            <a:lvl4pPr>
              <a:lnSpc>
                <a:spcPct val="85000"/>
              </a:lnSpc>
              <a:spcBef>
                <a:spcPts val="1200"/>
              </a:spcBef>
              <a:defRPr/>
            </a:lvl4pPr>
            <a:lvl5pPr>
              <a:lnSpc>
                <a:spcPct val="85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88300" y="6524625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ACE6CF09-4252-4FF4-96B8-B77FA8E683D6}" type="slidenum">
              <a:rPr lang="en-US"/>
              <a:pPr/>
              <a:t>‹Nr.›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100212-20D4-45BF-80BA-7EC43648191A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Ensemble Forecast Layer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ENSEMBLE_MEMBER</a:t>
            </a:r>
          </a:p>
          <a:p>
            <a:r>
              <a:rPr lang="de-DE" dirty="0" smtClean="0"/>
              <a:t>Need </a:t>
            </a:r>
            <a:r>
              <a:rPr lang="de-DE" dirty="0" err="1" smtClean="0"/>
              <a:t>of</a:t>
            </a:r>
            <a:r>
              <a:rPr lang="de-DE" dirty="0" smtClean="0"/>
              <a:t> a Best Practice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in WMS </a:t>
            </a:r>
            <a:r>
              <a:rPr lang="de-DE" dirty="0" err="1" smtClean="0"/>
              <a:t>capabilities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in WMS </a:t>
            </a:r>
            <a:r>
              <a:rPr lang="de-DE" dirty="0" err="1" smtClean="0"/>
              <a:t>GetMap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endParaRPr lang="de-DE" dirty="0" smtClean="0"/>
          </a:p>
          <a:p>
            <a:pPr lvl="1"/>
            <a:r>
              <a:rPr lang="de-DE" dirty="0" smtClean="0"/>
              <a:t>WMS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pPr lvl="1"/>
            <a:r>
              <a:rPr lang="de-DE" dirty="0" smtClean="0"/>
              <a:t>WMS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, e.g.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,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, etc.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9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353425" cy="720079"/>
          </a:xfrm>
        </p:spPr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WMS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2855"/>
            <a:ext cx="8353425" cy="4025057"/>
          </a:xfrm>
        </p:spPr>
        <p:txBody>
          <a:bodyPr/>
          <a:lstStyle/>
          <a:p>
            <a:r>
              <a:rPr lang="de-DE" dirty="0" err="1" smtClean="0"/>
              <a:t>Implement</a:t>
            </a:r>
            <a:r>
              <a:rPr lang="de-DE" dirty="0" smtClean="0"/>
              <a:t> a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 </a:t>
            </a:r>
            <a:r>
              <a:rPr lang="de-DE" dirty="0" err="1" smtClean="0"/>
              <a:t>raster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WPS </a:t>
            </a:r>
            <a:r>
              <a:rPr lang="de-DE" dirty="0" err="1" smtClean="0"/>
              <a:t>process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WPS </a:t>
            </a:r>
            <a:r>
              <a:rPr lang="de-DE" dirty="0" err="1" smtClean="0"/>
              <a:t>processes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Styled</a:t>
            </a:r>
            <a:r>
              <a:rPr lang="de-DE" dirty="0" smtClean="0"/>
              <a:t> Layer </a:t>
            </a:r>
            <a:r>
              <a:rPr lang="de-DE" dirty="0" err="1" smtClean="0"/>
              <a:t>Descriptors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ENV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variables</a:t>
            </a:r>
          </a:p>
          <a:p>
            <a:r>
              <a:rPr lang="de-DE" dirty="0" smtClean="0"/>
              <a:t>Snapshot </a:t>
            </a:r>
            <a:r>
              <a:rPr lang="de-DE" dirty="0" err="1" smtClean="0"/>
              <a:t>from</a:t>
            </a:r>
            <a:r>
              <a:rPr lang="de-DE" dirty="0" smtClean="0"/>
              <a:t> a WPS </a:t>
            </a:r>
            <a:r>
              <a:rPr lang="de-DE" dirty="0" err="1" smtClean="0"/>
              <a:t>capabilities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wps:Process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wps:processVersion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="1.0.0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&lt;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ows:Identifier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raster_aggregation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ows:Identifier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&lt;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ows:Title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&gt;Raster Aggregation&lt;/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ows:Title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&lt;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ows:Abstract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&gt;Aggregates a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rasters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An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aggregation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applied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endParaRPr lang="de-DE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rasters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ows:Abstract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&lt;/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wps:Process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2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040560" cy="3780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1" y="3717032"/>
            <a:ext cx="1400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0739" y="1988840"/>
            <a:ext cx="3908425" cy="3974113"/>
          </a:xfrm>
        </p:spPr>
        <p:txBody>
          <a:bodyPr/>
          <a:lstStyle/>
          <a:p>
            <a:r>
              <a:rPr lang="de-DE" sz="1600" dirty="0"/>
              <a:t>http</a:t>
            </a:r>
            <a:r>
              <a:rPr lang="de-DE" sz="1600" dirty="0" smtClean="0"/>
              <a:t>://server?service=WMS	&amp;version=1.3.0	&amp;</a:t>
            </a:r>
            <a:r>
              <a:rPr lang="de-DE" sz="1600" dirty="0" err="1" smtClean="0"/>
              <a:t>request</a:t>
            </a:r>
            <a:r>
              <a:rPr lang="de-DE" sz="1600" dirty="0" smtClean="0"/>
              <a:t>=</a:t>
            </a:r>
            <a:r>
              <a:rPr lang="de-DE" sz="1600" dirty="0" err="1" smtClean="0"/>
              <a:t>GetMap</a:t>
            </a:r>
            <a:r>
              <a:rPr lang="de-DE" sz="1600" dirty="0" smtClean="0"/>
              <a:t>	&amp;</a:t>
            </a:r>
            <a:r>
              <a:rPr lang="de-DE" sz="1600" dirty="0" err="1" smtClean="0">
                <a:solidFill>
                  <a:srgbClr val="FF0000"/>
                </a:solidFill>
              </a:rPr>
              <a:t>layers</a:t>
            </a:r>
            <a:r>
              <a:rPr lang="de-DE" sz="1600" dirty="0" smtClean="0"/>
              <a:t>=</a:t>
            </a:r>
            <a:r>
              <a:rPr lang="de-DE" sz="1600" dirty="0" err="1" smtClean="0"/>
              <a:t>bluemarble</a:t>
            </a:r>
            <a:r>
              <a:rPr lang="de-DE" sz="1600" dirty="0" smtClean="0"/>
              <a:t>,			</a:t>
            </a:r>
            <a:r>
              <a:rPr lang="de-DE" sz="1600" dirty="0" smtClean="0">
                <a:solidFill>
                  <a:srgbClr val="0000FF"/>
                </a:solidFill>
              </a:rPr>
              <a:t>T_2M_ENSEMBLE,			</a:t>
            </a:r>
            <a:r>
              <a:rPr lang="de-DE" sz="1600" dirty="0" err="1" smtClean="0"/>
              <a:t>border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err="1" smtClean="0">
                <a:solidFill>
                  <a:srgbClr val="FF0000"/>
                </a:solidFill>
              </a:rPr>
              <a:t>styles</a:t>
            </a:r>
            <a:r>
              <a:rPr lang="de-DE" sz="1600" dirty="0" smtClean="0"/>
              <a:t>=,</a:t>
            </a:r>
            <a:r>
              <a:rPr lang="de-DE" sz="1600" dirty="0" err="1" smtClean="0">
                <a:solidFill>
                  <a:srgbClr val="0000FF"/>
                </a:solidFill>
              </a:rPr>
              <a:t>range_incident_rate</a:t>
            </a:r>
            <a:r>
              <a:rPr lang="de-DE" sz="1600" dirty="0" smtClean="0">
                <a:solidFill>
                  <a:srgbClr val="0000FF"/>
                </a:solidFill>
              </a:rPr>
              <a:t>,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err="1"/>
              <a:t>bbox</a:t>
            </a:r>
            <a:r>
              <a:rPr lang="de-DE" sz="1600" dirty="0"/>
              <a:t>=1,44,19,56</a:t>
            </a:r>
            <a:r>
              <a:rPr lang="de-DE" sz="1600" dirty="0" smtClean="0"/>
              <a:t>	&amp;</a:t>
            </a:r>
            <a:r>
              <a:rPr lang="de-DE" sz="1600" dirty="0" err="1" smtClean="0"/>
              <a:t>width</a:t>
            </a:r>
            <a:r>
              <a:rPr lang="de-DE" sz="1600" dirty="0" smtClean="0"/>
              <a:t>=600&amp;height=450	&amp;</a:t>
            </a:r>
            <a:r>
              <a:rPr lang="de-DE" sz="1600" dirty="0" err="1" smtClean="0"/>
              <a:t>crs</a:t>
            </a:r>
            <a:r>
              <a:rPr lang="de-DE" sz="1600" dirty="0" smtClean="0"/>
              <a:t>=EPSG:4326	&amp;</a:t>
            </a:r>
            <a:r>
              <a:rPr lang="de-DE" sz="1600" dirty="0" err="1" smtClean="0"/>
              <a:t>format</a:t>
            </a:r>
            <a:r>
              <a:rPr lang="de-DE" sz="1600" dirty="0" smtClean="0"/>
              <a:t>=</a:t>
            </a:r>
            <a:r>
              <a:rPr lang="de-DE" sz="1600" dirty="0" err="1" smtClean="0"/>
              <a:t>image</a:t>
            </a:r>
            <a:r>
              <a:rPr lang="de-DE" sz="1600" dirty="0" smtClean="0"/>
              <a:t>/</a:t>
            </a:r>
            <a:r>
              <a:rPr lang="de-DE" sz="1600" dirty="0" err="1" smtClean="0"/>
              <a:t>png</a:t>
            </a:r>
            <a:r>
              <a:rPr lang="de-DE" sz="1600" dirty="0" smtClean="0"/>
              <a:t>		&amp;</a:t>
            </a:r>
            <a:r>
              <a:rPr lang="de-DE" sz="1600" dirty="0" smtClean="0">
                <a:solidFill>
                  <a:srgbClr val="FF0000"/>
                </a:solidFill>
              </a:rPr>
              <a:t>time</a:t>
            </a:r>
            <a:r>
              <a:rPr lang="de-DE" sz="1600" dirty="0" smtClean="0"/>
              <a:t>=</a:t>
            </a:r>
            <a:r>
              <a:rPr lang="de-DE" sz="1600" dirty="0" smtClean="0">
                <a:solidFill>
                  <a:srgbClr val="0000FF"/>
                </a:solidFill>
              </a:rPr>
              <a:t>2015-04-15T14:00:00Z</a:t>
            </a:r>
            <a:r>
              <a:rPr lang="de-DE" sz="1600" dirty="0" smtClean="0"/>
              <a:t>	&amp;</a:t>
            </a:r>
            <a:r>
              <a:rPr lang="de-DE" sz="1600" dirty="0" err="1" smtClean="0">
                <a:solidFill>
                  <a:srgbClr val="FF0000"/>
                </a:solidFill>
              </a:rPr>
              <a:t>dim_member</a:t>
            </a:r>
            <a:r>
              <a:rPr lang="de-DE" sz="1600" dirty="0" smtClean="0">
                <a:solidFill>
                  <a:srgbClr val="000000"/>
                </a:solidFill>
              </a:rPr>
              <a:t>=</a:t>
            </a:r>
            <a:r>
              <a:rPr lang="de-DE" sz="1600" dirty="0" smtClean="0">
                <a:solidFill>
                  <a:srgbClr val="0000FF"/>
                </a:solidFill>
              </a:rPr>
              <a:t>1/20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smtClean="0">
                <a:solidFill>
                  <a:srgbClr val="FF0000"/>
                </a:solidFill>
              </a:rPr>
              <a:t>env</a:t>
            </a:r>
            <a:r>
              <a:rPr lang="de-DE" sz="1600" dirty="0" smtClean="0">
                <a:solidFill>
                  <a:srgbClr val="000000"/>
                </a:solidFill>
              </a:rPr>
              <a:t>=</a:t>
            </a:r>
            <a:r>
              <a:rPr lang="de-DE" sz="1600" dirty="0" err="1" smtClean="0">
                <a:solidFill>
                  <a:srgbClr val="0000FF"/>
                </a:solidFill>
              </a:rPr>
              <a:t>range</a:t>
            </a:r>
            <a:r>
              <a:rPr lang="de-DE" sz="1600" dirty="0">
                <a:solidFill>
                  <a:srgbClr val="0000FF"/>
                </a:solidFill>
              </a:rPr>
              <a:t>:[</a:t>
            </a:r>
            <a:r>
              <a:rPr lang="de-DE" sz="1600" dirty="0" smtClean="0">
                <a:solidFill>
                  <a:srgbClr val="0000FF"/>
                </a:solidFill>
              </a:rPr>
              <a:t>297,1000]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16016" y="126004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Probability that </a:t>
            </a:r>
            <a:r>
              <a:rPr lang="en-US" sz="1600" dirty="0" smtClean="0">
                <a:solidFill>
                  <a:srgbClr val="00B0F0"/>
                </a:solidFill>
              </a:rPr>
              <a:t>it gets warmer than 297 K </a:t>
            </a:r>
            <a:r>
              <a:rPr lang="en-US" sz="1600" smtClean="0">
                <a:solidFill>
                  <a:srgbClr val="00B0F0"/>
                </a:solidFill>
              </a:rPr>
              <a:t>on </a:t>
            </a:r>
            <a:r>
              <a:rPr lang="en-US" sz="1600" smtClean="0">
                <a:solidFill>
                  <a:srgbClr val="00B0F0"/>
                </a:solidFill>
              </a:rPr>
              <a:t>2015-04-15 </a:t>
            </a:r>
            <a:r>
              <a:rPr lang="en-US" sz="1600" dirty="0" smtClean="0">
                <a:solidFill>
                  <a:srgbClr val="00B0F0"/>
                </a:solidFill>
              </a:rPr>
              <a:t>at 14 UTC</a:t>
            </a:r>
            <a:endParaRPr lang="de-DE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1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0739" y="1988840"/>
            <a:ext cx="3908425" cy="3974113"/>
          </a:xfrm>
        </p:spPr>
        <p:txBody>
          <a:bodyPr/>
          <a:lstStyle/>
          <a:p>
            <a:r>
              <a:rPr lang="de-DE" sz="1600" dirty="0" smtClean="0"/>
              <a:t>     http://server?service=WMS	&amp;version=1.3.0	&amp;</a:t>
            </a:r>
            <a:r>
              <a:rPr lang="de-DE" sz="1600" dirty="0" err="1" smtClean="0"/>
              <a:t>request</a:t>
            </a:r>
            <a:r>
              <a:rPr lang="de-DE" sz="1600" dirty="0" smtClean="0"/>
              <a:t>=</a:t>
            </a:r>
            <a:r>
              <a:rPr lang="de-DE" sz="1600" dirty="0" err="1" smtClean="0"/>
              <a:t>GetMap</a:t>
            </a:r>
            <a:r>
              <a:rPr lang="de-DE" sz="1600" dirty="0" smtClean="0"/>
              <a:t>	&amp;</a:t>
            </a:r>
            <a:r>
              <a:rPr lang="de-DE" sz="1600" dirty="0" err="1" smtClean="0">
                <a:solidFill>
                  <a:srgbClr val="FF0000"/>
                </a:solidFill>
              </a:rPr>
              <a:t>layers</a:t>
            </a:r>
            <a:r>
              <a:rPr lang="de-DE" sz="1600" dirty="0" smtClean="0"/>
              <a:t>=</a:t>
            </a:r>
            <a:r>
              <a:rPr lang="de-DE" sz="1600" dirty="0" err="1" smtClean="0"/>
              <a:t>bluemarble</a:t>
            </a:r>
            <a:r>
              <a:rPr lang="de-DE" sz="1600" dirty="0" smtClean="0"/>
              <a:t>,		</a:t>
            </a:r>
            <a:r>
              <a:rPr lang="de-DE" sz="1600" dirty="0"/>
              <a:t> </a:t>
            </a:r>
            <a:r>
              <a:rPr lang="de-DE" sz="1600" dirty="0" smtClean="0"/>
              <a:t>      </a:t>
            </a:r>
            <a:r>
              <a:rPr lang="de-DE" sz="1600" dirty="0" smtClean="0">
                <a:solidFill>
                  <a:srgbClr val="0000FF"/>
                </a:solidFill>
              </a:rPr>
              <a:t>TOT_PREC_ENSEMBLE,	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smtClean="0">
                <a:solidFill>
                  <a:srgbClr val="0000FF"/>
                </a:solidFill>
              </a:rPr>
              <a:t>       </a:t>
            </a:r>
            <a:r>
              <a:rPr lang="de-DE" sz="1600" dirty="0" err="1" smtClean="0"/>
              <a:t>border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err="1" smtClean="0">
                <a:solidFill>
                  <a:srgbClr val="FF0000"/>
                </a:solidFill>
              </a:rPr>
              <a:t>styles</a:t>
            </a:r>
            <a:r>
              <a:rPr lang="de-DE" sz="1600" dirty="0" smtClean="0"/>
              <a:t>=,</a:t>
            </a:r>
            <a:r>
              <a:rPr lang="de-DE" sz="1600" dirty="0" err="1" smtClean="0">
                <a:solidFill>
                  <a:srgbClr val="0000FF"/>
                </a:solidFill>
              </a:rPr>
              <a:t>range_incident_rate</a:t>
            </a:r>
            <a:r>
              <a:rPr lang="de-DE" sz="1600" dirty="0" smtClean="0">
                <a:solidFill>
                  <a:srgbClr val="0000FF"/>
                </a:solidFill>
              </a:rPr>
              <a:t>,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err="1"/>
              <a:t>bbox</a:t>
            </a:r>
            <a:r>
              <a:rPr lang="de-DE" sz="1600" dirty="0"/>
              <a:t>=1,44,19,56</a:t>
            </a:r>
            <a:r>
              <a:rPr lang="de-DE" sz="1600" dirty="0" smtClean="0"/>
              <a:t>	&amp;</a:t>
            </a:r>
            <a:r>
              <a:rPr lang="de-DE" sz="1600" dirty="0" err="1" smtClean="0"/>
              <a:t>width</a:t>
            </a:r>
            <a:r>
              <a:rPr lang="de-DE" sz="1600" dirty="0" smtClean="0"/>
              <a:t>=600&amp;height=450	&amp;</a:t>
            </a:r>
            <a:r>
              <a:rPr lang="de-DE" sz="1600" dirty="0" err="1" smtClean="0"/>
              <a:t>crs</a:t>
            </a:r>
            <a:r>
              <a:rPr lang="de-DE" sz="1600" dirty="0" smtClean="0"/>
              <a:t>=EPSG:4326	&amp;</a:t>
            </a:r>
            <a:r>
              <a:rPr lang="de-DE" sz="1600" dirty="0" err="1" smtClean="0"/>
              <a:t>format</a:t>
            </a:r>
            <a:r>
              <a:rPr lang="de-DE" sz="1600" dirty="0" smtClean="0"/>
              <a:t>=</a:t>
            </a:r>
            <a:r>
              <a:rPr lang="de-DE" sz="1600" dirty="0" err="1" smtClean="0"/>
              <a:t>image</a:t>
            </a:r>
            <a:r>
              <a:rPr lang="de-DE" sz="1600" dirty="0" smtClean="0"/>
              <a:t>/</a:t>
            </a:r>
            <a:r>
              <a:rPr lang="de-DE" sz="1600" dirty="0" err="1" smtClean="0"/>
              <a:t>png</a:t>
            </a:r>
            <a:r>
              <a:rPr lang="de-DE" sz="1600" dirty="0" smtClean="0"/>
              <a:t>		&amp;</a:t>
            </a:r>
            <a:r>
              <a:rPr lang="de-DE" sz="1600" dirty="0" smtClean="0">
                <a:solidFill>
                  <a:srgbClr val="FF0000"/>
                </a:solidFill>
              </a:rPr>
              <a:t>time</a:t>
            </a:r>
            <a:r>
              <a:rPr lang="de-DE" sz="1600" dirty="0" smtClean="0"/>
              <a:t>=</a:t>
            </a:r>
            <a:r>
              <a:rPr lang="de-DE" sz="1600" dirty="0" smtClean="0">
                <a:solidFill>
                  <a:srgbClr val="0000FF"/>
                </a:solidFill>
              </a:rPr>
              <a:t>2015-04-23T08:00:00Z</a:t>
            </a:r>
            <a:r>
              <a:rPr lang="de-DE" sz="1600" dirty="0" smtClean="0"/>
              <a:t>	&amp;</a:t>
            </a:r>
            <a:r>
              <a:rPr lang="de-DE" sz="1600" dirty="0" err="1" smtClean="0">
                <a:solidFill>
                  <a:srgbClr val="FF0000"/>
                </a:solidFill>
              </a:rPr>
              <a:t>dim_member</a:t>
            </a:r>
            <a:r>
              <a:rPr lang="de-DE" sz="1600" dirty="0" smtClean="0">
                <a:solidFill>
                  <a:srgbClr val="000000"/>
                </a:solidFill>
              </a:rPr>
              <a:t>=</a:t>
            </a:r>
            <a:r>
              <a:rPr lang="de-DE" sz="1600" dirty="0" smtClean="0">
                <a:solidFill>
                  <a:srgbClr val="0000FF"/>
                </a:solidFill>
              </a:rPr>
              <a:t>1/20</a:t>
            </a:r>
            <a:r>
              <a:rPr lang="de-DE" sz="1600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/>
              <a:t>&amp;</a:t>
            </a:r>
            <a:r>
              <a:rPr lang="de-DE" sz="1600" dirty="0" err="1" smtClean="0">
                <a:solidFill>
                  <a:srgbClr val="FF0000"/>
                </a:solidFill>
              </a:rPr>
              <a:t>env</a:t>
            </a:r>
            <a:r>
              <a:rPr lang="de-DE" sz="1600" dirty="0" smtClean="0">
                <a:solidFill>
                  <a:srgbClr val="000000"/>
                </a:solidFill>
              </a:rPr>
              <a:t>=</a:t>
            </a:r>
            <a:r>
              <a:rPr lang="de-DE" sz="1600" dirty="0" err="1" smtClean="0">
                <a:solidFill>
                  <a:srgbClr val="0000FF"/>
                </a:solidFill>
              </a:rPr>
              <a:t>range</a:t>
            </a:r>
            <a:r>
              <a:rPr lang="de-DE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:(10</a:t>
            </a:r>
            <a:r>
              <a:rPr lang="de-DE" sz="1600" dirty="0" smtClean="0">
                <a:solidFill>
                  <a:srgbClr val="0000FF"/>
                </a:solidFill>
              </a:rPr>
              <a:t>,100);</a:t>
            </a:r>
            <a:r>
              <a:rPr lang="de-DE" sz="1600" dirty="0" err="1" smtClean="0">
                <a:solidFill>
                  <a:srgbClr val="0000FF"/>
                </a:solidFill>
              </a:rPr>
              <a:t>steps</a:t>
            </a:r>
            <a:r>
              <a:rPr lang="de-DE" sz="1600" dirty="0">
                <a:solidFill>
                  <a:srgbClr val="0000FF"/>
                </a:solidFill>
              </a:rPr>
              <a:t>:</a:t>
            </a:r>
            <a:r>
              <a:rPr lang="de-DE" sz="1600" dirty="0" smtClean="0">
                <a:solidFill>
                  <a:srgbClr val="0000FF"/>
                </a:solidFill>
              </a:rPr>
              <a:t>-4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16016" y="1157843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Probability that </a:t>
            </a:r>
            <a:r>
              <a:rPr lang="en-US" sz="1600" dirty="0" smtClean="0">
                <a:solidFill>
                  <a:srgbClr val="00B0F0"/>
                </a:solidFill>
              </a:rPr>
              <a:t>there will be more than 10 mm precipitation over the last 4 hours on </a:t>
            </a:r>
            <a:r>
              <a:rPr lang="en-US" sz="1600" dirty="0" smtClean="0">
                <a:solidFill>
                  <a:srgbClr val="00B0F0"/>
                </a:solidFill>
              </a:rPr>
              <a:t>2015-04-23 </a:t>
            </a:r>
            <a:r>
              <a:rPr lang="en-US" sz="1600" dirty="0" smtClean="0">
                <a:solidFill>
                  <a:srgbClr val="00B0F0"/>
                </a:solidFill>
              </a:rPr>
              <a:t>at </a:t>
            </a:r>
            <a:r>
              <a:rPr lang="en-US" sz="1600" dirty="0">
                <a:solidFill>
                  <a:srgbClr val="00B0F0"/>
                </a:solidFill>
              </a:rPr>
              <a:t>8</a:t>
            </a:r>
            <a:r>
              <a:rPr lang="en-US" sz="1600" dirty="0" smtClean="0">
                <a:solidFill>
                  <a:srgbClr val="00B0F0"/>
                </a:solidFill>
              </a:rPr>
              <a:t> UTC</a:t>
            </a:r>
            <a:endParaRPr lang="de-DE" sz="1600" dirty="0">
              <a:solidFill>
                <a:srgbClr val="00B0F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376597" cy="4032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6" y="3717032"/>
            <a:ext cx="1400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92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4464496" cy="431800"/>
          </a:xfrm>
        </p:spPr>
        <p:txBody>
          <a:bodyPr/>
          <a:lstStyle/>
          <a:p>
            <a:r>
              <a:rPr lang="de-DE" dirty="0" err="1"/>
              <a:t>r</a:t>
            </a:r>
            <a:r>
              <a:rPr lang="de-DE" dirty="0" err="1" smtClean="0"/>
              <a:t>ange_incident_rate</a:t>
            </a:r>
            <a:r>
              <a:rPr lang="de-DE" dirty="0" smtClean="0"/>
              <a:t> SLD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55576" y="1131710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StyledLayerDescriptor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="http://www.opengis.net/ogc"&gt;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NamedLayer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&lt;Name&gt;</a:t>
            </a:r>
            <a:r>
              <a:rPr lang="de-DE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range_incident_rate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&lt;/Name&gt;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UserStyle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&lt;Title&gt;Range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Incident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Rate&lt;/Title&gt;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&lt;Abstract&gt;….&lt;/Abstract&gt;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FeatureTypeStyle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&lt;Transformation&gt;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RangeIncidentRate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              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        </a:t>
            </a:r>
            <a:endParaRPr lang="de-DE" sz="10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EnsembleCache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       </a:t>
            </a:r>
            <a:endParaRPr lang="de-DE" sz="10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				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                 			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&lt;</a:t>
            </a:r>
            <a:r>
              <a:rPr lang="de-DE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steps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				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                 			         &lt;</a:t>
            </a:r>
            <a:r>
              <a:rPr lang="de-DE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steps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&lt;/Transformation&gt;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……………………………</a:t>
            </a:r>
          </a:p>
          <a:p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StyledLayerDescriptor</a:t>
            </a:r>
            <a:r>
              <a:rPr lang="de-DE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4067944" y="1556792"/>
            <a:ext cx="2664296" cy="465488"/>
          </a:xfrm>
          <a:prstGeom prst="wedgeRoundRectCallout">
            <a:avLst>
              <a:gd name="adj1" fmla="val -58182"/>
              <a:gd name="adj2" fmla="val 1238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</a:rPr>
              <a:t>WPS </a:t>
            </a:r>
            <a:r>
              <a:rPr lang="de-DE" sz="1200" dirty="0" err="1">
                <a:solidFill>
                  <a:srgbClr val="000000"/>
                </a:solidFill>
              </a:rPr>
              <a:t>process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parameters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smtClean="0">
                <a:solidFill>
                  <a:srgbClr val="000000"/>
                </a:solidFill>
              </a:rPr>
              <a:t>„</a:t>
            </a:r>
            <a:r>
              <a:rPr lang="de-DE" sz="1200" dirty="0" err="1" smtClean="0">
                <a:solidFill>
                  <a:srgbClr val="000000"/>
                </a:solidFill>
              </a:rPr>
              <a:t>data</a:t>
            </a:r>
            <a:r>
              <a:rPr lang="de-DE" sz="1200" dirty="0" smtClean="0">
                <a:solidFill>
                  <a:srgbClr val="000000"/>
                </a:solidFill>
              </a:rPr>
              <a:t>“, „</a:t>
            </a:r>
            <a:r>
              <a:rPr lang="de-DE" sz="1200" dirty="0" err="1" smtClean="0">
                <a:solidFill>
                  <a:srgbClr val="000000"/>
                </a:solidFill>
              </a:rPr>
              <a:t>cache</a:t>
            </a:r>
            <a:r>
              <a:rPr lang="de-DE" sz="1200" dirty="0" smtClean="0">
                <a:solidFill>
                  <a:srgbClr val="000000"/>
                </a:solidFill>
              </a:rPr>
              <a:t>“, „</a:t>
            </a:r>
            <a:r>
              <a:rPr lang="de-DE" sz="1200" dirty="0" err="1" smtClean="0">
                <a:solidFill>
                  <a:srgbClr val="000000"/>
                </a:solidFill>
              </a:rPr>
              <a:t>range</a:t>
            </a:r>
            <a:r>
              <a:rPr lang="de-DE" sz="1200" dirty="0" smtClean="0">
                <a:solidFill>
                  <a:srgbClr val="000000"/>
                </a:solidFill>
              </a:rPr>
              <a:t>“ </a:t>
            </a:r>
            <a:r>
              <a:rPr lang="de-DE" sz="1200" dirty="0" err="1" smtClean="0">
                <a:solidFill>
                  <a:srgbClr val="000000"/>
                </a:solidFill>
              </a:rPr>
              <a:t>and</a:t>
            </a:r>
            <a:r>
              <a:rPr lang="de-DE" sz="1200" dirty="0" smtClean="0">
                <a:solidFill>
                  <a:srgbClr val="000000"/>
                </a:solidFill>
              </a:rPr>
              <a:t> „</a:t>
            </a:r>
            <a:r>
              <a:rPr lang="de-DE" sz="1200" dirty="0" err="1" smtClean="0">
                <a:solidFill>
                  <a:srgbClr val="000000"/>
                </a:solidFill>
              </a:rPr>
              <a:t>steps</a:t>
            </a:r>
            <a:r>
              <a:rPr lang="de-DE" sz="1200" dirty="0" smtClean="0">
                <a:solidFill>
                  <a:srgbClr val="000000"/>
                </a:solidFill>
              </a:rPr>
              <a:t>“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4706761" y="4437112"/>
            <a:ext cx="1944216" cy="432048"/>
          </a:xfrm>
          <a:prstGeom prst="wedgeRoundRectCallout">
            <a:avLst>
              <a:gd name="adj1" fmla="val -106113"/>
              <a:gd name="adj2" fmla="val 8435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</a:rPr>
              <a:t>Value </a:t>
            </a:r>
            <a:r>
              <a:rPr lang="de-DE" sz="1200" dirty="0" err="1">
                <a:solidFill>
                  <a:srgbClr val="000000"/>
                </a:solidFill>
              </a:rPr>
              <a:t>of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the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environment</a:t>
            </a:r>
            <a:r>
              <a:rPr lang="de-DE" sz="1200" dirty="0">
                <a:solidFill>
                  <a:srgbClr val="000000"/>
                </a:solidFill>
              </a:rPr>
              <a:t> variable </a:t>
            </a:r>
            <a:r>
              <a:rPr lang="de-DE" sz="1200" dirty="0" smtClean="0">
                <a:solidFill>
                  <a:srgbClr val="000000"/>
                </a:solidFill>
              </a:rPr>
              <a:t>‚</a:t>
            </a:r>
            <a:r>
              <a:rPr lang="de-DE" sz="1200" dirty="0" err="1" smtClean="0">
                <a:solidFill>
                  <a:srgbClr val="000000"/>
                </a:solidFill>
              </a:rPr>
              <a:t>steps</a:t>
            </a:r>
            <a:r>
              <a:rPr lang="de-DE" sz="1200" dirty="0" smtClean="0">
                <a:solidFill>
                  <a:srgbClr val="000000"/>
                </a:solidFill>
              </a:rPr>
              <a:t>‘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4873924" y="2194996"/>
            <a:ext cx="1421501" cy="335844"/>
          </a:xfrm>
          <a:prstGeom prst="wedgeRoundRectCallout">
            <a:avLst>
              <a:gd name="adj1" fmla="val -159006"/>
              <a:gd name="adj2" fmla="val 1033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</a:rPr>
              <a:t>Input </a:t>
            </a:r>
            <a:r>
              <a:rPr lang="de-DE" sz="1200" dirty="0" err="1">
                <a:solidFill>
                  <a:srgbClr val="000000"/>
                </a:solidFill>
              </a:rPr>
              <a:t>coverages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3172407" y="951690"/>
            <a:ext cx="1440160" cy="360040"/>
          </a:xfrm>
          <a:prstGeom prst="wedgeRoundRectCallout">
            <a:avLst>
              <a:gd name="adj1" fmla="val -58155"/>
              <a:gd name="adj2" fmla="val 10198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</a:rPr>
              <a:t>Name </a:t>
            </a:r>
            <a:r>
              <a:rPr lang="de-DE" sz="1200" dirty="0" err="1">
                <a:solidFill>
                  <a:srgbClr val="000000"/>
                </a:solidFill>
              </a:rPr>
              <a:t>of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the</a:t>
            </a:r>
            <a:r>
              <a:rPr lang="de-DE" sz="1200" dirty="0">
                <a:solidFill>
                  <a:srgbClr val="000000"/>
                </a:solidFill>
              </a:rPr>
              <a:t> SLD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5004048" y="2780928"/>
            <a:ext cx="2520280" cy="432048"/>
          </a:xfrm>
          <a:prstGeom prst="wedgeRoundRectCallout">
            <a:avLst>
              <a:gd name="adj1" fmla="val -112085"/>
              <a:gd name="adj2" fmla="val 776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JNDI </a:t>
            </a:r>
            <a:r>
              <a:rPr lang="de-DE" sz="1200" dirty="0" err="1" smtClean="0">
                <a:solidFill>
                  <a:srgbClr val="000000"/>
                </a:solidFill>
              </a:rPr>
              <a:t>resource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for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caching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precalculated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products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4784698" y="3501009"/>
            <a:ext cx="1944216" cy="432048"/>
          </a:xfrm>
          <a:prstGeom prst="wedgeRoundRectCallout">
            <a:avLst>
              <a:gd name="adj1" fmla="val -108352"/>
              <a:gd name="adj2" fmla="val 8771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</a:rPr>
              <a:t>Value </a:t>
            </a:r>
            <a:r>
              <a:rPr lang="de-DE" sz="1200" dirty="0" err="1">
                <a:solidFill>
                  <a:srgbClr val="000000"/>
                </a:solidFill>
              </a:rPr>
              <a:t>of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the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environment</a:t>
            </a:r>
            <a:r>
              <a:rPr lang="de-DE" sz="1200" dirty="0">
                <a:solidFill>
                  <a:srgbClr val="000000"/>
                </a:solidFill>
              </a:rPr>
              <a:t> variable ‚</a:t>
            </a:r>
            <a:r>
              <a:rPr lang="de-DE" sz="1200" dirty="0" err="1">
                <a:solidFill>
                  <a:srgbClr val="000000"/>
                </a:solidFill>
              </a:rPr>
              <a:t>range</a:t>
            </a:r>
            <a:r>
              <a:rPr lang="de-DE" sz="1200" dirty="0">
                <a:solidFill>
                  <a:srgbClr val="000000"/>
                </a:solidFill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534883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Example</a:t>
            </a:r>
            <a:r>
              <a:rPr lang="de-DE" altLang="de-DE" dirty="0" smtClean="0"/>
              <a:t> 3</a:t>
            </a:r>
          </a:p>
        </p:txBody>
      </p:sp>
      <p:sp>
        <p:nvSpPr>
          <p:cNvPr id="45059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FEC2BC-F8EA-4DB1-9F82-CB5A097ED83E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mtClean="0"/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4214813" cy="33162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hteck 5"/>
          <p:cNvSpPr>
            <a:spLocks noChangeArrowheads="1"/>
          </p:cNvSpPr>
          <p:nvPr/>
        </p:nvSpPr>
        <p:spPr bwMode="auto">
          <a:xfrm>
            <a:off x="2160588" y="4221163"/>
            <a:ext cx="6624637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/>
              <a:t>http://...../</a:t>
            </a:r>
            <a:r>
              <a:rPr lang="de-DE" altLang="de-DE" dirty="0" err="1"/>
              <a:t>wms?request</a:t>
            </a:r>
            <a:r>
              <a:rPr lang="de-DE" altLang="de-DE" dirty="0"/>
              <a:t>=</a:t>
            </a:r>
            <a:r>
              <a:rPr lang="de-DE" altLang="de-DE" dirty="0" err="1"/>
              <a:t>GetMap</a:t>
            </a:r>
            <a:r>
              <a:rPr lang="de-DE" altLang="de-DE" dirty="0"/>
              <a:t>&amp;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/>
              <a:t>              </a:t>
            </a:r>
            <a:r>
              <a:rPr lang="de-DE" altLang="de-DE" dirty="0" err="1"/>
              <a:t>layers</a:t>
            </a:r>
            <a:r>
              <a:rPr lang="de-DE" altLang="de-DE" dirty="0"/>
              <a:t>=</a:t>
            </a:r>
            <a:r>
              <a:rPr lang="de-DE" altLang="de-DE" dirty="0" err="1"/>
              <a:t>background,</a:t>
            </a:r>
            <a:r>
              <a:rPr lang="de-DE" altLang="de-DE" dirty="0" err="1">
                <a:solidFill>
                  <a:srgbClr val="FF0000"/>
                </a:solidFill>
              </a:rPr>
              <a:t>MSLP</a:t>
            </a:r>
            <a:r>
              <a:rPr lang="de-DE" altLang="de-DE" dirty="0" err="1"/>
              <a:t>,</a:t>
            </a:r>
            <a:r>
              <a:rPr lang="de-DE" altLang="de-DE" dirty="0" err="1">
                <a:solidFill>
                  <a:srgbClr val="FF0000"/>
                </a:solidFill>
              </a:rPr>
              <a:t>MSLP</a:t>
            </a:r>
            <a:r>
              <a:rPr lang="de-DE" altLang="de-DE" dirty="0"/>
              <a:t>&amp;		time=2014-09-14T00:00:00Z&amp;			</a:t>
            </a:r>
            <a:r>
              <a:rPr lang="de-DE" altLang="de-DE" dirty="0" err="1"/>
              <a:t>dim_reference_time</a:t>
            </a:r>
            <a:r>
              <a:rPr lang="de-DE" altLang="de-DE" dirty="0"/>
              <a:t>=2014-09-12T00:00:00Z&amp;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/>
              <a:t>              </a:t>
            </a:r>
            <a:r>
              <a:rPr lang="de-DE" altLang="de-DE" dirty="0" err="1"/>
              <a:t>dim_ensemble</a:t>
            </a:r>
            <a:r>
              <a:rPr lang="de-DE" altLang="de-DE" dirty="0"/>
              <a:t>=1/20&amp;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/>
              <a:t>              </a:t>
            </a:r>
            <a:r>
              <a:rPr lang="de-DE" altLang="de-DE" dirty="0" err="1" smtClean="0"/>
              <a:t>styles</a:t>
            </a:r>
            <a:r>
              <a:rPr lang="de-DE" altLang="de-DE" dirty="0" smtClean="0"/>
              <a:t>=</a:t>
            </a:r>
            <a:r>
              <a:rPr lang="de-DE" altLang="de-DE" dirty="0" err="1" smtClean="0"/>
              <a:t>default,</a:t>
            </a:r>
            <a:r>
              <a:rPr lang="de-DE" altLang="de-DE" dirty="0" err="1" smtClean="0">
                <a:solidFill>
                  <a:srgbClr val="FF0000"/>
                </a:solidFill>
              </a:rPr>
              <a:t>mslp_mean_contour</a:t>
            </a:r>
            <a:r>
              <a:rPr lang="de-DE" altLang="de-DE" dirty="0" err="1" smtClean="0"/>
              <a:t>,</a:t>
            </a:r>
            <a:r>
              <a:rPr lang="de-DE" altLang="de-DE" dirty="0" err="1" smtClean="0">
                <a:solidFill>
                  <a:srgbClr val="FF0000"/>
                </a:solidFill>
              </a:rPr>
              <a:t>mslp_stddev</a:t>
            </a:r>
            <a:r>
              <a:rPr lang="de-DE" altLang="de-DE" dirty="0"/>
              <a:t>&amp; ….</a:t>
            </a:r>
          </a:p>
        </p:txBody>
      </p:sp>
    </p:spTree>
    <p:extLst>
      <p:ext uri="{BB962C8B-B14F-4D97-AF65-F5344CB8AC3E}">
        <p14:creationId xmlns:p14="http://schemas.microsoft.com/office/powerpoint/2010/main" val="2795351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Transformations</a:t>
            </a:r>
            <a:r>
              <a:rPr lang="de-DE" dirty="0" smtClean="0"/>
              <a:t> in SLD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TI 1 – 01/2015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1772816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StyledLayerDescriptor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="1.0.0"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xsi:schemaLocation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www.opengis.net/sld StyledLayerDescriptor.xsd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="http://www.opengis.net/sld"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xmlns:ogc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www.opengis.net/ogc"&gt;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NamedLayer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Name&gt;</a:t>
            </a:r>
            <a:r>
              <a:rPr lang="de-DE" sz="11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mslp_StDev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Name&gt;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UserStyle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Title&gt;Style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ensemble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standard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deviation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MSLP&lt;/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Title&gt;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Abstract&gt;Transforms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coverages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ensemble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member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calculating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standard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deviation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.&lt;/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FeatureTypeStyle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&lt;Transformation&gt;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=„</a:t>
            </a:r>
            <a:r>
              <a:rPr lang="de-DE" sz="11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raster_aggregation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1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aggregation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1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ogc:Literal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&lt;/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ogc:Function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&lt;/Transformation&gt;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……………………………</a:t>
            </a:r>
          </a:p>
          <a:p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StyledLayerDescriptor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5580112" y="3600371"/>
            <a:ext cx="1224136" cy="259289"/>
          </a:xfrm>
          <a:prstGeom prst="wedgeRoundRectCallout">
            <a:avLst>
              <a:gd name="adj1" fmla="val -58182"/>
              <a:gd name="adj2" fmla="val 1238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WPS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5976156" y="4155774"/>
            <a:ext cx="1656184" cy="360040"/>
          </a:xfrm>
          <a:prstGeom prst="wedgeRoundRectCallout">
            <a:avLst>
              <a:gd name="adj1" fmla="val -145659"/>
              <a:gd name="adj2" fmla="val 18948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Aggregation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function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395536" y="3730015"/>
            <a:ext cx="1728192" cy="513881"/>
          </a:xfrm>
          <a:prstGeom prst="wedgeRoundRectCallout">
            <a:avLst>
              <a:gd name="adj1" fmla="val 156878"/>
              <a:gd name="adj2" fmla="val 7359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coverages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5220072" y="2193302"/>
            <a:ext cx="1440160" cy="360040"/>
          </a:xfrm>
          <a:prstGeom prst="wedgeRoundRectCallout">
            <a:avLst>
              <a:gd name="adj1" fmla="val -175424"/>
              <a:gd name="adj2" fmla="val 818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SLD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6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1749"/>
            <a:ext cx="3744416" cy="47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5445"/>
            <a:ext cx="8353425" cy="431800"/>
          </a:xfrm>
        </p:spPr>
        <p:txBody>
          <a:bodyPr/>
          <a:lstStyle/>
          <a:p>
            <a:pPr algn="ctr"/>
            <a:r>
              <a:rPr lang="en-US" dirty="0" err="1" smtClean="0"/>
              <a:t>GetCapabilities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4D9D-A918-4B15-BB3F-4DDFCAAFEBE5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 flipH="1">
            <a:off x="3644104" y="1591745"/>
            <a:ext cx="583474" cy="313508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3644104" y="2924944"/>
            <a:ext cx="583474" cy="313508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591745"/>
            <a:ext cx="26125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Layer represents an ensemble forecast for temperature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96137" y="2620033"/>
            <a:ext cx="26125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default style to visualize a map of the ensemble forecast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3669661" y="4005064"/>
            <a:ext cx="583474" cy="313508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2568" y="3854329"/>
            <a:ext cx="26125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Style to visualize the mean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6" y="5157192"/>
            <a:ext cx="5857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5004048" y="4992776"/>
            <a:ext cx="26125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Style to visualize the </a:t>
            </a:r>
            <a:r>
              <a:rPr lang="en-US" smtClean="0"/>
              <a:t>standard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5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2848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3425" cy="4318000"/>
          </a:xfrm>
        </p:spPr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1600" dirty="0" smtClean="0"/>
              <a:t>User-defined selection of input members for ensemble product generation with DIM_ENSEMBLE_MEMBER parameter in </a:t>
            </a:r>
            <a:r>
              <a:rPr lang="en-US" sz="1600" dirty="0" err="1" smtClean="0"/>
              <a:t>GetMap</a:t>
            </a:r>
            <a:r>
              <a:rPr lang="en-US" sz="1600" dirty="0" smtClean="0"/>
              <a:t> request </a:t>
            </a:r>
          </a:p>
          <a:p>
            <a:pPr lvl="1"/>
            <a:r>
              <a:rPr lang="en-US" sz="1600" dirty="0" smtClean="0"/>
              <a:t>No extra layers needed for ensemble products</a:t>
            </a:r>
          </a:p>
          <a:p>
            <a:pPr lvl="1"/>
            <a:r>
              <a:rPr lang="en-US" sz="1600" dirty="0" smtClean="0"/>
              <a:t>No WMS extensions needed; fully compliant with WMS 1.3.0</a:t>
            </a:r>
          </a:p>
          <a:p>
            <a:pPr lvl="1"/>
            <a:r>
              <a:rPr lang="en-US" sz="1600" smtClean="0"/>
              <a:t>Ensemble clusters can </a:t>
            </a:r>
            <a:r>
              <a:rPr lang="en-US" sz="1600" dirty="0" smtClean="0"/>
              <a:t>be handled accordingly</a:t>
            </a:r>
          </a:p>
          <a:p>
            <a:pPr lvl="1"/>
            <a:endParaRPr lang="en-US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sz="1600" dirty="0" smtClean="0"/>
              <a:t>On-the-fly computation of ensemble products may cause performance issues</a:t>
            </a:r>
          </a:p>
          <a:p>
            <a:pPr lvl="1"/>
            <a:r>
              <a:rPr lang="en-US" sz="1600" dirty="0" smtClean="0"/>
              <a:t>WPS access is needed and WPS must provide methods for raster aggregation</a:t>
            </a:r>
          </a:p>
          <a:p>
            <a:pPr lvl="1"/>
            <a:r>
              <a:rPr lang="en-US" sz="1600" dirty="0" smtClean="0"/>
              <a:t>Overloading of “style” between visualization approach and data content/meaning</a:t>
            </a:r>
          </a:p>
          <a:p>
            <a:pPr lvl="1"/>
            <a:r>
              <a:rPr lang="en-US" sz="1600" dirty="0" smtClean="0"/>
              <a:t>Little use of abstracts, keywords, or dimensions to allow for better search and discovery in </a:t>
            </a:r>
            <a:r>
              <a:rPr lang="en-US" sz="1600" dirty="0"/>
              <a:t>c</a:t>
            </a:r>
            <a:r>
              <a:rPr lang="en-US" sz="1600" dirty="0" smtClean="0"/>
              <a:t>apabilities document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A4DB9-0BC7-467A-BDA9-9F2B123F35DD}" type="slidenum">
              <a:rPr lang="en-US"/>
              <a:pPr/>
              <a:t>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61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Bildschirmpräsentation (4:3)</PresentationFormat>
  <Paragraphs>126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DWD Standard Master</vt:lpstr>
      <vt:lpstr>Ensemble Forecast Layer</vt:lpstr>
      <vt:lpstr>Proposal for WMS handling of ensemble clusters and derived products</vt:lpstr>
      <vt:lpstr>Example 1</vt:lpstr>
      <vt:lpstr>Example 2</vt:lpstr>
      <vt:lpstr>range_incident_rate SLD </vt:lpstr>
      <vt:lpstr>Example 3</vt:lpstr>
      <vt:lpstr>Transformations in SLD </vt:lpstr>
      <vt:lpstr>GetCapabilities Example</vt:lpstr>
      <vt:lpstr>Pros and Cons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Systeme/Dienste - Matrix</dc:title>
  <dc:creator>Seib Jürgen</dc:creator>
  <cp:lastModifiedBy>Seib Jürgen</cp:lastModifiedBy>
  <cp:revision>43</cp:revision>
  <dcterms:created xsi:type="dcterms:W3CDTF">2015-01-23T14:24:09Z</dcterms:created>
  <dcterms:modified xsi:type="dcterms:W3CDTF">2015-04-22T11:56:22Z</dcterms:modified>
</cp:coreProperties>
</file>