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17"/>
  </p:notesMasterIdLst>
  <p:handoutMasterIdLst>
    <p:handoutMasterId r:id="rId18"/>
  </p:handoutMasterIdLst>
  <p:sldIdLst>
    <p:sldId id="375" r:id="rId2"/>
    <p:sldId id="500" r:id="rId3"/>
    <p:sldId id="502" r:id="rId4"/>
    <p:sldId id="503" r:id="rId5"/>
    <p:sldId id="524" r:id="rId6"/>
    <p:sldId id="514" r:id="rId7"/>
    <p:sldId id="513" r:id="rId8"/>
    <p:sldId id="515" r:id="rId9"/>
    <p:sldId id="516" r:id="rId10"/>
    <p:sldId id="505" r:id="rId11"/>
    <p:sldId id="532" r:id="rId12"/>
    <p:sldId id="531" r:id="rId13"/>
    <p:sldId id="529" r:id="rId14"/>
    <p:sldId id="504" r:id="rId15"/>
    <p:sldId id="499" r:id="rId16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6CD00"/>
    <a:srgbClr val="A0D975"/>
    <a:srgbClr val="99FF66"/>
    <a:srgbClr val="878787"/>
    <a:srgbClr val="4D4D4D"/>
    <a:srgbClr val="444444"/>
    <a:srgbClr val="336699"/>
    <a:srgbClr val="0F0F0F"/>
    <a:srgbClr val="0A0A0A"/>
    <a:srgbClr val="1111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68" autoAdjust="0"/>
    <p:restoredTop sz="95412" autoAdjust="0"/>
  </p:normalViewPr>
  <p:slideViewPr>
    <p:cSldViewPr>
      <p:cViewPr>
        <p:scale>
          <a:sx n="60" d="100"/>
          <a:sy n="60" d="100"/>
        </p:scale>
        <p:origin x="-156" y="162"/>
      </p:cViewPr>
      <p:guideLst>
        <p:guide orient="horz" pos="392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232" y="-12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7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755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Frutiger 55 Roman" pitchFamily="2" charset="0"/>
              </a:defRPr>
            </a:lvl1pPr>
          </a:lstStyle>
          <a:p>
            <a:r>
              <a:rPr lang="en-GB" smtClean="0"/>
              <a:t>©  Copyright TENET Technology 2009</a:t>
            </a:r>
            <a:endParaRPr lang="en-US" dirty="0"/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7" y="9720755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E38C8A80-0ECF-4329-A2EF-DCFC9900DA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7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5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6513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0" y="4860378"/>
            <a:ext cx="5680103" cy="46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755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Frutiger 55 Roman" pitchFamily="2" charset="0"/>
              </a:defRPr>
            </a:lvl1pPr>
          </a:lstStyle>
          <a:p>
            <a:r>
              <a:rPr lang="en-GB" smtClean="0"/>
              <a:t>©  Copyright TENET Technology 2009</a:t>
            </a:r>
            <a:endParaRPr lang="en-US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7" y="9720755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DFB0FCE4-C84F-47B7-91A2-AABD137294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 Copyright TENET Technology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B0FCE4-C84F-47B7-91A2-AABD1372945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 Copyright TENET Technology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B0FCE4-C84F-47B7-91A2-AABD1372945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 Copyright TENET Technology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B0FCE4-C84F-47B7-91A2-AABD1372945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 Copyright TENET Technology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B0FCE4-C84F-47B7-91A2-AABD1372945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 Copyright TENET Technology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B0FCE4-C84F-47B7-91A2-AABD1372945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 Copyright TENET Technology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B0FCE4-C84F-47B7-91A2-AABD1372945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 Copyright TENET Technology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B0FCE4-C84F-47B7-91A2-AABD1372945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 Copyright TENET Technology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B0FCE4-C84F-47B7-91A2-AABD1372945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402B74-DD3E-4F9A-9B5A-918025A028F7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 Copyright TENET Technology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B0FCE4-C84F-47B7-91A2-AABD1372945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397BA4-BC3F-40B6-BBA8-9F933E9A8943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endParaRPr lang="en-US" sz="800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75A94F-7D98-4296-BA52-12E2382C5F1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6930-CAA8-4D45-9AFB-13114C97A1D8}" type="datetime1">
              <a:rPr lang="en-US" smtClean="0"/>
              <a:pPr/>
              <a:t>11/15/2010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553224"/>
            <a:ext cx="2895600" cy="304800"/>
          </a:xfrm>
        </p:spPr>
        <p:txBody>
          <a:bodyPr/>
          <a:lstStyle/>
          <a:p>
            <a:r>
              <a:rPr lang="en-US" dirty="0" smtClean="0"/>
              <a:t>©  Copyright Envitia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42844" y="5029200"/>
            <a:ext cx="6400800" cy="784225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14282" y="5867400"/>
            <a:ext cx="5334000" cy="60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FF6D-4B09-4FB1-AE8D-E75E1E3A0D2A}" type="datetime1">
              <a:rPr lang="en-US" smtClean="0"/>
              <a:pPr/>
              <a:t>11/15/2010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596" y="6553200"/>
            <a:ext cx="3991004" cy="304800"/>
          </a:xfrm>
        </p:spPr>
        <p:txBody>
          <a:bodyPr/>
          <a:lstStyle/>
          <a:p>
            <a:r>
              <a:rPr lang="en-US" dirty="0" smtClean="0"/>
              <a:t>©  Copyright Envitia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143536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50720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50720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18A7-34BF-4093-B3B9-8D625D3B0DA6}" type="datetime1">
              <a:rPr lang="en-US" smtClean="0"/>
              <a:pPr/>
              <a:t>11/15/2010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 Copyright Envitia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4040188" cy="8890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85860"/>
            <a:ext cx="4041775" cy="8890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AB90-9C26-466B-9987-773142A26520}" type="datetime1">
              <a:rPr lang="en-US" smtClean="0"/>
              <a:pPr/>
              <a:t>11/15/2010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 Copyright Envitia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487B-1258-47E0-A87D-D3AAE72001A8}" type="datetime1">
              <a:rPr lang="en-US" smtClean="0"/>
              <a:pPr/>
              <a:t>11/15/2010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 Copyright Envitia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BEFE-F49A-4F39-A6A4-4AE37D36B3B6}" type="datetime1">
              <a:rPr lang="en-US" smtClean="0"/>
              <a:pPr/>
              <a:t>11/15/2010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 Copyright Envitia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222564"/>
            <a:ext cx="5562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8229600" cy="514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6553200"/>
            <a:ext cx="1371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Frutiger 55 Roman" pitchFamily="2" charset="0"/>
              </a:defRPr>
            </a:lvl1pPr>
          </a:lstStyle>
          <a:p>
            <a:fld id="{ED3F4535-8750-454F-9A8A-3256A390D5A4}" type="datetime1">
              <a:rPr lang="en-US" smtClean="0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596" y="6553200"/>
            <a:ext cx="3991004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Frutiger 55 Roman" pitchFamily="2" charset="0"/>
              </a:defRPr>
            </a:lvl1pPr>
          </a:lstStyle>
          <a:p>
            <a:r>
              <a:rPr lang="en-US" dirty="0" smtClean="0"/>
              <a:t>©  Copyright Envitia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53200"/>
            <a:ext cx="457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Frutiger 55 Roman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91" r:id="rId3"/>
    <p:sldLayoutId id="2147483786" r:id="rId4"/>
    <p:sldLayoutId id="2147483787" r:id="rId5"/>
    <p:sldLayoutId id="2147483788" r:id="rId6"/>
    <p:sldLayoutId id="2147483789" r:id="rId7"/>
    <p:sldLayoutId id="2147483790" r:id="rId8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2800" b="1" kern="1200">
          <a:solidFill>
            <a:srgbClr val="96CD00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7878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7878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7878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Documents%20and%20Settings\User\Desktop\AC\met.av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envitia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hyperlink" Target="http://www.envitia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5029200"/>
            <a:ext cx="8001056" cy="784225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+mn-lt"/>
              </a:rPr>
              <a:t>OWS-7 Overview</a:t>
            </a:r>
            <a:endParaRPr lang="en-GB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fld id="{2BC61BD8-0176-44FC-8BD5-926CE08D9853}" type="datetime4">
              <a:rPr lang="en-GB" smtClean="0"/>
              <a:pPr/>
              <a:t>15 November 2010</a:t>
            </a:fld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200" dirty="0" smtClean="0"/>
              <a:t>©  Copyright Envitia 2010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437274" y="6536267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Formerly TENET Technology Ltd</a:t>
            </a:r>
          </a:p>
          <a:p>
            <a:pPr algn="ctr"/>
            <a:endParaRPr lang="en-US" sz="12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Aviation - Architecture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 Copyright Envitia 2009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“Virtual lab” via the internet</a:t>
            </a:r>
          </a:p>
          <a:p>
            <a:r>
              <a:rPr lang="en-GB" dirty="0" smtClean="0"/>
              <a:t>Multi-vendor collaborative approach</a:t>
            </a:r>
            <a:endParaRPr lang="en-GB" dirty="0"/>
          </a:p>
        </p:txBody>
      </p:sp>
      <p:pic>
        <p:nvPicPr>
          <p:cNvPr id="9" name="Picture 2" descr="archite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76872"/>
            <a:ext cx="5544616" cy="415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 Copyright Envitia 2010</a:t>
            </a:r>
            <a:endParaRPr lang="en-US" dirty="0"/>
          </a:p>
        </p:txBody>
      </p:sp>
      <p:pic>
        <p:nvPicPr>
          <p:cNvPr id="5" name="me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818706"/>
            <a:ext cx="7812987" cy="5859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 Visualisation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 Copyright Envitia 2010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6338" t="36253" r="31886" b="20581"/>
          <a:stretch>
            <a:fillRect/>
          </a:stretch>
        </p:blipFill>
        <p:spPr bwMode="auto">
          <a:xfrm>
            <a:off x="3995936" y="1124744"/>
            <a:ext cx="4680520" cy="3866516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4458" t="30240" r="30072" b="27836"/>
          <a:stretch>
            <a:fillRect/>
          </a:stretch>
        </p:blipFill>
        <p:spPr bwMode="auto">
          <a:xfrm>
            <a:off x="3347864" y="2924944"/>
            <a:ext cx="4896544" cy="3519391"/>
          </a:xfrm>
          <a:prstGeom prst="rect">
            <a:avLst/>
          </a:prstGeom>
          <a:noFill/>
          <a:ln w="34925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6" y="1196752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Having ‘Standard Authoritative’ visualisations stored in the registry for non-expert users and clients.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365104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Using a registry to store the SLD enables cashing to occur at the FPS thereby improving performance – increased throughput.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292494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Registry can store the ‘Rules’ for visualisation for use by expert users and complex clients.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Simplistiv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 Copyright Envitia 2010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276872"/>
            <a:ext cx="424667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 &lt;</a:t>
            </a:r>
            <a:r>
              <a:rPr lang="en-GB" sz="900" dirty="0" err="1" smtClean="0"/>
              <a:t>sld:Rule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&lt;</a:t>
            </a:r>
            <a:r>
              <a:rPr lang="en-GB" sz="900" dirty="0" err="1" smtClean="0"/>
              <a:t>ogc:Filter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&lt;</a:t>
            </a:r>
            <a:r>
              <a:rPr lang="en-GB" sz="900" dirty="0" err="1" smtClean="0"/>
              <a:t>ogc:PropertyIsEqualTo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  &lt;</a:t>
            </a:r>
            <a:r>
              <a:rPr lang="en-GB" sz="900" dirty="0" err="1" smtClean="0"/>
              <a:t>ogc:PropertyName</a:t>
            </a:r>
            <a:r>
              <a:rPr lang="en-GB" sz="900" dirty="0" smtClean="0"/>
              <a:t>&gt;HV&lt;/</a:t>
            </a:r>
            <a:r>
              <a:rPr lang="en-GB" sz="900" dirty="0" err="1" smtClean="0"/>
              <a:t>ogc:PropertyName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  &lt;</a:t>
            </a:r>
            <a:r>
              <a:rPr lang="en-GB" sz="900" dirty="0" err="1" smtClean="0"/>
              <a:t>ogc:Literal</a:t>
            </a:r>
            <a:r>
              <a:rPr lang="en-GB" sz="900" dirty="0" smtClean="0"/>
              <a:t>&gt;CAVOK&lt;/</a:t>
            </a:r>
            <a:r>
              <a:rPr lang="en-GB" sz="900" dirty="0" err="1" smtClean="0"/>
              <a:t>ogc:Literal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&lt;/</a:t>
            </a:r>
            <a:r>
              <a:rPr lang="en-GB" sz="900" dirty="0" err="1" smtClean="0"/>
              <a:t>ogc:PropertyIsEqualTo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&lt;/</a:t>
            </a:r>
            <a:r>
              <a:rPr lang="en-GB" sz="900" dirty="0" err="1" smtClean="0"/>
              <a:t>ogc:Filter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&lt;</a:t>
            </a:r>
            <a:r>
              <a:rPr lang="en-GB" sz="900" dirty="0" err="1" smtClean="0"/>
              <a:t>sld:TextSymbolizer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&lt;</a:t>
            </a:r>
            <a:r>
              <a:rPr lang="en-GB" sz="900" dirty="0" err="1" smtClean="0"/>
              <a:t>sld:Geometry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  &lt;</a:t>
            </a:r>
            <a:r>
              <a:rPr lang="en-GB" sz="900" dirty="0" err="1" smtClean="0"/>
              <a:t>ogc:PropertyName</a:t>
            </a:r>
            <a:r>
              <a:rPr lang="en-GB" sz="900" dirty="0" smtClean="0"/>
              <a:t>&gt;geometry&lt;/</a:t>
            </a:r>
            <a:r>
              <a:rPr lang="en-GB" sz="900" dirty="0" err="1" smtClean="0"/>
              <a:t>ogc:PropertyName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&lt;/</a:t>
            </a:r>
            <a:r>
              <a:rPr lang="en-GB" sz="900" dirty="0" err="1" smtClean="0"/>
              <a:t>sld:Geometry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&lt;</a:t>
            </a:r>
            <a:r>
              <a:rPr lang="en-GB" sz="900" dirty="0" err="1" smtClean="0"/>
              <a:t>sld:Label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  &lt;</a:t>
            </a:r>
            <a:r>
              <a:rPr lang="en-GB" sz="900" dirty="0" err="1" smtClean="0"/>
              <a:t>ogc:PropertyName</a:t>
            </a:r>
            <a:r>
              <a:rPr lang="en-GB" sz="900" dirty="0" smtClean="0"/>
              <a:t>&gt;HV&lt;/</a:t>
            </a:r>
            <a:r>
              <a:rPr lang="en-GB" sz="900" dirty="0" err="1" smtClean="0"/>
              <a:t>ogc:PropertyName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&lt;/</a:t>
            </a:r>
            <a:r>
              <a:rPr lang="en-GB" sz="900" dirty="0" err="1" smtClean="0"/>
              <a:t>sld:Label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&lt;</a:t>
            </a:r>
            <a:r>
              <a:rPr lang="en-GB" sz="900" dirty="0" err="1" smtClean="0"/>
              <a:t>sld:Font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  &lt;</a:t>
            </a:r>
            <a:r>
              <a:rPr lang="en-GB" sz="900" dirty="0" err="1" smtClean="0"/>
              <a:t>sld:CssParameter</a:t>
            </a:r>
            <a:r>
              <a:rPr lang="en-GB" sz="900" dirty="0" smtClean="0"/>
              <a:t> name="font-family"&gt;San Serif&lt;/</a:t>
            </a:r>
            <a:r>
              <a:rPr lang="en-GB" sz="900" dirty="0" err="1" smtClean="0"/>
              <a:t>sld:CssParameter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  &lt;</a:t>
            </a:r>
            <a:r>
              <a:rPr lang="en-GB" sz="900" dirty="0" err="1" smtClean="0"/>
              <a:t>sld:CssParameter</a:t>
            </a:r>
            <a:r>
              <a:rPr lang="en-GB" sz="900" dirty="0" smtClean="0"/>
              <a:t> name="font-size"&gt;500.0&lt;/</a:t>
            </a:r>
            <a:r>
              <a:rPr lang="en-GB" sz="900" dirty="0" err="1" smtClean="0"/>
              <a:t>sld:CssParameter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  &lt;</a:t>
            </a:r>
            <a:r>
              <a:rPr lang="en-GB" sz="900" dirty="0" err="1" smtClean="0"/>
              <a:t>sld:CssParameter</a:t>
            </a:r>
            <a:r>
              <a:rPr lang="en-GB" sz="900" dirty="0" smtClean="0"/>
              <a:t> name="font-style"&gt;Normal&lt;/</a:t>
            </a:r>
            <a:r>
              <a:rPr lang="en-GB" sz="900" dirty="0" err="1" smtClean="0"/>
              <a:t>sld:CssParameter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&lt;/</a:t>
            </a:r>
            <a:r>
              <a:rPr lang="en-GB" sz="900" dirty="0" err="1" smtClean="0"/>
              <a:t>sld:Font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&lt;</a:t>
            </a:r>
            <a:r>
              <a:rPr lang="en-GB" sz="900" dirty="0" err="1" smtClean="0"/>
              <a:t>sld:Fill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  &lt;</a:t>
            </a:r>
            <a:r>
              <a:rPr lang="en-GB" sz="900" dirty="0" err="1" smtClean="0"/>
              <a:t>sld:CssParameter</a:t>
            </a:r>
            <a:r>
              <a:rPr lang="en-GB" sz="900" dirty="0" smtClean="0"/>
              <a:t> name="fill"&gt;#3333cc&lt;/</a:t>
            </a:r>
            <a:r>
              <a:rPr lang="en-GB" sz="900" dirty="0" err="1" smtClean="0"/>
              <a:t>sld:CssParameter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&lt;/</a:t>
            </a:r>
            <a:r>
              <a:rPr lang="en-GB" sz="900" dirty="0" err="1" smtClean="0"/>
              <a:t>sld:Fill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&lt;/</a:t>
            </a:r>
            <a:r>
              <a:rPr lang="en-GB" sz="900" dirty="0" err="1" smtClean="0"/>
              <a:t>sld:TextSymbolizer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&lt;/</a:t>
            </a:r>
            <a:r>
              <a:rPr lang="en-GB" sz="900" dirty="0" err="1" smtClean="0"/>
              <a:t>sld:Rule</a:t>
            </a:r>
            <a:r>
              <a:rPr lang="en-GB" sz="900" dirty="0" smtClean="0"/>
              <a:t>&gt;</a:t>
            </a:r>
            <a:endParaRPr lang="en-GB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1268760"/>
            <a:ext cx="288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 </a:t>
            </a:r>
            <a:endParaRPr lang="en-GB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2348880"/>
            <a:ext cx="399340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&lt;</a:t>
            </a:r>
            <a:r>
              <a:rPr lang="en-GB" sz="900" dirty="0" err="1" smtClean="0"/>
              <a:t>sld:Rule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&lt;</a:t>
            </a:r>
            <a:r>
              <a:rPr lang="en-GB" sz="900" dirty="0" err="1" smtClean="0"/>
              <a:t>ogc:Filter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&lt;</a:t>
            </a:r>
            <a:r>
              <a:rPr lang="en-GB" sz="900" dirty="0" err="1" smtClean="0"/>
              <a:t>ogc:PropertyIsEqualTo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  &lt;</a:t>
            </a:r>
            <a:r>
              <a:rPr lang="en-GB" sz="900" dirty="0" err="1" smtClean="0"/>
              <a:t>ogc:PropertyName</a:t>
            </a:r>
            <a:r>
              <a:rPr lang="en-GB" sz="900" dirty="0" smtClean="0"/>
              <a:t>&gt;HV&lt;/</a:t>
            </a:r>
            <a:r>
              <a:rPr lang="en-GB" sz="900" dirty="0" err="1" smtClean="0"/>
              <a:t>ogc:PropertyName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  &lt;</a:t>
            </a:r>
            <a:r>
              <a:rPr lang="en-GB" sz="900" dirty="0" err="1" smtClean="0"/>
              <a:t>ogc:Literal</a:t>
            </a:r>
            <a:r>
              <a:rPr lang="en-GB" sz="900" dirty="0" smtClean="0"/>
              <a:t>&gt;CAVOK&lt;/</a:t>
            </a:r>
            <a:r>
              <a:rPr lang="en-GB" sz="900" dirty="0" err="1" smtClean="0"/>
              <a:t>ogc:Literal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&lt;/</a:t>
            </a:r>
            <a:r>
              <a:rPr lang="en-GB" sz="900" dirty="0" err="1" smtClean="0"/>
              <a:t>ogc:PropertyIsEqualTo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&lt;/</a:t>
            </a:r>
            <a:r>
              <a:rPr lang="en-GB" sz="900" dirty="0" err="1" smtClean="0"/>
              <a:t>ogc:Filter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&lt;</a:t>
            </a:r>
            <a:r>
              <a:rPr lang="en-GB" sz="900" dirty="0" err="1" smtClean="0"/>
              <a:t>sld:PointSymbolizer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&lt;</a:t>
            </a:r>
            <a:r>
              <a:rPr lang="en-GB" sz="900" dirty="0" err="1" smtClean="0"/>
              <a:t>sld:Geometry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  &lt;</a:t>
            </a:r>
            <a:r>
              <a:rPr lang="en-GB" sz="900" dirty="0" err="1" smtClean="0"/>
              <a:t>ogc:PropertyName</a:t>
            </a:r>
            <a:r>
              <a:rPr lang="en-GB" sz="900" dirty="0" smtClean="0"/>
              <a:t>&gt;geometry&lt;/</a:t>
            </a:r>
            <a:r>
              <a:rPr lang="en-GB" sz="900" dirty="0" err="1" smtClean="0"/>
              <a:t>ogc:PropertyName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&lt;/</a:t>
            </a:r>
            <a:r>
              <a:rPr lang="en-GB" sz="900" dirty="0" err="1" smtClean="0"/>
              <a:t>sld:Geometry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&lt;</a:t>
            </a:r>
            <a:r>
              <a:rPr lang="en-GB" sz="900" dirty="0" err="1" smtClean="0"/>
              <a:t>sld:Graphic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  &lt;</a:t>
            </a:r>
            <a:r>
              <a:rPr lang="en-GB" sz="900" dirty="0" err="1" smtClean="0"/>
              <a:t>sld:ExternalGraphic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    &lt;</a:t>
            </a:r>
            <a:r>
              <a:rPr lang="en-GB" sz="900" dirty="0" err="1" smtClean="0"/>
              <a:t>sld:OnlineResource</a:t>
            </a:r>
            <a:r>
              <a:rPr lang="en-GB" sz="900" dirty="0" smtClean="0"/>
              <a:t> </a:t>
            </a:r>
            <a:r>
              <a:rPr lang="en-GB" sz="900" dirty="0" err="1" smtClean="0"/>
              <a:t>xlink:href</a:t>
            </a:r>
            <a:r>
              <a:rPr lang="en-GB" sz="900" dirty="0" smtClean="0"/>
              <a:t>="5080.png" </a:t>
            </a:r>
            <a:r>
              <a:rPr lang="en-GB" sz="900" dirty="0" err="1" smtClean="0"/>
              <a:t>xlink:type</a:t>
            </a:r>
            <a:r>
              <a:rPr lang="en-GB" sz="900" dirty="0" smtClean="0"/>
              <a:t>="simple"/&gt;</a:t>
            </a:r>
          </a:p>
          <a:p>
            <a:r>
              <a:rPr lang="en-GB" sz="900" dirty="0" smtClean="0"/>
              <a:t>                &lt;</a:t>
            </a:r>
            <a:r>
              <a:rPr lang="en-GB" sz="900" dirty="0" err="1" smtClean="0"/>
              <a:t>sld:Format</a:t>
            </a:r>
            <a:r>
              <a:rPr lang="en-GB" sz="900" dirty="0" smtClean="0"/>
              <a:t>&gt;image/</a:t>
            </a:r>
            <a:r>
              <a:rPr lang="en-GB" sz="900" dirty="0" err="1" smtClean="0"/>
              <a:t>png</a:t>
            </a:r>
            <a:r>
              <a:rPr lang="en-GB" sz="900" dirty="0" smtClean="0"/>
              <a:t>&lt;/</a:t>
            </a:r>
            <a:r>
              <a:rPr lang="en-GB" sz="900" dirty="0" err="1" smtClean="0"/>
              <a:t>sld:Format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  &lt;/</a:t>
            </a:r>
            <a:r>
              <a:rPr lang="en-GB" sz="900" dirty="0" err="1" smtClean="0"/>
              <a:t>sld:ExternalGraphic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  &lt;</a:t>
            </a:r>
            <a:r>
              <a:rPr lang="en-GB" sz="900" dirty="0" err="1" smtClean="0"/>
              <a:t>sld:Size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    &lt;</a:t>
            </a:r>
            <a:r>
              <a:rPr lang="en-GB" sz="900" dirty="0" err="1" smtClean="0"/>
              <a:t>ogc:Literal</a:t>
            </a:r>
            <a:r>
              <a:rPr lang="en-GB" sz="900" dirty="0" smtClean="0"/>
              <a:t>&gt;500&lt;/</a:t>
            </a:r>
            <a:r>
              <a:rPr lang="en-GB" sz="900" dirty="0" err="1" smtClean="0"/>
              <a:t>ogc:Literal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  &lt;/</a:t>
            </a:r>
            <a:r>
              <a:rPr lang="en-GB" sz="900" dirty="0" err="1" smtClean="0"/>
              <a:t>sld:Size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  &lt;/</a:t>
            </a:r>
            <a:r>
              <a:rPr lang="en-GB" sz="900" dirty="0" err="1" smtClean="0"/>
              <a:t>sld:Graphic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  &lt;/</a:t>
            </a:r>
            <a:r>
              <a:rPr lang="en-GB" sz="900" dirty="0" err="1" smtClean="0"/>
              <a:t>sld:PointSymbolizer</a:t>
            </a:r>
            <a:r>
              <a:rPr lang="en-GB" sz="900" dirty="0" smtClean="0"/>
              <a:t>&gt;</a:t>
            </a:r>
          </a:p>
          <a:p>
            <a:r>
              <a:rPr lang="en-GB" sz="900" dirty="0" smtClean="0"/>
              <a:t>        &lt;/</a:t>
            </a:r>
            <a:r>
              <a:rPr lang="en-GB" sz="900" dirty="0" err="1" smtClean="0"/>
              <a:t>sld:Rule</a:t>
            </a:r>
            <a:r>
              <a:rPr lang="en-GB" sz="900" dirty="0" smtClean="0"/>
              <a:t>&gt;</a:t>
            </a:r>
            <a:endParaRPr lang="en-GB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1556792"/>
            <a:ext cx="233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SLD for Text Display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1556792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SLD for Symbol Display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Aviation - Feature Portrayal Service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 Copyright Envitia 2009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Aeronautical Data</a:t>
            </a:r>
          </a:p>
          <a:p>
            <a:r>
              <a:rPr lang="en-GB" dirty="0" smtClean="0"/>
              <a:t>Weather Data</a:t>
            </a:r>
          </a:p>
          <a:p>
            <a:r>
              <a:rPr lang="en-GB" dirty="0" smtClean="0"/>
              <a:t>4D Weather Data Cube</a:t>
            </a:r>
          </a:p>
        </p:txBody>
      </p:sp>
      <p:pic>
        <p:nvPicPr>
          <p:cNvPr id="5" name="Picture 4" descr="met_data_and_wfs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933056"/>
            <a:ext cx="3333750" cy="2524125"/>
          </a:xfrm>
          <a:prstGeom prst="rect">
            <a:avLst/>
          </a:prstGeom>
        </p:spPr>
      </p:pic>
      <p:pic>
        <p:nvPicPr>
          <p:cNvPr id="6" name="Picture 5" descr="France_Meteo_Data_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412776"/>
            <a:ext cx="3333750" cy="2524125"/>
          </a:xfrm>
          <a:prstGeom prst="rect">
            <a:avLst/>
          </a:prstGeom>
        </p:spPr>
      </p:pic>
      <p:pic>
        <p:nvPicPr>
          <p:cNvPr id="7" name="Picture 6" descr="comsoft_data_sma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933056"/>
            <a:ext cx="3333750" cy="2524125"/>
          </a:xfrm>
          <a:prstGeom prst="rect">
            <a:avLst/>
          </a:prstGeom>
        </p:spPr>
      </p:pic>
      <p:pic>
        <p:nvPicPr>
          <p:cNvPr id="8" name="Picture 7" descr="met_data_and_wfs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645024"/>
            <a:ext cx="3333750" cy="2524125"/>
          </a:xfrm>
          <a:prstGeom prst="rect">
            <a:avLst/>
          </a:prstGeom>
        </p:spPr>
      </p:pic>
      <p:pic>
        <p:nvPicPr>
          <p:cNvPr id="9" name="Picture 8" descr="France_Meteo_Data_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124744"/>
            <a:ext cx="3333750" cy="2524125"/>
          </a:xfrm>
          <a:prstGeom prst="rect">
            <a:avLst/>
          </a:prstGeom>
        </p:spPr>
      </p:pic>
      <p:pic>
        <p:nvPicPr>
          <p:cNvPr id="10" name="Picture 9" descr="comsoft_data_sma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645024"/>
            <a:ext cx="3333750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©  Copyright Envitia 2010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724400" y="2208213"/>
            <a:ext cx="42672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6" name="Rectangl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991600" y="6705600"/>
            <a:ext cx="228600" cy="228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Rectangl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775700" y="6718300"/>
            <a:ext cx="228600" cy="228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52600" y="6643688"/>
            <a:ext cx="184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010020" y="4938722"/>
            <a:ext cx="3600450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 eaLnBrk="1" hangingPunct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135000"/>
              <a:buFont typeface="Times"/>
              <a:buNone/>
            </a:pPr>
            <a:endParaRPr lang="en-GB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  <a:p>
            <a:pPr marL="469900" indent="-469900" eaLnBrk="1" hangingPunct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135000"/>
              <a:buFont typeface="Times"/>
              <a:buNone/>
            </a:pP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Envitia</a:t>
            </a:r>
          </a:p>
          <a:p>
            <a:pPr marL="469900" indent="-469900" eaLnBrk="1" hangingPunct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135000"/>
              <a:buFont typeface="Times"/>
              <a:buNone/>
            </a:pP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Email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:		</a:t>
            </a: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hlinkClick r:id="rId3"/>
              </a:rPr>
              <a:t>sales@envitia.com</a:t>
            </a: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</a:p>
          <a:p>
            <a:pPr marL="469900" indent="-469900" eaLnBrk="1" hangingPunct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135000"/>
              <a:buFont typeface="Times"/>
              <a:buNone/>
            </a:pP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UK Office: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	+44 1403 </a:t>
            </a: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273173</a:t>
            </a:r>
          </a:p>
          <a:p>
            <a:pPr marL="469900" indent="-469900" eaLnBrk="1" hangingPunct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135000"/>
              <a:buFont typeface="Times"/>
              <a:buNone/>
            </a:pP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US Office: 	+1 703 234 7730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  <a:p>
            <a:pPr marL="469900" indent="-469900" eaLnBrk="1" hangingPunct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135000"/>
              <a:buFont typeface="Times"/>
              <a:buNone/>
            </a:pP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Website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:	</a:t>
            </a: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hlinkClick r:id="rId4"/>
              </a:rPr>
              <a:t>www.envitia.com</a:t>
            </a: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</p:txBody>
      </p:sp>
      <p:pic>
        <p:nvPicPr>
          <p:cNvPr id="10" name="Content Placeholder 11" descr="D&amp;S Imag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872" y="1295384"/>
            <a:ext cx="7924800" cy="3519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 Copyright Envitia 2009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OGC Web Services (OWS) Programme</a:t>
            </a:r>
          </a:p>
          <a:p>
            <a:endParaRPr lang="en-GB" dirty="0" smtClean="0"/>
          </a:p>
          <a:p>
            <a:r>
              <a:rPr lang="en-GB" dirty="0" smtClean="0"/>
              <a:t>OWS-7 Threads and Test bed</a:t>
            </a:r>
          </a:p>
          <a:p>
            <a:pPr lvl="1"/>
            <a:r>
              <a:rPr lang="en-GB" dirty="0" smtClean="0"/>
              <a:t>Feature and Decision Fusion</a:t>
            </a:r>
          </a:p>
          <a:p>
            <a:pPr lvl="1"/>
            <a:r>
              <a:rPr lang="en-GB" dirty="0" smtClean="0"/>
              <a:t>Aviation</a:t>
            </a:r>
          </a:p>
          <a:p>
            <a:pPr lvl="1"/>
            <a:r>
              <a:rPr lang="en-GB" dirty="0" smtClean="0"/>
              <a:t>Sensor Fusion Enablement</a:t>
            </a:r>
          </a:p>
          <a:p>
            <a:endParaRPr lang="en-GB" dirty="0" smtClean="0"/>
          </a:p>
          <a:p>
            <a:r>
              <a:rPr lang="en-GB" dirty="0" smtClean="0"/>
              <a:t>Application in Meteorology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OWS Programme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 Copyright Envitia 2009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Goals and requirements are set by the sponsors</a:t>
            </a:r>
          </a:p>
          <a:p>
            <a:pPr lvl="1"/>
            <a:r>
              <a:rPr lang="en-GB" dirty="0" smtClean="0"/>
              <a:t>FAA, </a:t>
            </a:r>
            <a:r>
              <a:rPr lang="en-GB" dirty="0" err="1" smtClean="0"/>
              <a:t>Eurocontrol</a:t>
            </a:r>
            <a:endParaRPr lang="en-GB" dirty="0" smtClean="0"/>
          </a:p>
          <a:p>
            <a:r>
              <a:rPr lang="en-GB" dirty="0" smtClean="0"/>
              <a:t>It is an interoperability initiative</a:t>
            </a:r>
          </a:p>
          <a:p>
            <a:pPr lvl="1"/>
            <a:r>
              <a:rPr lang="en-GB" dirty="0" smtClean="0"/>
              <a:t>Latest information models and standards</a:t>
            </a:r>
          </a:p>
          <a:p>
            <a:pPr lvl="1"/>
            <a:r>
              <a:rPr lang="en-GB" dirty="0" smtClean="0"/>
              <a:t>Low TRL</a:t>
            </a:r>
          </a:p>
          <a:p>
            <a:pPr lvl="1"/>
            <a:r>
              <a:rPr lang="en-GB" dirty="0" smtClean="0"/>
              <a:t>Experimental</a:t>
            </a:r>
          </a:p>
          <a:p>
            <a:r>
              <a:rPr lang="en-GB" dirty="0" smtClean="0"/>
              <a:t>Part funding model</a:t>
            </a:r>
          </a:p>
          <a:p>
            <a:pPr lvl="1"/>
            <a:r>
              <a:rPr lang="en-GB" dirty="0" smtClean="0"/>
              <a:t>typically industry invests 3X as much as the OGC</a:t>
            </a:r>
          </a:p>
          <a:p>
            <a:pPr lvl="1"/>
            <a:r>
              <a:rPr lang="en-GB" dirty="0" smtClean="0"/>
              <a:t>Good </a:t>
            </a:r>
            <a:r>
              <a:rPr lang="en-GB" dirty="0" err="1" smtClean="0"/>
              <a:t>RoI</a:t>
            </a:r>
            <a:r>
              <a:rPr lang="en-GB" dirty="0" smtClean="0"/>
              <a:t> for sponsors</a:t>
            </a:r>
          </a:p>
          <a:p>
            <a:pPr lvl="1"/>
            <a:r>
              <a:rPr lang="en-GB" dirty="0" smtClean="0"/>
              <a:t>High profile results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OWS-7 Threads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 Copyright Envitia 2009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Feature and Decision Fusion</a:t>
            </a:r>
          </a:p>
          <a:p>
            <a:pPr lvl="1"/>
            <a:r>
              <a:rPr lang="en-GB" dirty="0" smtClean="0"/>
              <a:t>developed around scenarios aimed at demonstrating the benefits to an analyst in discovering, fusing and disseminating effective situational awareness products within a collaborative environment</a:t>
            </a:r>
          </a:p>
          <a:p>
            <a:r>
              <a:rPr lang="en-GB" dirty="0" smtClean="0"/>
              <a:t>Aviation</a:t>
            </a:r>
          </a:p>
          <a:p>
            <a:pPr lvl="1"/>
            <a:r>
              <a:rPr lang="en-GB" dirty="0" smtClean="0"/>
              <a:t>automation of geospatial data within aviation, demonstrating the concept of the electronic flight-bag</a:t>
            </a:r>
          </a:p>
          <a:p>
            <a:r>
              <a:rPr lang="en-GB" dirty="0" smtClean="0"/>
              <a:t>Sensor Fusion Enablement</a:t>
            </a:r>
          </a:p>
          <a:p>
            <a:pPr lvl="1"/>
            <a:r>
              <a:rPr lang="en-GB" dirty="0" smtClean="0"/>
              <a:t>driven by the desire to push forward scenarios and solutions based around broad source data capture with subsequent delivery into a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Aviation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©  Copyright </a:t>
            </a:r>
            <a:r>
              <a:rPr lang="en-US" dirty="0" err="1" smtClean="0"/>
              <a:t>Envitia</a:t>
            </a:r>
            <a:r>
              <a:rPr lang="en-US" dirty="0" smtClean="0"/>
              <a:t> 2009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Aviation Thread was built around a specific Scenario</a:t>
            </a:r>
          </a:p>
          <a:p>
            <a:pPr lvl="3"/>
            <a:r>
              <a:rPr lang="en-GB" sz="2800" dirty="0" smtClean="0"/>
              <a:t>Objectives</a:t>
            </a:r>
          </a:p>
          <a:p>
            <a:pPr lvl="3"/>
            <a:r>
              <a:rPr lang="en-GB" sz="2800" dirty="0" smtClean="0"/>
              <a:t>Scenario</a:t>
            </a:r>
          </a:p>
          <a:p>
            <a:pPr lvl="3"/>
            <a:r>
              <a:rPr lang="en-GB" sz="2800" dirty="0" smtClean="0"/>
              <a:t>Enablers</a:t>
            </a:r>
          </a:p>
          <a:p>
            <a:pPr lvl="3"/>
            <a:r>
              <a:rPr lang="en-GB" sz="2800" dirty="0" smtClean="0"/>
              <a:t>Architecture</a:t>
            </a:r>
          </a:p>
          <a:p>
            <a:pPr lvl="3"/>
            <a:r>
              <a:rPr lang="en-GB" sz="2800" dirty="0" smtClean="0"/>
              <a:t>Demonstration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290513"/>
            <a:ext cx="8797925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Aviation - Objectives</a:t>
            </a:r>
          </a:p>
        </p:txBody>
      </p:sp>
      <p:sp>
        <p:nvSpPr>
          <p:cNvPr id="1030" name="Content Placeholder 6"/>
          <p:cNvSpPr>
            <a:spLocks noGrp="1"/>
          </p:cNvSpPr>
          <p:nvPr>
            <p:ph idx="1"/>
          </p:nvPr>
        </p:nvSpPr>
        <p:spPr>
          <a:xfrm>
            <a:off x="346075" y="1279525"/>
            <a:ext cx="5243513" cy="4478338"/>
          </a:xfrm>
        </p:spPr>
        <p:txBody>
          <a:bodyPr/>
          <a:lstStyle/>
          <a:p>
            <a:r>
              <a:rPr lang="en-US" sz="2000" smtClean="0">
                <a:ea typeface="ＭＳ Ｐゴシック" charset="-128"/>
              </a:rPr>
              <a:t>Need for timely, relevant, quality-assured information directly to the cockpit</a:t>
            </a:r>
          </a:p>
          <a:p>
            <a:endParaRPr lang="en-US" sz="2000" smtClean="0">
              <a:ea typeface="ＭＳ Ｐゴシック" charset="-128"/>
            </a:endParaRPr>
          </a:p>
          <a:p>
            <a:r>
              <a:rPr lang="en-US" sz="2000" smtClean="0">
                <a:ea typeface="ＭＳ Ｐゴシック" charset="-128"/>
              </a:rPr>
              <a:t>Provision of relevant and up-to-date information to the flight crews</a:t>
            </a:r>
          </a:p>
          <a:p>
            <a:endParaRPr lang="en-US" sz="2000" smtClean="0">
              <a:ea typeface="ＭＳ Ｐゴシック" charset="-128"/>
            </a:endParaRPr>
          </a:p>
          <a:p>
            <a:r>
              <a:rPr lang="en-US" sz="2000" smtClean="0">
                <a:ea typeface="ＭＳ Ｐゴシック" charset="-128"/>
              </a:rPr>
              <a:t>Collaborative decision making – Common Operating Picture</a:t>
            </a:r>
          </a:p>
          <a:p>
            <a:endParaRPr lang="en-US" sz="2000" smtClean="0">
              <a:ea typeface="ＭＳ Ｐゴシック" charset="-128"/>
            </a:endParaRPr>
          </a:p>
          <a:p>
            <a:r>
              <a:rPr lang="en-US" sz="2000" smtClean="0">
                <a:ea typeface="ＭＳ Ｐゴシック" charset="-128"/>
              </a:rPr>
              <a:t>Ultimate goal: Real-time relevant information to any user anywhere at any time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796136" y="1268760"/>
          <a:ext cx="1692275" cy="1114425"/>
        </p:xfrm>
        <a:graphic>
          <a:graphicData uri="http://schemas.openxmlformats.org/presentationml/2006/ole">
            <p:oleObj spid="_x0000_s4098" name="Bitmap Image" r:id="rId4" imgW="8942857" imgH="5885714" progId="PBrush">
              <p:embed/>
            </p:oleObj>
          </a:graphicData>
        </a:graphic>
      </p:graphicFrame>
      <p:pic>
        <p:nvPicPr>
          <p:cNvPr id="1031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7" y="3573016"/>
            <a:ext cx="1728192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420889"/>
            <a:ext cx="1728192" cy="117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797152"/>
            <a:ext cx="1792287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Aviation - Scenario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 Copyright Envitia 2009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In-flight diversion due to ash cloud</a:t>
            </a:r>
            <a:endParaRPr lang="en-GB" dirty="0"/>
          </a:p>
        </p:txBody>
      </p:sp>
      <p:grpSp>
        <p:nvGrpSpPr>
          <p:cNvPr id="5" name="Group 130"/>
          <p:cNvGrpSpPr>
            <a:grpSpLocks noChangeAspect="1"/>
          </p:cNvGrpSpPr>
          <p:nvPr/>
        </p:nvGrpSpPr>
        <p:grpSpPr bwMode="auto">
          <a:xfrm>
            <a:off x="467544" y="1772816"/>
            <a:ext cx="8165981" cy="4608512"/>
            <a:chOff x="-3426" y="-512"/>
            <a:chExt cx="9701" cy="4876"/>
          </a:xfrm>
        </p:grpSpPr>
        <p:grpSp>
          <p:nvGrpSpPr>
            <p:cNvPr id="6" name="Group 127"/>
            <p:cNvGrpSpPr>
              <a:grpSpLocks/>
            </p:cNvGrpSpPr>
            <p:nvPr/>
          </p:nvGrpSpPr>
          <p:grpSpPr bwMode="auto">
            <a:xfrm>
              <a:off x="-3426" y="-503"/>
              <a:ext cx="6515" cy="4867"/>
              <a:chOff x="-3426" y="-503"/>
              <a:chExt cx="6515" cy="4867"/>
            </a:xfrm>
          </p:grpSpPr>
          <p:pic>
            <p:nvPicPr>
              <p:cNvPr id="24" name="Picture 4" descr="mapnorthamerica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3426" y="-503"/>
                <a:ext cx="6480" cy="48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Text Box 10"/>
              <p:cNvSpPr txBox="1">
                <a:spLocks noChangeArrowheads="1"/>
              </p:cNvSpPr>
              <p:nvPr/>
            </p:nvSpPr>
            <p:spPr bwMode="auto">
              <a:xfrm>
                <a:off x="-32" y="2720"/>
                <a:ext cx="19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2400" b="1">
                    <a:solidFill>
                      <a:srgbClr val="000000"/>
                    </a:solidFill>
                  </a:rPr>
                  <a:t>*</a:t>
                </a:r>
              </a:p>
            </p:txBody>
          </p:sp>
          <p:sp>
            <p:nvSpPr>
              <p:cNvPr id="26" name="Text Box 11"/>
              <p:cNvSpPr txBox="1">
                <a:spLocks noChangeArrowheads="1"/>
              </p:cNvSpPr>
              <p:nvPr/>
            </p:nvSpPr>
            <p:spPr bwMode="auto">
              <a:xfrm>
                <a:off x="108" y="2793"/>
                <a:ext cx="35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1000" b="1">
                    <a:solidFill>
                      <a:srgbClr val="000000"/>
                    </a:solidFill>
                  </a:rPr>
                  <a:t>KDFW</a:t>
                </a:r>
              </a:p>
            </p:txBody>
          </p:sp>
          <p:sp>
            <p:nvSpPr>
              <p:cNvPr id="27" name="Text Box 27"/>
              <p:cNvSpPr txBox="1">
                <a:spLocks noChangeArrowheads="1"/>
              </p:cNvSpPr>
              <p:nvPr/>
            </p:nvSpPr>
            <p:spPr bwMode="auto">
              <a:xfrm>
                <a:off x="2914" y="517"/>
                <a:ext cx="16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900">
                    <a:solidFill>
                      <a:srgbClr val="000000"/>
                    </a:solidFill>
                  </a:rPr>
                  <a:t>R</a:t>
                </a:r>
              </a:p>
            </p:txBody>
          </p:sp>
          <p:sp>
            <p:nvSpPr>
              <p:cNvPr id="28" name="Text Box 28"/>
              <p:cNvSpPr txBox="1">
                <a:spLocks noChangeArrowheads="1"/>
              </p:cNvSpPr>
              <p:nvPr/>
            </p:nvSpPr>
            <p:spPr bwMode="auto">
              <a:xfrm>
                <a:off x="2914" y="597"/>
                <a:ext cx="16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900">
                    <a:solidFill>
                      <a:srgbClr val="000000"/>
                    </a:solidFill>
                  </a:rPr>
                  <a:t>S</a:t>
                </a:r>
              </a:p>
            </p:txBody>
          </p:sp>
          <p:sp>
            <p:nvSpPr>
              <p:cNvPr id="29" name="Freeform 32"/>
              <p:cNvSpPr>
                <a:spLocks/>
              </p:cNvSpPr>
              <p:nvPr/>
            </p:nvSpPr>
            <p:spPr bwMode="auto">
              <a:xfrm>
                <a:off x="1462" y="607"/>
                <a:ext cx="1506" cy="470"/>
              </a:xfrm>
              <a:custGeom>
                <a:avLst/>
                <a:gdLst>
                  <a:gd name="T0" fmla="*/ 0 w 1572"/>
                  <a:gd name="T1" fmla="*/ 422 h 474"/>
                  <a:gd name="T2" fmla="*/ 397 w 1572"/>
                  <a:gd name="T3" fmla="*/ 208 h 474"/>
                  <a:gd name="T4" fmla="*/ 900 w 1572"/>
                  <a:gd name="T5" fmla="*/ 0 h 474"/>
                  <a:gd name="T6" fmla="*/ 0 60000 65536"/>
                  <a:gd name="T7" fmla="*/ 0 60000 65536"/>
                  <a:gd name="T8" fmla="*/ 0 60000 65536"/>
                  <a:gd name="T9" fmla="*/ 0 w 1572"/>
                  <a:gd name="T10" fmla="*/ 0 h 474"/>
                  <a:gd name="T11" fmla="*/ 1572 w 1572"/>
                  <a:gd name="T12" fmla="*/ 474 h 4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72" h="474">
                    <a:moveTo>
                      <a:pt x="0" y="474"/>
                    </a:moveTo>
                    <a:cubicBezTo>
                      <a:pt x="217" y="393"/>
                      <a:pt x="434" y="313"/>
                      <a:pt x="696" y="234"/>
                    </a:cubicBezTo>
                    <a:cubicBezTo>
                      <a:pt x="958" y="155"/>
                      <a:pt x="1426" y="39"/>
                      <a:pt x="157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/>
                <a:endParaRPr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33"/>
              <p:cNvSpPr>
                <a:spLocks/>
              </p:cNvSpPr>
              <p:nvPr/>
            </p:nvSpPr>
            <p:spPr bwMode="auto">
              <a:xfrm>
                <a:off x="1500" y="689"/>
                <a:ext cx="1462" cy="450"/>
              </a:xfrm>
              <a:custGeom>
                <a:avLst/>
                <a:gdLst>
                  <a:gd name="T0" fmla="*/ 0 w 1572"/>
                  <a:gd name="T1" fmla="*/ 240 h 474"/>
                  <a:gd name="T2" fmla="*/ 272 w 1572"/>
                  <a:gd name="T3" fmla="*/ 119 h 474"/>
                  <a:gd name="T4" fmla="*/ 612 w 1572"/>
                  <a:gd name="T5" fmla="*/ 0 h 474"/>
                  <a:gd name="T6" fmla="*/ 0 60000 65536"/>
                  <a:gd name="T7" fmla="*/ 0 60000 65536"/>
                  <a:gd name="T8" fmla="*/ 0 60000 65536"/>
                  <a:gd name="T9" fmla="*/ 0 w 1572"/>
                  <a:gd name="T10" fmla="*/ 0 h 474"/>
                  <a:gd name="T11" fmla="*/ 1572 w 1572"/>
                  <a:gd name="T12" fmla="*/ 474 h 4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72" h="474">
                    <a:moveTo>
                      <a:pt x="0" y="474"/>
                    </a:moveTo>
                    <a:cubicBezTo>
                      <a:pt x="217" y="393"/>
                      <a:pt x="434" y="313"/>
                      <a:pt x="696" y="234"/>
                    </a:cubicBezTo>
                    <a:cubicBezTo>
                      <a:pt x="958" y="155"/>
                      <a:pt x="1426" y="39"/>
                      <a:pt x="157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/>
                <a:endParaRPr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Text Box 36"/>
              <p:cNvSpPr txBox="1">
                <a:spLocks noChangeArrowheads="1"/>
              </p:cNvSpPr>
              <p:nvPr/>
            </p:nvSpPr>
            <p:spPr bwMode="auto">
              <a:xfrm>
                <a:off x="2910" y="669"/>
                <a:ext cx="1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900">
                    <a:solidFill>
                      <a:srgbClr val="000000"/>
                    </a:solidFill>
                  </a:rPr>
                  <a:t>T</a:t>
                </a:r>
              </a:p>
            </p:txBody>
          </p:sp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2910" y="745"/>
                <a:ext cx="16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900">
                    <a:solidFill>
                      <a:srgbClr val="000000"/>
                    </a:solidFill>
                  </a:rPr>
                  <a:t>U</a:t>
                </a:r>
              </a:p>
            </p:txBody>
          </p:sp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2906" y="813"/>
                <a:ext cx="16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1000">
                    <a:solidFill>
                      <a:srgbClr val="000000"/>
                    </a:solidFill>
                  </a:rPr>
                  <a:t>V</a:t>
                </a:r>
              </a:p>
            </p:txBody>
          </p:sp>
          <p:sp>
            <p:nvSpPr>
              <p:cNvPr id="34" name="Freeform 39"/>
              <p:cNvSpPr>
                <a:spLocks/>
              </p:cNvSpPr>
              <p:nvPr/>
            </p:nvSpPr>
            <p:spPr bwMode="auto">
              <a:xfrm>
                <a:off x="1526" y="759"/>
                <a:ext cx="1426" cy="446"/>
              </a:xfrm>
              <a:custGeom>
                <a:avLst/>
                <a:gdLst>
                  <a:gd name="T0" fmla="*/ 0 w 1572"/>
                  <a:gd name="T1" fmla="*/ 216 h 474"/>
                  <a:gd name="T2" fmla="*/ 195 w 1572"/>
                  <a:gd name="T3" fmla="*/ 105 h 474"/>
                  <a:gd name="T4" fmla="*/ 443 w 1572"/>
                  <a:gd name="T5" fmla="*/ 0 h 474"/>
                  <a:gd name="T6" fmla="*/ 0 60000 65536"/>
                  <a:gd name="T7" fmla="*/ 0 60000 65536"/>
                  <a:gd name="T8" fmla="*/ 0 60000 65536"/>
                  <a:gd name="T9" fmla="*/ 0 w 1572"/>
                  <a:gd name="T10" fmla="*/ 0 h 474"/>
                  <a:gd name="T11" fmla="*/ 1572 w 1572"/>
                  <a:gd name="T12" fmla="*/ 474 h 4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72" h="474">
                    <a:moveTo>
                      <a:pt x="0" y="474"/>
                    </a:moveTo>
                    <a:cubicBezTo>
                      <a:pt x="217" y="393"/>
                      <a:pt x="434" y="313"/>
                      <a:pt x="696" y="234"/>
                    </a:cubicBezTo>
                    <a:cubicBezTo>
                      <a:pt x="958" y="155"/>
                      <a:pt x="1426" y="39"/>
                      <a:pt x="157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/>
                <a:endParaRPr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40"/>
              <p:cNvSpPr>
                <a:spLocks/>
              </p:cNvSpPr>
              <p:nvPr/>
            </p:nvSpPr>
            <p:spPr bwMode="auto">
              <a:xfrm>
                <a:off x="1630" y="833"/>
                <a:ext cx="1318" cy="406"/>
              </a:xfrm>
              <a:custGeom>
                <a:avLst/>
                <a:gdLst>
                  <a:gd name="T0" fmla="*/ 0 w 1572"/>
                  <a:gd name="T1" fmla="*/ 63 h 474"/>
                  <a:gd name="T2" fmla="*/ 71 w 1572"/>
                  <a:gd name="T3" fmla="*/ 32 h 474"/>
                  <a:gd name="T4" fmla="*/ 158 w 1572"/>
                  <a:gd name="T5" fmla="*/ 0 h 474"/>
                  <a:gd name="T6" fmla="*/ 0 60000 65536"/>
                  <a:gd name="T7" fmla="*/ 0 60000 65536"/>
                  <a:gd name="T8" fmla="*/ 0 60000 65536"/>
                  <a:gd name="T9" fmla="*/ 0 w 1572"/>
                  <a:gd name="T10" fmla="*/ 0 h 474"/>
                  <a:gd name="T11" fmla="*/ 1572 w 1572"/>
                  <a:gd name="T12" fmla="*/ 474 h 4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72" h="474">
                    <a:moveTo>
                      <a:pt x="0" y="474"/>
                    </a:moveTo>
                    <a:cubicBezTo>
                      <a:pt x="217" y="393"/>
                      <a:pt x="434" y="313"/>
                      <a:pt x="696" y="234"/>
                    </a:cubicBezTo>
                    <a:cubicBezTo>
                      <a:pt x="958" y="155"/>
                      <a:pt x="1426" y="39"/>
                      <a:pt x="157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/>
                <a:endParaRPr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Text Box 44"/>
              <p:cNvSpPr txBox="1">
                <a:spLocks noChangeArrowheads="1"/>
              </p:cNvSpPr>
              <p:nvPr/>
            </p:nvSpPr>
            <p:spPr bwMode="auto">
              <a:xfrm>
                <a:off x="2904" y="882"/>
                <a:ext cx="18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1200">
                    <a:solidFill>
                      <a:srgbClr val="000000"/>
                    </a:solidFill>
                  </a:rPr>
                  <a:t>w</a:t>
                </a:r>
              </a:p>
            </p:txBody>
          </p:sp>
          <p:sp>
            <p:nvSpPr>
              <p:cNvPr id="37" name="Freeform 45"/>
              <p:cNvSpPr>
                <a:spLocks/>
              </p:cNvSpPr>
              <p:nvPr/>
            </p:nvSpPr>
            <p:spPr bwMode="auto">
              <a:xfrm>
                <a:off x="1738" y="985"/>
                <a:ext cx="1210" cy="362"/>
              </a:xfrm>
              <a:custGeom>
                <a:avLst/>
                <a:gdLst>
                  <a:gd name="T0" fmla="*/ 0 w 1572"/>
                  <a:gd name="T1" fmla="*/ 14 h 474"/>
                  <a:gd name="T2" fmla="*/ 23 w 1572"/>
                  <a:gd name="T3" fmla="*/ 7 h 474"/>
                  <a:gd name="T4" fmla="*/ 53 w 1572"/>
                  <a:gd name="T5" fmla="*/ 0 h 474"/>
                  <a:gd name="T6" fmla="*/ 0 60000 65536"/>
                  <a:gd name="T7" fmla="*/ 0 60000 65536"/>
                  <a:gd name="T8" fmla="*/ 0 60000 65536"/>
                  <a:gd name="T9" fmla="*/ 0 w 1572"/>
                  <a:gd name="T10" fmla="*/ 0 h 474"/>
                  <a:gd name="T11" fmla="*/ 1572 w 1572"/>
                  <a:gd name="T12" fmla="*/ 474 h 4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72" h="474">
                    <a:moveTo>
                      <a:pt x="0" y="474"/>
                    </a:moveTo>
                    <a:cubicBezTo>
                      <a:pt x="217" y="393"/>
                      <a:pt x="434" y="313"/>
                      <a:pt x="696" y="234"/>
                    </a:cubicBezTo>
                    <a:cubicBezTo>
                      <a:pt x="958" y="155"/>
                      <a:pt x="1426" y="39"/>
                      <a:pt x="157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/>
                <a:endParaRPr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Text Box 59"/>
              <p:cNvSpPr txBox="1">
                <a:spLocks noChangeArrowheads="1"/>
              </p:cNvSpPr>
              <p:nvPr/>
            </p:nvSpPr>
            <p:spPr bwMode="auto">
              <a:xfrm>
                <a:off x="692" y="2750"/>
                <a:ext cx="11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n-US" sz="1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Text Box 60"/>
              <p:cNvSpPr txBox="1">
                <a:spLocks noChangeArrowheads="1"/>
              </p:cNvSpPr>
              <p:nvPr/>
            </p:nvSpPr>
            <p:spPr bwMode="auto">
              <a:xfrm>
                <a:off x="644" y="2648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Text Box 61"/>
              <p:cNvSpPr txBox="1">
                <a:spLocks noChangeArrowheads="1"/>
              </p:cNvSpPr>
              <p:nvPr/>
            </p:nvSpPr>
            <p:spPr bwMode="auto">
              <a:xfrm>
                <a:off x="1020" y="1978"/>
                <a:ext cx="19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2400" b="1">
                    <a:solidFill>
                      <a:srgbClr val="000000"/>
                    </a:solidFill>
                  </a:rPr>
                  <a:t>*</a:t>
                </a:r>
              </a:p>
            </p:txBody>
          </p:sp>
          <p:sp>
            <p:nvSpPr>
              <p:cNvPr id="41" name="Text Box 62"/>
              <p:cNvSpPr txBox="1">
                <a:spLocks noChangeArrowheads="1"/>
              </p:cNvSpPr>
              <p:nvPr/>
            </p:nvSpPr>
            <p:spPr bwMode="auto">
              <a:xfrm>
                <a:off x="1108" y="2086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1000" b="1">
                    <a:solidFill>
                      <a:srgbClr val="000000"/>
                    </a:solidFill>
                  </a:rPr>
                  <a:t>KJFK</a:t>
                </a:r>
              </a:p>
            </p:txBody>
          </p:sp>
          <p:sp>
            <p:nvSpPr>
              <p:cNvPr id="42" name="Text Box 63"/>
              <p:cNvSpPr txBox="1">
                <a:spLocks noChangeArrowheads="1"/>
              </p:cNvSpPr>
              <p:nvPr/>
            </p:nvSpPr>
            <p:spPr bwMode="auto">
              <a:xfrm>
                <a:off x="1104" y="1834"/>
                <a:ext cx="19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2400">
                    <a:solidFill>
                      <a:srgbClr val="000000"/>
                    </a:solidFill>
                  </a:rPr>
                  <a:t>*</a:t>
                </a:r>
              </a:p>
            </p:txBody>
          </p:sp>
          <p:sp>
            <p:nvSpPr>
              <p:cNvPr id="43" name="Text Box 65"/>
              <p:cNvSpPr txBox="1">
                <a:spLocks noChangeArrowheads="1"/>
              </p:cNvSpPr>
              <p:nvPr/>
            </p:nvSpPr>
            <p:spPr bwMode="auto">
              <a:xfrm>
                <a:off x="1192" y="1882"/>
                <a:ext cx="34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1000" b="1">
                    <a:solidFill>
                      <a:srgbClr val="000000"/>
                    </a:solidFill>
                  </a:rPr>
                  <a:t>KBOS</a:t>
                </a:r>
              </a:p>
            </p:txBody>
          </p:sp>
        </p:grpSp>
        <p:grpSp>
          <p:nvGrpSpPr>
            <p:cNvPr id="7" name="Group 129"/>
            <p:cNvGrpSpPr>
              <a:grpSpLocks/>
            </p:cNvGrpSpPr>
            <p:nvPr/>
          </p:nvGrpSpPr>
          <p:grpSpPr bwMode="auto">
            <a:xfrm>
              <a:off x="3028" y="-512"/>
              <a:ext cx="3247" cy="4832"/>
              <a:chOff x="3028" y="-512"/>
              <a:chExt cx="3247" cy="4832"/>
            </a:xfrm>
          </p:grpSpPr>
          <p:grpSp>
            <p:nvGrpSpPr>
              <p:cNvPr id="8" name="Group 128"/>
              <p:cNvGrpSpPr>
                <a:grpSpLocks/>
              </p:cNvGrpSpPr>
              <p:nvPr/>
            </p:nvGrpSpPr>
            <p:grpSpPr bwMode="auto">
              <a:xfrm>
                <a:off x="3028" y="-512"/>
                <a:ext cx="3247" cy="4832"/>
                <a:chOff x="3028" y="-512"/>
                <a:chExt cx="3247" cy="4832"/>
              </a:xfrm>
            </p:grpSpPr>
            <p:graphicFrame>
              <p:nvGraphicFramePr>
                <p:cNvPr id="14" name="Object 2"/>
                <p:cNvGraphicFramePr>
                  <a:graphicFrameLocks noChangeAspect="1"/>
                </p:cNvGraphicFramePr>
                <p:nvPr/>
              </p:nvGraphicFramePr>
              <p:xfrm>
                <a:off x="3028" y="-512"/>
                <a:ext cx="3247" cy="4832"/>
              </p:xfrm>
              <a:graphic>
                <a:graphicData uri="http://schemas.openxmlformats.org/presentationml/2006/ole">
                  <p:oleObj spid="_x0000_s6146" name="Photo Editor Photo" r:id="rId5" imgW="5714286" imgH="7552381" progId="">
                    <p:embed/>
                  </p:oleObj>
                </a:graphicData>
              </a:graphic>
            </p:graphicFrame>
            <p:sp>
              <p:nvSpPr>
                <p:cNvPr id="1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495" y="2633"/>
                  <a:ext cx="116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endParaRPr lang="en-US" sz="9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744" y="2695"/>
                  <a:ext cx="333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z="1000" b="1">
                      <a:solidFill>
                        <a:srgbClr val="000000"/>
                      </a:solidFill>
                    </a:rPr>
                    <a:t>ESSA</a:t>
                  </a:r>
                </a:p>
              </p:txBody>
            </p:sp>
            <p:sp>
              <p:nvSpPr>
                <p:cNvPr id="1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950" y="3785"/>
                  <a:ext cx="32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z="900" b="1">
                      <a:solidFill>
                        <a:srgbClr val="000000"/>
                      </a:solidFill>
                    </a:rPr>
                    <a:t>ESMS</a:t>
                  </a:r>
                </a:p>
              </p:txBody>
            </p:sp>
            <p:sp>
              <p:nvSpPr>
                <p:cNvPr id="18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4268" y="2882"/>
                  <a:ext cx="32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z="1000" b="1">
                      <a:solidFill>
                        <a:srgbClr val="000000"/>
                      </a:solidFill>
                    </a:rPr>
                    <a:t>ESSP</a:t>
                  </a:r>
                </a:p>
              </p:txBody>
            </p:sp>
            <p:sp>
              <p:nvSpPr>
                <p:cNvPr id="19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5519" y="2655"/>
                  <a:ext cx="329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z="1000" b="1">
                      <a:solidFill>
                        <a:srgbClr val="000000"/>
                      </a:solidFill>
                    </a:rPr>
                    <a:t>EETN</a:t>
                  </a:r>
                </a:p>
              </p:txBody>
            </p:sp>
            <p:sp>
              <p:nvSpPr>
                <p:cNvPr id="20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3891" y="3720"/>
                  <a:ext cx="17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z="2000" b="1">
                      <a:solidFill>
                        <a:srgbClr val="000000"/>
                      </a:solidFill>
                    </a:rPr>
                    <a:t>*</a:t>
                  </a:r>
                </a:p>
              </p:txBody>
            </p:sp>
            <p:sp>
              <p:nvSpPr>
                <p:cNvPr id="2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479" y="2876"/>
                  <a:ext cx="17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z="2000" b="1">
                      <a:solidFill>
                        <a:srgbClr val="000000"/>
                      </a:solidFill>
                    </a:rPr>
                    <a:t>*</a:t>
                  </a:r>
                </a:p>
              </p:txBody>
            </p:sp>
            <p:sp>
              <p:nvSpPr>
                <p:cNvPr id="22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4635" y="2738"/>
                  <a:ext cx="17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z="2000" b="1">
                      <a:solidFill>
                        <a:srgbClr val="000000"/>
                      </a:solidFill>
                    </a:rPr>
                    <a:t>*</a:t>
                  </a:r>
                </a:p>
              </p:txBody>
            </p:sp>
            <p:sp>
              <p:nvSpPr>
                <p:cNvPr id="23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5463" y="2662"/>
                  <a:ext cx="17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z="2000" b="1">
                      <a:solidFill>
                        <a:srgbClr val="000000"/>
                      </a:solidFill>
                    </a:rPr>
                    <a:t>*</a:t>
                  </a:r>
                </a:p>
              </p:txBody>
            </p:sp>
          </p:grpSp>
          <p:sp>
            <p:nvSpPr>
              <p:cNvPr id="9" name="Text Box 108"/>
              <p:cNvSpPr txBox="1">
                <a:spLocks noChangeArrowheads="1"/>
              </p:cNvSpPr>
              <p:nvPr/>
            </p:nvSpPr>
            <p:spPr bwMode="auto">
              <a:xfrm>
                <a:off x="5452" y="2460"/>
                <a:ext cx="19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2400">
                    <a:solidFill>
                      <a:srgbClr val="000000"/>
                    </a:solidFill>
                  </a:rPr>
                  <a:t>*</a:t>
                </a:r>
              </a:p>
            </p:txBody>
          </p:sp>
          <p:sp>
            <p:nvSpPr>
              <p:cNvPr id="10" name="Text Box 109"/>
              <p:cNvSpPr txBox="1">
                <a:spLocks noChangeArrowheads="1"/>
              </p:cNvSpPr>
              <p:nvPr/>
            </p:nvSpPr>
            <p:spPr bwMode="auto">
              <a:xfrm>
                <a:off x="5524" y="2483"/>
                <a:ext cx="33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1000" b="1">
                    <a:solidFill>
                      <a:srgbClr val="000000"/>
                    </a:solidFill>
                  </a:rPr>
                  <a:t>EFHK</a:t>
                </a:r>
              </a:p>
            </p:txBody>
          </p:sp>
          <p:sp>
            <p:nvSpPr>
              <p:cNvPr id="11" name="Text Box 110"/>
              <p:cNvSpPr txBox="1">
                <a:spLocks noChangeArrowheads="1"/>
              </p:cNvSpPr>
              <p:nvPr/>
            </p:nvSpPr>
            <p:spPr bwMode="auto">
              <a:xfrm>
                <a:off x="3585" y="3176"/>
                <a:ext cx="34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1000" b="1">
                    <a:solidFill>
                      <a:srgbClr val="000000"/>
                    </a:solidFill>
                  </a:rPr>
                  <a:t>ESGG</a:t>
                </a:r>
              </a:p>
            </p:txBody>
          </p:sp>
          <p:sp>
            <p:nvSpPr>
              <p:cNvPr id="12" name="Text Box 111"/>
              <p:cNvSpPr txBox="1">
                <a:spLocks noChangeArrowheads="1"/>
              </p:cNvSpPr>
              <p:nvPr/>
            </p:nvSpPr>
            <p:spPr bwMode="auto">
              <a:xfrm>
                <a:off x="3828" y="3186"/>
                <a:ext cx="17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2000" b="1">
                    <a:solidFill>
                      <a:srgbClr val="000000"/>
                    </a:solidFill>
                  </a:rPr>
                  <a:t>*</a:t>
                </a:r>
              </a:p>
            </p:txBody>
          </p:sp>
          <p:sp>
            <p:nvSpPr>
              <p:cNvPr id="13" name="Line 112"/>
              <p:cNvSpPr>
                <a:spLocks noChangeShapeType="1"/>
              </p:cNvSpPr>
              <p:nvPr/>
            </p:nvSpPr>
            <p:spPr bwMode="auto">
              <a:xfrm flipV="1">
                <a:off x="3066" y="2764"/>
                <a:ext cx="2476" cy="8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290513"/>
            <a:ext cx="8797925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AIXM &amp; WXXM as Enablers</a:t>
            </a:r>
          </a:p>
        </p:txBody>
      </p:sp>
      <p:pic>
        <p:nvPicPr>
          <p:cNvPr id="2867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8207375" cy="483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46075" y="285750"/>
            <a:ext cx="84582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AIXM &amp; WXXM as Enablers</a:t>
            </a:r>
          </a:p>
        </p:txBody>
      </p:sp>
      <p:sp>
        <p:nvSpPr>
          <p:cNvPr id="2457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</a:rPr>
              <a:t>© 2010 Open Geospatial Consortium, Inc..</a:t>
            </a: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84338" y="2892425"/>
            <a:ext cx="2409825" cy="1727200"/>
          </a:xfr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1725613"/>
            <a:ext cx="4610100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 l="17999" t="9836" b="11475"/>
          <a:stretch>
            <a:fillRect/>
          </a:stretch>
        </p:blipFill>
        <p:spPr bwMode="auto">
          <a:xfrm>
            <a:off x="622300" y="1303338"/>
            <a:ext cx="267017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arbonProject.tif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775" y="4392613"/>
            <a:ext cx="26797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MountainScope.tif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075" y="3100388"/>
            <a:ext cx="104298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vitia Template draft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8804</TotalTime>
  <Words>697</Words>
  <Application>Microsoft Office PowerPoint</Application>
  <PresentationFormat>On-screen Show (4:3)</PresentationFormat>
  <Paragraphs>174</Paragraphs>
  <Slides>15</Slides>
  <Notes>12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Envitia Template draft2</vt:lpstr>
      <vt:lpstr>Bitmap Image</vt:lpstr>
      <vt:lpstr>Photo Editor Photo</vt:lpstr>
      <vt:lpstr>OWS-7 Overview</vt:lpstr>
      <vt:lpstr>Introduction</vt:lpstr>
      <vt:lpstr>OWS Programme</vt:lpstr>
      <vt:lpstr>OWS-7 Threads</vt:lpstr>
      <vt:lpstr>Aviation</vt:lpstr>
      <vt:lpstr>Aviation - Objectives</vt:lpstr>
      <vt:lpstr>Aviation - Scenario</vt:lpstr>
      <vt:lpstr>AIXM &amp; WXXM as Enablers</vt:lpstr>
      <vt:lpstr>AIXM &amp; WXXM as Enablers</vt:lpstr>
      <vt:lpstr>Aviation - Architecture</vt:lpstr>
      <vt:lpstr>Slide 11</vt:lpstr>
      <vt:lpstr>Met Visualisation</vt:lpstr>
      <vt:lpstr>Simplistiv</vt:lpstr>
      <vt:lpstr>Aviation - Feature Portrayal Service</vt:lpstr>
      <vt:lpstr>Slide 15</vt:lpstr>
    </vt:vector>
  </TitlesOfParts>
  <Company>TENET Technology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Envitia D&amp;S Technology Overview</dc:title>
  <dc:creator>Roger Brackin</dc:creator>
  <cp:lastModifiedBy>User</cp:lastModifiedBy>
  <cp:revision>531</cp:revision>
  <cp:lastPrinted>2006-09-25T11:43:42Z</cp:lastPrinted>
  <dcterms:created xsi:type="dcterms:W3CDTF">2002-03-22T17:08:38Z</dcterms:created>
  <dcterms:modified xsi:type="dcterms:W3CDTF">2010-11-15T13:40:46Z</dcterms:modified>
</cp:coreProperties>
</file>