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82" r:id="rId4"/>
    <p:sldId id="287" r:id="rId5"/>
    <p:sldId id="283" r:id="rId6"/>
    <p:sldId id="284" r:id="rId7"/>
    <p:sldId id="277" r:id="rId8"/>
    <p:sldId id="285" r:id="rId9"/>
    <p:sldId id="281" r:id="rId10"/>
  </p:sldIdLst>
  <p:sldSz cx="9144000" cy="6858000" type="screen4x3"/>
  <p:notesSz cx="690403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CG Times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6600"/>
    <a:srgbClr val="000066"/>
    <a:srgbClr val="FFFF99"/>
    <a:srgbClr val="969696"/>
    <a:srgbClr val="CCFFFF"/>
    <a:srgbClr val="5C090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1" autoAdjust="0"/>
    <p:restoredTop sz="91901" autoAdjust="0"/>
  </p:normalViewPr>
  <p:slideViewPr>
    <p:cSldViewPr>
      <p:cViewPr>
        <p:scale>
          <a:sx n="70" d="100"/>
          <a:sy n="70" d="100"/>
        </p:scale>
        <p:origin x="-1056" y="-78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35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5F8594B-9A1A-45E1-9B24-86A06EFD71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1600" y="0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062538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1600" y="8759825"/>
            <a:ext cx="29924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B3AEDD5-A632-4517-AA20-E22C57374F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e.es/web/guest/jornadas-detall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xternal.opengeospatial.org/twiki_public/ILAFpublic/ReunionJIIDE2019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hlinkClick r:id="rId3"/>
              </a:rPr>
              <a:t>https://www.idee.es/web/guest/jornadas-detalle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3AEDD5-A632-4517-AA20-E22C57374F1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hlinkClick r:id="rId3"/>
              </a:rPr>
              <a:t>https://external.opengeospatial.org/twiki_public/ILAFpublic/ReunionJIIDE2019</a:t>
            </a:r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3AEDD5-A632-4517-AA20-E22C57374F1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altLang="es-ES" sz="1400" dirty="0" smtClean="0"/>
              <a:t>Una página wiki pública: </a:t>
            </a:r>
          </a:p>
          <a:p>
            <a:pPr>
              <a:buFont typeface="Times New Roman" pitchFamily="18" charset="0"/>
              <a:buNone/>
            </a:pPr>
            <a:r>
              <a:rPr lang="es-ES" altLang="es-ES" sz="1400" dirty="0" smtClean="0"/>
              <a:t>	</a:t>
            </a:r>
            <a:r>
              <a:rPr lang="es-ES" altLang="es-ES" sz="1200" dirty="0" smtClean="0"/>
              <a:t>http://external.opengeospatial.org/twiki_public/bin/view/ILAFpublic/WebHome</a:t>
            </a:r>
            <a:r>
              <a:rPr lang="es-ES" altLang="es-ES" sz="1400" dirty="0" smtClean="0"/>
              <a:t> </a:t>
            </a:r>
            <a:endParaRPr lang="es-ES" altLang="es-ES" sz="1200" dirty="0" smtClean="0"/>
          </a:p>
          <a:p>
            <a:endParaRPr lang="es-ES" altLang="es-ES" sz="1200" dirty="0" smtClean="0"/>
          </a:p>
          <a:p>
            <a:r>
              <a:rPr lang="es-ES" altLang="es-ES" sz="1400" dirty="0" smtClean="0"/>
              <a:t>Un espacio de trabajo reservado en el portal OGC (sólo miembros OGC): </a:t>
            </a:r>
          </a:p>
          <a:p>
            <a:pPr>
              <a:buFont typeface="Times New Roman" pitchFamily="18" charset="0"/>
              <a:buNone/>
            </a:pPr>
            <a:r>
              <a:rPr lang="es-ES" altLang="es-ES" sz="1400" dirty="0" smtClean="0"/>
              <a:t>		</a:t>
            </a:r>
            <a:r>
              <a:rPr lang="es-ES" altLang="es-ES" sz="1200" dirty="0" smtClean="0"/>
              <a:t>http://portal.opengeospatial.org/?m=projects&amp;a=view&amp;project_id=354</a:t>
            </a:r>
            <a:r>
              <a:rPr lang="es-ES" altLang="es-ES" sz="1400" dirty="0" smtClean="0"/>
              <a:t> </a:t>
            </a:r>
          </a:p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3AEDD5-A632-4517-AA20-E22C57374F1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739188" y="214313"/>
            <a:ext cx="74612" cy="2143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 sz="800">
                <a:solidFill>
                  <a:srgbClr val="FFFFFF"/>
                </a:solidFill>
                <a:latin typeface="Arial" pitchFamily="34" charset="0"/>
                <a:cs typeface="+mn-cs"/>
              </a:rPr>
              <a:t>®</a:t>
            </a:r>
          </a:p>
        </p:txBody>
      </p:sp>
      <p:pic>
        <p:nvPicPr>
          <p:cNvPr id="5" name="Picture 10" descr="OGC header 20101220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Picture 7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0"/>
            <a:ext cx="13811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3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3276600"/>
            <a:ext cx="7772400" cy="1143000"/>
          </a:xfrm>
        </p:spPr>
        <p:txBody>
          <a:bodyPr/>
          <a:lstStyle>
            <a:lvl1pPr>
              <a:defRPr sz="32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572000"/>
            <a:ext cx="6400800" cy="1371600"/>
          </a:xfrm>
        </p:spPr>
        <p:txBody>
          <a:bodyPr/>
          <a:lstStyle>
            <a:lvl1pPr marL="0" indent="0" algn="ctr">
              <a:buFontTx/>
              <a:buNone/>
              <a:defRPr sz="1800">
                <a:solidFill>
                  <a:srgbClr val="092E5C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009900" y="6400800"/>
            <a:ext cx="3276600" cy="3048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pic>
        <p:nvPicPr>
          <p:cNvPr id="8" name="Picture 4" descr="Related imag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41910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3E5A4-ACBB-40D2-A347-C4F6CEED2A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36525"/>
            <a:ext cx="2170112" cy="6034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36525"/>
            <a:ext cx="6361113" cy="6034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E280-43D3-4AC4-942F-8FCABB00C9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4F35F-AD30-46E7-94F7-810A4C2F46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3BD6C-F06F-4DEE-9842-F855BE86C3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279525"/>
            <a:ext cx="4152900" cy="4891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6587-890D-4806-8DE9-E3AC0E61BD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41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1200"/>
            <a:ext cx="4041775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03B9-1C88-40A6-A93F-37C42AE3D07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55EF-B4E2-416D-A849-00FE0778B6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C2EB1-A5EB-4C2E-882D-65CE941D6BE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A20D-20FE-4E0B-AE9E-82718B17D5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28DF1-5C79-486C-8742-B70613CB57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5125" y="776288"/>
            <a:ext cx="845502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36525"/>
            <a:ext cx="80740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279525"/>
            <a:ext cx="8458200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3388" y="6553200"/>
            <a:ext cx="320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900" b="0">
                <a:solidFill>
                  <a:srgbClr val="092E5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6100" y="6553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900" b="0">
                <a:solidFill>
                  <a:srgbClr val="092E5C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70B134C-0201-4731-B624-FDB423C47ED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31" name="Text Box 16"/>
          <p:cNvSpPr txBox="1">
            <a:spLocks noChangeArrowheads="1"/>
          </p:cNvSpPr>
          <p:nvPr/>
        </p:nvSpPr>
        <p:spPr bwMode="auto">
          <a:xfrm>
            <a:off x="333375" y="6219825"/>
            <a:ext cx="1157288" cy="6096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CG Times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r>
              <a:rPr lang="en-US" sz="4000" smtClean="0">
                <a:solidFill>
                  <a:schemeClr val="tx2"/>
                </a:solidFill>
                <a:latin typeface="Times New Roman" charset="0"/>
              </a:rPr>
              <a:t>OGC</a:t>
            </a:r>
          </a:p>
        </p:txBody>
      </p:sp>
      <p:sp>
        <p:nvSpPr>
          <p:cNvPr id="1032" name="Text Box 20"/>
          <p:cNvSpPr txBox="1">
            <a:spLocks noChangeArrowheads="1"/>
          </p:cNvSpPr>
          <p:nvPr/>
        </p:nvSpPr>
        <p:spPr bwMode="auto">
          <a:xfrm>
            <a:off x="1498600" y="6270625"/>
            <a:ext cx="93663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/>
          <a:p>
            <a:pPr eaLnBrk="0" hangingPunct="0">
              <a:defRPr/>
            </a:pPr>
            <a:r>
              <a:rPr lang="en-US">
                <a:solidFill>
                  <a:schemeClr val="tx2"/>
                </a:solidFill>
                <a:latin typeface="Arial" pitchFamily="34" charset="0"/>
                <a:cs typeface="+mn-cs"/>
              </a:rPr>
              <a:t>®</a:t>
            </a:r>
          </a:p>
        </p:txBody>
      </p:sp>
      <p:pic>
        <p:nvPicPr>
          <p:cNvPr id="9" name="Picture 4" descr="Related imag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</p:spPr>
      </p:pic>
      <p:pic>
        <p:nvPicPr>
          <p:cNvPr id="10" name="Picture 12"/>
          <p:cNvPicPr>
            <a:picLocks noChangeAspect="1" noChangeArrowheads="1"/>
          </p:cNvPicPr>
          <p:nvPr userDrawn="1"/>
        </p:nvPicPr>
        <p:blipFill>
          <a:blip r:embed="rId15" cstate="print"/>
          <a:srcRect l="4695" t="9403" r="5373" b="8952"/>
          <a:stretch>
            <a:fillRect/>
          </a:stretch>
        </p:blipFill>
        <p:spPr bwMode="auto">
          <a:xfrm>
            <a:off x="1733636" y="6334599"/>
            <a:ext cx="1096453" cy="471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92E5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1pPr>
      <a:lvl2pPr marL="569913" indent="-22225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20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2pPr>
      <a:lvl3pPr marL="912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•"/>
        <a:defRPr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3pPr>
      <a:lvl4pPr marL="12557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–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4pPr>
      <a:lvl5pPr marL="15986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  <a:ea typeface="MS PGothic" pitchFamily="34" charset="-128"/>
          <a:cs typeface="MS PGothic" charset="0"/>
        </a:defRPr>
      </a:lvl5pPr>
      <a:lvl6pPr marL="20558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6pPr>
      <a:lvl7pPr marL="25130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7pPr>
      <a:lvl8pPr marL="29702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8pPr>
      <a:lvl9pPr marL="3427413" indent="-228600" algn="l" rtl="0" eaLnBrk="0" fontAlgn="base" hangingPunct="0">
        <a:spcBef>
          <a:spcPct val="20000"/>
        </a:spcBef>
        <a:spcAft>
          <a:spcPct val="0"/>
        </a:spcAft>
        <a:buClr>
          <a:srgbClr val="092E5C"/>
        </a:buClr>
        <a:buChar char="»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8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s-ES" sz="2800" dirty="0" smtClean="0"/>
              <a:t>Reunión </a:t>
            </a:r>
            <a:r>
              <a:rPr lang="es-ES" sz="2800" dirty="0" err="1" smtClean="0"/>
              <a:t>ILAF</a:t>
            </a:r>
            <a:endParaRPr lang="es-E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800600"/>
            <a:ext cx="6400800" cy="1371600"/>
          </a:xfrm>
        </p:spPr>
        <p:txBody>
          <a:bodyPr/>
          <a:lstStyle/>
          <a:p>
            <a:r>
              <a:rPr lang="es-ES" sz="2000" dirty="0" err="1" smtClean="0">
                <a:cs typeface="Arial" pitchFamily="34" charset="0"/>
              </a:rPr>
              <a:t>JIIDE</a:t>
            </a:r>
            <a:r>
              <a:rPr lang="es-ES" sz="2000" dirty="0" smtClean="0">
                <a:cs typeface="Arial" pitchFamily="34" charset="0"/>
              </a:rPr>
              <a:t> 2019</a:t>
            </a:r>
          </a:p>
          <a:p>
            <a:r>
              <a:rPr lang="es-ES" sz="2000" dirty="0" smtClean="0">
                <a:cs typeface="Arial" pitchFamily="34" charset="0"/>
              </a:rPr>
              <a:t>Cáceres</a:t>
            </a:r>
          </a:p>
          <a:p>
            <a:r>
              <a:rPr lang="es-ES" sz="2000" dirty="0" smtClean="0">
                <a:cs typeface="Arial" pitchFamily="34" charset="0"/>
              </a:rPr>
              <a:t>Joan Masó</a:t>
            </a:r>
          </a:p>
          <a:p>
            <a:r>
              <a:rPr lang="es-ES" sz="2000" dirty="0" smtClean="0">
                <a:cs typeface="Arial" pitchFamily="34" charset="0"/>
              </a:rPr>
              <a:t>25 Octubre 2019</a:t>
            </a:r>
            <a:endParaRPr lang="es-ES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2019 Open Geospatial Consortium</a:t>
            </a:r>
            <a:endParaRPr lang="en-US" dirty="0"/>
          </a:p>
        </p:txBody>
      </p:sp>
      <p:pic>
        <p:nvPicPr>
          <p:cNvPr id="307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3430588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447800"/>
            <a:ext cx="337573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 rot="4583965">
            <a:off x="7912649" y="4806834"/>
            <a:ext cx="1761397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b="0" dirty="0" smtClean="0">
                <a:latin typeface="+mn-lt"/>
              </a:rPr>
              <a:t>Primera reunión documentada en Murcia en 2009</a:t>
            </a:r>
            <a:endParaRPr lang="es-ES" sz="105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>
                <a:cs typeface="+mj-cs"/>
              </a:rPr>
              <a:t>Agenda</a:t>
            </a:r>
            <a:endParaRPr lang="es-ES" dirty="0">
              <a:cs typeface="+mj-cs"/>
            </a:endParaRP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dirty="0" smtClean="0"/>
              <a:t>09:00_09:10 </a:t>
            </a:r>
            <a:r>
              <a:rPr lang="es-ES" dirty="0" err="1" smtClean="0"/>
              <a:t>Introduccion</a:t>
            </a:r>
            <a:r>
              <a:rPr lang="es-ES" dirty="0" smtClean="0"/>
              <a:t> al OGC i a </a:t>
            </a:r>
            <a:r>
              <a:rPr lang="es-ES" dirty="0" err="1" smtClean="0"/>
              <a:t>ILAF</a:t>
            </a:r>
            <a:endParaRPr lang="es-ES" dirty="0" smtClean="0"/>
          </a:p>
          <a:p>
            <a:pPr lvl="1">
              <a:defRPr/>
            </a:pPr>
            <a:r>
              <a:rPr lang="es-ES" dirty="0" err="1" smtClean="0"/>
              <a:t>Athina</a:t>
            </a:r>
            <a:r>
              <a:rPr lang="es-ES" dirty="0" smtClean="0"/>
              <a:t> </a:t>
            </a:r>
            <a:r>
              <a:rPr lang="es-ES" dirty="0" err="1" smtClean="0"/>
              <a:t>Trakas</a:t>
            </a:r>
            <a:r>
              <a:rPr lang="es-ES" dirty="0" smtClean="0"/>
              <a:t> (OGC)</a:t>
            </a:r>
          </a:p>
          <a:p>
            <a:pPr>
              <a:defRPr/>
            </a:pPr>
            <a:r>
              <a:rPr lang="es-ES" dirty="0" smtClean="0"/>
              <a:t>09:10_09:20 Experiencias en la implementación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SensorThingAPI</a:t>
            </a:r>
            <a:r>
              <a:rPr lang="es-ES" dirty="0" smtClean="0"/>
              <a:t> en la monitorización de la calidad del aire</a:t>
            </a:r>
          </a:p>
          <a:p>
            <a:pPr lvl="1">
              <a:defRPr/>
            </a:pPr>
            <a:r>
              <a:rPr lang="es-ES" dirty="0" smtClean="0"/>
              <a:t>Sergio Trilles (Universidad Isabel I)</a:t>
            </a:r>
          </a:p>
          <a:p>
            <a:pPr>
              <a:defRPr/>
            </a:pPr>
            <a:r>
              <a:rPr lang="es-ES" dirty="0" smtClean="0"/>
              <a:t>09:20_09:30 Experiencias de trabajo con </a:t>
            </a:r>
            <a:r>
              <a:rPr lang="es-ES" dirty="0" err="1" smtClean="0"/>
              <a:t>Geopackage</a:t>
            </a:r>
            <a:endParaRPr lang="es-ES" dirty="0" smtClean="0"/>
          </a:p>
          <a:p>
            <a:pPr lvl="1">
              <a:defRPr/>
            </a:pPr>
            <a:r>
              <a:rPr lang="es-ES" dirty="0" smtClean="0"/>
              <a:t>Javier López Pellicer (U. de Zaragoza)</a:t>
            </a:r>
          </a:p>
          <a:p>
            <a:pPr>
              <a:defRPr/>
            </a:pPr>
            <a:r>
              <a:rPr lang="es-ES" dirty="0" smtClean="0"/>
              <a:t>09:30_09:40 Proyecto </a:t>
            </a:r>
            <a:r>
              <a:rPr lang="es-ES" dirty="0" err="1" smtClean="0"/>
              <a:t>CEF</a:t>
            </a:r>
            <a:endParaRPr lang="es-ES" dirty="0" smtClean="0"/>
          </a:p>
          <a:p>
            <a:pPr lvl="1">
              <a:defRPr/>
            </a:pPr>
            <a:r>
              <a:rPr lang="es-ES" dirty="0" smtClean="0"/>
              <a:t>Emilio López Romero (</a:t>
            </a:r>
            <a:r>
              <a:rPr lang="es-ES" dirty="0" err="1" smtClean="0"/>
              <a:t>CNIG</a:t>
            </a:r>
            <a:r>
              <a:rPr lang="es-ES" dirty="0" smtClean="0"/>
              <a:t>)</a:t>
            </a:r>
          </a:p>
          <a:p>
            <a:pPr>
              <a:defRPr/>
            </a:pPr>
            <a:r>
              <a:rPr lang="es-ES" dirty="0" smtClean="0"/>
              <a:t>09:40_09:50 Reciente aprobación de OGC API </a:t>
            </a:r>
            <a:r>
              <a:rPr lang="es-ES" dirty="0" err="1" smtClean="0"/>
              <a:t>Features</a:t>
            </a:r>
            <a:r>
              <a:rPr lang="es-ES" dirty="0" smtClean="0"/>
              <a:t> y iniciativas para mapas, teselas, </a:t>
            </a:r>
            <a:r>
              <a:rPr lang="es-ES" dirty="0" err="1" smtClean="0"/>
              <a:t>coverages</a:t>
            </a:r>
            <a:r>
              <a:rPr lang="es-ES" dirty="0" smtClean="0"/>
              <a:t>, procesos...</a:t>
            </a:r>
          </a:p>
          <a:p>
            <a:pPr lvl="1">
              <a:defRPr/>
            </a:pPr>
            <a:r>
              <a:rPr lang="es-ES" dirty="0" smtClean="0"/>
              <a:t>Joan Masó (</a:t>
            </a:r>
            <a:r>
              <a:rPr lang="es-ES" dirty="0" err="1" smtClean="0"/>
              <a:t>CREAF</a:t>
            </a:r>
            <a:r>
              <a:rPr lang="es-ES" dirty="0" smtClean="0"/>
              <a:t>)</a:t>
            </a:r>
          </a:p>
          <a:p>
            <a:pPr>
              <a:defRPr/>
            </a:pPr>
            <a:r>
              <a:rPr lang="es-ES" dirty="0" smtClean="0"/>
              <a:t>09:40_10:00 Debate</a:t>
            </a:r>
          </a:p>
          <a:p>
            <a:pPr lvl="1">
              <a:defRPr/>
            </a:pPr>
            <a:r>
              <a:rPr lang="es-ES" dirty="0" smtClean="0"/>
              <a:t>Todos</a:t>
            </a:r>
            <a:endParaRPr lang="es-E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2019 Open Geospatial Consortium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err="1" smtClean="0"/>
              <a:t>Introducción</a:t>
            </a:r>
            <a:endParaRPr lang="ca-ES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Regional and </a:t>
            </a:r>
            <a:r>
              <a:rPr lang="ca-ES" dirty="0" err="1" smtClean="0"/>
              <a:t>national</a:t>
            </a:r>
            <a:r>
              <a:rPr lang="ca-ES" dirty="0" smtClean="0"/>
              <a:t> </a:t>
            </a:r>
            <a:r>
              <a:rPr lang="ca-ES" dirty="0" err="1" smtClean="0"/>
              <a:t>forums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 l="10761" r="6662"/>
          <a:stretch>
            <a:fillRect/>
          </a:stretch>
        </p:blipFill>
        <p:spPr bwMode="auto">
          <a:xfrm>
            <a:off x="457200" y="914400"/>
            <a:ext cx="8229600" cy="544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 bwMode="auto">
          <a:xfrm>
            <a:off x="685800" y="4724400"/>
            <a:ext cx="2286000" cy="457200"/>
          </a:xfrm>
          <a:prstGeom prst="rect">
            <a:avLst/>
          </a:prstGeom>
          <a:noFill/>
          <a:ln w="571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0" tIns="0" rIns="0" bIns="0"/>
          <a:lstStyle/>
          <a:p>
            <a:pPr>
              <a:defRPr/>
            </a:pPr>
            <a:r>
              <a:rPr lang="en-US" altLang="es-ES" dirty="0" err="1" smtClean="0"/>
              <a:t>Ámbito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ILAF</a:t>
            </a:r>
            <a:r>
              <a:rPr lang="en-US" altLang="es-ES" dirty="0" smtClean="0"/>
              <a:t> OGC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00213"/>
            <a:ext cx="4171950" cy="4381500"/>
          </a:xfrm>
        </p:spPr>
        <p:txBody>
          <a:bodyPr lIns="0" tIns="39312" rIns="0" bIns="0"/>
          <a:lstStyle/>
          <a:p>
            <a:r>
              <a:rPr lang="en-US" altLang="es-ES" dirty="0" err="1" smtClean="0">
                <a:solidFill>
                  <a:schemeClr val="tx1"/>
                </a:solidFill>
              </a:rPr>
              <a:t>Ámbito</a:t>
            </a:r>
            <a:r>
              <a:rPr lang="en-US" altLang="es-ES" dirty="0" smtClean="0">
                <a:solidFill>
                  <a:schemeClr val="tx1"/>
                </a:solidFill>
              </a:rPr>
              <a:t> </a:t>
            </a:r>
            <a:r>
              <a:rPr lang="en-US" altLang="es-ES" dirty="0" err="1" smtClean="0">
                <a:solidFill>
                  <a:schemeClr val="tx1"/>
                </a:solidFill>
              </a:rPr>
              <a:t>geográfico</a:t>
            </a:r>
            <a:r>
              <a:rPr lang="en-US" altLang="es-ES" dirty="0" smtClean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altLang="es-ES" dirty="0" err="1" smtClean="0">
                <a:solidFill>
                  <a:schemeClr val="tx1"/>
                </a:solidFill>
              </a:rPr>
              <a:t>España</a:t>
            </a:r>
            <a:r>
              <a:rPr lang="en-US" altLang="es-ES" dirty="0" smtClean="0">
                <a:solidFill>
                  <a:schemeClr val="tx1"/>
                </a:solidFill>
              </a:rPr>
              <a:t> + Portugal + Andorra + </a:t>
            </a:r>
            <a:r>
              <a:rPr lang="en-US" altLang="es-ES" dirty="0" err="1" smtClean="0">
                <a:solidFill>
                  <a:schemeClr val="tx1"/>
                </a:solidFill>
              </a:rPr>
              <a:t>Latinoamérica</a:t>
            </a:r>
            <a:endParaRPr lang="en-US" altLang="es-ES" dirty="0" smtClean="0">
              <a:solidFill>
                <a:schemeClr val="tx1"/>
              </a:solidFill>
            </a:endParaRPr>
          </a:p>
          <a:p>
            <a:pPr lvl="1">
              <a:buFontTx/>
              <a:buNone/>
            </a:pPr>
            <a:endParaRPr lang="en-US" altLang="es-ES" dirty="0" smtClean="0">
              <a:solidFill>
                <a:schemeClr val="tx1"/>
              </a:solidFill>
            </a:endParaRPr>
          </a:p>
          <a:p>
            <a:r>
              <a:rPr lang="es-ES" altLang="es-ES" dirty="0" smtClean="0">
                <a:solidFill>
                  <a:schemeClr val="tx1"/>
                </a:solidFill>
              </a:rPr>
              <a:t>Coordinadores:</a:t>
            </a:r>
          </a:p>
          <a:p>
            <a:pPr lvl="1"/>
            <a:r>
              <a:rPr lang="es-ES" altLang="es-ES" dirty="0" smtClean="0">
                <a:solidFill>
                  <a:schemeClr val="tx1"/>
                </a:solidFill>
              </a:rPr>
              <a:t>Joan Masó (</a:t>
            </a:r>
            <a:r>
              <a:rPr lang="es-ES" altLang="es-ES" dirty="0" err="1" smtClean="0">
                <a:solidFill>
                  <a:schemeClr val="tx1"/>
                </a:solidFill>
              </a:rPr>
              <a:t>CREAF</a:t>
            </a:r>
            <a:r>
              <a:rPr lang="es-ES" altLang="es-E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s-ES" altLang="es-ES" dirty="0" smtClean="0">
                <a:solidFill>
                  <a:schemeClr val="tx1"/>
                </a:solidFill>
              </a:rPr>
              <a:t>Guadalupe Cano (</a:t>
            </a:r>
            <a:r>
              <a:rPr lang="es-ES" altLang="es-ES" dirty="0" err="1" smtClean="0">
                <a:solidFill>
                  <a:schemeClr val="tx1"/>
                </a:solidFill>
              </a:rPr>
              <a:t>IGN-CNIG</a:t>
            </a:r>
            <a:r>
              <a:rPr lang="es-ES" altLang="es-ES" dirty="0" smtClean="0">
                <a:solidFill>
                  <a:schemeClr val="tx1"/>
                </a:solidFill>
              </a:rPr>
              <a:t>) </a:t>
            </a:r>
          </a:p>
          <a:p>
            <a:pPr lvl="1"/>
            <a:endParaRPr lang="es-ES" altLang="es-ES" dirty="0" smtClean="0">
              <a:solidFill>
                <a:schemeClr val="tx1"/>
              </a:solidFill>
            </a:endParaRPr>
          </a:p>
          <a:p>
            <a:r>
              <a:rPr lang="es-ES" altLang="es-ES" dirty="0" smtClean="0">
                <a:solidFill>
                  <a:schemeClr val="tx1"/>
                </a:solidFill>
              </a:rPr>
              <a:t>Socios OGC (22)</a:t>
            </a:r>
          </a:p>
          <a:p>
            <a:endParaRPr lang="en-US" altLang="es-ES" dirty="0" smtClean="0"/>
          </a:p>
          <a:p>
            <a:pPr>
              <a:buFontTx/>
              <a:buNone/>
            </a:pPr>
            <a:endParaRPr lang="en-US" altLang="es-ES" dirty="0" smtClean="0"/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420938"/>
            <a:ext cx="4210050" cy="364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 altLang="es-ES" dirty="0" smtClean="0">
                <a:effectLst/>
              </a:rPr>
              <a:t>¿Qué se pretende?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51816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s-ES" altLang="es-ES" b="1" dirty="0" smtClean="0"/>
              <a:t>Hacia OGC</a:t>
            </a:r>
            <a:endParaRPr lang="es-ES" altLang="es-ES" dirty="0" smtClean="0"/>
          </a:p>
          <a:p>
            <a:pPr>
              <a:defRPr/>
            </a:pPr>
            <a:r>
              <a:rPr lang="es-ES" altLang="es-ES" sz="2000" dirty="0" smtClean="0"/>
              <a:t>Ser un mecanismo de coordinación y comunicación con OGC sobre requerimientos de interoperabilidad y para la participación en los procesos de estandarización.</a:t>
            </a:r>
          </a:p>
          <a:p>
            <a:pPr>
              <a:defRPr/>
            </a:pPr>
            <a:r>
              <a:rPr lang="es-ES" altLang="es-ES" sz="2000" dirty="0" smtClean="0"/>
              <a:t>Ser un medio para que OGC conozca y canalice las necesidades de interlocución y formativas en la comunidad ILAF.</a:t>
            </a:r>
          </a:p>
          <a:p>
            <a:pPr>
              <a:defRPr/>
            </a:pPr>
            <a:r>
              <a:rPr lang="es-ES" altLang="es-ES" sz="2000" dirty="0" smtClean="0"/>
              <a:t>Actuar como interlocutor ante el Foro Europeo de OGC.</a:t>
            </a:r>
          </a:p>
          <a:p>
            <a:pPr>
              <a:defRPr/>
            </a:pPr>
            <a:endParaRPr lang="es-ES" altLang="es-ES" sz="2000" dirty="0" smtClean="0"/>
          </a:p>
          <a:p>
            <a:pPr marL="0" lvl="1" indent="0" algn="ctr">
              <a:buFontTx/>
              <a:buNone/>
              <a:defRPr/>
            </a:pPr>
            <a:r>
              <a:rPr lang="es-ES" altLang="es-ES" sz="2400" b="1" dirty="0">
                <a:cs typeface="+mn-cs"/>
              </a:rPr>
              <a:t>Hacia la comunidad ILAF</a:t>
            </a:r>
          </a:p>
          <a:p>
            <a:pPr>
              <a:defRPr/>
            </a:pPr>
            <a:r>
              <a:rPr lang="es-ES" altLang="es-ES" sz="2000" dirty="0" smtClean="0"/>
              <a:t>Comunicar a los miembros de la comunidad ILAF de las todas las novedades de OGC</a:t>
            </a:r>
          </a:p>
          <a:p>
            <a:pPr>
              <a:defRPr/>
            </a:pPr>
            <a:r>
              <a:rPr lang="es-ES" altLang="es-ES" sz="2000" dirty="0" smtClean="0"/>
              <a:t>Estimular la participación de la comunidad ILAF y comunicárselo a OGC</a:t>
            </a:r>
          </a:p>
          <a:p>
            <a:pPr>
              <a:defRPr/>
            </a:pPr>
            <a:endParaRPr lang="es-ES" altLang="es-ES" sz="20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Pasado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4 días de la interoperabilidad</a:t>
            </a:r>
          </a:p>
          <a:p>
            <a:pPr lvl="1"/>
            <a:r>
              <a:rPr lang="ca-ES" dirty="0" smtClean="0"/>
              <a:t>Barcelona 2015</a:t>
            </a:r>
            <a:endParaRPr lang="es-ES" dirty="0" smtClean="0"/>
          </a:p>
          <a:p>
            <a:pPr lvl="1"/>
            <a:r>
              <a:rPr lang="es-ES" dirty="0" smtClean="0"/>
              <a:t>Lisboa 2014 </a:t>
            </a:r>
          </a:p>
          <a:p>
            <a:pPr lvl="1"/>
            <a:r>
              <a:rPr lang="es-ES" dirty="0" smtClean="0"/>
              <a:t>Madrid 2012</a:t>
            </a:r>
          </a:p>
          <a:p>
            <a:pPr lvl="1"/>
            <a:r>
              <a:rPr lang="es-ES" dirty="0" smtClean="0"/>
              <a:t>Barcelona 2011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3505200" y="1204912"/>
            <a:ext cx="5299075" cy="5272088"/>
          </a:xfrm>
        </p:spPr>
        <p:txBody>
          <a:bodyPr>
            <a:normAutofit fontScale="92500" lnSpcReduction="10000"/>
          </a:bodyPr>
          <a:lstStyle/>
          <a:p>
            <a:pPr rtl="0" eaLnBrk="0" fontAlgn="base" hangingPunct="0"/>
            <a:r>
              <a:rPr lang="es-ES" sz="28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12 reuniones del </a:t>
            </a:r>
            <a:r>
              <a:rPr lang="es-ES" sz="28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ILAF</a:t>
            </a:r>
            <a:endParaRPr lang="es-ES" sz="2800" dirty="0" smtClean="0">
              <a:solidFill>
                <a:schemeClr val="tx2"/>
              </a:solidFill>
              <a:latin typeface="+mn-lt"/>
              <a:ea typeface="MS PGothic" pitchFamily="34" charset="-128"/>
              <a:cs typeface="MS PGothic" charset="0"/>
            </a:endParaRPr>
          </a:p>
          <a:p>
            <a:pPr lvl="1"/>
            <a:r>
              <a:rPr lang="ca-ES" dirty="0" smtClean="0"/>
              <a:t>Caceres 2019 </a:t>
            </a:r>
            <a:r>
              <a:rPr lang="es-ES" dirty="0" smtClean="0"/>
              <a:t>(</a:t>
            </a:r>
            <a:r>
              <a:rPr lang="es-ES" dirty="0" err="1" smtClean="0"/>
              <a:t>JIIDE</a:t>
            </a:r>
            <a:r>
              <a:rPr lang="es-ES" dirty="0" smtClean="0"/>
              <a:t>)</a:t>
            </a:r>
            <a:endParaRPr lang="ca-ES" dirty="0" smtClean="0"/>
          </a:p>
          <a:p>
            <a:pPr lvl="1"/>
            <a:r>
              <a:rPr lang="ca-ES" dirty="0" smtClean="0"/>
              <a:t>Menorca 2018 </a:t>
            </a:r>
            <a:r>
              <a:rPr lang="es-ES" dirty="0" smtClean="0"/>
              <a:t>(</a:t>
            </a:r>
            <a:r>
              <a:rPr lang="es-ES" dirty="0" err="1" smtClean="0"/>
              <a:t>JIIDE</a:t>
            </a:r>
            <a:r>
              <a:rPr lang="es-ES" dirty="0" smtClean="0"/>
              <a:t>)</a:t>
            </a:r>
            <a:endParaRPr lang="ca-ES" dirty="0" smtClean="0"/>
          </a:p>
          <a:p>
            <a:pPr lvl="1"/>
            <a:r>
              <a:rPr lang="ca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Lisboa 2017 </a:t>
            </a:r>
            <a:r>
              <a:rPr lang="es-ES" dirty="0" smtClean="0"/>
              <a:t>(</a:t>
            </a:r>
            <a:r>
              <a:rPr lang="es-ES" dirty="0" err="1" smtClean="0"/>
              <a:t>JIIDE</a:t>
            </a:r>
            <a:r>
              <a:rPr lang="es-ES" dirty="0" smtClean="0"/>
              <a:t>)</a:t>
            </a:r>
            <a:endParaRPr lang="ca-ES" dirty="0" smtClean="0"/>
          </a:p>
          <a:p>
            <a:pPr lvl="1" rtl="0" eaLnBrk="0" fontAlgn="base" hangingPunct="0"/>
            <a:r>
              <a:rPr lang="ca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Barcelona 2016 (</a:t>
            </a:r>
            <a:r>
              <a:rPr lang="ca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JIIDE-INSPIRE</a:t>
            </a:r>
            <a:r>
              <a:rPr lang="ca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Lisboa 2014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JIIDE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Toledo 2013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JIIDE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Madrid 2012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JIIDE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Barcelona 2011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JIIDE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Barcelona 2011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GlobalGEO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Lisboa 2010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JIIDE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Barcelona 2010 (FOSS4G)</a:t>
            </a:r>
            <a:endParaRPr lang="ca-ES" dirty="0" smtClean="0"/>
          </a:p>
          <a:p>
            <a:pPr lvl="1" rtl="0" eaLnBrk="0" fontAlgn="base" hangingPunct="0"/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Murcia 2009 (</a:t>
            </a:r>
            <a:r>
              <a:rPr lang="es-ES" sz="2400" dirty="0" err="1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JIDEE</a:t>
            </a:r>
            <a:r>
              <a:rPr lang="es-ES" sz="2400" dirty="0" smtClean="0">
                <a:solidFill>
                  <a:schemeClr val="tx2"/>
                </a:solidFill>
                <a:latin typeface="+mn-lt"/>
                <a:ea typeface="MS PGothic" pitchFamily="34" charset="-128"/>
                <a:cs typeface="MS PGothic" charset="0"/>
              </a:rPr>
              <a:t>)</a:t>
            </a:r>
            <a:endParaRPr lang="ca-ES" sz="2400" dirty="0" smtClean="0">
              <a:solidFill>
                <a:schemeClr val="tx2"/>
              </a:solidFill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¿Qué tenemos?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7592"/>
            <a:ext cx="8440738" cy="5029200"/>
          </a:xfrm>
        </p:spPr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es-ES" altLang="es-ES" sz="2000" dirty="0" smtClean="0"/>
              <a:t>Lista de correo: </a:t>
            </a:r>
          </a:p>
          <a:p>
            <a:pPr>
              <a:buFont typeface="Times New Roman" pitchFamily="18" charset="0"/>
              <a:buNone/>
            </a:pPr>
            <a:r>
              <a:rPr lang="es-ES" altLang="es-ES" sz="2000" dirty="0" smtClean="0"/>
              <a:t>		</a:t>
            </a:r>
            <a:r>
              <a:rPr lang="es-ES" altLang="es-ES" sz="1800" dirty="0" smtClean="0"/>
              <a:t>ilaf.forum@lists.opengeospatial.org 	https://lists.opengeospatial.org/mailman/listinfo/ila.forum </a:t>
            </a:r>
          </a:p>
        </p:txBody>
      </p:sp>
      <p:sp>
        <p:nvSpPr>
          <p:cNvPr id="7173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6896100" y="6553200"/>
            <a:ext cx="1905000" cy="2286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92E5C"/>
              </a:buClr>
              <a:buChar char="•"/>
              <a:defRPr sz="24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20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92E5C"/>
              </a:buClr>
              <a:buChar char="•"/>
              <a:defRPr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92E5C"/>
              </a:buClr>
              <a:buChar char="–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2E5C"/>
              </a:buClr>
              <a:buChar char="»"/>
              <a:defRPr sz="1600">
                <a:solidFill>
                  <a:schemeClr val="tx2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s-ES" sz="900" smtClean="0">
                <a:solidFill>
                  <a:srgbClr val="092E5C"/>
                </a:solidFill>
              </a:rPr>
              <a:t>Copyright © 2019 Open Geospatial Consortium</a:t>
            </a:r>
            <a:endParaRPr lang="es-ES" altLang="es-ES" sz="900" smtClean="0">
              <a:solidFill>
                <a:srgbClr val="092E5C"/>
              </a:solidFill>
            </a:endParaRPr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438400"/>
            <a:ext cx="338085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276600"/>
            <a:ext cx="394252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2590800"/>
            <a:ext cx="1752600" cy="327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¡Participad en el OGC!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¿Cual es el mejor modo de participar?</a:t>
            </a:r>
          </a:p>
          <a:p>
            <a:pPr lvl="1"/>
            <a:r>
              <a:rPr lang="es-ES" dirty="0" smtClean="0"/>
              <a:t>Asistir a la reunión de orientación de los nuevos miembros para saber como va todo.</a:t>
            </a:r>
          </a:p>
          <a:p>
            <a:pPr lvl="1"/>
            <a:r>
              <a:rPr lang="es-ES" dirty="0" smtClean="0"/>
              <a:t>Asistir a las reuniones de los grupos de trabajo de domino para descubrir las distintas problemáticas sobre las que se está trabajando.</a:t>
            </a:r>
          </a:p>
          <a:p>
            <a:pPr lvl="1"/>
            <a:r>
              <a:rPr lang="es-ES" dirty="0" smtClean="0"/>
              <a:t>Darse de alta como observador de los grupos de trabajo de estándares y asistir a alguna de sus reuniones para ver como funcionan internamente.</a:t>
            </a:r>
          </a:p>
          <a:p>
            <a:pPr lvl="1"/>
            <a:r>
              <a:rPr lang="es-ES" dirty="0" smtClean="0"/>
              <a:t>Participar en alguna teleconferencia previa para estar más orientado</a:t>
            </a:r>
          </a:p>
          <a:p>
            <a:pPr lvl="1"/>
            <a:r>
              <a:rPr lang="es-ES" dirty="0" smtClean="0"/>
              <a:t>Descargar los documentos de “</a:t>
            </a:r>
            <a:r>
              <a:rPr lang="es-ES" dirty="0" err="1" smtClean="0"/>
              <a:t>pending</a:t>
            </a:r>
            <a:r>
              <a:rPr lang="es-ES" dirty="0" smtClean="0"/>
              <a:t> </a:t>
            </a:r>
            <a:r>
              <a:rPr lang="es-ES" dirty="0" err="1" smtClean="0"/>
              <a:t>documents</a:t>
            </a:r>
            <a:r>
              <a:rPr lang="es-ES" dirty="0" smtClean="0"/>
              <a:t>” antes de asistir al evento para estar al día.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2019 Open Geospatial Consortium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C_PowerPoint_Template">
  <a:themeElements>
    <a:clrScheme name="">
      <a:dk1>
        <a:srgbClr val="000000"/>
      </a:dk1>
      <a:lt1>
        <a:srgbClr val="FFFFCC"/>
      </a:lt1>
      <a:dk2>
        <a:srgbClr val="092E5C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GC_PowerPoint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>
          <a:defRPr dirty="0" err="1" smtClean="0"/>
        </a:defPPr>
      </a:lstStyle>
    </a:txDef>
  </a:objectDefaults>
  <a:extraClrSchemeLst>
    <a:extraClrScheme>
      <a:clrScheme name="OGC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C_PowerPoint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C_PowerPoint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5246</TotalTime>
  <Words>488</Words>
  <Application>Microsoft Office PowerPoint</Application>
  <PresentationFormat>Presentación en pantalla (4:3)</PresentationFormat>
  <Paragraphs>87</Paragraphs>
  <Slides>9</Slides>
  <Notes>3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OGC_PowerPoint_Template</vt:lpstr>
      <vt:lpstr>Reunión ILAF</vt:lpstr>
      <vt:lpstr>Agenda</vt:lpstr>
      <vt:lpstr>Introducción</vt:lpstr>
      <vt:lpstr>Regional and national forums</vt:lpstr>
      <vt:lpstr>Ámbito de ILAF OGC</vt:lpstr>
      <vt:lpstr>¿Qué se pretende?</vt:lpstr>
      <vt:lpstr>Pasado</vt:lpstr>
      <vt:lpstr>¿Qué tenemos?</vt:lpstr>
      <vt:lpstr>¡Participad en el OGC!</vt:lpstr>
    </vt:vector>
  </TitlesOfParts>
  <Company>OGC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OGC TC/PC</dc:subject>
  <dc:creator>Carl Reed</dc:creator>
  <cp:lastModifiedBy>Joan Maso</cp:lastModifiedBy>
  <cp:revision>94</cp:revision>
  <cp:lastPrinted>2003-02-03T21:59:32Z</cp:lastPrinted>
  <dcterms:created xsi:type="dcterms:W3CDTF">2009-10-20T16:54:31Z</dcterms:created>
  <dcterms:modified xsi:type="dcterms:W3CDTF">2019-10-24T17:48:27Z</dcterms:modified>
</cp:coreProperties>
</file>