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2" r:id="rId3"/>
    <p:sldId id="282" r:id="rId4"/>
    <p:sldId id="287" r:id="rId5"/>
    <p:sldId id="283" r:id="rId6"/>
    <p:sldId id="284" r:id="rId7"/>
    <p:sldId id="285" r:id="rId8"/>
    <p:sldId id="277" r:id="rId9"/>
    <p:sldId id="281" r:id="rId10"/>
    <p:sldId id="291" r:id="rId11"/>
    <p:sldId id="294" r:id="rId12"/>
    <p:sldId id="295" r:id="rId13"/>
    <p:sldId id="305" r:id="rId14"/>
    <p:sldId id="303" r:id="rId15"/>
    <p:sldId id="304" r:id="rId16"/>
    <p:sldId id="296" r:id="rId17"/>
    <p:sldId id="298" r:id="rId18"/>
    <p:sldId id="306" r:id="rId19"/>
    <p:sldId id="307" r:id="rId20"/>
    <p:sldId id="326" r:id="rId21"/>
    <p:sldId id="288" r:id="rId22"/>
    <p:sldId id="310" r:id="rId23"/>
    <p:sldId id="311" r:id="rId24"/>
    <p:sldId id="314" r:id="rId25"/>
    <p:sldId id="315" r:id="rId26"/>
    <p:sldId id="316" r:id="rId27"/>
    <p:sldId id="322" r:id="rId28"/>
    <p:sldId id="325" r:id="rId29"/>
    <p:sldId id="317" r:id="rId30"/>
    <p:sldId id="318" r:id="rId31"/>
    <p:sldId id="319" r:id="rId32"/>
    <p:sldId id="289" r:id="rId33"/>
    <p:sldId id="308" r:id="rId34"/>
    <p:sldId id="323" r:id="rId35"/>
    <p:sldId id="324" r:id="rId36"/>
    <p:sldId id="328" r:id="rId37"/>
    <p:sldId id="330" r:id="rId38"/>
    <p:sldId id="332" r:id="rId39"/>
    <p:sldId id="333" r:id="rId40"/>
    <p:sldId id="334" r:id="rId41"/>
    <p:sldId id="335" r:id="rId42"/>
    <p:sldId id="336" r:id="rId43"/>
    <p:sldId id="337" r:id="rId44"/>
    <p:sldId id="327" r:id="rId45"/>
    <p:sldId id="329" r:id="rId46"/>
  </p:sldIdLst>
  <p:sldSz cx="9144000" cy="6858000" type="screen4x3"/>
  <p:notesSz cx="690403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44" autoAdjust="0"/>
  </p:normalViewPr>
  <p:slideViewPr>
    <p:cSldViewPr>
      <p:cViewPr varScale="1">
        <p:scale>
          <a:sx n="60" d="100"/>
          <a:sy n="60" d="100"/>
        </p:scale>
        <p:origin x="-1338" y="-8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35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5F8594B-9A1A-45E1-9B24-86A06EFD71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3AEDD5-A632-4517-AA20-E22C57374F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es-ES" sz="1400" dirty="0" smtClean="0"/>
              <a:t>Una página wiki pública: </a:t>
            </a:r>
          </a:p>
          <a:p>
            <a:pPr>
              <a:buFont typeface="Times New Roman" pitchFamily="18" charset="0"/>
              <a:buNone/>
            </a:pPr>
            <a:r>
              <a:rPr lang="es-ES" altLang="es-ES" sz="1400" dirty="0" smtClean="0"/>
              <a:t>	</a:t>
            </a:r>
            <a:r>
              <a:rPr lang="es-ES" altLang="es-ES" sz="1200" dirty="0" smtClean="0"/>
              <a:t>http://external.opengeospatial.org/twiki_public/bin/view/ILAFpublic/WebHome</a:t>
            </a:r>
            <a:r>
              <a:rPr lang="es-ES" altLang="es-ES" sz="1400" dirty="0" smtClean="0"/>
              <a:t> </a:t>
            </a:r>
            <a:endParaRPr lang="es-ES" altLang="es-ES" sz="1200" dirty="0" smtClean="0"/>
          </a:p>
          <a:p>
            <a:endParaRPr lang="es-ES" altLang="es-ES" sz="1200" dirty="0" smtClean="0"/>
          </a:p>
          <a:p>
            <a:r>
              <a:rPr lang="es-ES" altLang="es-ES" sz="1400" dirty="0" smtClean="0"/>
              <a:t>Un espacio de trabajo reservado en el portal OGC (sólo miembros OGC): </a:t>
            </a:r>
          </a:p>
          <a:p>
            <a:pPr>
              <a:buFont typeface="Times New Roman" pitchFamily="18" charset="0"/>
              <a:buNone/>
            </a:pPr>
            <a:r>
              <a:rPr lang="es-ES" altLang="es-ES" sz="1400" dirty="0" smtClean="0"/>
              <a:t>		</a:t>
            </a:r>
            <a:r>
              <a:rPr lang="es-ES" altLang="es-ES" sz="1200" dirty="0" smtClean="0"/>
              <a:t>http://portal.opengeospatial.org/?m=projects&amp;a=view&amp;project_id=354</a:t>
            </a:r>
            <a:r>
              <a:rPr lang="es-ES" altLang="es-ES" sz="1400" dirty="0" smtClean="0"/>
              <a:t> </a:t>
            </a: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AEDD5-A632-4517-AA20-E22C57374F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http://docs.opengeospatial.org/is/09-025r2/09-025r2.html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AEDD5-A632-4517-AA20-E22C57374F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https://portal.opengeospatial.org/files/?artifact_id=50509&amp;version=5</a:t>
            </a:r>
          </a:p>
          <a:p>
            <a:r>
              <a:rPr lang="ca-ES" dirty="0" err="1" smtClean="0"/>
              <a:t>Panagiotis</a:t>
            </a:r>
            <a:r>
              <a:rPr lang="ca-ES" dirty="0" smtClean="0"/>
              <a:t> (Peter) A. </a:t>
            </a:r>
            <a:r>
              <a:rPr lang="ca-ES" dirty="0" err="1" smtClean="0"/>
              <a:t>Vretanos</a:t>
            </a:r>
            <a:endParaRPr lang="ca-ES" dirty="0" smtClean="0"/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AEDD5-A632-4517-AA20-E22C57374F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https://portal.opengeospatial.org/files/?artifact_id=75679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Clemens </a:t>
            </a:r>
            <a:r>
              <a:rPr lang="ca-ES" sz="1200" kern="1200" dirty="0" err="1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Portele</a:t>
            </a:r>
            <a:r>
              <a:rPr lang="ca-ES" sz="1200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, </a:t>
            </a:r>
            <a:r>
              <a:rPr lang="ca-ES" sz="1200" kern="1200" dirty="0" err="1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Panagiotis</a:t>
            </a:r>
            <a:r>
              <a:rPr lang="ca-ES" sz="1200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 </a:t>
            </a:r>
            <a:r>
              <a:rPr lang="ca-ES" sz="1200" kern="1200" dirty="0" err="1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Vretanos</a:t>
            </a:r>
            <a:r>
              <a:rPr lang="ca-ES" sz="1200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 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AEDD5-A632-4517-AA20-E22C57374F1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https://maps4html.github.io/Web-Map-Custom-Element/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596D1-2086-497E-B86B-EDC648C59BE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http://geogratis.gc.ca/mapml/en/osmtile/cded/</a:t>
            </a:r>
          </a:p>
          <a:p>
            <a:r>
              <a:rPr lang="ca-ES" dirty="0" smtClean="0"/>
              <a:t>http://geogratis.gc.ca/mapml/en/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AEDD5-A632-4517-AA20-E22C57374F1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/>
          <a:p>
            <a:pPr eaLnBrk="0" hangingPunct="0">
              <a:defRPr/>
            </a:pPr>
            <a:r>
              <a:rPr lang="en-US" sz="800">
                <a:solidFill>
                  <a:srgbClr val="FFFFFF"/>
                </a:solidFill>
                <a:latin typeface="Arial" pitchFamily="34" charset="0"/>
                <a:cs typeface="+mn-cs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E5A4-ACBB-40D2-A347-C4F6CEED2A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E280-43D3-4AC4-942F-8FCABB00C9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4F35F-AD30-46E7-94F7-810A4C2F46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BD6C-F06F-4DEE-9842-F855BE86C3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6587-890D-4806-8DE9-E3AC0E61BD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03B9-1C88-40A6-A93F-37C42AE3D0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55EF-B4E2-416D-A849-00FE0778B6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2EB1-A5EB-4C2E-882D-65CE941D6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A20D-20FE-4E0B-AE9E-82718B17D5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8DF1-5C79-486C-8742-B70613CB57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0B134C-0201-4731-B624-FDB423C47E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tx2"/>
                </a:solidFill>
                <a:latin typeface="Arial" pitchFamily="34" charset="0"/>
                <a:cs typeface="+mn-cs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3.org/TR/sdw-b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3.org/TR/sdw-bp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3c.github.io/sdw/bp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draft-zyp-json-schema-03" TargetMode="External"/><Relationship Id="rId2" Type="http://schemas.openxmlformats.org/officeDocument/2006/relationships/hyperlink" Target="http://www.geojson.org/geojson-spec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fc-editor.org/rfc/rfc7946.tx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tis.gc.ca/mapml/canvec/50k/features/" TargetMode="External"/><Relationship Id="rId2" Type="http://schemas.openxmlformats.org/officeDocument/2006/relationships/hyperlink" Target="https://geogratis.gc.ca/mapml/en/osmtile/cbm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8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" sz="2800" dirty="0" smtClean="0"/>
              <a:t>Día de la interoperabilidad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00600"/>
            <a:ext cx="6400800" cy="1371600"/>
          </a:xfrm>
        </p:spPr>
        <p:txBody>
          <a:bodyPr/>
          <a:lstStyle/>
          <a:p>
            <a:r>
              <a:rPr lang="es-ES" sz="2000" dirty="0" err="1" smtClean="0">
                <a:cs typeface="Arial" pitchFamily="34" charset="0"/>
              </a:rPr>
              <a:t>JIIDE</a:t>
            </a:r>
            <a:r>
              <a:rPr lang="es-ES" sz="2000" dirty="0" smtClean="0">
                <a:cs typeface="Arial" pitchFamily="34" charset="0"/>
              </a:rPr>
              <a:t> 2017</a:t>
            </a:r>
            <a:endParaRPr lang="es-ES" sz="2000" dirty="0" smtClean="0">
              <a:cs typeface="Arial" pitchFamily="34" charset="0"/>
            </a:endParaRPr>
          </a:p>
          <a:p>
            <a:r>
              <a:rPr lang="es-ES" sz="2000" dirty="0" smtClean="0">
                <a:cs typeface="Arial" pitchFamily="34" charset="0"/>
              </a:rPr>
              <a:t>Lisboa</a:t>
            </a:r>
            <a:endParaRPr lang="es-ES" sz="2000" dirty="0" smtClean="0">
              <a:cs typeface="Arial" pitchFamily="34" charset="0"/>
            </a:endParaRPr>
          </a:p>
          <a:p>
            <a:r>
              <a:rPr lang="es-ES" sz="2000" dirty="0" smtClean="0">
                <a:cs typeface="Arial" pitchFamily="34" charset="0"/>
              </a:rPr>
              <a:t>Joan Masó</a:t>
            </a:r>
          </a:p>
          <a:p>
            <a:r>
              <a:rPr lang="es-ES" sz="2000" dirty="0" smtClean="0">
                <a:cs typeface="Arial" pitchFamily="34" charset="0"/>
              </a:rPr>
              <a:t>17 Noviembre 2017</a:t>
            </a:r>
            <a:endParaRPr lang="es-E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2015 Open Geospatial Consortium</a:t>
            </a:r>
          </a:p>
        </p:txBody>
      </p: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4305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dgterritorio.pt/jiide2017/logos/Logo_JI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3505200"/>
            <a:ext cx="9477375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 dirty="0" smtClean="0"/>
              <a:t>Mirando fuera o los</a:t>
            </a:r>
            <a:r>
              <a:rPr lang="es-ES" baseline="0" noProof="0" dirty="0" smtClean="0"/>
              <a:t> efectos de las buenas prácticas para los datos espaciales en la web</a:t>
            </a:r>
            <a:endParaRPr lang="es-ES" noProof="0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SzTx/>
              <a:buFontTx/>
              <a:buNone/>
              <a:tabLst/>
              <a:defRPr/>
            </a:pPr>
            <a:r>
              <a:rPr lang="es-ES" noProof="0" dirty="0" smtClean="0"/>
              <a:t>Fuertemente</a:t>
            </a:r>
            <a:r>
              <a:rPr lang="es-ES" baseline="0" noProof="0" dirty="0" smtClean="0"/>
              <a:t> inspirado en una </a:t>
            </a:r>
            <a:r>
              <a:rPr lang="es-ES" baseline="0" noProof="0" dirty="0" err="1" smtClean="0"/>
              <a:t>presentació</a:t>
            </a:r>
            <a:r>
              <a:rPr lang="es-ES" baseline="0" noProof="0" dirty="0" smtClean="0"/>
              <a:t> de </a:t>
            </a:r>
            <a:r>
              <a:rPr lang="es-ES" sz="1800" noProof="0" dirty="0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Clemens </a:t>
            </a:r>
            <a:r>
              <a:rPr lang="es-ES" sz="1800" noProof="0" dirty="0" err="1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Portele</a:t>
            </a:r>
            <a:r>
              <a:rPr lang="es-ES" sz="1800" noProof="0" dirty="0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 para</a:t>
            </a:r>
            <a:r>
              <a:rPr lang="es-ES" sz="1800" baseline="0" noProof="0" dirty="0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 el </a:t>
            </a:r>
            <a:r>
              <a:rPr lang="es-ES" sz="1800" noProof="0" dirty="0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St. </a:t>
            </a:r>
            <a:r>
              <a:rPr lang="es-ES" sz="1800" noProof="0" dirty="0" err="1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John’s</a:t>
            </a:r>
            <a:r>
              <a:rPr lang="es-ES" sz="1800" baseline="0" noProof="0" dirty="0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 TC. </a:t>
            </a:r>
            <a:r>
              <a:rPr lang="en-US" sz="1800" dirty="0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27 </a:t>
            </a:r>
            <a:r>
              <a:rPr lang="en-US" sz="1800" dirty="0" err="1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Junio</a:t>
            </a:r>
            <a:r>
              <a:rPr lang="en-US" sz="1800" dirty="0" smtClean="0">
                <a:solidFill>
                  <a:srgbClr val="092E5C"/>
                </a:solidFill>
                <a:latin typeface="+mn-lt"/>
                <a:ea typeface="MS PGothic" pitchFamily="34" charset="-128"/>
                <a:cs typeface="MS PGothic" charset="0"/>
              </a:rPr>
              <a:t> 2017</a:t>
            </a:r>
            <a:endParaRPr lang="ca-ES" sz="18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 on the Web Best </a:t>
            </a:r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6075" y="1279525"/>
            <a:ext cx="8458200" cy="35972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hlinkClick r:id="rId2"/>
              </a:rPr>
              <a:t>https://www.w3.org/TR/sdw-bp/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OGC-W3C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Tema: </a:t>
            </a:r>
            <a:r>
              <a:rPr lang="es-ES" b="1" i="1" dirty="0" smtClean="0"/>
              <a:t>uso de tecnologías Web</a:t>
            </a:r>
            <a:r>
              <a:rPr lang="es-ES" i="1" dirty="0" smtClean="0"/>
              <a:t> en tanto que pueda ser aplicada a </a:t>
            </a:r>
            <a:r>
              <a:rPr lang="es-ES" b="1" i="1" dirty="0" smtClean="0"/>
              <a:t>localización</a:t>
            </a:r>
            <a:endParaRPr lang="es-ES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Audiencia: </a:t>
            </a:r>
            <a:r>
              <a:rPr lang="es-ES" b="1" i="1" dirty="0" smtClean="0"/>
              <a:t>profesionales</a:t>
            </a:r>
            <a:r>
              <a:rPr lang="es-ES" i="1" dirty="0" smtClean="0"/>
              <a:t>, incluyendo </a:t>
            </a:r>
            <a:r>
              <a:rPr lang="es-ES" b="1" i="1" dirty="0" smtClean="0"/>
              <a:t>desarrolladores web </a:t>
            </a:r>
            <a:r>
              <a:rPr lang="es-ES" i="1" dirty="0" smtClean="0"/>
              <a:t>y</a:t>
            </a:r>
            <a:r>
              <a:rPr lang="es-ES" i="1" dirty="0" smtClean="0"/>
              <a:t> </a:t>
            </a:r>
            <a:r>
              <a:rPr lang="es-ES" b="1" i="1" dirty="0" smtClean="0"/>
              <a:t>gestores de datos espaciales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i="1" dirty="0" smtClean="0"/>
              <a:t>Compilado en base a </a:t>
            </a:r>
            <a:r>
              <a:rPr lang="es-ES" b="1" i="1" dirty="0" smtClean="0"/>
              <a:t>evidencias de aplicaciones en el mundo real</a:t>
            </a:r>
          </a:p>
          <a:p>
            <a:r>
              <a:rPr lang="es-ES" dirty="0" smtClean="0"/>
              <a:t>Extiende </a:t>
            </a:r>
            <a:r>
              <a:rPr lang="es-ES" dirty="0" smtClean="0">
                <a:hlinkClick r:id="rId2"/>
              </a:rPr>
              <a:t>W3C </a:t>
            </a:r>
            <a:r>
              <a:rPr lang="es-ES" dirty="0" err="1" smtClean="0">
                <a:hlinkClick r:id="rId2"/>
              </a:rPr>
              <a:t>DWBP</a:t>
            </a:r>
            <a:r>
              <a:rPr lang="es-ES" dirty="0" smtClean="0"/>
              <a:t> para cubrir aspectos relativos a la información espacial.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6427290" y="6529000"/>
            <a:ext cx="268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smtClean="0">
                <a:solidFill>
                  <a:schemeClr val="accent1"/>
                </a:solidFill>
                <a:latin typeface="+mn-lt"/>
              </a:rPr>
              <a:t>From Linda’s Opening Plenary slides</a:t>
            </a:r>
            <a:endParaRPr lang="en-US" altLang="en-US" sz="1200" b="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 r="22344" b="77557"/>
          <a:stretch/>
        </p:blipFill>
        <p:spPr bwMode="auto">
          <a:xfrm>
            <a:off x="0" y="4876800"/>
            <a:ext cx="912507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 t="8394" b="76217"/>
          <a:stretch>
            <a:fillRect/>
          </a:stretch>
        </p:blipFill>
        <p:spPr bwMode="auto">
          <a:xfrm>
            <a:off x="0" y="579120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7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 r="22344"/>
          <a:stretch/>
        </p:blipFill>
        <p:spPr bwMode="auto">
          <a:xfrm>
            <a:off x="0" y="304800"/>
            <a:ext cx="9125071" cy="585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27290" y="6529000"/>
            <a:ext cx="268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smtClean="0">
                <a:solidFill>
                  <a:schemeClr val="accent1"/>
                </a:solidFill>
                <a:latin typeface="+mn-lt"/>
              </a:rPr>
              <a:t>From Linda’s Opening Plenary slides</a:t>
            </a:r>
            <a:endParaRPr lang="en-US" altLang="en-US" sz="1200" b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42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468"/>
            <a:ext cx="9144000" cy="562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7744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35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5" y="3886200"/>
            <a:ext cx="3457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noProof="0" dirty="0" smtClean="0"/>
              <a:t>Comparando</a:t>
            </a:r>
            <a:r>
              <a:rPr lang="es-ES" baseline="0" noProof="0" dirty="0" smtClean="0"/>
              <a:t> </a:t>
            </a:r>
            <a:r>
              <a:rPr lang="es-ES" sz="3200" baseline="0" noProof="0" dirty="0" err="1" smtClean="0">
                <a:solidFill>
                  <a:srgbClr val="092E5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DW</a:t>
            </a:r>
            <a:r>
              <a:rPr lang="es-ES" sz="3200" baseline="0" noProof="0" dirty="0" smtClean="0">
                <a:solidFill>
                  <a:srgbClr val="092E5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-BP y </a:t>
            </a:r>
            <a:r>
              <a:rPr lang="es-ES" baseline="0" noProof="0" dirty="0" err="1" smtClean="0"/>
              <a:t>SDW</a:t>
            </a:r>
            <a:r>
              <a:rPr lang="es-ES" baseline="0" noProof="0" dirty="0" smtClean="0"/>
              <a:t>-BP</a:t>
            </a:r>
            <a:endParaRPr lang="es-ES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Practice summary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6075" y="914400"/>
            <a:ext cx="8458200" cy="594359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Web principles for spatial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Use globally unique persistent HTTP URIs for spatial things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Make your spatial data indexable by search engines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Link resources together to create the Web of data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Key spatial aspects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Use spatial data encodings that match your target audience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Provide geometries on the Web in a usable way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Provide geometries on the Web at the right level of accuracy, precision, and size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Choose coordinate reference systems to suit your user’s applications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State how coordinate values are encoded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Describe relative positioning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Use appropriate relation types to link Spatial Things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Provide information on the changing nature of spatial things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Expose spatial data through 'convenience APIs‘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Metadata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Include spatial metadata in dataset metadata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linkClick r:id="rId2"/>
              </a:rPr>
              <a:t>Describe the positional accuracy of spatial data</a:t>
            </a:r>
            <a:endParaRPr lang="en-US" sz="1600" dirty="0"/>
          </a:p>
          <a:p>
            <a:endParaRPr lang="en-GB" sz="16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427290" y="6529000"/>
            <a:ext cx="268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smtClean="0">
                <a:solidFill>
                  <a:schemeClr val="accent1"/>
                </a:solidFill>
                <a:latin typeface="+mn-lt"/>
              </a:rPr>
              <a:t>From Linda’s Opening Plenary slides</a:t>
            </a:r>
            <a:endParaRPr lang="en-US" altLang="en-US" sz="1200" b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3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 smtClean="0"/>
              <a:t>There is a gap between most standards in the OGC baseline that publish spatial data and the W3C/OGC best practices</a:t>
            </a:r>
            <a:endParaRPr lang="en-GB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5357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Mover la información geospacial a la web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Hay una cierta obsesión en comparar el mundo </a:t>
            </a:r>
            <a:r>
              <a:rPr lang="es-ES" dirty="0" err="1" smtClean="0"/>
              <a:t>geoespacial</a:t>
            </a:r>
            <a:r>
              <a:rPr lang="es-ES" dirty="0" smtClean="0"/>
              <a:t> con la web. A veces es posible y a veces no.</a:t>
            </a:r>
          </a:p>
          <a:p>
            <a:endParaRPr lang="es-ES" dirty="0" smtClean="0"/>
          </a:p>
          <a:p>
            <a:r>
              <a:rPr lang="es-ES" dirty="0" smtClean="0"/>
              <a:t>¿Qué debemos hacer?</a:t>
            </a:r>
          </a:p>
          <a:p>
            <a:pPr lvl="1"/>
            <a:r>
              <a:rPr lang="es-ES" dirty="0" smtClean="0"/>
              <a:t>Archivos </a:t>
            </a:r>
            <a:r>
              <a:rPr lang="es-ES" dirty="0" err="1" smtClean="0"/>
              <a:t>geoespaciales</a:t>
            </a:r>
            <a:endParaRPr lang="es-ES" dirty="0" smtClean="0"/>
          </a:p>
          <a:p>
            <a:pPr lvl="1"/>
            <a:r>
              <a:rPr lang="es-ES" dirty="0" smtClean="0"/>
              <a:t>Geometrías embebidas en la web.</a:t>
            </a:r>
          </a:p>
          <a:p>
            <a:r>
              <a:rPr lang="es-ES" dirty="0" smtClean="0"/>
              <a:t>En la web </a:t>
            </a:r>
            <a:r>
              <a:rPr lang="es-ES" dirty="0" err="1" smtClean="0"/>
              <a:t>hay</a:t>
            </a:r>
            <a:r>
              <a:rPr lang="es-ES" dirty="0" smtClean="0"/>
              <a:t> la necesidad de que todo objeto sea representado por una URI que tenga diversas representaciones, una de ellas en HTML i que se puedan enlazar.</a:t>
            </a:r>
          </a:p>
          <a:p>
            <a:pPr lvl="1"/>
            <a:r>
              <a:rPr lang="es-ES" dirty="0" smtClean="0"/>
              <a:t>Esto puede ser </a:t>
            </a:r>
            <a:r>
              <a:rPr lang="es-ES" dirty="0" err="1" smtClean="0"/>
              <a:t>fàcil</a:t>
            </a:r>
            <a:r>
              <a:rPr lang="es-ES" dirty="0" smtClean="0"/>
              <a:t> en el mundo vectorial o en el mundo de las observaciones</a:t>
            </a:r>
          </a:p>
          <a:p>
            <a:pPr lvl="1"/>
            <a:r>
              <a:rPr lang="es-ES" dirty="0" smtClean="0"/>
              <a:t>En el mundo </a:t>
            </a:r>
            <a:r>
              <a:rPr lang="es-ES" dirty="0" err="1" smtClean="0"/>
              <a:t>ràster</a:t>
            </a:r>
            <a:r>
              <a:rPr lang="es-ES" dirty="0" smtClean="0"/>
              <a:t> se consigue con tiles.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Que es lo que la web no tiene</a:t>
            </a:r>
            <a:endParaRPr lang="es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Un formato “único” para la información espacial.</a:t>
            </a:r>
          </a:p>
          <a:p>
            <a:r>
              <a:rPr lang="es-ES" noProof="0" dirty="0" smtClean="0"/>
              <a:t>Un vocabulario bien definido pera conceptos espaciales (</a:t>
            </a:r>
            <a:r>
              <a:rPr lang="es-ES" noProof="0" dirty="0" err="1" smtClean="0"/>
              <a:t>CRS</a:t>
            </a:r>
            <a:r>
              <a:rPr lang="es-ES" noProof="0" dirty="0" smtClean="0"/>
              <a:t>, geometrías, 3D, series temporales...)</a:t>
            </a:r>
          </a:p>
          <a:p>
            <a:r>
              <a:rPr lang="es-ES" noProof="0" dirty="0" smtClean="0"/>
              <a:t>Unos metadatos que permitan describir la estructura de la información espacial</a:t>
            </a:r>
          </a:p>
          <a:p>
            <a:r>
              <a:rPr lang="es-ES" noProof="0" dirty="0" smtClean="0"/>
              <a:t>Buen tratamiento de “data cubes”.</a:t>
            </a:r>
          </a:p>
          <a:p>
            <a:r>
              <a:rPr lang="es-ES" noProof="0" dirty="0" smtClean="0"/>
              <a:t>Buen tratamiento de unidades de medida i nombres de observables.</a:t>
            </a:r>
          </a:p>
          <a:p>
            <a:r>
              <a:rPr lang="es-ES" noProof="0" dirty="0" smtClean="0"/>
              <a:t>Incapacidad de saber que dos localizaciones son la misma.</a:t>
            </a:r>
          </a:p>
          <a:p>
            <a:r>
              <a:rPr lang="es-ES" noProof="0" dirty="0" smtClean="0"/>
              <a:t>Separar lo que es </a:t>
            </a:r>
            <a:r>
              <a:rPr lang="es-ES" noProof="0" dirty="0" err="1" smtClean="0"/>
              <a:t>geoespacial</a:t>
            </a:r>
            <a:r>
              <a:rPr lang="es-ES" noProof="0" dirty="0" smtClean="0"/>
              <a:t>.</a:t>
            </a:r>
            <a:endParaRPr lang="es-ES" noProof="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+mj-cs"/>
              </a:rPr>
              <a:t>Agenda</a:t>
            </a:r>
            <a:endParaRPr lang="es-ES" dirty="0">
              <a:cs typeface="+mj-cs"/>
            </a:endParaRPr>
          </a:p>
        </p:txBody>
      </p:sp>
      <p:sp>
        <p:nvSpPr>
          <p:cNvPr id="16386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 smtClean="0"/>
              <a:t>09:00 09:15 Introducción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09:15 09:40 Tendencias </a:t>
            </a:r>
            <a:r>
              <a:rPr lang="es-ES" dirty="0" smtClean="0"/>
              <a:t>en el OGC (</a:t>
            </a:r>
            <a:r>
              <a:rPr lang="es-ES" dirty="0" err="1" smtClean="0"/>
              <a:t>WFS</a:t>
            </a:r>
            <a:r>
              <a:rPr lang="es-ES" dirty="0" smtClean="0"/>
              <a:t> 3.0</a:t>
            </a:r>
            <a:r>
              <a:rPr lang="es-ES" dirty="0" smtClean="0"/>
              <a:t>)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09:40_10:10 </a:t>
            </a:r>
            <a:r>
              <a:rPr lang="es-ES" dirty="0" err="1" smtClean="0"/>
              <a:t>Discrete</a:t>
            </a:r>
            <a:r>
              <a:rPr lang="es-ES" dirty="0" smtClean="0"/>
              <a:t> </a:t>
            </a:r>
            <a:r>
              <a:rPr lang="es-ES" dirty="0" smtClean="0"/>
              <a:t>Global </a:t>
            </a:r>
            <a:r>
              <a:rPr lang="es-ES" dirty="0" err="1" smtClean="0"/>
              <a:t>Grid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Abstract</a:t>
            </a:r>
            <a:r>
              <a:rPr lang="es-ES" dirty="0" smtClean="0"/>
              <a:t> </a:t>
            </a:r>
            <a:r>
              <a:rPr lang="es-ES" dirty="0" err="1" smtClean="0"/>
              <a:t>Specification</a:t>
            </a:r>
            <a:r>
              <a:rPr lang="es-ES" dirty="0" smtClean="0"/>
              <a:t> (</a:t>
            </a:r>
            <a:r>
              <a:rPr lang="es-ES" dirty="0" err="1" smtClean="0"/>
              <a:t>DGGS</a:t>
            </a:r>
            <a:r>
              <a:rPr lang="es-ES" dirty="0" smtClean="0"/>
              <a:t>) OGC </a:t>
            </a:r>
            <a:r>
              <a:rPr lang="es-ES" dirty="0" smtClean="0"/>
              <a:t>15-104r5</a:t>
            </a:r>
          </a:p>
          <a:p>
            <a:pPr lvl="1">
              <a:defRPr/>
            </a:pPr>
            <a:r>
              <a:rPr lang="es-ES" dirty="0" smtClean="0"/>
              <a:t>Antonio </a:t>
            </a:r>
            <a:r>
              <a:rPr lang="es-ES" dirty="0" smtClean="0"/>
              <a:t>Federico Rodríguez Pascual |</a:t>
            </a:r>
          </a:p>
          <a:p>
            <a:pPr>
              <a:defRPr/>
            </a:pPr>
            <a:r>
              <a:rPr lang="es-ES" dirty="0" smtClean="0"/>
              <a:t>10:10 10:30 </a:t>
            </a:r>
            <a:r>
              <a:rPr lang="es-ES" dirty="0" smtClean="0"/>
              <a:t>Discusión sobre los huecos en la tecnología que no está teniendo en cuenta </a:t>
            </a:r>
            <a:r>
              <a:rPr lang="es-ES" dirty="0" smtClean="0"/>
              <a:t>OGC</a:t>
            </a:r>
          </a:p>
          <a:p>
            <a:pPr lvl="1">
              <a:defRPr/>
            </a:pPr>
            <a:r>
              <a:rPr lang="es-ES" dirty="0" smtClean="0"/>
              <a:t>Javier </a:t>
            </a:r>
            <a:r>
              <a:rPr lang="es-ES" dirty="0" err="1" smtClean="0"/>
              <a:t>Lopez</a:t>
            </a:r>
            <a:r>
              <a:rPr lang="es-ES" dirty="0" smtClean="0"/>
              <a:t>-Pellicer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10:30 10:45 Reactivación </a:t>
            </a:r>
            <a:r>
              <a:rPr lang="es-ES" dirty="0" smtClean="0"/>
              <a:t>del </a:t>
            </a:r>
            <a:r>
              <a:rPr lang="es-ES" dirty="0" smtClean="0"/>
              <a:t>grupo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10:45 11:00 Conclusiones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2015 Open Geospatial Consortium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Qué pasa con tanta API?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ES" dirty="0" smtClean="0"/>
              <a:t>En el pasado las aplicaciones web no podían conectar y definimos la idea de “interoperabilidad”.</a:t>
            </a:r>
          </a:p>
          <a:p>
            <a:pPr>
              <a:defRPr/>
            </a:pPr>
            <a:r>
              <a:rPr lang="es-ES" dirty="0" smtClean="0"/>
              <a:t>Aprendimos que debíamos usar interfaces interoperables</a:t>
            </a:r>
          </a:p>
          <a:p>
            <a:pPr>
              <a:defRPr/>
            </a:pPr>
            <a:r>
              <a:rPr lang="es-ES" dirty="0" smtClean="0"/>
              <a:t>Pero esto no es tan fácil:</a:t>
            </a:r>
          </a:p>
          <a:p>
            <a:pPr lvl="1">
              <a:defRPr/>
            </a:pPr>
            <a:r>
              <a:rPr lang="es-ES" dirty="0" smtClean="0"/>
              <a:t>Debemos crear un servidor y un cliente por separado.</a:t>
            </a:r>
          </a:p>
          <a:p>
            <a:pPr lvl="1">
              <a:defRPr/>
            </a:pPr>
            <a:r>
              <a:rPr lang="es-ES" dirty="0" smtClean="0"/>
              <a:t>En la práctica, si deseo incrustar un mapa en mi cliente, necesito programarme un cliente que use WMS/</a:t>
            </a:r>
            <a:r>
              <a:rPr lang="es-ES" dirty="0" err="1" smtClean="0"/>
              <a:t>WMTS</a:t>
            </a:r>
            <a:r>
              <a:rPr lang="es-ES" dirty="0" smtClean="0"/>
              <a:t>…</a:t>
            </a:r>
          </a:p>
          <a:p>
            <a:pPr lvl="1">
              <a:defRPr/>
            </a:pPr>
            <a:r>
              <a:rPr lang="es-ES" dirty="0" smtClean="0"/>
              <a:t>… lo que requiere bastante código.</a:t>
            </a:r>
          </a:p>
          <a:p>
            <a:pPr>
              <a:defRPr/>
            </a:pPr>
            <a:r>
              <a:rPr lang="es-ES" dirty="0" smtClean="0"/>
              <a:t>Descubrimos que con el API de Google </a:t>
            </a:r>
            <a:r>
              <a:rPr lang="es-ES" dirty="0" err="1" smtClean="0"/>
              <a:t>maps</a:t>
            </a:r>
            <a:r>
              <a:rPr lang="es-ES" dirty="0" smtClean="0"/>
              <a:t> o de </a:t>
            </a:r>
            <a:r>
              <a:rPr lang="es-ES" dirty="0" err="1" smtClean="0"/>
              <a:t>OpenLayers</a:t>
            </a:r>
            <a:r>
              <a:rPr lang="es-ES" dirty="0" smtClean="0"/>
              <a:t> podíamos incrustar un mapa casi sin generar código.</a:t>
            </a:r>
          </a:p>
          <a:p>
            <a:pPr>
              <a:defRPr/>
            </a:pPr>
            <a:r>
              <a:rPr lang="es-ES" dirty="0" smtClean="0"/>
              <a:t>Esto ha conducido a una proliferación de las </a:t>
            </a:r>
            <a:r>
              <a:rPr lang="es-ES" dirty="0" err="1" smtClean="0"/>
              <a:t>APIs</a:t>
            </a:r>
            <a:r>
              <a:rPr lang="es-ES" dirty="0" smtClean="0"/>
              <a:t> y, a lo que es peor, a un cambio de actitud respecto a la interoperabilidad que se resume en:</a:t>
            </a:r>
          </a:p>
          <a:p>
            <a:pPr>
              <a:defRPr/>
            </a:pPr>
            <a:r>
              <a:rPr lang="es-ES" dirty="0" smtClean="0"/>
              <a:t>“</a:t>
            </a:r>
            <a:r>
              <a:rPr lang="es-ES" b="1" dirty="0" smtClean="0"/>
              <a:t>Yo</a:t>
            </a:r>
            <a:r>
              <a:rPr lang="es-ES" dirty="0" smtClean="0"/>
              <a:t> he definido mi API y soy interoperable. ¡</a:t>
            </a:r>
            <a:r>
              <a:rPr lang="es-ES" b="1" dirty="0" smtClean="0"/>
              <a:t>Tú</a:t>
            </a:r>
            <a:r>
              <a:rPr lang="es-ES" dirty="0" smtClean="0"/>
              <a:t> tienes que usar mi API!”.</a:t>
            </a:r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Y la pregunta es:</a:t>
            </a:r>
          </a:p>
          <a:p>
            <a:pPr lvl="1">
              <a:defRPr/>
            </a:pPr>
            <a:r>
              <a:rPr lang="es-ES" b="1" dirty="0" smtClean="0"/>
              <a:t>¿Y si no me da la gana?</a:t>
            </a:r>
          </a:p>
          <a:p>
            <a:pPr>
              <a:defRPr/>
            </a:pPr>
            <a:r>
              <a:rPr lang="es-ES" dirty="0" smtClean="0"/>
              <a:t>Es necesario pensar que papel deben tener las API el OGC</a:t>
            </a:r>
          </a:p>
          <a:p>
            <a:pPr>
              <a:defRPr/>
            </a:pPr>
            <a:endParaRPr lang="es-ES" dirty="0" smtClean="0"/>
          </a:p>
        </p:txBody>
      </p:sp>
      <p:sp>
        <p:nvSpPr>
          <p:cNvPr id="1229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2015 Open Geospatial Consortium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WFS</a:t>
            </a:r>
            <a:r>
              <a:rPr lang="es-ES" dirty="0" smtClean="0"/>
              <a:t> 3.0 o que va a ser de la</a:t>
            </a:r>
            <a:r>
              <a:rPr lang="es-ES" noProof="0" dirty="0" smtClean="0"/>
              <a:t> arquitectura de servicios común (OWS </a:t>
            </a:r>
            <a:r>
              <a:rPr lang="es-ES" noProof="0" dirty="0" err="1" smtClean="0"/>
              <a:t>Common</a:t>
            </a:r>
            <a:r>
              <a:rPr lang="es-ES" noProof="0" dirty="0" smtClean="0"/>
              <a:t>)</a:t>
            </a:r>
            <a:endParaRPr lang="es-ES" noProof="0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Versión</a:t>
            </a:r>
            <a:r>
              <a:rPr lang="ca-ES" dirty="0" smtClean="0"/>
              <a:t> actual 2.0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38250"/>
            <a:ext cx="6542087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WFS 2.0</a:t>
            </a:r>
            <a:endParaRPr lang="ca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Operaciones</a:t>
            </a:r>
            <a:endParaRPr lang="ca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 err="1" smtClean="0"/>
              <a:t>GetCapabilities</a:t>
            </a:r>
            <a:endParaRPr lang="ca-ES" dirty="0" smtClean="0"/>
          </a:p>
          <a:p>
            <a:r>
              <a:rPr lang="ca-ES" dirty="0" err="1" smtClean="0"/>
              <a:t>DescribeFeatureType</a:t>
            </a:r>
            <a:endParaRPr lang="ca-ES" dirty="0" smtClean="0"/>
          </a:p>
          <a:p>
            <a:r>
              <a:rPr lang="ca-ES" dirty="0" err="1" smtClean="0"/>
              <a:t>GetPropertyValue</a:t>
            </a:r>
            <a:endParaRPr lang="ca-ES" dirty="0" smtClean="0"/>
          </a:p>
          <a:p>
            <a:r>
              <a:rPr lang="ca-ES" dirty="0" err="1" smtClean="0"/>
              <a:t>GetFeature</a:t>
            </a:r>
            <a:endParaRPr lang="ca-ES" dirty="0" smtClean="0"/>
          </a:p>
          <a:p>
            <a:r>
              <a:rPr lang="ca-ES" dirty="0" err="1" smtClean="0"/>
              <a:t>LockFeature</a:t>
            </a:r>
            <a:endParaRPr lang="ca-ES" dirty="0" smtClean="0"/>
          </a:p>
          <a:p>
            <a:r>
              <a:rPr lang="ca-ES" dirty="0" err="1" smtClean="0"/>
              <a:t>GetFeatureWithLock</a:t>
            </a:r>
            <a:endParaRPr lang="ca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a-ES" dirty="0" err="1" smtClean="0"/>
              <a:t>Codificación</a:t>
            </a:r>
            <a:endParaRPr lang="ca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a-ES" dirty="0" smtClean="0"/>
              <a:t>GML 3.2</a:t>
            </a:r>
          </a:p>
          <a:p>
            <a:r>
              <a:rPr lang="ca-ES" dirty="0" smtClean="0"/>
              <a:t>ISO </a:t>
            </a:r>
            <a:r>
              <a:rPr lang="ca-ES" dirty="0" smtClean="0"/>
              <a:t>19136:2007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609600" y="5181600"/>
            <a:ext cx="822960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a-ES" sz="1800" b="0" dirty="0" smtClean="0"/>
              <a:t>http://example.com/wfs?service=WFS&amp;version=2.0&amp;REQUEST=GetFeature&amp;OUTPUTFORMAT=application/gml+xml</a:t>
            </a:r>
            <a:endParaRPr lang="ca-ES" sz="1800" b="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Caracteristicas</a:t>
            </a:r>
            <a:r>
              <a:rPr lang="ca-ES" dirty="0" smtClean="0"/>
              <a:t> de WFS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provides service metadata (i.e. capabilities)</a:t>
            </a:r>
          </a:p>
          <a:p>
            <a:pPr lvl="1"/>
            <a:r>
              <a:rPr lang="en-US" dirty="0" smtClean="0"/>
              <a:t>want to try and reuse as much as possible from WFS capabilities document but only as the canonical representation of service metadata; other representations are allowed/possible (e.g. </a:t>
            </a:r>
            <a:r>
              <a:rPr lang="en-US" dirty="0" err="1" smtClean="0"/>
              <a:t>ATOMPUB</a:t>
            </a:r>
            <a:r>
              <a:rPr lang="en-US" dirty="0" smtClean="0"/>
              <a:t> service document)</a:t>
            </a:r>
          </a:p>
          <a:p>
            <a:pPr lvl="0"/>
            <a:r>
              <a:rPr lang="en-US" dirty="0" smtClean="0"/>
              <a:t>provides structure/schema of its resources (i.e. features)</a:t>
            </a:r>
          </a:p>
          <a:p>
            <a:pPr lvl="1"/>
            <a:r>
              <a:rPr lang="en-US" dirty="0" smtClean="0"/>
              <a:t>one representation of a feature shall be XML schema (i.e. </a:t>
            </a:r>
            <a:r>
              <a:rPr lang="en-US" dirty="0" err="1" smtClean="0"/>
              <a:t>xsd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access to individual features</a:t>
            </a:r>
          </a:p>
          <a:p>
            <a:pPr lvl="1"/>
            <a:r>
              <a:rPr lang="en-US" dirty="0" smtClean="0"/>
              <a:t>each instance of a resource (i.e. feature) shall be addressable by a URI</a:t>
            </a:r>
          </a:p>
          <a:p>
            <a:pPr lvl="0"/>
            <a:r>
              <a:rPr lang="en-US" dirty="0" smtClean="0"/>
              <a:t>simple query capability</a:t>
            </a:r>
          </a:p>
          <a:p>
            <a:pPr lvl="1"/>
            <a:r>
              <a:rPr lang="en-US" dirty="0" smtClean="0"/>
              <a:t>ability to dynamically access a collection of features of a single type (e.g. via </a:t>
            </a:r>
            <a:r>
              <a:rPr lang="en-US" dirty="0" err="1" smtClean="0"/>
              <a:t>BBOX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advanced query capability</a:t>
            </a:r>
          </a:p>
          <a:p>
            <a:pPr lvl="1"/>
            <a:r>
              <a:rPr lang="en-US" dirty="0" smtClean="0"/>
              <a:t>ability to dynamically access a collection of features of one or more types using combinations of predicates composed of logically connects scalar, spatial and temporal operators (e.g. joins)</a:t>
            </a:r>
          </a:p>
          <a:p>
            <a:pPr lvl="0"/>
            <a:r>
              <a:rPr lang="en-US" dirty="0" smtClean="0"/>
              <a:t>Stored queries (including management)</a:t>
            </a:r>
          </a:p>
          <a:p>
            <a:pPr lvl="1"/>
            <a:r>
              <a:rPr lang="en-US" dirty="0" smtClean="0"/>
              <a:t>Ability to invoke previously defined queries with different arguments</a:t>
            </a:r>
          </a:p>
          <a:p>
            <a:pPr lvl="0"/>
            <a:r>
              <a:rPr lang="en-US" dirty="0" smtClean="0"/>
              <a:t>simple transaction capability</a:t>
            </a:r>
          </a:p>
          <a:p>
            <a:pPr lvl="1"/>
            <a:r>
              <a:rPr lang="en-US" dirty="0" smtClean="0"/>
              <a:t>ability to create/modify/delete individual feature instances</a:t>
            </a:r>
          </a:p>
          <a:p>
            <a:pPr lvl="0"/>
            <a:r>
              <a:rPr lang="en-US" dirty="0" smtClean="0"/>
              <a:t>advanced (i.e. atomic) transaction capability</a:t>
            </a:r>
          </a:p>
          <a:p>
            <a:pPr lvl="1"/>
            <a:r>
              <a:rPr lang="en-US" dirty="0" smtClean="0"/>
              <a:t>ability to create/modify/delete collections of features of multiple types atomically (i.e. either all changes are made or none are made) (e.g. pole, transformer, line example)</a:t>
            </a:r>
          </a:p>
          <a:p>
            <a:pPr lvl="0"/>
            <a:r>
              <a:rPr lang="en-US" dirty="0" smtClean="0"/>
              <a:t>Feature versioning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resources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feature collections</a:t>
            </a:r>
          </a:p>
          <a:p>
            <a:pPr lvl="1"/>
            <a:r>
              <a:rPr lang="en-US" dirty="0" smtClean="0"/>
              <a:t>features (e.g. INWATERA_1M/1013)</a:t>
            </a:r>
          </a:p>
          <a:p>
            <a:pPr lvl="1"/>
            <a:r>
              <a:rPr lang="en-US" dirty="0" smtClean="0"/>
              <a:t>feature properties</a:t>
            </a:r>
          </a:p>
          <a:p>
            <a:pPr lvl="1"/>
            <a:r>
              <a:rPr lang="en-US" dirty="0" smtClean="0"/>
              <a:t>feature property sub-fields</a:t>
            </a:r>
          </a:p>
          <a:p>
            <a:pPr lvl="0"/>
            <a:r>
              <a:rPr lang="en-US" dirty="0" smtClean="0"/>
              <a:t>NOTES: 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Xpaths</a:t>
            </a:r>
            <a:r>
              <a:rPr lang="en-US" dirty="0" smtClean="0"/>
              <a:t> there is no reason why we should not be able to support property access</a:t>
            </a:r>
          </a:p>
          <a:p>
            <a:pPr lvl="1"/>
            <a:r>
              <a:rPr lang="en-US" dirty="0" smtClean="0"/>
              <a:t>the subset of </a:t>
            </a:r>
            <a:r>
              <a:rPr lang="en-US" dirty="0" err="1" smtClean="0"/>
              <a:t>Xpath</a:t>
            </a:r>
            <a:r>
              <a:rPr lang="en-US" dirty="0" smtClean="0"/>
              <a:t> would be the one currently defined in the WFS</a:t>
            </a:r>
          </a:p>
          <a:p>
            <a:pPr lvl="2"/>
            <a:r>
              <a:rPr lang="en-US" dirty="0" smtClean="0"/>
              <a:t>Some characters using is </a:t>
            </a:r>
            <a:r>
              <a:rPr lang="en-US" dirty="0" err="1" smtClean="0"/>
              <a:t>Xpath</a:t>
            </a:r>
            <a:r>
              <a:rPr lang="en-US" dirty="0" smtClean="0"/>
              <a:t> expressions (e.g. []) would need to be percent encoded.</a:t>
            </a:r>
          </a:p>
          <a:p>
            <a:pPr lvl="1"/>
            <a:r>
              <a:rPr lang="en-US" dirty="0" smtClean="0"/>
              <a:t>There may be a problem of cyclical references with properties that are features that point back to themselves; I'll interacts with Ben to flesh this out a bit</a:t>
            </a:r>
          </a:p>
          <a:p>
            <a:pPr lvl="0"/>
            <a:r>
              <a:rPr lang="en-US" strike="sngStrike" baseline="0" dirty="0" smtClean="0"/>
              <a:t>controllers (maybe)</a:t>
            </a:r>
          </a:p>
          <a:p>
            <a:pPr lvl="1"/>
            <a:r>
              <a:rPr lang="en-US" strike="sngStrike" baseline="0" dirty="0" smtClean="0"/>
              <a:t>query</a:t>
            </a:r>
          </a:p>
          <a:p>
            <a:pPr lvl="1"/>
            <a:r>
              <a:rPr lang="en-US" strike="sngStrike" baseline="0" dirty="0" smtClean="0"/>
              <a:t>Transaction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Feature Representation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XML representation</a:t>
            </a:r>
          </a:p>
          <a:p>
            <a:pPr lvl="1"/>
            <a:r>
              <a:rPr lang="en-US" dirty="0" smtClean="0"/>
              <a:t>the canonical XML representation shall be GML 3.2</a:t>
            </a:r>
          </a:p>
          <a:p>
            <a:pPr lvl="0"/>
            <a:r>
              <a:rPr lang="en-US" dirty="0" smtClean="0"/>
              <a:t>JSON representation</a:t>
            </a:r>
          </a:p>
          <a:p>
            <a:pPr lvl="1"/>
            <a:r>
              <a:rPr lang="en-US" dirty="0" smtClean="0"/>
              <a:t>the canonical JSON encoding shall be GeoJSON</a:t>
            </a:r>
          </a:p>
          <a:p>
            <a:pPr lvl="2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http://www.geojson.org/geojson-spec.html</a:t>
            </a:r>
            <a:endParaRPr lang="en-US" dirty="0" smtClean="0"/>
          </a:p>
          <a:p>
            <a:pPr lvl="1"/>
            <a:r>
              <a:rPr lang="en-US" dirty="0" smtClean="0"/>
              <a:t>schema shall be represented using JSON-schema</a:t>
            </a:r>
          </a:p>
          <a:p>
            <a:pPr lvl="2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http://tools.ietf.org/html/draft-zyp-json-schema-03</a:t>
            </a:r>
            <a:endParaRPr lang="en-US" dirty="0" smtClean="0"/>
          </a:p>
          <a:p>
            <a:pPr lvl="0"/>
            <a:r>
              <a:rPr lang="en-US" dirty="0" smtClean="0"/>
              <a:t>should we mandate GML 3.2 with JSON optional ... or both optional and let the client and the server negotiate which to use?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/>
              <a:t>GeoJSON</a:t>
            </a:r>
            <a:r>
              <a:rPr lang="es-ES" dirty="0" smtClean="0"/>
              <a:t> frente a </a:t>
            </a:r>
            <a:r>
              <a:rPr lang="es-ES" dirty="0" err="1" smtClean="0"/>
              <a:t>GML</a:t>
            </a:r>
            <a:endParaRPr lang="es-ES" dirty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346075" y="1279525"/>
            <a:ext cx="5445125" cy="4891088"/>
          </a:xfrm>
        </p:spPr>
        <p:txBody>
          <a:bodyPr/>
          <a:lstStyle/>
          <a:p>
            <a:r>
              <a:rPr lang="es-ES" dirty="0" err="1" smtClean="0"/>
              <a:t>GeoJSON</a:t>
            </a:r>
            <a:r>
              <a:rPr lang="es-ES" dirty="0" smtClean="0"/>
              <a:t> era un estándar creado por la comunidad.</a:t>
            </a:r>
          </a:p>
          <a:p>
            <a:r>
              <a:rPr lang="es-ES" dirty="0" smtClean="0"/>
              <a:t>Ahora es un estándar </a:t>
            </a:r>
            <a:r>
              <a:rPr lang="es-ES" dirty="0" err="1" smtClean="0"/>
              <a:t>IETF</a:t>
            </a:r>
            <a:r>
              <a:rPr lang="es-ES" dirty="0" smtClean="0"/>
              <a:t> </a:t>
            </a:r>
            <a:r>
              <a:rPr lang="es-ES" dirty="0" smtClean="0">
                <a:hlinkClick r:id="rId2"/>
              </a:rPr>
              <a:t>https://www.rfc-editor.org/rfc/rfc7946.txt</a:t>
            </a:r>
            <a:endParaRPr lang="es-ES" dirty="0" smtClean="0"/>
          </a:p>
          <a:p>
            <a:r>
              <a:rPr lang="es-ES" dirty="0" smtClean="0"/>
              <a:t>Su uso en OGC presenta los siguientes problemas:</a:t>
            </a:r>
          </a:p>
          <a:p>
            <a:pPr lvl="1"/>
            <a:r>
              <a:rPr lang="es-ES" dirty="0" smtClean="0"/>
              <a:t>No sigue la norma General </a:t>
            </a: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donde se define la necesidad de crear </a:t>
            </a: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Types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No soporta otro </a:t>
            </a:r>
            <a:r>
              <a:rPr lang="es-ES" dirty="0" err="1" smtClean="0"/>
              <a:t>CRS</a:t>
            </a:r>
            <a:r>
              <a:rPr lang="es-ES" dirty="0" smtClean="0"/>
              <a:t> que CRS84</a:t>
            </a:r>
          </a:p>
          <a:p>
            <a:pPr lvl="1"/>
            <a:r>
              <a:rPr lang="es-ES" dirty="0" smtClean="0"/>
              <a:t>No permite ser extendido sin que deje de ser </a:t>
            </a:r>
            <a:r>
              <a:rPr lang="es-ES" dirty="0" err="1" smtClean="0"/>
              <a:t>GeoJSON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No permite migración a </a:t>
            </a:r>
            <a:r>
              <a:rPr lang="es-ES" dirty="0" err="1" smtClean="0"/>
              <a:t>JSON-LD</a:t>
            </a:r>
            <a:endParaRPr lang="es-ES" dirty="0" smtClean="0"/>
          </a:p>
        </p:txBody>
      </p:sp>
      <p:sp>
        <p:nvSpPr>
          <p:cNvPr id="614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2015 Open Geospatial Consortium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867400" y="1219200"/>
            <a:ext cx="3276600" cy="533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a-ES" sz="1200" b="0" dirty="0" smtClean="0"/>
              <a:t>{</a:t>
            </a:r>
          </a:p>
          <a:p>
            <a:r>
              <a:rPr lang="ca-ES" sz="1200" b="0" dirty="0" smtClean="0"/>
              <a:t>       "</a:t>
            </a:r>
            <a:r>
              <a:rPr lang="ca-ES" sz="1200" b="0" dirty="0" err="1" smtClean="0"/>
              <a:t>type</a:t>
            </a:r>
            <a:r>
              <a:rPr lang="ca-ES" sz="1200" b="0" dirty="0" smtClean="0"/>
              <a:t>": "</a:t>
            </a:r>
            <a:r>
              <a:rPr lang="ca-ES" sz="1200" b="0" dirty="0" err="1" smtClean="0"/>
              <a:t>FeatureCollection</a:t>
            </a:r>
            <a:r>
              <a:rPr lang="ca-ES" sz="1200" b="0" dirty="0" smtClean="0"/>
              <a:t>",</a:t>
            </a:r>
          </a:p>
          <a:p>
            <a:r>
              <a:rPr lang="ca-ES" sz="1200" b="0" dirty="0" smtClean="0"/>
              <a:t>       "</a:t>
            </a:r>
            <a:r>
              <a:rPr lang="ca-ES" sz="1200" b="0" dirty="0" err="1" smtClean="0"/>
              <a:t>features</a:t>
            </a:r>
            <a:r>
              <a:rPr lang="ca-ES" sz="1200" b="0" dirty="0" smtClean="0"/>
              <a:t>": [{</a:t>
            </a:r>
          </a:p>
          <a:p>
            <a:r>
              <a:rPr lang="ca-ES" sz="1200" b="0" dirty="0" smtClean="0"/>
              <a:t>           "</a:t>
            </a:r>
            <a:r>
              <a:rPr lang="ca-ES" sz="1200" b="0" dirty="0" err="1" smtClean="0"/>
              <a:t>type</a:t>
            </a:r>
            <a:r>
              <a:rPr lang="ca-ES" sz="1200" b="0" dirty="0" smtClean="0"/>
              <a:t>": "</a:t>
            </a:r>
            <a:r>
              <a:rPr lang="ca-ES" sz="1200" b="0" dirty="0" err="1" smtClean="0"/>
              <a:t>Feature</a:t>
            </a:r>
            <a:r>
              <a:rPr lang="ca-ES" sz="1200" b="0" dirty="0" smtClean="0"/>
              <a:t>",</a:t>
            </a:r>
          </a:p>
          <a:p>
            <a:r>
              <a:rPr lang="ca-ES" sz="1200" b="0" dirty="0" smtClean="0"/>
              <a:t>           "</a:t>
            </a:r>
            <a:r>
              <a:rPr lang="ca-ES" sz="1200" b="0" dirty="0" err="1" smtClean="0"/>
              <a:t>geometry</a:t>
            </a:r>
            <a:r>
              <a:rPr lang="ca-ES" sz="1200" b="0" dirty="0" smtClean="0"/>
              <a:t>": {</a:t>
            </a:r>
          </a:p>
          <a:p>
            <a:r>
              <a:rPr lang="ca-ES" sz="1200" b="0" dirty="0" smtClean="0"/>
              <a:t>               "</a:t>
            </a:r>
            <a:r>
              <a:rPr lang="ca-ES" sz="1200" b="0" dirty="0" err="1" smtClean="0"/>
              <a:t>type</a:t>
            </a:r>
            <a:r>
              <a:rPr lang="ca-ES" sz="1200" b="0" dirty="0" smtClean="0"/>
              <a:t>": "</a:t>
            </a:r>
            <a:r>
              <a:rPr lang="ca-ES" sz="1200" b="0" dirty="0" err="1" smtClean="0"/>
              <a:t>Point</a:t>
            </a:r>
            <a:r>
              <a:rPr lang="ca-ES" sz="1200" b="0" dirty="0" smtClean="0"/>
              <a:t>",</a:t>
            </a:r>
          </a:p>
          <a:p>
            <a:r>
              <a:rPr lang="ca-ES" sz="1200" b="0" dirty="0" smtClean="0"/>
              <a:t>               "</a:t>
            </a:r>
            <a:r>
              <a:rPr lang="ca-ES" sz="1200" b="0" dirty="0" err="1" smtClean="0"/>
              <a:t>coordinates</a:t>
            </a:r>
            <a:r>
              <a:rPr lang="ca-ES" sz="1200" b="0" dirty="0" smtClean="0"/>
              <a:t>": [102.0, 0.5]</a:t>
            </a:r>
          </a:p>
          <a:p>
            <a:r>
              <a:rPr lang="ca-ES" sz="1200" b="0" dirty="0" smtClean="0"/>
              <a:t>           },</a:t>
            </a:r>
          </a:p>
          <a:p>
            <a:r>
              <a:rPr lang="ca-ES" sz="1200" b="0" dirty="0" smtClean="0"/>
              <a:t>           "</a:t>
            </a:r>
            <a:r>
              <a:rPr lang="ca-ES" sz="1200" b="0" dirty="0" err="1" smtClean="0"/>
              <a:t>properties</a:t>
            </a:r>
            <a:r>
              <a:rPr lang="ca-ES" sz="1200" b="0" dirty="0" smtClean="0"/>
              <a:t>": {</a:t>
            </a:r>
          </a:p>
          <a:p>
            <a:r>
              <a:rPr lang="ca-ES" sz="1200" b="0" dirty="0" smtClean="0"/>
              <a:t>               "prop0": "value0"</a:t>
            </a:r>
          </a:p>
          <a:p>
            <a:r>
              <a:rPr lang="ca-ES" sz="1200" b="0" dirty="0" smtClean="0"/>
              <a:t>           }</a:t>
            </a:r>
          </a:p>
          <a:p>
            <a:r>
              <a:rPr lang="ca-ES" sz="1200" b="0" dirty="0" smtClean="0"/>
              <a:t>       }, {</a:t>
            </a:r>
          </a:p>
          <a:p>
            <a:r>
              <a:rPr lang="ca-ES" sz="1200" b="0" dirty="0" smtClean="0"/>
              <a:t>           "</a:t>
            </a:r>
            <a:r>
              <a:rPr lang="ca-ES" sz="1200" b="0" dirty="0" err="1" smtClean="0"/>
              <a:t>type</a:t>
            </a:r>
            <a:r>
              <a:rPr lang="ca-ES" sz="1200" b="0" dirty="0" smtClean="0"/>
              <a:t>": "</a:t>
            </a:r>
            <a:r>
              <a:rPr lang="ca-ES" sz="1200" b="0" dirty="0" err="1" smtClean="0"/>
              <a:t>Feature</a:t>
            </a:r>
            <a:r>
              <a:rPr lang="ca-ES" sz="1200" b="0" dirty="0" smtClean="0"/>
              <a:t>",</a:t>
            </a:r>
          </a:p>
          <a:p>
            <a:r>
              <a:rPr lang="ca-ES" sz="1200" b="0" dirty="0" smtClean="0"/>
              <a:t>           "</a:t>
            </a:r>
            <a:r>
              <a:rPr lang="ca-ES" sz="1200" b="0" dirty="0" err="1" smtClean="0"/>
              <a:t>geometry</a:t>
            </a:r>
            <a:r>
              <a:rPr lang="ca-ES" sz="1200" b="0" dirty="0" smtClean="0"/>
              <a:t>": {</a:t>
            </a:r>
          </a:p>
          <a:p>
            <a:r>
              <a:rPr lang="ca-ES" sz="1200" b="0" dirty="0" smtClean="0"/>
              <a:t>               "</a:t>
            </a:r>
            <a:r>
              <a:rPr lang="ca-ES" sz="1200" b="0" dirty="0" err="1" smtClean="0"/>
              <a:t>type</a:t>
            </a:r>
            <a:r>
              <a:rPr lang="ca-ES" sz="1200" b="0" dirty="0" smtClean="0"/>
              <a:t>": "</a:t>
            </a:r>
            <a:r>
              <a:rPr lang="ca-ES" sz="1200" b="0" dirty="0" err="1" smtClean="0"/>
              <a:t>LineString</a:t>
            </a:r>
            <a:r>
              <a:rPr lang="ca-ES" sz="1200" b="0" dirty="0" smtClean="0"/>
              <a:t>",</a:t>
            </a:r>
          </a:p>
          <a:p>
            <a:r>
              <a:rPr lang="ca-ES" sz="1200" b="0" dirty="0" smtClean="0"/>
              <a:t>               "</a:t>
            </a:r>
            <a:r>
              <a:rPr lang="ca-ES" sz="1200" b="0" dirty="0" err="1" smtClean="0"/>
              <a:t>coordinates</a:t>
            </a:r>
            <a:r>
              <a:rPr lang="ca-ES" sz="1200" b="0" dirty="0" smtClean="0"/>
              <a:t>": [</a:t>
            </a:r>
          </a:p>
          <a:p>
            <a:r>
              <a:rPr lang="ca-ES" sz="1200" b="0" dirty="0" smtClean="0"/>
              <a:t>                   [102.0, 0.0],</a:t>
            </a:r>
          </a:p>
          <a:p>
            <a:r>
              <a:rPr lang="ca-ES" sz="1200" b="0" dirty="0" smtClean="0"/>
              <a:t>                   [103.0, 1.0],</a:t>
            </a:r>
          </a:p>
          <a:p>
            <a:r>
              <a:rPr lang="ca-ES" sz="1200" b="0" dirty="0" smtClean="0"/>
              <a:t>                   [104.0, 0.0],</a:t>
            </a:r>
          </a:p>
          <a:p>
            <a:r>
              <a:rPr lang="ca-ES" sz="1200" b="0" dirty="0" smtClean="0"/>
              <a:t>                   [105.0, 1.0]</a:t>
            </a:r>
          </a:p>
          <a:p>
            <a:r>
              <a:rPr lang="ca-ES" sz="1200" b="0" dirty="0" smtClean="0"/>
              <a:t>               ]</a:t>
            </a:r>
          </a:p>
          <a:p>
            <a:r>
              <a:rPr lang="ca-ES" sz="1200" b="0" dirty="0" smtClean="0"/>
              <a:t>           },</a:t>
            </a:r>
          </a:p>
          <a:p>
            <a:r>
              <a:rPr lang="ca-ES" sz="1200" b="0" dirty="0" smtClean="0"/>
              <a:t>           "</a:t>
            </a:r>
            <a:r>
              <a:rPr lang="ca-ES" sz="1200" b="0" dirty="0" err="1" smtClean="0"/>
              <a:t>properties</a:t>
            </a:r>
            <a:r>
              <a:rPr lang="ca-ES" sz="1200" b="0" dirty="0" smtClean="0"/>
              <a:t>": {</a:t>
            </a:r>
          </a:p>
          <a:p>
            <a:r>
              <a:rPr lang="ca-ES" sz="1200" b="0" dirty="0" smtClean="0"/>
              <a:t>               "prop0": "value0",</a:t>
            </a:r>
          </a:p>
          <a:p>
            <a:r>
              <a:rPr lang="ca-ES" sz="1200" b="0" dirty="0" smtClean="0"/>
              <a:t>               "prop1": 0.0</a:t>
            </a:r>
          </a:p>
          <a:p>
            <a:r>
              <a:rPr lang="ca-ES" sz="1200" b="0" dirty="0" smtClean="0"/>
              <a:t>           }</a:t>
            </a:r>
          </a:p>
          <a:p>
            <a:r>
              <a:rPr lang="ca-ES" sz="1200" b="0" dirty="0" smtClean="0"/>
              <a:t>       }]</a:t>
            </a:r>
          </a:p>
          <a:p>
            <a:r>
              <a:rPr lang="ca-ES" sz="1200" b="0" dirty="0" smtClean="0"/>
              <a:t>   }</a:t>
            </a:r>
            <a:endParaRPr lang="ca-ES" sz="1200" b="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Un </a:t>
            </a:r>
            <a:r>
              <a:rPr lang="es-ES" dirty="0" err="1" smtClean="0"/>
              <a:t>JSON</a:t>
            </a:r>
            <a:r>
              <a:rPr lang="es-ES" dirty="0" smtClean="0"/>
              <a:t> más formal</a:t>
            </a:r>
            <a:endParaRPr lang="es-ES" dirty="0"/>
          </a:p>
        </p:txBody>
      </p:sp>
      <p:sp>
        <p:nvSpPr>
          <p:cNvPr id="9219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JSON Schema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dirty="0" err="1" smtClean="0"/>
              <a:t>JSON</a:t>
            </a:r>
            <a:r>
              <a:rPr lang="es-ES" dirty="0" smtClean="0"/>
              <a:t> tiene fama de más </a:t>
            </a:r>
            <a:r>
              <a:rPr lang="es-ES" dirty="0" err="1" smtClean="0"/>
              <a:t>frexible</a:t>
            </a:r>
            <a:r>
              <a:rPr lang="es-ES" dirty="0" smtClean="0"/>
              <a:t> que XML</a:t>
            </a:r>
          </a:p>
          <a:p>
            <a:pPr>
              <a:defRPr/>
            </a:pPr>
            <a:r>
              <a:rPr lang="es-ES" dirty="0" err="1" smtClean="0"/>
              <a:t>IMHO</a:t>
            </a:r>
            <a:r>
              <a:rPr lang="es-ES" dirty="0" smtClean="0"/>
              <a:t>, un organismo de estandarización debe proporcionar mecanismos de validación</a:t>
            </a:r>
          </a:p>
          <a:p>
            <a:pPr>
              <a:defRPr/>
            </a:pPr>
            <a:r>
              <a:rPr lang="es-ES" dirty="0" err="1" smtClean="0"/>
              <a:t>JSON</a:t>
            </a:r>
            <a:r>
              <a:rPr lang="es-ES" dirty="0" smtClean="0"/>
              <a:t> </a:t>
            </a:r>
            <a:r>
              <a:rPr lang="es-ES" dirty="0" err="1" smtClean="0"/>
              <a:t>Schema</a:t>
            </a:r>
            <a:r>
              <a:rPr lang="es-ES" dirty="0" smtClean="0"/>
              <a:t> proporciona una buena alternativa pero sus creadores han </a:t>
            </a:r>
            <a:r>
              <a:rPr lang="es-ES" dirty="0" err="1" smtClean="0"/>
              <a:t>perddo</a:t>
            </a:r>
            <a:r>
              <a:rPr lang="es-ES" dirty="0" smtClean="0"/>
              <a:t> la </a:t>
            </a:r>
            <a:r>
              <a:rPr lang="es-ES" dirty="0" err="1" smtClean="0"/>
              <a:t>energia</a:t>
            </a:r>
            <a:r>
              <a:rPr lang="es-ES" dirty="0" smtClean="0"/>
              <a:t> y no pueden continuar con el proceso de </a:t>
            </a:r>
            <a:r>
              <a:rPr lang="es-ES" dirty="0" err="1" smtClean="0"/>
              <a:t>estandariación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221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smtClean="0"/>
              <a:t>JSON-LD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ES" dirty="0" err="1" smtClean="0"/>
              <a:t>LD</a:t>
            </a:r>
            <a:r>
              <a:rPr lang="es-ES" dirty="0" smtClean="0"/>
              <a:t> por lo de </a:t>
            </a:r>
            <a:r>
              <a:rPr lang="es-ES" dirty="0" err="1" smtClean="0"/>
              <a:t>Linked</a:t>
            </a:r>
            <a:r>
              <a:rPr lang="es-ES" dirty="0" smtClean="0"/>
              <a:t> Data</a:t>
            </a:r>
          </a:p>
          <a:p>
            <a:pPr>
              <a:defRPr/>
            </a:pPr>
            <a:r>
              <a:rPr lang="es-ES" dirty="0" smtClean="0"/>
              <a:t>Hay mucha </a:t>
            </a:r>
            <a:r>
              <a:rPr lang="es-ES" dirty="0" err="1" smtClean="0"/>
              <a:t>confusion</a:t>
            </a:r>
            <a:r>
              <a:rPr lang="es-ES" dirty="0" smtClean="0"/>
              <a:t> sobre lo que </a:t>
            </a:r>
            <a:r>
              <a:rPr lang="es-ES" dirty="0" err="1" smtClean="0"/>
              <a:t>JSON</a:t>
            </a:r>
            <a:r>
              <a:rPr lang="es-ES" dirty="0" smtClean="0"/>
              <a:t>-</a:t>
            </a:r>
            <a:r>
              <a:rPr lang="es-ES" dirty="0" err="1" smtClean="0"/>
              <a:t>LD</a:t>
            </a:r>
            <a:r>
              <a:rPr lang="es-ES" dirty="0" smtClean="0"/>
              <a:t> proporciona realmente</a:t>
            </a:r>
          </a:p>
          <a:p>
            <a:pPr>
              <a:defRPr/>
            </a:pPr>
            <a:r>
              <a:rPr lang="es-ES" dirty="0" smtClean="0"/>
              <a:t>En realidad es un mecanismo para introducir en </a:t>
            </a:r>
            <a:r>
              <a:rPr lang="es-ES" dirty="0" err="1" smtClean="0"/>
              <a:t>JSON</a:t>
            </a:r>
            <a:endParaRPr lang="es-ES" dirty="0" smtClean="0"/>
          </a:p>
          <a:p>
            <a:pPr lvl="1">
              <a:defRPr/>
            </a:pPr>
            <a:r>
              <a:rPr lang="es-ES" dirty="0" err="1" smtClean="0"/>
              <a:t>Semantica</a:t>
            </a:r>
            <a:r>
              <a:rPr lang="es-ES" dirty="0" smtClean="0"/>
              <a:t> en base a </a:t>
            </a:r>
            <a:r>
              <a:rPr lang="es-ES" dirty="0" err="1" smtClean="0"/>
              <a:t>URI’s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Y así poder transformar estructuras </a:t>
            </a:r>
            <a:r>
              <a:rPr lang="es-ES" dirty="0" err="1" smtClean="0"/>
              <a:t>JSON</a:t>
            </a:r>
            <a:r>
              <a:rPr lang="es-ES" dirty="0" smtClean="0"/>
              <a:t> en </a:t>
            </a:r>
            <a:r>
              <a:rPr lang="es-ES" dirty="0" err="1" smtClean="0"/>
              <a:t>RDF</a:t>
            </a:r>
            <a:r>
              <a:rPr lang="es-ES" dirty="0" smtClean="0"/>
              <a:t> automáticamente.</a:t>
            </a:r>
          </a:p>
          <a:p>
            <a:pPr>
              <a:defRPr/>
            </a:pPr>
            <a:r>
              <a:rPr lang="es-ES" dirty="0" smtClean="0"/>
              <a:t>Algunas cosas (como los </a:t>
            </a:r>
            <a:r>
              <a:rPr lang="es-ES" dirty="0" err="1" smtClean="0"/>
              <a:t>arrays</a:t>
            </a:r>
            <a:r>
              <a:rPr lang="es-ES" dirty="0" smtClean="0"/>
              <a:t> dobles) no pueden ser transformados (</a:t>
            </a:r>
            <a:r>
              <a:rPr lang="es-ES" dirty="0" err="1" smtClean="0"/>
              <a:t>GeoJSON</a:t>
            </a:r>
            <a:r>
              <a:rPr lang="es-ES" dirty="0" smtClean="0"/>
              <a:t>).</a:t>
            </a:r>
            <a:endParaRPr lang="es-ES" dirty="0"/>
          </a:p>
        </p:txBody>
      </p:sp>
      <p:sp>
        <p:nvSpPr>
          <p:cNvPr id="9223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2015 Open Geospatial Consortium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Feature</a:t>
            </a:r>
            <a:r>
              <a:rPr lang="ca-ES" dirty="0" smtClean="0"/>
              <a:t> Access (simple)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 smtClean="0"/>
              <a:t>Simple </a:t>
            </a:r>
            <a:r>
              <a:rPr lang="ca-ES" dirty="0" err="1" smtClean="0"/>
              <a:t>query</a:t>
            </a:r>
            <a:r>
              <a:rPr lang="ca-ES" dirty="0" smtClean="0"/>
              <a:t> </a:t>
            </a:r>
            <a:r>
              <a:rPr lang="ca-ES" dirty="0" err="1" smtClean="0"/>
              <a:t>access</a:t>
            </a:r>
            <a:r>
              <a:rPr lang="ca-ES" dirty="0" smtClean="0"/>
              <a:t> is </a:t>
            </a:r>
            <a:r>
              <a:rPr lang="ca-ES" dirty="0" err="1" smtClean="0"/>
              <a:t>OpenSearch</a:t>
            </a:r>
            <a:r>
              <a:rPr lang="ca-ES" dirty="0" smtClean="0"/>
              <a:t> compatible</a:t>
            </a:r>
          </a:p>
          <a:p>
            <a:pPr lvl="0"/>
            <a:r>
              <a:rPr lang="ca-ES" dirty="0" smtClean="0"/>
              <a:t>GET {</a:t>
            </a:r>
            <a:r>
              <a:rPr lang="ca-ES" dirty="0" err="1" smtClean="0"/>
              <a:t>featureCollection</a:t>
            </a:r>
            <a:r>
              <a:rPr lang="ca-ES" dirty="0" smtClean="0"/>
              <a:t>}</a:t>
            </a:r>
          </a:p>
          <a:p>
            <a:pPr lvl="1"/>
            <a:r>
              <a:rPr lang="ca-ES" dirty="0" err="1" smtClean="0"/>
              <a:t>e.g</a:t>
            </a:r>
            <a:r>
              <a:rPr lang="ca-ES" dirty="0" smtClean="0"/>
              <a:t>. GET /</a:t>
            </a:r>
            <a:r>
              <a:rPr lang="ca-ES" dirty="0" err="1" smtClean="0"/>
              <a:t>InWaterA</a:t>
            </a:r>
            <a:r>
              <a:rPr lang="ca-ES" dirty="0" smtClean="0"/>
              <a:t>_1M?</a:t>
            </a:r>
            <a:r>
              <a:rPr lang="ca-ES" dirty="0" err="1" smtClean="0"/>
              <a:t>bbox</a:t>
            </a:r>
            <a:r>
              <a:rPr lang="ca-ES" dirty="0" smtClean="0"/>
              <a:t>=a,b,c,d,</a:t>
            </a:r>
            <a:r>
              <a:rPr lang="ca-ES" dirty="0" err="1" smtClean="0"/>
              <a:t>crs</a:t>
            </a:r>
            <a:endParaRPr lang="ca-ES" dirty="0" smtClean="0"/>
          </a:p>
          <a:p>
            <a:pPr lvl="0"/>
            <a:r>
              <a:rPr lang="ca-ES" dirty="0" smtClean="0"/>
              <a:t>GET {</a:t>
            </a:r>
            <a:r>
              <a:rPr lang="ca-ES" dirty="0" err="1" smtClean="0"/>
              <a:t>feature</a:t>
            </a:r>
            <a:r>
              <a:rPr lang="ca-ES" dirty="0" smtClean="0"/>
              <a:t>}</a:t>
            </a:r>
          </a:p>
          <a:p>
            <a:pPr lvl="1"/>
            <a:r>
              <a:rPr lang="ca-ES" dirty="0" err="1" smtClean="0"/>
              <a:t>e.g</a:t>
            </a:r>
            <a:r>
              <a:rPr lang="ca-ES" dirty="0" smtClean="0"/>
              <a:t>. GET /</a:t>
            </a:r>
            <a:r>
              <a:rPr lang="ca-ES" dirty="0" err="1" smtClean="0"/>
              <a:t>InWaterA</a:t>
            </a:r>
            <a:r>
              <a:rPr lang="ca-ES" dirty="0" smtClean="0"/>
              <a:t>_1M/1013</a:t>
            </a:r>
          </a:p>
          <a:p>
            <a:pPr lvl="0"/>
            <a:r>
              <a:rPr lang="ca-ES" dirty="0" err="1" smtClean="0"/>
              <a:t>Query</a:t>
            </a:r>
            <a:r>
              <a:rPr lang="ca-ES" dirty="0" smtClean="0"/>
              <a:t> </a:t>
            </a:r>
            <a:r>
              <a:rPr lang="ca-ES" dirty="0" err="1" smtClean="0"/>
              <a:t>Parameters</a:t>
            </a:r>
            <a:r>
              <a:rPr lang="ca-ES" dirty="0" smtClean="0"/>
              <a:t> </a:t>
            </a:r>
            <a:r>
              <a:rPr lang="ca-ES" dirty="0" err="1" smtClean="0"/>
              <a:t>include</a:t>
            </a:r>
            <a:r>
              <a:rPr lang="ca-ES" dirty="0" smtClean="0"/>
              <a:t>: </a:t>
            </a:r>
          </a:p>
          <a:p>
            <a:pPr lvl="1"/>
            <a:r>
              <a:rPr lang="ca-ES" dirty="0" err="1" smtClean="0"/>
              <a:t>count</a:t>
            </a:r>
            <a:r>
              <a:rPr lang="ca-ES" dirty="0" smtClean="0"/>
              <a:t>, </a:t>
            </a:r>
            <a:r>
              <a:rPr lang="ca-ES" dirty="0" err="1" smtClean="0"/>
              <a:t>startIndex</a:t>
            </a:r>
            <a:r>
              <a:rPr lang="ca-ES" dirty="0" smtClean="0"/>
              <a:t>, </a:t>
            </a:r>
            <a:r>
              <a:rPr lang="ca-ES" dirty="0" err="1" smtClean="0"/>
              <a:t>resolve</a:t>
            </a:r>
            <a:r>
              <a:rPr lang="ca-ES" dirty="0" smtClean="0"/>
              <a:t>, </a:t>
            </a:r>
            <a:r>
              <a:rPr lang="ca-ES" dirty="0" err="1" smtClean="0"/>
              <a:t>resolveDepth</a:t>
            </a:r>
            <a:r>
              <a:rPr lang="ca-ES" dirty="0" smtClean="0"/>
              <a:t>, </a:t>
            </a:r>
            <a:r>
              <a:rPr lang="ca-ES" dirty="0" err="1" smtClean="0"/>
              <a:t>resolveTimeout</a:t>
            </a:r>
            <a:r>
              <a:rPr lang="ca-ES" dirty="0" smtClean="0"/>
              <a:t>, </a:t>
            </a:r>
            <a:r>
              <a:rPr lang="ca-ES" dirty="0" err="1" smtClean="0"/>
              <a:t>nameSpaces</a:t>
            </a:r>
            <a:r>
              <a:rPr lang="ca-ES" dirty="0" smtClean="0"/>
              <a:t>, </a:t>
            </a:r>
            <a:r>
              <a:rPr lang="ca-ES" dirty="0" err="1" smtClean="0"/>
              <a:t>srsName</a:t>
            </a:r>
            <a:r>
              <a:rPr lang="ca-ES" dirty="0" smtClean="0"/>
              <a:t>, </a:t>
            </a:r>
            <a:r>
              <a:rPr lang="ca-ES" dirty="0" err="1" smtClean="0"/>
              <a:t>filterLanguage</a:t>
            </a:r>
            <a:r>
              <a:rPr lang="ca-ES" dirty="0" smtClean="0"/>
              <a:t>, </a:t>
            </a:r>
            <a:r>
              <a:rPr lang="ca-ES" dirty="0" err="1" smtClean="0"/>
              <a:t>filter</a:t>
            </a:r>
            <a:r>
              <a:rPr lang="ca-ES" dirty="0" smtClean="0"/>
              <a:t>, </a:t>
            </a:r>
            <a:r>
              <a:rPr lang="ca-ES" dirty="0" err="1" smtClean="0"/>
              <a:t>sortBy</a:t>
            </a:r>
            <a:r>
              <a:rPr lang="ca-ES" dirty="0" smtClean="0"/>
              <a:t>, </a:t>
            </a:r>
            <a:r>
              <a:rPr lang="ca-ES" dirty="0" err="1" smtClean="0"/>
              <a:t>bbox</a:t>
            </a:r>
            <a:r>
              <a:rPr lang="ca-ES" dirty="0" smtClean="0"/>
              <a:t>, lat, </a:t>
            </a:r>
            <a:r>
              <a:rPr lang="ca-ES" dirty="0" err="1" smtClean="0"/>
              <a:t>lon</a:t>
            </a:r>
            <a:r>
              <a:rPr lang="ca-ES" dirty="0" smtClean="0"/>
              <a:t>, </a:t>
            </a:r>
            <a:r>
              <a:rPr lang="ca-ES" dirty="0" err="1" smtClean="0"/>
              <a:t>radius</a:t>
            </a:r>
            <a:r>
              <a:rPr lang="ca-ES" dirty="0" smtClean="0"/>
              <a:t>, </a:t>
            </a:r>
            <a:r>
              <a:rPr lang="ca-ES" dirty="0" err="1" smtClean="0"/>
              <a:t>spatialOp</a:t>
            </a:r>
            <a:r>
              <a:rPr lang="ca-ES" dirty="0" smtClean="0"/>
              <a:t>, </a:t>
            </a:r>
            <a:r>
              <a:rPr lang="ca-ES" dirty="0" err="1" smtClean="0"/>
              <a:t>geometry</a:t>
            </a:r>
            <a:r>
              <a:rPr lang="ca-ES" dirty="0" smtClean="0"/>
              <a:t>, </a:t>
            </a:r>
            <a:r>
              <a:rPr lang="ca-ES" dirty="0" err="1" smtClean="0"/>
              <a:t>crs</a:t>
            </a:r>
            <a:r>
              <a:rPr lang="ca-ES" dirty="0" smtClean="0"/>
              <a:t>, time, </a:t>
            </a:r>
            <a:r>
              <a:rPr lang="ca-ES" dirty="0" err="1" smtClean="0"/>
              <a:t>temporalOp</a:t>
            </a:r>
            <a:endParaRPr lang="ca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Introducción</a:t>
            </a:r>
            <a:endParaRPr lang="ca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Property</a:t>
            </a:r>
            <a:r>
              <a:rPr lang="ca-ES" dirty="0" smtClean="0"/>
              <a:t> Access (simple)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 err="1" smtClean="0"/>
              <a:t>Xpath</a:t>
            </a:r>
            <a:r>
              <a:rPr lang="ca-ES" dirty="0" smtClean="0"/>
              <a:t> expressions </a:t>
            </a:r>
            <a:r>
              <a:rPr lang="ca-ES" dirty="0" err="1" smtClean="0"/>
              <a:t>can</a:t>
            </a:r>
            <a:r>
              <a:rPr lang="ca-ES" dirty="0" smtClean="0"/>
              <a:t> be </a:t>
            </a:r>
            <a:r>
              <a:rPr lang="ca-ES" dirty="0" err="1" smtClean="0"/>
              <a:t>used</a:t>
            </a:r>
            <a:r>
              <a:rPr lang="ca-ES" dirty="0" smtClean="0"/>
              <a:t> to </a:t>
            </a:r>
            <a:r>
              <a:rPr lang="ca-ES" dirty="0" err="1" smtClean="0"/>
              <a:t>access</a:t>
            </a:r>
            <a:r>
              <a:rPr lang="ca-ES" dirty="0" smtClean="0"/>
              <a:t> </a:t>
            </a:r>
            <a:r>
              <a:rPr lang="ca-ES" dirty="0" err="1" smtClean="0"/>
              <a:t>properties</a:t>
            </a:r>
            <a:endParaRPr lang="ca-ES" dirty="0" smtClean="0"/>
          </a:p>
          <a:p>
            <a:pPr lvl="1"/>
            <a:r>
              <a:rPr lang="ca-ES" dirty="0" smtClean="0"/>
              <a:t>WFS </a:t>
            </a:r>
            <a:r>
              <a:rPr lang="ca-ES" dirty="0" err="1" smtClean="0"/>
              <a:t>already</a:t>
            </a:r>
            <a:r>
              <a:rPr lang="ca-ES" dirty="0" smtClean="0"/>
              <a:t> </a:t>
            </a:r>
            <a:r>
              <a:rPr lang="ca-ES" dirty="0" err="1" smtClean="0"/>
              <a:t>defines</a:t>
            </a:r>
            <a:r>
              <a:rPr lang="ca-ES" dirty="0" smtClean="0"/>
              <a:t> </a:t>
            </a:r>
            <a:r>
              <a:rPr lang="ca-ES" dirty="0" err="1" smtClean="0"/>
              <a:t>an</a:t>
            </a:r>
            <a:r>
              <a:rPr lang="ca-ES" dirty="0" smtClean="0"/>
              <a:t> XPath </a:t>
            </a:r>
            <a:r>
              <a:rPr lang="ca-ES" dirty="0" err="1" smtClean="0"/>
              <a:t>subset</a:t>
            </a:r>
            <a:endParaRPr lang="ca-ES" dirty="0" smtClean="0"/>
          </a:p>
          <a:p>
            <a:pPr lvl="0"/>
            <a:r>
              <a:rPr lang="ca-ES" dirty="0" smtClean="0"/>
              <a:t>GET {</a:t>
            </a:r>
            <a:r>
              <a:rPr lang="ca-ES" dirty="0" err="1" smtClean="0"/>
              <a:t>featureCollection</a:t>
            </a:r>
            <a:r>
              <a:rPr lang="ca-ES" dirty="0" smtClean="0"/>
              <a:t>}/{</a:t>
            </a:r>
            <a:r>
              <a:rPr lang="ca-ES" dirty="0" err="1" smtClean="0"/>
              <a:t>property</a:t>
            </a:r>
            <a:r>
              <a:rPr lang="ca-ES" dirty="0" smtClean="0"/>
              <a:t>}</a:t>
            </a:r>
          </a:p>
          <a:p>
            <a:pPr lvl="1"/>
            <a:r>
              <a:rPr lang="ca-ES" dirty="0" err="1" smtClean="0"/>
              <a:t>e.g</a:t>
            </a:r>
            <a:r>
              <a:rPr lang="ca-ES" dirty="0" smtClean="0"/>
              <a:t>. GET /</a:t>
            </a:r>
            <a:r>
              <a:rPr lang="ca-ES" dirty="0" err="1" smtClean="0"/>
              <a:t>InWaterA</a:t>
            </a:r>
            <a:r>
              <a:rPr lang="ca-ES" dirty="0" smtClean="0"/>
              <a:t>_1M/F_</a:t>
            </a:r>
            <a:r>
              <a:rPr lang="ca-ES" dirty="0" err="1" smtClean="0"/>
              <a:t>CODE</a:t>
            </a:r>
            <a:r>
              <a:rPr lang="ca-ES" dirty="0" smtClean="0"/>
              <a:t>?</a:t>
            </a:r>
            <a:r>
              <a:rPr lang="ca-ES" dirty="0" err="1" smtClean="0"/>
              <a:t>bbox</a:t>
            </a:r>
            <a:r>
              <a:rPr lang="ca-ES" dirty="0" smtClean="0"/>
              <a:t>=a,b,c,d,</a:t>
            </a:r>
            <a:r>
              <a:rPr lang="ca-ES" dirty="0" err="1" smtClean="0"/>
              <a:t>crs</a:t>
            </a:r>
            <a:endParaRPr lang="ca-ES" dirty="0" smtClean="0"/>
          </a:p>
          <a:p>
            <a:pPr lvl="1"/>
            <a:r>
              <a:rPr lang="ca-ES" dirty="0" err="1" smtClean="0"/>
              <a:t>e.g</a:t>
            </a:r>
            <a:r>
              <a:rPr lang="ca-ES" dirty="0" smtClean="0"/>
              <a:t>. GET /</a:t>
            </a:r>
            <a:r>
              <a:rPr lang="ca-ES" dirty="0" err="1" smtClean="0"/>
              <a:t>InWaterA</a:t>
            </a:r>
            <a:r>
              <a:rPr lang="ca-ES" dirty="0" smtClean="0"/>
              <a:t>_1M/F_</a:t>
            </a:r>
            <a:r>
              <a:rPr lang="ca-ES" dirty="0" err="1" smtClean="0"/>
              <a:t>CODE</a:t>
            </a:r>
            <a:r>
              <a:rPr lang="ca-ES" dirty="0" smtClean="0"/>
              <a:t>[4]</a:t>
            </a:r>
          </a:p>
          <a:p>
            <a:pPr lvl="0"/>
            <a:r>
              <a:rPr lang="ca-ES" dirty="0" smtClean="0"/>
              <a:t>GET {</a:t>
            </a:r>
            <a:r>
              <a:rPr lang="ca-ES" dirty="0" err="1" smtClean="0"/>
              <a:t>feature</a:t>
            </a:r>
            <a:r>
              <a:rPr lang="ca-ES" dirty="0" smtClean="0"/>
              <a:t>}/{</a:t>
            </a:r>
            <a:r>
              <a:rPr lang="ca-ES" dirty="0" err="1" smtClean="0"/>
              <a:t>property</a:t>
            </a:r>
            <a:r>
              <a:rPr lang="ca-ES" dirty="0" smtClean="0"/>
              <a:t>}</a:t>
            </a:r>
          </a:p>
          <a:p>
            <a:pPr lvl="1"/>
            <a:r>
              <a:rPr lang="ca-ES" dirty="0" err="1" smtClean="0"/>
              <a:t>e.g</a:t>
            </a:r>
            <a:r>
              <a:rPr lang="ca-ES" dirty="0" smtClean="0"/>
              <a:t>. GET /</a:t>
            </a:r>
            <a:r>
              <a:rPr lang="ca-ES" dirty="0" err="1" smtClean="0"/>
              <a:t>InWaterA</a:t>
            </a:r>
            <a:r>
              <a:rPr lang="ca-ES" dirty="0" smtClean="0"/>
              <a:t>_1M/1013/F_</a:t>
            </a:r>
            <a:r>
              <a:rPr lang="ca-ES" dirty="0" err="1" smtClean="0"/>
              <a:t>CODE</a:t>
            </a:r>
            <a:endParaRPr lang="ca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a-ES" dirty="0" err="1" smtClean="0"/>
              <a:t>Feature</a:t>
            </a:r>
            <a:r>
              <a:rPr lang="ca-ES" dirty="0" smtClean="0"/>
              <a:t> </a:t>
            </a:r>
            <a:r>
              <a:rPr lang="ca-ES" dirty="0" err="1" smtClean="0"/>
              <a:t>Maintenance</a:t>
            </a:r>
            <a:r>
              <a:rPr lang="ca-ES" dirty="0" smtClean="0"/>
              <a:t> (simple)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 err="1" smtClean="0"/>
              <a:t>Create</a:t>
            </a:r>
            <a:r>
              <a:rPr lang="ca-ES" dirty="0" smtClean="0"/>
              <a:t> a new </a:t>
            </a:r>
            <a:r>
              <a:rPr lang="ca-ES" dirty="0" err="1" smtClean="0"/>
              <a:t>feature</a:t>
            </a:r>
            <a:endParaRPr lang="ca-ES" dirty="0" smtClean="0"/>
          </a:p>
          <a:p>
            <a:pPr lvl="1"/>
            <a:r>
              <a:rPr lang="ca-ES" dirty="0" smtClean="0"/>
              <a:t>POST {</a:t>
            </a:r>
            <a:r>
              <a:rPr lang="ca-ES" dirty="0" err="1" smtClean="0"/>
              <a:t>featureCollection</a:t>
            </a:r>
            <a:r>
              <a:rPr lang="ca-ES" dirty="0" smtClean="0"/>
              <a:t>}</a:t>
            </a:r>
          </a:p>
          <a:p>
            <a:pPr lvl="0"/>
            <a:r>
              <a:rPr lang="ca-ES" dirty="0" err="1" smtClean="0"/>
              <a:t>Replace</a:t>
            </a:r>
            <a:r>
              <a:rPr lang="ca-ES" dirty="0" smtClean="0"/>
              <a:t> </a:t>
            </a:r>
            <a:r>
              <a:rPr lang="ca-ES" dirty="0" err="1" smtClean="0"/>
              <a:t>an</a:t>
            </a:r>
            <a:r>
              <a:rPr lang="ca-ES" dirty="0" smtClean="0"/>
              <a:t> </a:t>
            </a:r>
            <a:r>
              <a:rPr lang="ca-ES" dirty="0" err="1" smtClean="0"/>
              <a:t>existing</a:t>
            </a:r>
            <a:r>
              <a:rPr lang="ca-ES" dirty="0" smtClean="0"/>
              <a:t> </a:t>
            </a:r>
            <a:r>
              <a:rPr lang="ca-ES" dirty="0" err="1" smtClean="0"/>
              <a:t>feature</a:t>
            </a:r>
            <a:endParaRPr lang="ca-ES" dirty="0" smtClean="0"/>
          </a:p>
          <a:p>
            <a:pPr lvl="1"/>
            <a:r>
              <a:rPr lang="ca-ES" dirty="0" smtClean="0"/>
              <a:t>PUT {</a:t>
            </a:r>
            <a:r>
              <a:rPr lang="ca-ES" dirty="0" err="1" smtClean="0"/>
              <a:t>feature</a:t>
            </a:r>
            <a:r>
              <a:rPr lang="ca-ES" dirty="0" smtClean="0"/>
              <a:t>}</a:t>
            </a:r>
          </a:p>
          <a:p>
            <a:pPr lvl="2"/>
            <a:r>
              <a:rPr lang="ca-ES" dirty="0" err="1" smtClean="0"/>
              <a:t>e.g</a:t>
            </a:r>
            <a:r>
              <a:rPr lang="ca-ES" dirty="0" smtClean="0"/>
              <a:t>. PUT </a:t>
            </a:r>
            <a:r>
              <a:rPr lang="ca-ES" dirty="0" err="1" smtClean="0"/>
              <a:t>InWaterA</a:t>
            </a:r>
            <a:r>
              <a:rPr lang="ca-ES" dirty="0" smtClean="0"/>
              <a:t>_1M/1013</a:t>
            </a:r>
          </a:p>
          <a:p>
            <a:pPr lvl="0"/>
            <a:r>
              <a:rPr lang="ca-ES" dirty="0" err="1" smtClean="0"/>
              <a:t>Update</a:t>
            </a:r>
            <a:r>
              <a:rPr lang="ca-ES" dirty="0" smtClean="0"/>
              <a:t> </a:t>
            </a:r>
            <a:r>
              <a:rPr lang="ca-ES" dirty="0" err="1" smtClean="0"/>
              <a:t>an</a:t>
            </a:r>
            <a:r>
              <a:rPr lang="ca-ES" dirty="0" smtClean="0"/>
              <a:t> </a:t>
            </a:r>
            <a:r>
              <a:rPr lang="ca-ES" dirty="0" err="1" smtClean="0"/>
              <a:t>existing</a:t>
            </a:r>
            <a:r>
              <a:rPr lang="ca-ES" dirty="0" smtClean="0"/>
              <a:t> </a:t>
            </a:r>
            <a:r>
              <a:rPr lang="ca-ES" dirty="0" err="1" smtClean="0"/>
              <a:t>feature</a:t>
            </a:r>
            <a:r>
              <a:rPr lang="ca-ES" dirty="0" smtClean="0"/>
              <a:t> </a:t>
            </a:r>
            <a:r>
              <a:rPr lang="ca-ES" dirty="0" err="1" smtClean="0"/>
              <a:t>property</a:t>
            </a:r>
            <a:r>
              <a:rPr lang="ca-ES" dirty="0" smtClean="0"/>
              <a:t> </a:t>
            </a:r>
            <a:r>
              <a:rPr lang="ca-ES" dirty="0" err="1" smtClean="0"/>
              <a:t>value</a:t>
            </a:r>
            <a:endParaRPr lang="ca-ES" dirty="0" smtClean="0"/>
          </a:p>
          <a:p>
            <a:pPr lvl="1"/>
            <a:r>
              <a:rPr lang="ca-ES" dirty="0" smtClean="0"/>
              <a:t>PUT {</a:t>
            </a:r>
            <a:r>
              <a:rPr lang="ca-ES" dirty="0" err="1" smtClean="0"/>
              <a:t>feature</a:t>
            </a:r>
            <a:r>
              <a:rPr lang="ca-ES" dirty="0" smtClean="0"/>
              <a:t>}/{</a:t>
            </a:r>
            <a:r>
              <a:rPr lang="ca-ES" dirty="0" err="1" smtClean="0"/>
              <a:t>property</a:t>
            </a:r>
            <a:r>
              <a:rPr lang="ca-ES" dirty="0" smtClean="0"/>
              <a:t>}</a:t>
            </a:r>
          </a:p>
          <a:p>
            <a:pPr lvl="2"/>
            <a:r>
              <a:rPr lang="ca-ES" dirty="0" err="1" smtClean="0"/>
              <a:t>e.g</a:t>
            </a:r>
            <a:r>
              <a:rPr lang="ca-ES" dirty="0" smtClean="0"/>
              <a:t>. PUT </a:t>
            </a:r>
            <a:r>
              <a:rPr lang="ca-ES" dirty="0" err="1" smtClean="0"/>
              <a:t>InWaterA</a:t>
            </a:r>
            <a:r>
              <a:rPr lang="ca-ES" dirty="0" smtClean="0"/>
              <a:t>_1M/1013/F_</a:t>
            </a:r>
            <a:r>
              <a:rPr lang="ca-ES" dirty="0" err="1" smtClean="0"/>
              <a:t>CODE</a:t>
            </a:r>
            <a:endParaRPr lang="ca-ES" dirty="0" smtClean="0"/>
          </a:p>
          <a:p>
            <a:pPr lvl="2"/>
            <a:r>
              <a:rPr lang="ca-ES" dirty="0" err="1" smtClean="0"/>
              <a:t>e.g</a:t>
            </a:r>
            <a:r>
              <a:rPr lang="ca-ES" dirty="0" smtClean="0"/>
              <a:t>. PUT </a:t>
            </a:r>
            <a:r>
              <a:rPr lang="ca-ES" dirty="0" err="1" smtClean="0"/>
              <a:t>InWaterA</a:t>
            </a:r>
            <a:r>
              <a:rPr lang="ca-ES" dirty="0" smtClean="0"/>
              <a:t>_1M/F_</a:t>
            </a:r>
            <a:r>
              <a:rPr lang="ca-ES" dirty="0" err="1" smtClean="0"/>
              <a:t>CODE</a:t>
            </a:r>
            <a:r>
              <a:rPr lang="ca-ES" dirty="0" smtClean="0"/>
              <a:t>?</a:t>
            </a:r>
            <a:r>
              <a:rPr lang="ca-ES" dirty="0" err="1" smtClean="0"/>
              <a:t>bbox</a:t>
            </a:r>
            <a:r>
              <a:rPr lang="ca-ES" dirty="0" smtClean="0"/>
              <a:t>=a,b,c,d,</a:t>
            </a:r>
            <a:r>
              <a:rPr lang="ca-ES" dirty="0" err="1" smtClean="0"/>
              <a:t>crs</a:t>
            </a:r>
            <a:endParaRPr lang="ca-ES" dirty="0" smtClean="0"/>
          </a:p>
          <a:p>
            <a:pPr lvl="0"/>
            <a:r>
              <a:rPr lang="ca-ES" dirty="0" err="1" smtClean="0"/>
              <a:t>Delete</a:t>
            </a:r>
            <a:r>
              <a:rPr lang="ca-ES" dirty="0" smtClean="0"/>
              <a:t> a </a:t>
            </a:r>
            <a:r>
              <a:rPr lang="ca-ES" dirty="0" err="1" smtClean="0"/>
              <a:t>feature</a:t>
            </a:r>
            <a:endParaRPr lang="ca-ES" dirty="0" smtClean="0"/>
          </a:p>
          <a:p>
            <a:pPr lvl="1"/>
            <a:r>
              <a:rPr lang="ca-ES" dirty="0" smtClean="0"/>
              <a:t> </a:t>
            </a:r>
            <a:r>
              <a:rPr lang="ca-ES" dirty="0" err="1" smtClean="0"/>
              <a:t>DELETE</a:t>
            </a:r>
            <a:r>
              <a:rPr lang="ca-ES" dirty="0" smtClean="0"/>
              <a:t> {</a:t>
            </a:r>
            <a:r>
              <a:rPr lang="ca-ES" dirty="0" err="1" smtClean="0"/>
              <a:t>feature</a:t>
            </a:r>
            <a:r>
              <a:rPr lang="ca-ES" dirty="0" smtClean="0"/>
              <a:t>}</a:t>
            </a:r>
          </a:p>
          <a:p>
            <a:pPr lvl="2"/>
            <a:r>
              <a:rPr lang="ca-ES" dirty="0" err="1" smtClean="0"/>
              <a:t>e.g</a:t>
            </a:r>
            <a:r>
              <a:rPr lang="ca-ES" dirty="0" smtClean="0"/>
              <a:t> </a:t>
            </a:r>
            <a:r>
              <a:rPr lang="ca-ES" dirty="0" err="1" smtClean="0"/>
              <a:t>DELETE</a:t>
            </a:r>
            <a:r>
              <a:rPr lang="ca-ES" dirty="0" smtClean="0"/>
              <a:t> </a:t>
            </a:r>
            <a:r>
              <a:rPr lang="ca-ES" dirty="0" err="1" smtClean="0"/>
              <a:t>InWaterA</a:t>
            </a:r>
            <a:r>
              <a:rPr lang="ca-ES" dirty="0" smtClean="0"/>
              <a:t>_1M/1013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trike="sngStrike" baseline="0" dirty="0" smtClean="0"/>
              <a:t>As</a:t>
            </a:r>
            <a:r>
              <a:rPr lang="es-ES" dirty="0" smtClean="0"/>
              <a:t>pectos a tratar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Alineación con a web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 smtClean="0"/>
              <a:t>REST</a:t>
            </a:r>
            <a:r>
              <a:rPr lang="es-ES" dirty="0" smtClean="0"/>
              <a:t> API (</a:t>
            </a:r>
            <a:r>
              <a:rPr lang="es-ES" dirty="0" err="1" smtClean="0"/>
              <a:t>already</a:t>
            </a:r>
            <a:r>
              <a:rPr lang="es-ES" dirty="0" smtClean="0"/>
              <a:t> in </a:t>
            </a:r>
            <a:r>
              <a:rPr lang="es-ES" dirty="0" err="1" smtClean="0"/>
              <a:t>WFS</a:t>
            </a:r>
            <a:r>
              <a:rPr lang="es-ES" dirty="0" smtClean="0"/>
              <a:t> 2.x </a:t>
            </a:r>
            <a:r>
              <a:rPr lang="es-ES" dirty="0" err="1" smtClean="0"/>
              <a:t>draft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Adoption</a:t>
            </a:r>
            <a:r>
              <a:rPr lang="es-ES" dirty="0" smtClean="0"/>
              <a:t> of </a:t>
            </a:r>
            <a:r>
              <a:rPr lang="es-ES" dirty="0" err="1" smtClean="0"/>
              <a:t>GeoJSON</a:t>
            </a:r>
            <a:r>
              <a:rPr lang="es-ES" dirty="0" smtClean="0"/>
              <a:t> (</a:t>
            </a:r>
            <a:r>
              <a:rPr lang="es-ES" dirty="0" err="1" smtClean="0"/>
              <a:t>keeping</a:t>
            </a:r>
            <a:r>
              <a:rPr lang="es-ES" dirty="0" smtClean="0"/>
              <a:t> </a:t>
            </a:r>
            <a:r>
              <a:rPr lang="es-ES" dirty="0" err="1" smtClean="0"/>
              <a:t>GML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OpenAPI</a:t>
            </a:r>
            <a:r>
              <a:rPr lang="es-ES" dirty="0" smtClean="0"/>
              <a:t> </a:t>
            </a:r>
            <a:r>
              <a:rPr lang="es-ES" dirty="0" err="1" smtClean="0"/>
              <a:t>specification</a:t>
            </a:r>
            <a:endParaRPr lang="es-ES" dirty="0" smtClean="0"/>
          </a:p>
          <a:p>
            <a:r>
              <a:rPr lang="es-ES" dirty="0" err="1" smtClean="0"/>
              <a:t>Datasets</a:t>
            </a:r>
            <a:r>
              <a:rPr lang="es-ES" dirty="0" smtClean="0"/>
              <a:t> and </a:t>
            </a:r>
            <a:r>
              <a:rPr lang="es-ES" dirty="0" err="1" smtClean="0"/>
              <a:t>distributions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smtClean="0"/>
              <a:t>Alineación con OGC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Modular </a:t>
            </a:r>
            <a:r>
              <a:rPr lang="es-ES" dirty="0" err="1" smtClean="0"/>
              <a:t>specification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endParaRPr lang="es-ES" dirty="0" smtClean="0"/>
          </a:p>
          <a:p>
            <a:r>
              <a:rPr lang="es-ES" dirty="0" smtClean="0"/>
              <a:t>Input </a:t>
            </a:r>
            <a:r>
              <a:rPr lang="es-ES" dirty="0" err="1" smtClean="0"/>
              <a:t>to</a:t>
            </a:r>
            <a:r>
              <a:rPr lang="es-ES" dirty="0" smtClean="0"/>
              <a:t> re-</a:t>
            </a:r>
            <a:r>
              <a:rPr lang="es-ES" dirty="0" err="1" smtClean="0"/>
              <a:t>defining</a:t>
            </a:r>
            <a:r>
              <a:rPr lang="es-ES" dirty="0" smtClean="0"/>
              <a:t> OWS </a:t>
            </a:r>
            <a:r>
              <a:rPr lang="es-ES" dirty="0" err="1" smtClean="0"/>
              <a:t>Common</a:t>
            </a:r>
            <a:endParaRPr lang="es-ES" dirty="0" smtClean="0"/>
          </a:p>
          <a:p>
            <a:r>
              <a:rPr lang="es-ES" dirty="0" err="1" smtClean="0"/>
              <a:t>Include</a:t>
            </a:r>
            <a:r>
              <a:rPr lang="es-ES" dirty="0" smtClean="0"/>
              <a:t> OWS </a:t>
            </a:r>
            <a:r>
              <a:rPr lang="es-ES" dirty="0" err="1" smtClean="0"/>
              <a:t>Common</a:t>
            </a:r>
            <a:r>
              <a:rPr lang="es-ES" dirty="0" smtClean="0"/>
              <a:t> Security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WFS 3.0 Resources </a:t>
            </a:r>
            <a:br>
              <a:rPr lang="en-GB" dirty="0" smtClean="0"/>
            </a:br>
            <a:r>
              <a:rPr lang="en-GB" dirty="0" smtClean="0"/>
              <a:t>(Core Conformance Class)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020824" y="1588770"/>
            <a:ext cx="2606040" cy="64008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Dataset and Distributions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DCAT 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(JSON-LD, </a:t>
            </a:r>
            <a:r>
              <a:rPr lang="en-GB" sz="1100" b="0" i="1" dirty="0" err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ttl</a:t>
            </a:r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, RDF/XML, HTML)</a:t>
            </a:r>
            <a:endParaRPr lang="en-GB" sz="1400" b="0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020824" y="2527554"/>
            <a:ext cx="2606040" cy="64008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WFS Service Capabilities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OpenAPI 3.0 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(JSON, YAML, HTML)</a:t>
            </a:r>
            <a:endParaRPr lang="en-GB" sz="1400" b="0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20824" y="3402330"/>
            <a:ext cx="2606040" cy="64008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WFS Content Information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WFS 3.0 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(JSON, XML, HTML)</a:t>
            </a:r>
            <a:endParaRPr lang="en-GB" sz="1400" b="0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20824" y="4231386"/>
            <a:ext cx="2606040" cy="64008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WFS Feature Collection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WFS 3.0 + GeoJSON/GML-SF0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(GeoJSON, GML, HTML)</a:t>
            </a:r>
            <a:endParaRPr lang="en-GB" sz="1400" b="0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294376" y="3655314"/>
            <a:ext cx="3328416" cy="90525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Schemas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JSON or OAS Schema, XML Schema,  HTML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(JSON, XML, HTML)</a:t>
            </a:r>
            <a:endParaRPr lang="en-GB" sz="1400" b="0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294376" y="1588770"/>
            <a:ext cx="2700528" cy="64008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Feature Types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SKOS Concept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(JSON-LD, </a:t>
            </a:r>
            <a:r>
              <a:rPr lang="en-GB" sz="1100" b="0" i="1" dirty="0" err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ttl</a:t>
            </a:r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, RDF/XML, HTML)</a:t>
            </a:r>
            <a:endParaRPr lang="en-GB" sz="1400" b="0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10" idx="1"/>
          </p:cNvCxnSpPr>
          <p:nvPr/>
        </p:nvCxnSpPr>
        <p:spPr bwMode="auto">
          <a:xfrm>
            <a:off x="4626864" y="1908810"/>
            <a:ext cx="667512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 bwMode="auto">
          <a:xfrm>
            <a:off x="4626864" y="3722370"/>
            <a:ext cx="667512" cy="385572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 bwMode="auto">
          <a:xfrm>
            <a:off x="3323844" y="2228850"/>
            <a:ext cx="0" cy="298704"/>
          </a:xfrm>
          <a:prstGeom prst="straightConnector1">
            <a:avLst/>
          </a:prstGeom>
          <a:ln>
            <a:headEnd type="triangl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7" idx="0"/>
          </p:cNvCxnSpPr>
          <p:nvPr/>
        </p:nvCxnSpPr>
        <p:spPr bwMode="auto">
          <a:xfrm>
            <a:off x="3323844" y="3167634"/>
            <a:ext cx="0" cy="234696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 bwMode="auto">
          <a:xfrm>
            <a:off x="3323844" y="4042410"/>
            <a:ext cx="0" cy="188976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9" idx="1"/>
          </p:cNvCxnSpPr>
          <p:nvPr/>
        </p:nvCxnSpPr>
        <p:spPr bwMode="auto">
          <a:xfrm flipV="1">
            <a:off x="4626864" y="4107942"/>
            <a:ext cx="667512" cy="443484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 bwMode="auto">
          <a:xfrm>
            <a:off x="192024" y="2356866"/>
            <a:ext cx="8586216" cy="3520440"/>
          </a:xfrm>
          <a:prstGeom prst="roundRect">
            <a:avLst/>
          </a:prstGeom>
          <a:noFill/>
          <a:ln>
            <a:prstDash val="sysDot"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Arial Black" pitchFamily="-106" charset="0"/>
              </a:rPr>
              <a:t>WFS 3.0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20824" y="5093970"/>
            <a:ext cx="2606040" cy="64008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Feature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GeoJSON, GML-SF0</a:t>
            </a:r>
          </a:p>
          <a:p>
            <a:pPr algn="ctr"/>
            <a:r>
              <a:rPr lang="en-GB" sz="1100" b="0" i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(GeoJSON, GML, HTML)</a:t>
            </a:r>
            <a:endParaRPr lang="en-GB" sz="1400" b="0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3" name="Straight Arrow Connector 32"/>
          <p:cNvCxnSpPr>
            <a:stCxn id="8" idx="2"/>
            <a:endCxn id="32" idx="0"/>
          </p:cNvCxnSpPr>
          <p:nvPr/>
        </p:nvCxnSpPr>
        <p:spPr bwMode="auto">
          <a:xfrm>
            <a:off x="3323844" y="4871466"/>
            <a:ext cx="0" cy="222504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4"/>
          <p:cNvCxnSpPr>
            <a:stCxn id="32" idx="3"/>
            <a:endCxn id="9" idx="1"/>
          </p:cNvCxnSpPr>
          <p:nvPr/>
        </p:nvCxnSpPr>
        <p:spPr bwMode="auto">
          <a:xfrm flipV="1">
            <a:off x="4626864" y="4107942"/>
            <a:ext cx="667512" cy="1306068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2"/>
          <p:cNvCxnSpPr>
            <a:stCxn id="6" idx="3"/>
            <a:endCxn id="9" idx="1"/>
          </p:cNvCxnSpPr>
          <p:nvPr/>
        </p:nvCxnSpPr>
        <p:spPr bwMode="auto">
          <a:xfrm>
            <a:off x="4626864" y="2847594"/>
            <a:ext cx="667512" cy="1260348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281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the OpenAPI Specification 3.0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6074" y="1279525"/>
            <a:ext cx="4302126" cy="4891088"/>
          </a:xfrm>
        </p:spPr>
        <p:txBody>
          <a:bodyPr>
            <a:noAutofit/>
          </a:bodyPr>
          <a:lstStyle/>
          <a:p>
            <a:r>
              <a:rPr lang="en-GB" sz="1400" dirty="0" smtClean="0"/>
              <a:t>Proposal </a:t>
            </a:r>
            <a:r>
              <a:rPr lang="en-GB" sz="1400" dirty="0"/>
              <a:t>is to use an OpenAPI 3.0 document as the root resource of WFS 3.0</a:t>
            </a:r>
          </a:p>
          <a:p>
            <a:r>
              <a:rPr lang="en-GB" sz="1400" dirty="0"/>
              <a:t>Basically replaces the Capabilities document</a:t>
            </a:r>
          </a:p>
          <a:p>
            <a:r>
              <a:rPr lang="en-GB" sz="1400" dirty="0" smtClean="0"/>
              <a:t>Two alternative approaches: </a:t>
            </a:r>
            <a:endParaRPr lang="en-GB" sz="1400" dirty="0"/>
          </a:p>
          <a:p>
            <a:pPr marL="690563" lvl="1" indent="-342900">
              <a:buFont typeface="+mj-lt"/>
              <a:buAutoNum type="arabicPeriod"/>
            </a:pPr>
            <a:r>
              <a:rPr lang="en-GB" sz="1400" dirty="0"/>
              <a:t>Develop an WFS 3.0 OpenAPI document template with requirements, recommendations and permissions what must or may be changed in a conformant </a:t>
            </a:r>
            <a:r>
              <a:rPr lang="en-GB" sz="1400" dirty="0" smtClean="0"/>
              <a:t>server</a:t>
            </a:r>
          </a:p>
          <a:p>
            <a:pPr marL="674688" lvl="1" indent="0">
              <a:buNone/>
            </a:pPr>
            <a:r>
              <a:rPr lang="en-GB" sz="1400" dirty="0" smtClean="0"/>
              <a:t>Each </a:t>
            </a:r>
            <a:r>
              <a:rPr lang="en-GB" sz="1400" dirty="0"/>
              <a:t>element in the template is associated a WFS/FES 3.0 conformance </a:t>
            </a:r>
            <a:r>
              <a:rPr lang="en-GB" sz="1400" dirty="0" smtClean="0"/>
              <a:t>class</a:t>
            </a:r>
          </a:p>
          <a:p>
            <a:pPr marL="690563" lvl="1" indent="-342900">
              <a:buFont typeface="+mj-lt"/>
              <a:buAutoNum type="arabicPeriod" startAt="2"/>
            </a:pPr>
            <a:r>
              <a:rPr lang="en-GB" sz="1400" dirty="0" smtClean="0"/>
              <a:t>Require that any WFS is described by an OpenAPI document</a:t>
            </a:r>
            <a:endParaRPr lang="en-GB" sz="1400" dirty="0"/>
          </a:p>
          <a:p>
            <a:r>
              <a:rPr lang="en-GB" sz="1400" dirty="0"/>
              <a:t>Support for XML currently limited, but OAI plans to improve this </a:t>
            </a:r>
            <a:r>
              <a:rPr lang="en-GB" sz="1200" i="1" dirty="0"/>
              <a:t>(see discussions on GitHub)</a:t>
            </a:r>
          </a:p>
          <a:p>
            <a:r>
              <a:rPr lang="en-GB" sz="1400" dirty="0" smtClean="0"/>
              <a:t>Idea would be to have live services with WFS OpenAPI documents before we finalize the draft</a:t>
            </a:r>
            <a:endParaRPr lang="en-GB" sz="1200" i="1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964" y="1447800"/>
            <a:ext cx="4211637" cy="3727112"/>
          </a:xfrm>
        </p:spPr>
      </p:pic>
    </p:spTree>
    <p:extLst>
      <p:ext uri="{BB962C8B-B14F-4D97-AF65-F5344CB8AC3E}">
        <p14:creationId xmlns:p14="http://schemas.microsoft.com/office/powerpoint/2010/main" xmlns="" val="105628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OpenAPI document in the Swagger Editor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53" y="1885950"/>
            <a:ext cx="7368594" cy="3924300"/>
          </a:xfrm>
        </p:spPr>
      </p:pic>
    </p:spTree>
    <p:extLst>
      <p:ext uri="{BB962C8B-B14F-4D97-AF65-F5344CB8AC3E}">
        <p14:creationId xmlns:p14="http://schemas.microsoft.com/office/powerpoint/2010/main" xmlns="" val="192428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Yaml</a:t>
            </a:r>
            <a:r>
              <a:rPr lang="ca-ES" dirty="0" smtClean="0"/>
              <a:t> </a:t>
            </a:r>
            <a:r>
              <a:rPr lang="ca-ES" dirty="0" err="1" smtClean="0"/>
              <a:t>example</a:t>
            </a:r>
            <a:r>
              <a:rPr lang="ca-ES" dirty="0" smtClean="0"/>
              <a:t> for a WFS</a:t>
            </a:r>
            <a:endParaRPr lang="ca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a-ES" sz="1200" dirty="0" err="1" smtClean="0"/>
              <a:t>openapi</a:t>
            </a:r>
            <a:r>
              <a:rPr lang="ca-ES" sz="1200" dirty="0" smtClean="0"/>
              <a:t>: 3.0.0</a:t>
            </a:r>
          </a:p>
          <a:p>
            <a:pPr>
              <a:buNone/>
            </a:pPr>
            <a:r>
              <a:rPr lang="ca-ES" sz="1200" dirty="0" err="1" smtClean="0"/>
              <a:t>info</a:t>
            </a:r>
            <a:r>
              <a:rPr lang="ca-ES" sz="1200" dirty="0" smtClean="0"/>
              <a:t>:</a:t>
            </a:r>
          </a:p>
          <a:p>
            <a:pPr>
              <a:buNone/>
            </a:pPr>
            <a:r>
              <a:rPr lang="ca-ES" sz="1200" dirty="0" smtClean="0"/>
              <a:t>  </a:t>
            </a:r>
            <a:r>
              <a:rPr lang="ca-ES" sz="1200" dirty="0" err="1" smtClean="0"/>
              <a:t>title</a:t>
            </a:r>
            <a:r>
              <a:rPr lang="ca-ES" sz="1200" dirty="0" smtClean="0"/>
              <a:t>: OGC Web </a:t>
            </a:r>
            <a:r>
              <a:rPr lang="ca-ES" sz="1200" dirty="0" err="1" smtClean="0"/>
              <a:t>Feature</a:t>
            </a:r>
            <a:r>
              <a:rPr lang="ca-ES" sz="1200" dirty="0" smtClean="0"/>
              <a:t> Service</a:t>
            </a:r>
          </a:p>
          <a:p>
            <a:pPr>
              <a:buNone/>
            </a:pPr>
            <a:r>
              <a:rPr lang="ca-ES" sz="1200" dirty="0" smtClean="0"/>
              <a:t>  </a:t>
            </a:r>
            <a:r>
              <a:rPr lang="ca-ES" sz="1200" dirty="0" err="1" smtClean="0"/>
              <a:t>version</a:t>
            </a:r>
            <a:r>
              <a:rPr lang="ca-ES" sz="1200" dirty="0" smtClean="0"/>
              <a:t>: 3.0.0-alpha</a:t>
            </a:r>
          </a:p>
          <a:p>
            <a:pPr>
              <a:buNone/>
            </a:pPr>
            <a:r>
              <a:rPr lang="ca-ES" sz="1200" dirty="0" smtClean="0"/>
              <a:t>  </a:t>
            </a:r>
            <a:r>
              <a:rPr lang="ca-ES" sz="1200" dirty="0" err="1" smtClean="0"/>
              <a:t>contact</a:t>
            </a:r>
            <a:r>
              <a:rPr lang="ca-ES" sz="1200" dirty="0" smtClean="0"/>
              <a:t>:</a:t>
            </a:r>
          </a:p>
          <a:p>
            <a:pPr>
              <a:buNone/>
            </a:pPr>
            <a:r>
              <a:rPr lang="ca-ES" sz="1200" dirty="0" smtClean="0"/>
              <a:t>    </a:t>
            </a:r>
            <a:r>
              <a:rPr lang="ca-ES" sz="1200" dirty="0" err="1" smtClean="0"/>
              <a:t>name</a:t>
            </a:r>
            <a:r>
              <a:rPr lang="ca-ES" sz="1200" dirty="0" smtClean="0"/>
              <a:t>: Acme Corporation</a:t>
            </a:r>
          </a:p>
          <a:p>
            <a:pPr>
              <a:buNone/>
            </a:pPr>
            <a:r>
              <a:rPr lang="ca-ES" sz="1200" dirty="0" smtClean="0"/>
              <a:t>    url: 'http://example.org/'</a:t>
            </a:r>
          </a:p>
          <a:p>
            <a:pPr>
              <a:buNone/>
            </a:pPr>
            <a:r>
              <a:rPr lang="ca-ES" sz="1200" dirty="0" smtClean="0"/>
              <a:t>  </a:t>
            </a:r>
            <a:r>
              <a:rPr lang="ca-ES" sz="1200" dirty="0" err="1" smtClean="0"/>
              <a:t>license</a:t>
            </a:r>
            <a:r>
              <a:rPr lang="ca-ES" sz="1200" dirty="0" smtClean="0"/>
              <a:t>:</a:t>
            </a:r>
          </a:p>
          <a:p>
            <a:pPr>
              <a:buNone/>
            </a:pPr>
            <a:r>
              <a:rPr lang="ca-ES" sz="1200" dirty="0" smtClean="0"/>
              <a:t>    </a:t>
            </a:r>
            <a:r>
              <a:rPr lang="ca-ES" sz="1200" dirty="0" err="1" smtClean="0"/>
              <a:t>name</a:t>
            </a:r>
            <a:r>
              <a:rPr lang="ca-ES" sz="1200" dirty="0" smtClean="0"/>
              <a:t>: </a:t>
            </a:r>
            <a:r>
              <a:rPr lang="ca-ES" sz="1200" dirty="0" err="1" smtClean="0"/>
              <a:t>CC-BY</a:t>
            </a:r>
            <a:r>
              <a:rPr lang="ca-ES" sz="1200" dirty="0" smtClean="0"/>
              <a:t> 4.0 </a:t>
            </a:r>
            <a:r>
              <a:rPr lang="ca-ES" sz="1200" dirty="0" err="1" smtClean="0"/>
              <a:t>license</a:t>
            </a:r>
            <a:endParaRPr lang="ca-ES" sz="1200" dirty="0" smtClean="0"/>
          </a:p>
          <a:p>
            <a:pPr>
              <a:buNone/>
            </a:pPr>
            <a:r>
              <a:rPr lang="ca-ES" sz="1200" dirty="0" smtClean="0"/>
              <a:t>servers:</a:t>
            </a:r>
          </a:p>
          <a:p>
            <a:pPr>
              <a:buNone/>
            </a:pPr>
            <a:r>
              <a:rPr lang="ca-ES" sz="1200" dirty="0" smtClean="0"/>
              <a:t>  - url: 'https://example.org/ad'</a:t>
            </a:r>
          </a:p>
          <a:p>
            <a:pPr>
              <a:buNone/>
            </a:pPr>
            <a:r>
              <a:rPr lang="ca-ES" sz="1200" dirty="0" smtClean="0"/>
              <a:t>    </a:t>
            </a:r>
            <a:r>
              <a:rPr lang="ca-ES" sz="1200" dirty="0" err="1" smtClean="0"/>
              <a:t>description</a:t>
            </a:r>
            <a:r>
              <a:rPr lang="ca-ES" sz="1200" dirty="0" smtClean="0"/>
              <a:t>: &gt;-</a:t>
            </a:r>
          </a:p>
          <a:p>
            <a:pPr>
              <a:buNone/>
            </a:pPr>
            <a:r>
              <a:rPr lang="ca-ES" sz="1200" dirty="0" smtClean="0"/>
              <a:t>      The </a:t>
            </a:r>
            <a:r>
              <a:rPr lang="ca-ES" sz="1200" dirty="0" err="1" smtClean="0"/>
              <a:t>production</a:t>
            </a:r>
            <a:r>
              <a:rPr lang="ca-ES" sz="1200" dirty="0" smtClean="0"/>
              <a:t> server.</a:t>
            </a:r>
          </a:p>
          <a:p>
            <a:pPr>
              <a:buNone/>
            </a:pPr>
            <a:r>
              <a:rPr lang="ca-ES" sz="1200" dirty="0" err="1" smtClean="0"/>
              <a:t>paths</a:t>
            </a:r>
            <a:r>
              <a:rPr lang="ca-ES" sz="1200" dirty="0" smtClean="0"/>
              <a:t>:</a:t>
            </a:r>
          </a:p>
          <a:p>
            <a:pPr>
              <a:buNone/>
            </a:pPr>
            <a:r>
              <a:rPr lang="ca-ES" sz="1200" dirty="0" smtClean="0"/>
              <a:t>  /:</a:t>
            </a:r>
          </a:p>
          <a:p>
            <a:pPr>
              <a:buNone/>
            </a:pPr>
            <a:r>
              <a:rPr lang="ca-ES" sz="1200" dirty="0" smtClean="0"/>
              <a:t>    get:</a:t>
            </a:r>
          </a:p>
          <a:p>
            <a:pPr>
              <a:buNone/>
            </a:pPr>
            <a:r>
              <a:rPr lang="ca-ES" sz="1200" dirty="0" smtClean="0"/>
              <a:t>      </a:t>
            </a:r>
            <a:r>
              <a:rPr lang="ca-ES" sz="1200" dirty="0" err="1" smtClean="0"/>
              <a:t>summary</a:t>
            </a:r>
            <a:r>
              <a:rPr lang="ca-ES" sz="1200" dirty="0" smtClean="0"/>
              <a:t>: </a:t>
            </a:r>
            <a:r>
              <a:rPr lang="ca-ES" sz="1200" dirty="0" err="1" smtClean="0"/>
              <a:t>the</a:t>
            </a:r>
            <a:r>
              <a:rPr lang="ca-ES" sz="1200" dirty="0" smtClean="0"/>
              <a:t> API </a:t>
            </a:r>
            <a:r>
              <a:rPr lang="ca-ES" sz="1200" dirty="0" err="1" smtClean="0"/>
              <a:t>description</a:t>
            </a:r>
            <a:r>
              <a:rPr lang="ca-ES" sz="1200" dirty="0" smtClean="0"/>
              <a:t> - </a:t>
            </a:r>
            <a:r>
              <a:rPr lang="ca-ES" sz="1200" dirty="0" err="1" smtClean="0"/>
              <a:t>this</a:t>
            </a:r>
            <a:r>
              <a:rPr lang="ca-ES" sz="1200" dirty="0" smtClean="0"/>
              <a:t> document</a:t>
            </a:r>
          </a:p>
          <a:p>
            <a:pPr>
              <a:buNone/>
            </a:pPr>
            <a:r>
              <a:rPr lang="ca-ES" sz="1200" dirty="0" smtClean="0"/>
              <a:t>      </a:t>
            </a:r>
            <a:r>
              <a:rPr lang="ca-ES" sz="1200" dirty="0" err="1" smtClean="0"/>
              <a:t>operationId</a:t>
            </a:r>
            <a:r>
              <a:rPr lang="ca-ES" sz="1200" dirty="0" smtClean="0"/>
              <a:t>: </a:t>
            </a:r>
            <a:r>
              <a:rPr lang="ca-ES" sz="1200" dirty="0" err="1" smtClean="0"/>
              <a:t>getApiDescription</a:t>
            </a:r>
            <a:endParaRPr lang="ca-ES" sz="1200" dirty="0" smtClean="0"/>
          </a:p>
          <a:p>
            <a:pPr>
              <a:buNone/>
            </a:pPr>
            <a:r>
              <a:rPr lang="ca-ES" sz="1200" dirty="0" smtClean="0"/>
              <a:t>      </a:t>
            </a:r>
            <a:r>
              <a:rPr lang="ca-ES" sz="1200" dirty="0" err="1" smtClean="0"/>
              <a:t>tags</a:t>
            </a:r>
            <a:r>
              <a:rPr lang="ca-ES" sz="1200" dirty="0" smtClean="0"/>
              <a:t>:</a:t>
            </a:r>
          </a:p>
          <a:p>
            <a:pPr>
              <a:buNone/>
            </a:pPr>
            <a:r>
              <a:rPr lang="ca-ES" sz="1200" dirty="0" smtClean="0"/>
              <a:t>        - </a:t>
            </a:r>
            <a:r>
              <a:rPr lang="ca-ES" sz="1200" dirty="0" err="1" smtClean="0"/>
              <a:t>Capabilities</a:t>
            </a:r>
            <a:endParaRPr lang="ca-ES" sz="1200" dirty="0" smtClean="0"/>
          </a:p>
          <a:p>
            <a:pPr>
              <a:buNone/>
            </a:pPr>
            <a:r>
              <a:rPr lang="ca-ES" sz="1200" dirty="0" smtClean="0"/>
              <a:t>      </a:t>
            </a:r>
            <a:r>
              <a:rPr lang="ca-ES" sz="1200" dirty="0" err="1" smtClean="0"/>
              <a:t>parameters</a:t>
            </a:r>
            <a:r>
              <a:rPr lang="ca-ES" sz="1200" dirty="0" smtClean="0"/>
              <a:t>:</a:t>
            </a:r>
          </a:p>
          <a:p>
            <a:pPr>
              <a:buNone/>
            </a:pPr>
            <a:r>
              <a:rPr lang="ca-ES" sz="1200" dirty="0" smtClean="0"/>
              <a:t>        - $</a:t>
            </a:r>
            <a:r>
              <a:rPr lang="ca-ES" sz="1200" dirty="0" err="1" smtClean="0"/>
              <a:t>ref</a:t>
            </a:r>
            <a:r>
              <a:rPr lang="ca-ES" sz="1200" dirty="0" smtClean="0"/>
              <a:t>: '#/components/</a:t>
            </a:r>
            <a:r>
              <a:rPr lang="ca-ES" sz="1200" dirty="0" err="1" smtClean="0"/>
              <a:t>parameters</a:t>
            </a:r>
            <a:r>
              <a:rPr lang="ca-ES" sz="1200" dirty="0" smtClean="0"/>
              <a:t>/f1</a:t>
            </a:r>
            <a:r>
              <a:rPr lang="ca-ES" sz="1200" dirty="0" smtClean="0"/>
              <a:t>'</a:t>
            </a:r>
            <a:endParaRPr lang="ca-ES" sz="1200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responses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'200':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  content: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application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/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openapi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+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json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;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version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=3.0: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schema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  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type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object</a:t>
            </a:r>
            <a:endParaRPr lang="ca-ES" sz="12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    text/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html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schema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  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type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string</a:t>
            </a:r>
            <a:endParaRPr lang="ca-ES" sz="12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'/{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featureCollection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}':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get: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summary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retrieve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features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of a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feature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collection</a:t>
            </a:r>
            <a:endParaRPr lang="ca-ES" sz="12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operationId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getFeatures</a:t>
            </a:r>
            <a:endParaRPr lang="ca-ES" sz="12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tags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</a:t>
            </a:r>
            <a:endParaRPr lang="ca-ES" sz="1200" dirty="0" smtClean="0"/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  -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Features</a:t>
            </a:r>
            <a:endParaRPr lang="ca-ES" sz="12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rtl="0" eaLnBrk="0" fontAlgn="base" hangingPunct="0">
              <a:buNone/>
            </a:pP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      </a:t>
            </a:r>
            <a:r>
              <a:rPr lang="ca-ES" sz="12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parameters</a:t>
            </a:r>
            <a:r>
              <a:rPr lang="ca-ES" sz="12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: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MapML</a:t>
            </a:r>
            <a:endParaRPr lang="ca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Master de TD i SIG. </a:t>
            </a:r>
            <a:r>
              <a:rPr lang="es-ES" dirty="0" smtClean="0"/>
              <a:t>2015-2016</a:t>
            </a:r>
            <a:endParaRPr lang="es-E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The old map element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0200"/>
            <a:ext cx="4249737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&lt;HTML&gt;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&lt;TITLE&gt;</a:t>
            </a:r>
            <a:r>
              <a:rPr lang="en-US" sz="1000" noProof="0" dirty="0" err="1" smtClean="0"/>
              <a:t>comar</a:t>
            </a:r>
            <a:r>
              <a:rPr lang="en-US" sz="1000" noProof="0" dirty="0" smtClean="0"/>
              <a:t>&lt;/TITLE&gt;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&lt;BODY&gt;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&lt;IMG </a:t>
            </a:r>
            <a:r>
              <a:rPr lang="en-US" sz="1000" noProof="0" dirty="0" err="1" smtClean="0"/>
              <a:t>SRC</a:t>
            </a:r>
            <a:r>
              <a:rPr lang="en-US" sz="1000" noProof="0" dirty="0" smtClean="0"/>
              <a:t>="comar.jpg" WIDTH="520" HEIGHT="484" border="0" </a:t>
            </a:r>
            <a:r>
              <a:rPr lang="en-US" sz="1000" noProof="0" dirty="0" err="1" smtClean="0"/>
              <a:t>usemap</a:t>
            </a:r>
            <a:r>
              <a:rPr lang="en-US" sz="1000" noProof="0" dirty="0" smtClean="0"/>
              <a:t>="#</a:t>
            </a:r>
            <a:r>
              <a:rPr lang="en-US" sz="1000" noProof="0" dirty="0" err="1" smtClean="0"/>
              <a:t>comar</a:t>
            </a:r>
            <a:r>
              <a:rPr lang="en-US" sz="1000" noProof="0" dirty="0" smtClean="0"/>
              <a:t>"&gt;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&lt;map name="</a:t>
            </a:r>
            <a:r>
              <a:rPr lang="en-US" sz="1000" noProof="0" dirty="0" err="1" smtClean="0"/>
              <a:t>comar</a:t>
            </a:r>
            <a:r>
              <a:rPr lang="en-US" sz="1000" noProof="0" dirty="0" smtClean="0"/>
              <a:t>"&gt;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&lt;area shape="polygon" </a:t>
            </a:r>
            <a:r>
              <a:rPr lang="en-US" sz="1000" noProof="0" dirty="0" err="1" smtClean="0"/>
              <a:t>coords</a:t>
            </a:r>
            <a:r>
              <a:rPr lang="en-US" sz="1000" noProof="0" dirty="0" smtClean="0"/>
              <a:t>="146, 17, 144, 21, 144, 25, 143, 29, 139, 33, 137, 37, 136, 41, 135, 45, 133, 49, 134, 53, 131, 57, 127, 56, 124, 52, 121, 48, 117, 50, 113, 53, 109, 50, 105, 51, 101, 51, 97, 50, 93, 48, 94, 44, 92, 40, 89, 36, 91, 32, 91, 28, 89, 24, 85, 22, 89, 19, 87, 15, 90, 11, 90, 7, 90, 3, 94, 1, 98, 1, 102, 3, 106, 5, 110, 5, 114, 7, 118, 8, 122, 10, 126, 13, 130, 16, 134, 13, 138, 16, 142, 16, 146, 17" </a:t>
            </a:r>
            <a:r>
              <a:rPr lang="en-US" sz="1000" noProof="0" dirty="0" err="1" smtClean="0"/>
              <a:t>href</a:t>
            </a:r>
            <a:r>
              <a:rPr lang="en-US" sz="1000" noProof="0" dirty="0" smtClean="0"/>
              <a:t>=“</a:t>
            </a:r>
            <a:r>
              <a:rPr lang="en-US" sz="1000" noProof="0" dirty="0" err="1" smtClean="0"/>
              <a:t>catalalataC</a:t>
            </a:r>
            <a:r>
              <a:rPr lang="en-US" sz="1000" noProof="0" dirty="0" smtClean="0"/>
              <a:t>/01-catalunya/2-valdaran/ValdAran.html" title="Val </a:t>
            </a:r>
            <a:r>
              <a:rPr lang="en-US" sz="1000" noProof="0" dirty="0" err="1" smtClean="0"/>
              <a:t>d'Aran</a:t>
            </a:r>
            <a:r>
              <a:rPr lang="en-US" sz="1000" noProof="0" dirty="0" smtClean="0"/>
              <a:t>" alt="Val </a:t>
            </a:r>
            <a:r>
              <a:rPr lang="en-US" sz="1000" noProof="0" dirty="0" err="1" smtClean="0"/>
              <a:t>d'Aran</a:t>
            </a:r>
            <a:r>
              <a:rPr lang="en-US" sz="1000" noProof="0" dirty="0" smtClean="0"/>
              <a:t>" /&gt;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&lt;area shape="polygon" </a:t>
            </a:r>
            <a:r>
              <a:rPr lang="en-US" sz="1000" noProof="0" dirty="0" err="1" smtClean="0"/>
              <a:t>coords</a:t>
            </a:r>
            <a:r>
              <a:rPr lang="en-US" sz="1000" noProof="0" dirty="0" smtClean="0"/>
              <a:t>="202, 69, 198, 72, 194, 73, 194, 77, 191, 81, 189, 85, 185, 86, 181, 87, 177, 86, 177, 90, 175, 94, 175, 98, 174, 102, 170, 105, 166, 107, 165, 111, 163, 115, 159, 115, 159, 119, 162, 123, 158, 125, 155, 121, 151, 121, 147, 121, 143, 120, 139, 118, 135, 117, 134, 113, 131, 109, 135, 108, 137, 104, 138, 100, 141, 96, 145, 92, 141, 88, 142, 84, 141, 80, 142, 76, 142, 72, 142, 68, 138, 67, 135, 63, 133, 59, 129, 57, 133, 54, 133, 50, 135, 46, 136, 42, 137, 38, 137, 34, 141, 32, 144, 28, 144, 24, 144, 20, 148, 18, 152, 16, 155, 20, 159, 23, 160, 27, 162, 31, 166, 33, 170, 31, 174, 30, 178, 31, 182, 32, 186, 31, 190, 30, 194, 31, 193, 35, 197, 37, 198, 41, 202, 44, 202, 48, 203, 52, 205, 56, 204, 60, 206, 64, 202, 67" </a:t>
            </a:r>
            <a:r>
              <a:rPr lang="en-US" sz="1000" noProof="0" dirty="0" err="1" smtClean="0"/>
              <a:t>href</a:t>
            </a:r>
            <a:r>
              <a:rPr lang="en-US" sz="1000" noProof="0" dirty="0" smtClean="0"/>
              <a:t>=“</a:t>
            </a:r>
            <a:r>
              <a:rPr lang="en-US" sz="1000" noProof="0" dirty="0" err="1" smtClean="0"/>
              <a:t>catalalataC</a:t>
            </a:r>
            <a:r>
              <a:rPr lang="en-US" sz="1000" noProof="0" dirty="0" smtClean="0"/>
              <a:t>/01-catalunya/2-pallarssobira/PallarsSobira.html" title="</a:t>
            </a:r>
            <a:r>
              <a:rPr lang="en-US" sz="1000" noProof="0" dirty="0" err="1" smtClean="0"/>
              <a:t>Pallars</a:t>
            </a:r>
            <a:r>
              <a:rPr lang="en-US" sz="1000" noProof="0" dirty="0" smtClean="0"/>
              <a:t> </a:t>
            </a:r>
            <a:r>
              <a:rPr lang="en-US" sz="1000" noProof="0" dirty="0" err="1" smtClean="0"/>
              <a:t>Sobirà</a:t>
            </a:r>
            <a:r>
              <a:rPr lang="en-US" sz="1000" noProof="0" dirty="0" smtClean="0"/>
              <a:t>" alt="</a:t>
            </a:r>
            <a:r>
              <a:rPr lang="en-US" sz="1000" noProof="0" dirty="0" err="1" smtClean="0"/>
              <a:t>Pallars</a:t>
            </a:r>
            <a:r>
              <a:rPr lang="en-US" sz="1000" noProof="0" dirty="0" smtClean="0"/>
              <a:t> </a:t>
            </a:r>
            <a:r>
              <a:rPr lang="en-US" sz="1000" noProof="0" dirty="0" err="1" smtClean="0"/>
              <a:t>Sobirà</a:t>
            </a:r>
            <a:r>
              <a:rPr lang="en-US" sz="1000" noProof="0" dirty="0" smtClean="0"/>
              <a:t>" /&gt;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&lt;area shape="polygon" </a:t>
            </a:r>
            <a:r>
              <a:rPr lang="en-US" sz="1000" noProof="0" dirty="0" err="1" smtClean="0"/>
              <a:t>coords</a:t>
            </a:r>
            <a:r>
              <a:rPr lang="en-US" sz="1000" noProof="0" dirty="0" smtClean="0"/>
              <a:t>="104, 52, 108, 51, 112, 51, 116, 52, 120, 49, 124, 52, 126, 56, 130, 57, 134, 60, 135, 64, 132, 68, 128, 72, 126, 76, 122, 79, 120, 83, 119, 87, 115, 90, 111, 92, 112, 96, 113, 100, 117, 102, 118, 106, 121, 110, 121, 115, 117, 115, 113, 113, 109, 112, 103, 108, 107, 106, 107, 102, 103, 100, 102, 104, 98, 103, 99, 99, 98, 95, 98, 91, 94, 87, 94, 83, 92, 79, 93, 75, 97, 75, 96, 71, 98, 67, 101, 63, 102, 59, 103, 55" </a:t>
            </a:r>
            <a:r>
              <a:rPr lang="en-US" sz="1000" noProof="0" dirty="0" err="1" smtClean="0"/>
              <a:t>href</a:t>
            </a:r>
            <a:r>
              <a:rPr lang="en-US" sz="1000" noProof="0" dirty="0" smtClean="0"/>
              <a:t>="</a:t>
            </a:r>
            <a:r>
              <a:rPr lang="en-US" sz="1000" noProof="0" dirty="0" err="1" smtClean="0"/>
              <a:t>catalalataC</a:t>
            </a:r>
            <a:r>
              <a:rPr lang="en-US" sz="1000" noProof="0" dirty="0" smtClean="0"/>
              <a:t>/01-catalunya/2-altaribagorca/AltaRibagorca.html" title="Alta </a:t>
            </a:r>
            <a:r>
              <a:rPr lang="en-US" sz="1000" noProof="0" dirty="0" err="1" smtClean="0"/>
              <a:t>Ribagorça</a:t>
            </a:r>
            <a:r>
              <a:rPr lang="en-US" sz="1000" noProof="0" dirty="0" smtClean="0"/>
              <a:t>" alt="Alta </a:t>
            </a:r>
            <a:r>
              <a:rPr lang="en-US" sz="1000" noProof="0" dirty="0" err="1" smtClean="0"/>
              <a:t>Ribagorça</a:t>
            </a:r>
            <a:r>
              <a:rPr lang="en-US" sz="1000" noProof="0" dirty="0" smtClean="0"/>
              <a:t>" /&gt;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noProof="0" dirty="0" smtClean="0"/>
              <a:t>...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1484313"/>
            <a:ext cx="41846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3" y="4560888"/>
            <a:ext cx="2655887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new &lt;map&gt; element made geospatial.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172200"/>
            <a:ext cx="8458200" cy="455613"/>
          </a:xfrm>
        </p:spPr>
        <p:txBody>
          <a:bodyPr/>
          <a:lstStyle/>
          <a:p>
            <a:r>
              <a:rPr lang="en-US" noProof="0" dirty="0" smtClean="0"/>
              <a:t>http://maps4html.github.io/Web-Map-Custom-Element/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200" y="1143000"/>
            <a:ext cx="8839200" cy="502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&lt;</a:t>
            </a:r>
            <a:r>
              <a:rPr lang="ca-ES" sz="1600" b="0" dirty="0" err="1" smtClean="0"/>
              <a:t>map</a:t>
            </a:r>
            <a:r>
              <a:rPr lang="ca-ES" sz="1600" b="0" dirty="0" smtClean="0"/>
              <a:t> is="</a:t>
            </a:r>
            <a:r>
              <a:rPr lang="ca-ES" sz="1600" b="0" dirty="0" err="1" smtClean="0"/>
              <a:t>web-map</a:t>
            </a:r>
            <a:r>
              <a:rPr lang="ca-ES" sz="1600" b="0" dirty="0" smtClean="0"/>
              <a:t>" zoom="17" lat="45.398043" </a:t>
            </a:r>
            <a:r>
              <a:rPr lang="ca-ES" sz="1600" b="0" dirty="0" err="1" smtClean="0"/>
              <a:t>lon</a:t>
            </a:r>
            <a:r>
              <a:rPr lang="ca-ES" sz="1600" b="0" dirty="0" smtClean="0"/>
              <a:t>="-75.70683"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err="1" smtClean="0"/>
              <a:t>width</a:t>
            </a:r>
            <a:r>
              <a:rPr lang="ca-ES" sz="1600" b="0" dirty="0" smtClean="0"/>
              <a:t>="700" </a:t>
            </a:r>
            <a:r>
              <a:rPr lang="ca-ES" sz="1600" b="0" dirty="0" err="1" smtClean="0"/>
              <a:t>height</a:t>
            </a:r>
            <a:r>
              <a:rPr lang="ca-ES" sz="1600" b="0" dirty="0" smtClean="0"/>
              <a:t>="400" controls </a:t>
            </a:r>
            <a:r>
              <a:rPr lang="ca-ES" sz="1600" b="0" dirty="0" err="1" smtClean="0"/>
              <a:t>hidden</a:t>
            </a:r>
            <a:r>
              <a:rPr lang="ca-ES" sz="1600" b="0" dirty="0" smtClean="0"/>
              <a:t>&gt;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</a:t>
            </a:r>
            <a:r>
              <a:rPr lang="ca-ES" sz="1600" dirty="0" smtClean="0"/>
              <a:t>&lt;</a:t>
            </a:r>
            <a:r>
              <a:rPr lang="ca-ES" sz="1600" dirty="0" err="1" smtClean="0"/>
              <a:t>layer</a:t>
            </a:r>
            <a:r>
              <a:rPr lang="ca-ES" sz="1600" dirty="0" smtClean="0"/>
              <a:t>- </a:t>
            </a:r>
            <a:r>
              <a:rPr lang="ca-ES" sz="1600" dirty="0" err="1" smtClean="0"/>
              <a:t>id</a:t>
            </a:r>
            <a:r>
              <a:rPr lang="ca-ES" sz="1600" dirty="0" smtClean="0"/>
              <a:t>="</a:t>
            </a:r>
            <a:r>
              <a:rPr lang="ca-ES" sz="1600" dirty="0" err="1" smtClean="0"/>
              <a:t>osm</a:t>
            </a:r>
            <a:r>
              <a:rPr lang="ca-ES" sz="1600" dirty="0" smtClean="0"/>
              <a:t>" </a:t>
            </a:r>
            <a:r>
              <a:rPr lang="ca-ES" sz="1600" dirty="0" err="1" smtClean="0"/>
              <a:t>src</a:t>
            </a:r>
            <a:r>
              <a:rPr lang="ca-ES" sz="1600" dirty="0" smtClean="0"/>
              <a:t>="https://geogratis.gc.ca/mapml/en/osmtile/osm/"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dirty="0" smtClean="0"/>
              <a:t>		label="Open Street </a:t>
            </a:r>
            <a:r>
              <a:rPr lang="ca-ES" sz="1600" dirty="0" err="1" smtClean="0"/>
              <a:t>Map</a:t>
            </a:r>
            <a:r>
              <a:rPr lang="ca-ES" sz="1600" dirty="0" smtClean="0"/>
              <a:t>" </a:t>
            </a:r>
            <a:r>
              <a:rPr lang="ca-ES" sz="1600" dirty="0" err="1" smtClean="0"/>
              <a:t>checked</a:t>
            </a:r>
            <a:r>
              <a:rPr lang="ca-ES" sz="1600" dirty="0" smtClean="0"/>
              <a:t> </a:t>
            </a:r>
            <a:r>
              <a:rPr lang="ca-ES" sz="1600" dirty="0" err="1" smtClean="0"/>
              <a:t>hidden</a:t>
            </a:r>
            <a:r>
              <a:rPr lang="ca-ES" sz="1600" dirty="0" smtClean="0"/>
              <a:t>&gt;&lt;/</a:t>
            </a:r>
            <a:r>
              <a:rPr lang="ca-ES" sz="1600" dirty="0" err="1" smtClean="0"/>
              <a:t>layer</a:t>
            </a:r>
            <a:r>
              <a:rPr lang="ca-ES" sz="1600" dirty="0" smtClean="0"/>
              <a:t>-&gt;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dirty="0" smtClean="0"/>
              <a:t>	&lt;</a:t>
            </a:r>
            <a:r>
              <a:rPr lang="ca-ES" sz="1600" dirty="0" err="1" smtClean="0"/>
              <a:t>layer</a:t>
            </a:r>
            <a:r>
              <a:rPr lang="ca-ES" sz="1600" dirty="0" smtClean="0"/>
              <a:t>- </a:t>
            </a:r>
            <a:r>
              <a:rPr lang="ca-ES" sz="1600" dirty="0" err="1" smtClean="0"/>
              <a:t>id</a:t>
            </a:r>
            <a:r>
              <a:rPr lang="ca-ES" sz="1600" dirty="0" smtClean="0"/>
              <a:t>="</a:t>
            </a:r>
            <a:r>
              <a:rPr lang="ca-ES" sz="1600" dirty="0" err="1" smtClean="0"/>
              <a:t>cbmt</a:t>
            </a:r>
            <a:r>
              <a:rPr lang="ca-ES" sz="1600" dirty="0" smtClean="0"/>
              <a:t>" </a:t>
            </a:r>
            <a:r>
              <a:rPr lang="ca-ES" sz="1600" dirty="0" err="1" smtClean="0"/>
              <a:t>src</a:t>
            </a:r>
            <a:r>
              <a:rPr lang="ca-ES" sz="1600" dirty="0" smtClean="0"/>
              <a:t>=</a:t>
            </a:r>
            <a:r>
              <a:rPr lang="ca-ES" sz="1600" dirty="0" smtClean="0">
                <a:hlinkClick r:id="rId2"/>
              </a:rPr>
              <a:t>https://geogratis.gc.ca/mapml/en/osmtile/cbmt/</a:t>
            </a:r>
            <a:endParaRPr lang="ca-ES" sz="1600" dirty="0" smtClean="0"/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dirty="0" smtClean="0"/>
              <a:t>		 label="Canada Base </a:t>
            </a:r>
            <a:r>
              <a:rPr lang="ca-ES" sz="1600" dirty="0" err="1" smtClean="0"/>
              <a:t>Map</a:t>
            </a:r>
            <a:r>
              <a:rPr lang="ca-ES" sz="1600" dirty="0" smtClean="0"/>
              <a:t>"&gt;&lt;/</a:t>
            </a:r>
            <a:r>
              <a:rPr lang="ca-ES" sz="1600" dirty="0" err="1" smtClean="0"/>
              <a:t>layer</a:t>
            </a:r>
            <a:r>
              <a:rPr lang="ca-ES" sz="1600" dirty="0" smtClean="0"/>
              <a:t>-&gt;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dirty="0" smtClean="0"/>
              <a:t>	&lt;</a:t>
            </a:r>
            <a:r>
              <a:rPr lang="ca-ES" sz="1600" dirty="0" err="1" smtClean="0"/>
              <a:t>layer</a:t>
            </a:r>
            <a:r>
              <a:rPr lang="ca-ES" sz="1600" dirty="0" smtClean="0"/>
              <a:t>- </a:t>
            </a:r>
            <a:r>
              <a:rPr lang="ca-ES" sz="1600" dirty="0" err="1" smtClean="0"/>
              <a:t>id</a:t>
            </a:r>
            <a:r>
              <a:rPr lang="ca-ES" sz="1600" dirty="0" smtClean="0"/>
              <a:t>="</a:t>
            </a:r>
            <a:r>
              <a:rPr lang="ca-ES" sz="1600" dirty="0" err="1" smtClean="0"/>
              <a:t>canvec</a:t>
            </a:r>
            <a:r>
              <a:rPr lang="ca-ES" sz="1600" dirty="0" smtClean="0"/>
              <a:t>" </a:t>
            </a:r>
            <a:r>
              <a:rPr lang="ca-ES" sz="1600" dirty="0" err="1" smtClean="0"/>
              <a:t>src</a:t>
            </a:r>
            <a:r>
              <a:rPr lang="ca-ES" sz="1600" dirty="0" smtClean="0"/>
              <a:t>=</a:t>
            </a:r>
            <a:r>
              <a:rPr lang="ca-ES" sz="1600" dirty="0" smtClean="0">
                <a:hlinkClick r:id="rId3"/>
              </a:rPr>
              <a:t>https://geogratis.gc.ca/mapml/canvec/50k/features/</a:t>
            </a:r>
            <a:endParaRPr lang="ca-ES" sz="1600" dirty="0" smtClean="0"/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dirty="0" smtClean="0"/>
              <a:t>		 label="</a:t>
            </a:r>
            <a:r>
              <a:rPr lang="ca-ES" sz="1600" dirty="0" err="1" smtClean="0"/>
              <a:t>CanVec</a:t>
            </a:r>
            <a:r>
              <a:rPr lang="ca-ES" sz="1600" dirty="0" smtClean="0"/>
              <a:t>+ 031G" </a:t>
            </a:r>
            <a:r>
              <a:rPr lang="ca-ES" sz="1600" dirty="0" err="1" smtClean="0"/>
              <a:t>class</a:t>
            </a:r>
            <a:r>
              <a:rPr lang="ca-ES" sz="1600" dirty="0" smtClean="0"/>
              <a:t>="</a:t>
            </a:r>
            <a:r>
              <a:rPr lang="ca-ES" sz="1600" dirty="0" err="1" smtClean="0"/>
              <a:t>transparency</a:t>
            </a:r>
            <a:r>
              <a:rPr lang="ca-ES" sz="1600" dirty="0" smtClean="0"/>
              <a:t>"&gt;&lt;/</a:t>
            </a:r>
            <a:r>
              <a:rPr lang="ca-ES" sz="1600" dirty="0" err="1" smtClean="0"/>
              <a:t>layer</a:t>
            </a:r>
            <a:r>
              <a:rPr lang="ca-ES" sz="1600" dirty="0" smtClean="0"/>
              <a:t>-&gt;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dirty="0" smtClean="0"/>
              <a:t>	&lt;</a:t>
            </a:r>
            <a:r>
              <a:rPr lang="ca-ES" sz="1600" dirty="0" err="1" smtClean="0"/>
              <a:t>layer</a:t>
            </a:r>
            <a:r>
              <a:rPr lang="ca-ES" sz="1600" dirty="0" smtClean="0"/>
              <a:t>- </a:t>
            </a:r>
            <a:r>
              <a:rPr lang="ca-ES" sz="1600" dirty="0" err="1" smtClean="0"/>
              <a:t>id</a:t>
            </a:r>
            <a:r>
              <a:rPr lang="ca-ES" sz="1600" dirty="0" smtClean="0"/>
              <a:t>="</a:t>
            </a:r>
            <a:r>
              <a:rPr lang="ca-ES" sz="1600" dirty="0" err="1" smtClean="0"/>
              <a:t>marker</a:t>
            </a:r>
            <a:r>
              <a:rPr lang="ca-ES" sz="1600" dirty="0" smtClean="0"/>
              <a:t>" label="</a:t>
            </a:r>
            <a:r>
              <a:rPr lang="ca-ES" sz="1600" dirty="0" err="1" smtClean="0"/>
              <a:t>Marker</a:t>
            </a:r>
            <a:r>
              <a:rPr lang="ca-ES" sz="1600" dirty="0" smtClean="0"/>
              <a:t> </a:t>
            </a:r>
            <a:r>
              <a:rPr lang="ca-ES" sz="1600" dirty="0" err="1" smtClean="0"/>
              <a:t>layer</a:t>
            </a:r>
            <a:r>
              <a:rPr lang="ca-ES" sz="1600" dirty="0" smtClean="0"/>
              <a:t>" </a:t>
            </a:r>
            <a:r>
              <a:rPr lang="ca-ES" sz="1600" dirty="0" err="1" smtClean="0"/>
              <a:t>src</a:t>
            </a:r>
            <a:r>
              <a:rPr lang="ca-ES" sz="1600" dirty="0" smtClean="0"/>
              <a:t>="</a:t>
            </a:r>
            <a:r>
              <a:rPr lang="ca-ES" sz="1600" dirty="0" err="1" smtClean="0"/>
              <a:t>marker.mapml</a:t>
            </a:r>
            <a:r>
              <a:rPr lang="ca-ES" sz="1600" dirty="0" smtClean="0"/>
              <a:t>"&gt;&lt;/</a:t>
            </a:r>
            <a:r>
              <a:rPr lang="ca-ES" sz="1600" dirty="0" err="1" smtClean="0"/>
              <a:t>layer</a:t>
            </a:r>
            <a:r>
              <a:rPr lang="ca-ES" sz="1600" dirty="0" smtClean="0"/>
              <a:t>-&gt;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&lt;area is="</a:t>
            </a:r>
            <a:r>
              <a:rPr lang="ca-ES" sz="1600" b="0" dirty="0" err="1" smtClean="0"/>
              <a:t>map-area</a:t>
            </a:r>
            <a:r>
              <a:rPr lang="ca-ES" sz="1600" b="0" dirty="0" smtClean="0"/>
              <a:t>"</a:t>
            </a:r>
            <a:r>
              <a:rPr lang="ca-ES" sz="1600" b="0" dirty="0" err="1" smtClean="0"/>
              <a:t>id</a:t>
            </a:r>
            <a:r>
              <a:rPr lang="ca-ES" sz="1600" b="0" dirty="0" smtClean="0"/>
              <a:t>="marker2" </a:t>
            </a:r>
            <a:r>
              <a:rPr lang="ca-ES" sz="1600" b="0" dirty="0" err="1" smtClean="0"/>
              <a:t>href</a:t>
            </a:r>
            <a:r>
              <a:rPr lang="ca-ES" sz="1600" b="0" dirty="0" smtClean="0"/>
              <a:t>='https://example.com/marker/‘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	 alt="</a:t>
            </a:r>
            <a:r>
              <a:rPr lang="ca-ES" sz="1600" b="0" dirty="0" err="1" smtClean="0"/>
              <a:t>Marker</a:t>
            </a:r>
            <a:r>
              <a:rPr lang="ca-ES" sz="1600" b="0" dirty="0" smtClean="0"/>
              <a:t>" </a:t>
            </a:r>
            <a:r>
              <a:rPr lang="ca-ES" sz="1600" b="0" dirty="0" err="1" smtClean="0"/>
              <a:t>coords</a:t>
            </a:r>
            <a:r>
              <a:rPr lang="ca-ES" sz="1600" b="0" dirty="0" smtClean="0"/>
              <a:t>="265,185" </a:t>
            </a:r>
            <a:r>
              <a:rPr lang="ca-ES" sz="1600" b="0" dirty="0" err="1" smtClean="0"/>
              <a:t>shape</a:t>
            </a:r>
            <a:r>
              <a:rPr lang="ca-ES" sz="1600" b="0" dirty="0" smtClean="0"/>
              <a:t>="</a:t>
            </a:r>
            <a:r>
              <a:rPr lang="ca-ES" sz="1600" b="0" dirty="0" err="1" smtClean="0"/>
              <a:t>marker</a:t>
            </a:r>
            <a:r>
              <a:rPr lang="ca-ES" sz="1600" b="0" dirty="0" smtClean="0"/>
              <a:t>"&gt;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&lt;area is="</a:t>
            </a:r>
            <a:r>
              <a:rPr lang="ca-ES" sz="1600" b="0" dirty="0" err="1" smtClean="0"/>
              <a:t>map-area</a:t>
            </a:r>
            <a:r>
              <a:rPr lang="ca-ES" sz="1600" b="0" dirty="0" smtClean="0"/>
              <a:t>"</a:t>
            </a:r>
            <a:r>
              <a:rPr lang="ca-ES" sz="1600" b="0" dirty="0" err="1" smtClean="0"/>
              <a:t>id</a:t>
            </a:r>
            <a:r>
              <a:rPr lang="ca-ES" sz="1600" b="0" dirty="0" smtClean="0"/>
              <a:t>="</a:t>
            </a:r>
            <a:r>
              <a:rPr lang="ca-ES" sz="1600" b="0" dirty="0" err="1" smtClean="0"/>
              <a:t>line</a:t>
            </a:r>
            <a:r>
              <a:rPr lang="ca-ES" sz="1600" b="0" dirty="0" smtClean="0"/>
              <a:t>" </a:t>
            </a:r>
            <a:r>
              <a:rPr lang="ca-ES" sz="1600" b="0" dirty="0" err="1" smtClean="0"/>
              <a:t>href</a:t>
            </a:r>
            <a:r>
              <a:rPr lang="ca-ES" sz="1600" b="0" dirty="0" smtClean="0"/>
              <a:t>='https://example.com/line/' alt="</a:t>
            </a:r>
            <a:r>
              <a:rPr lang="ca-ES" sz="1600" b="0" dirty="0" err="1" smtClean="0"/>
              <a:t>Line</a:t>
            </a:r>
            <a:r>
              <a:rPr lang="ca-ES" sz="1600" b="0" dirty="0" smtClean="0"/>
              <a:t>"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	</a:t>
            </a:r>
            <a:r>
              <a:rPr lang="ca-ES" sz="1600" b="0" dirty="0" err="1" smtClean="0"/>
              <a:t>coords</a:t>
            </a:r>
            <a:r>
              <a:rPr lang="ca-ES" sz="1600" b="0" dirty="0" smtClean="0"/>
              <a:t>="275,275,540,107" </a:t>
            </a:r>
            <a:r>
              <a:rPr lang="ca-ES" sz="1600" b="0" dirty="0" err="1" smtClean="0"/>
              <a:t>shape</a:t>
            </a:r>
            <a:r>
              <a:rPr lang="ca-ES" sz="1600" b="0" dirty="0" smtClean="0"/>
              <a:t>="</a:t>
            </a:r>
            <a:r>
              <a:rPr lang="ca-ES" sz="1600" b="0" dirty="0" err="1" smtClean="0"/>
              <a:t>line</a:t>
            </a:r>
            <a:r>
              <a:rPr lang="ca-ES" sz="1600" b="0" dirty="0" smtClean="0"/>
              <a:t>"&gt;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&lt;area is="</a:t>
            </a:r>
            <a:r>
              <a:rPr lang="ca-ES" sz="1600" b="0" dirty="0" err="1" smtClean="0"/>
              <a:t>map-area</a:t>
            </a:r>
            <a:r>
              <a:rPr lang="ca-ES" sz="1600" b="0" dirty="0" smtClean="0"/>
              <a:t>"</a:t>
            </a:r>
            <a:r>
              <a:rPr lang="ca-ES" sz="1600" b="0" dirty="0" err="1" smtClean="0"/>
              <a:t>id</a:t>
            </a:r>
            <a:r>
              <a:rPr lang="ca-ES" sz="1600" b="0" dirty="0" smtClean="0"/>
              <a:t>="</a:t>
            </a:r>
            <a:r>
              <a:rPr lang="ca-ES" sz="1600" b="0" dirty="0" err="1" smtClean="0"/>
              <a:t>doughnut</a:t>
            </a:r>
            <a:r>
              <a:rPr lang="ca-ES" sz="1600" b="0" dirty="0" smtClean="0"/>
              <a:t>" alt="</a:t>
            </a:r>
            <a:r>
              <a:rPr lang="ca-ES" sz="1600" b="0" dirty="0" err="1" smtClean="0"/>
              <a:t>Circle</a:t>
            </a:r>
            <a:r>
              <a:rPr lang="ca-ES" sz="1600" b="0" dirty="0" smtClean="0"/>
              <a:t>" </a:t>
            </a:r>
            <a:r>
              <a:rPr lang="ca-ES" sz="1600" b="0" dirty="0" err="1" smtClean="0"/>
              <a:t>href</a:t>
            </a:r>
            <a:r>
              <a:rPr lang="ca-ES" sz="1600" b="0" dirty="0" smtClean="0"/>
              <a:t>='https://example.com/circle/'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	</a:t>
            </a:r>
            <a:r>
              <a:rPr lang="ca-ES" sz="1600" b="0" dirty="0" err="1" smtClean="0"/>
              <a:t>coords</a:t>
            </a:r>
            <a:r>
              <a:rPr lang="ca-ES" sz="1600" b="0" dirty="0" smtClean="0"/>
              <a:t>="250,250,25" </a:t>
            </a:r>
            <a:r>
              <a:rPr lang="ca-ES" sz="1600" b="0" dirty="0" err="1" smtClean="0"/>
              <a:t>shape</a:t>
            </a:r>
            <a:r>
              <a:rPr lang="ca-ES" sz="1600" b="0" dirty="0" smtClean="0"/>
              <a:t>="</a:t>
            </a:r>
            <a:r>
              <a:rPr lang="ca-ES" sz="1600" b="0" dirty="0" err="1" smtClean="0"/>
              <a:t>circle</a:t>
            </a:r>
            <a:r>
              <a:rPr lang="ca-ES" sz="1600" b="0" dirty="0" smtClean="0"/>
              <a:t>" </a:t>
            </a:r>
            <a:r>
              <a:rPr lang="ca-ES" sz="1600" b="0" dirty="0" err="1" smtClean="0"/>
              <a:t>style</a:t>
            </a:r>
            <a:r>
              <a:rPr lang="ca-ES" sz="1600" b="0" dirty="0" smtClean="0"/>
              <a:t>="fill: </a:t>
            </a:r>
            <a:r>
              <a:rPr lang="ca-ES" sz="1600" b="0" dirty="0" err="1" smtClean="0"/>
              <a:t>white</a:t>
            </a:r>
            <a:r>
              <a:rPr lang="ca-ES" sz="1600" b="0" dirty="0" smtClean="0"/>
              <a:t>; </a:t>
            </a:r>
            <a:r>
              <a:rPr lang="ca-ES" sz="1600" b="0" dirty="0" err="1" smtClean="0"/>
              <a:t>stroke</a:t>
            </a:r>
            <a:r>
              <a:rPr lang="ca-ES" sz="1600" b="0" dirty="0" smtClean="0"/>
              <a:t>: </a:t>
            </a:r>
            <a:r>
              <a:rPr lang="ca-ES" sz="1600" b="0" dirty="0" err="1" smtClean="0"/>
              <a:t>aqua</a:t>
            </a:r>
            <a:r>
              <a:rPr lang="ca-ES" sz="1600" b="0" dirty="0" smtClean="0"/>
              <a:t>; </a:t>
            </a:r>
            <a:br>
              <a:rPr lang="ca-ES" sz="1600" b="0" dirty="0" smtClean="0"/>
            </a:br>
            <a:r>
              <a:rPr lang="ca-ES" sz="1600" b="0" dirty="0" smtClean="0"/>
              <a:t>		</a:t>
            </a:r>
            <a:r>
              <a:rPr lang="ca-ES" sz="1600" b="0" dirty="0" err="1" smtClean="0"/>
              <a:t>stroke-width</a:t>
            </a:r>
            <a:r>
              <a:rPr lang="ca-ES" sz="1600" b="0" dirty="0" smtClean="0"/>
              <a:t>: 5px;</a:t>
            </a:r>
            <a:r>
              <a:rPr lang="ca-ES" sz="1600" b="0" dirty="0" err="1" smtClean="0"/>
              <a:t>fill-opacity</a:t>
            </a:r>
            <a:r>
              <a:rPr lang="ca-ES" sz="1600" b="0" dirty="0" smtClean="0"/>
              <a:t>: 0.0"&gt;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&lt;area is="</a:t>
            </a:r>
            <a:r>
              <a:rPr lang="ca-ES" sz="1600" b="0" dirty="0" err="1" smtClean="0"/>
              <a:t>map-area</a:t>
            </a:r>
            <a:r>
              <a:rPr lang="ca-ES" sz="1600" b="0" dirty="0" smtClean="0"/>
              <a:t>"</a:t>
            </a:r>
            <a:r>
              <a:rPr lang="ca-ES" sz="1600" b="0" dirty="0" err="1" smtClean="0"/>
              <a:t>id</a:t>
            </a:r>
            <a:r>
              <a:rPr lang="ca-ES" sz="1600" b="0" dirty="0" smtClean="0"/>
              <a:t>="</a:t>
            </a:r>
            <a:r>
              <a:rPr lang="ca-ES" sz="1600" b="0" dirty="0" err="1" smtClean="0"/>
              <a:t>rect</a:t>
            </a:r>
            <a:r>
              <a:rPr lang="ca-ES" sz="1600" b="0" dirty="0" smtClean="0"/>
              <a:t>" </a:t>
            </a:r>
            <a:r>
              <a:rPr lang="ca-ES" sz="1600" b="0" dirty="0" err="1" smtClean="0"/>
              <a:t>href</a:t>
            </a:r>
            <a:r>
              <a:rPr lang="ca-ES" sz="1600" b="0" dirty="0" smtClean="0"/>
              <a:t>='https://example.com/rectangle/' alt="Rectangle"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	</a:t>
            </a:r>
            <a:r>
              <a:rPr lang="ca-ES" sz="1600" b="0" dirty="0" err="1" smtClean="0"/>
              <a:t>coords</a:t>
            </a:r>
            <a:r>
              <a:rPr lang="ca-ES" sz="1600" b="0" dirty="0" smtClean="0"/>
              <a:t>="345,290,415,320" </a:t>
            </a:r>
            <a:r>
              <a:rPr lang="ca-ES" sz="1600" b="0" dirty="0" err="1" smtClean="0"/>
              <a:t>shape</a:t>
            </a:r>
            <a:r>
              <a:rPr lang="ca-ES" sz="1600" b="0" dirty="0" smtClean="0"/>
              <a:t>="</a:t>
            </a:r>
            <a:r>
              <a:rPr lang="ca-ES" sz="1600" b="0" dirty="0" err="1" smtClean="0"/>
              <a:t>rect</a:t>
            </a:r>
            <a:r>
              <a:rPr lang="ca-ES" sz="1600" b="0" dirty="0" smtClean="0"/>
              <a:t>" </a:t>
            </a:r>
            <a:r>
              <a:rPr lang="ca-ES" sz="1600" b="0" dirty="0" err="1" smtClean="0"/>
              <a:t>style</a:t>
            </a:r>
            <a:r>
              <a:rPr lang="ca-ES" sz="1600" b="0" dirty="0" smtClean="0"/>
              <a:t>="fill: </a:t>
            </a:r>
            <a:r>
              <a:rPr lang="ca-ES" sz="1600" b="0" dirty="0" err="1" smtClean="0"/>
              <a:t>greenyellow</a:t>
            </a:r>
            <a:r>
              <a:rPr lang="ca-ES" sz="1600" b="0" dirty="0" smtClean="0"/>
              <a:t>; 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		</a:t>
            </a:r>
            <a:r>
              <a:rPr lang="ca-ES" sz="1600" b="0" dirty="0" err="1" smtClean="0"/>
              <a:t>stroke</a:t>
            </a:r>
            <a:r>
              <a:rPr lang="ca-ES" sz="1600" b="0" dirty="0" smtClean="0"/>
              <a:t>: blue; </a:t>
            </a:r>
            <a:r>
              <a:rPr lang="ca-ES" sz="1600" b="0" dirty="0" err="1" smtClean="0"/>
              <a:t>stroke-width</a:t>
            </a:r>
            <a:r>
              <a:rPr lang="ca-ES" sz="1600" b="0" dirty="0" smtClean="0"/>
              <a:t>: 3px;</a:t>
            </a:r>
            <a:r>
              <a:rPr lang="ca-ES" sz="1600" b="0" dirty="0" err="1" smtClean="0"/>
              <a:t>fill-opacity</a:t>
            </a:r>
            <a:r>
              <a:rPr lang="ca-ES" sz="1600" b="0" dirty="0" smtClean="0"/>
              <a:t>: 0.4"&gt;</a:t>
            </a:r>
          </a:p>
          <a:p>
            <a:pPr>
              <a:tabLst>
                <a:tab pos="365125" algn="l"/>
                <a:tab pos="808038" algn="l"/>
                <a:tab pos="1158875" algn="l"/>
                <a:tab pos="1431925" algn="l"/>
              </a:tabLst>
            </a:pPr>
            <a:r>
              <a:rPr lang="ca-ES" sz="1600" b="0" dirty="0" smtClean="0"/>
              <a:t>&lt;/</a:t>
            </a:r>
            <a:r>
              <a:rPr lang="ca-ES" sz="1600" b="0" dirty="0" err="1" smtClean="0"/>
              <a:t>map</a:t>
            </a:r>
            <a:r>
              <a:rPr lang="ca-ES" sz="1600" b="0" dirty="0" smtClean="0"/>
              <a:t>&gt;</a:t>
            </a:r>
          </a:p>
        </p:txBody>
      </p:sp>
    </p:spTree>
    <p:extLst>
      <p:ext uri="{BB962C8B-B14F-4D97-AF65-F5344CB8AC3E}">
        <p14:creationId xmlns="" xmlns:p14="http://schemas.microsoft.com/office/powerpoint/2010/main" val="194808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Regional and </a:t>
            </a:r>
            <a:r>
              <a:rPr lang="ca-ES" dirty="0" err="1" smtClean="0"/>
              <a:t>national</a:t>
            </a:r>
            <a:r>
              <a:rPr lang="ca-ES" dirty="0" smtClean="0"/>
              <a:t> </a:t>
            </a:r>
            <a:r>
              <a:rPr lang="ca-ES" dirty="0" err="1" smtClean="0"/>
              <a:t>forums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 l="10761" r="6662"/>
          <a:stretch>
            <a:fillRect/>
          </a:stretch>
        </p:blipFill>
        <p:spPr bwMode="auto">
          <a:xfrm>
            <a:off x="457200" y="914400"/>
            <a:ext cx="8229600" cy="544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 bwMode="auto">
          <a:xfrm>
            <a:off x="685800" y="4724400"/>
            <a:ext cx="2286000" cy="457200"/>
          </a:xfrm>
          <a:prstGeom prst="rect">
            <a:avLst/>
          </a:prstGeom>
          <a:noFill/>
          <a:ln w="571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238125"/>
            <a:ext cx="76771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00400" y="6096000"/>
            <a:ext cx="38862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a-ES" sz="1200" b="0" dirty="0" smtClean="0">
                <a:solidFill>
                  <a:srgbClr val="FF0000"/>
                </a:solidFill>
              </a:rPr>
              <a:t>https://maps4html.github.io/Web-Map-Custom-Element/</a:t>
            </a:r>
          </a:p>
          <a:p>
            <a:endParaRPr lang="ca-ES" sz="1200" b="0" dirty="0" err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MapML</a:t>
            </a:r>
            <a:r>
              <a:rPr lang="en-US" noProof="0" dirty="0" smtClean="0"/>
              <a:t> is the format for your layers</a:t>
            </a:r>
            <a:endParaRPr lang="en-US" noProof="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3400" y="1066800"/>
            <a:ext cx="7772400" cy="419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a-ES" sz="1400" b="0" dirty="0"/>
              <a:t>&lt;?</a:t>
            </a:r>
            <a:r>
              <a:rPr lang="ca-ES" sz="1400" b="0" dirty="0" err="1"/>
              <a:t>xml</a:t>
            </a:r>
            <a:r>
              <a:rPr lang="ca-ES" sz="1400" b="0" dirty="0"/>
              <a:t> </a:t>
            </a:r>
            <a:r>
              <a:rPr lang="ca-ES" sz="1400" b="0" dirty="0" err="1"/>
              <a:t>version</a:t>
            </a:r>
            <a:r>
              <a:rPr lang="ca-ES" sz="1400" b="0" dirty="0"/>
              <a:t>="1.0" </a:t>
            </a:r>
            <a:r>
              <a:rPr lang="ca-ES" sz="1400" b="0" dirty="0" err="1"/>
              <a:t>encoding</a:t>
            </a:r>
            <a:r>
              <a:rPr lang="ca-ES" sz="1400" b="0" dirty="0"/>
              <a:t>="UTF-8"?&gt;</a:t>
            </a:r>
          </a:p>
          <a:p>
            <a:r>
              <a:rPr lang="ca-ES" sz="1400" b="0" dirty="0"/>
              <a:t>&lt;</a:t>
            </a:r>
            <a:r>
              <a:rPr lang="ca-ES" sz="1400" b="0" dirty="0" err="1"/>
              <a:t>mapml</a:t>
            </a:r>
            <a:r>
              <a:rPr lang="ca-ES" sz="1400" b="0" dirty="0"/>
              <a:t>&gt;</a:t>
            </a:r>
          </a:p>
          <a:p>
            <a:r>
              <a:rPr lang="ca-ES" sz="1400" b="0" dirty="0"/>
              <a:t>  &lt;</a:t>
            </a:r>
            <a:r>
              <a:rPr lang="ca-ES" sz="1400" b="0" dirty="0" err="1"/>
              <a:t>head</a:t>
            </a:r>
            <a:r>
              <a:rPr lang="ca-ES" sz="1400" b="0" dirty="0"/>
              <a:t>&gt;</a:t>
            </a:r>
          </a:p>
          <a:p>
            <a:r>
              <a:rPr lang="ca-ES" sz="1400" b="0" dirty="0"/>
              <a:t>    &lt;</a:t>
            </a:r>
            <a:r>
              <a:rPr lang="ca-ES" sz="1400" b="0" dirty="0" err="1"/>
              <a:t>title</a:t>
            </a:r>
            <a:r>
              <a:rPr lang="ca-ES" sz="1400" b="0" dirty="0"/>
              <a:t>&gt;</a:t>
            </a:r>
            <a:r>
              <a:rPr lang="ca-ES" sz="1400" b="0" dirty="0" err="1"/>
              <a:t>GeoBase</a:t>
            </a:r>
            <a:r>
              <a:rPr lang="ca-ES" sz="1400" b="0" dirty="0"/>
              <a:t> </a:t>
            </a:r>
            <a:r>
              <a:rPr lang="ca-ES" sz="1400" b="0" dirty="0" err="1"/>
              <a:t>Reference</a:t>
            </a:r>
            <a:r>
              <a:rPr lang="ca-ES" sz="1400" b="0" dirty="0"/>
              <a:t> </a:t>
            </a:r>
            <a:r>
              <a:rPr lang="ca-ES" sz="1400" b="0" dirty="0" err="1"/>
              <a:t>Bathymetry</a:t>
            </a:r>
            <a:r>
              <a:rPr lang="ca-ES" sz="1400" b="0" dirty="0"/>
              <a:t>&lt;/</a:t>
            </a:r>
            <a:r>
              <a:rPr lang="ca-ES" sz="1400" b="0" dirty="0" err="1"/>
              <a:t>title</a:t>
            </a:r>
            <a:r>
              <a:rPr lang="ca-ES" sz="1400" b="0" dirty="0"/>
              <a:t>&gt;</a:t>
            </a:r>
          </a:p>
          <a:p>
            <a:r>
              <a:rPr lang="ca-ES" sz="1400" b="0" dirty="0"/>
              <a:t>    &lt;meta content="text/</a:t>
            </a:r>
            <a:r>
              <a:rPr lang="ca-ES" sz="1400" b="0" dirty="0" err="1"/>
              <a:t>mapml</a:t>
            </a:r>
            <a:r>
              <a:rPr lang="ca-ES" sz="1400" b="0" dirty="0"/>
              <a:t>;</a:t>
            </a:r>
            <a:r>
              <a:rPr lang="ca-ES" sz="1400" b="0" dirty="0" err="1"/>
              <a:t>projection</a:t>
            </a:r>
            <a:r>
              <a:rPr lang="ca-ES" sz="1400" b="0" dirty="0"/>
              <a:t>=</a:t>
            </a:r>
            <a:r>
              <a:rPr lang="ca-ES" sz="1400" b="0" dirty="0" err="1"/>
              <a:t>OSMTILE</a:t>
            </a:r>
            <a:r>
              <a:rPr lang="ca-ES" sz="1400" b="0" dirty="0"/>
              <a:t>;zoom=3" </a:t>
            </a:r>
            <a:r>
              <a:rPr lang="ca-ES" sz="1400" b="0" dirty="0" err="1"/>
              <a:t>http-equiv</a:t>
            </a:r>
            <a:r>
              <a:rPr lang="ca-ES" sz="1400" b="0" dirty="0"/>
              <a:t>="</a:t>
            </a:r>
            <a:r>
              <a:rPr lang="ca-ES" sz="1400" b="0" dirty="0" err="1"/>
              <a:t>Content-Type</a:t>
            </a:r>
            <a:r>
              <a:rPr lang="ca-ES" sz="1400" b="0" dirty="0"/>
              <a:t>"/&gt;</a:t>
            </a:r>
          </a:p>
          <a:p>
            <a:r>
              <a:rPr lang="ca-ES" sz="1400" b="0" dirty="0" smtClean="0"/>
              <a:t>    &lt;</a:t>
            </a:r>
            <a:r>
              <a:rPr lang="ca-ES" sz="1400" b="0" dirty="0"/>
              <a:t>base </a:t>
            </a:r>
            <a:r>
              <a:rPr lang="ca-ES" sz="1400" b="0" dirty="0" err="1"/>
              <a:t>href</a:t>
            </a:r>
            <a:r>
              <a:rPr lang="ca-ES" sz="1400" b="0" dirty="0"/>
              <a:t>="/</a:t>
            </a:r>
            <a:r>
              <a:rPr lang="ca-ES" sz="1400" b="0" dirty="0" err="1"/>
              <a:t>mapml</a:t>
            </a:r>
            <a:r>
              <a:rPr lang="ca-ES" sz="1400" b="0" dirty="0"/>
              <a:t>/en/</a:t>
            </a:r>
            <a:r>
              <a:rPr lang="ca-ES" sz="1400" b="0" dirty="0" err="1"/>
              <a:t>osmtile</a:t>
            </a:r>
            <a:r>
              <a:rPr lang="ca-ES" sz="1400" b="0" dirty="0"/>
              <a:t>/</a:t>
            </a:r>
            <a:r>
              <a:rPr lang="ca-ES" sz="1400" b="0" dirty="0" err="1"/>
              <a:t>bathymetry</a:t>
            </a:r>
            <a:r>
              <a:rPr lang="ca-ES" sz="1400" b="0" dirty="0"/>
              <a:t>/"/&gt;</a:t>
            </a:r>
          </a:p>
          <a:p>
            <a:r>
              <a:rPr lang="en-US" sz="1400" b="0" dirty="0"/>
              <a:t>    &lt;link </a:t>
            </a:r>
            <a:r>
              <a:rPr lang="en-US" sz="1400" b="0" dirty="0" err="1"/>
              <a:t>href</a:t>
            </a:r>
            <a:r>
              <a:rPr lang="en-US" sz="1400" b="0" dirty="0"/>
              <a:t>="https://www.nrcan.gc.ca/earth-sciences/geography/atlas-canada/read-about-topographic-maps/16840#topolicensing" </a:t>
            </a:r>
            <a:r>
              <a:rPr lang="en-US" sz="1400" b="0" dirty="0" err="1"/>
              <a:t>rel</a:t>
            </a:r>
            <a:r>
              <a:rPr lang="en-US" sz="1400" b="0" dirty="0"/>
              <a:t>="license" title="</a:t>
            </a:r>
            <a:r>
              <a:rPr lang="en-US" sz="1400" b="0" dirty="0" err="1"/>
              <a:t>GeoBase</a:t>
            </a:r>
            <a:r>
              <a:rPr lang="en-US" sz="1400" b="0" dirty="0"/>
              <a:t> Â© Canadian Committee on </a:t>
            </a:r>
            <a:r>
              <a:rPr lang="en-US" sz="1400" b="0" dirty="0" err="1"/>
              <a:t>Geomatics</a:t>
            </a:r>
            <a:r>
              <a:rPr lang="en-US" sz="1400" b="0" dirty="0"/>
              <a:t>"/&gt;</a:t>
            </a:r>
          </a:p>
          <a:p>
            <a:r>
              <a:rPr lang="ca-ES" sz="1400" b="0" dirty="0"/>
              <a:t>  &lt;/</a:t>
            </a:r>
            <a:r>
              <a:rPr lang="ca-ES" sz="1400" b="0" dirty="0" err="1"/>
              <a:t>head</a:t>
            </a:r>
            <a:r>
              <a:rPr lang="ca-ES" sz="1400" b="0" dirty="0"/>
              <a:t>&gt;</a:t>
            </a:r>
          </a:p>
          <a:p>
            <a:r>
              <a:rPr lang="ca-ES" sz="1400" b="0" dirty="0"/>
              <a:t>  &lt;</a:t>
            </a:r>
            <a:r>
              <a:rPr lang="ca-ES" sz="1400" b="0" dirty="0" err="1"/>
              <a:t>body</a:t>
            </a:r>
            <a:r>
              <a:rPr lang="ca-ES" sz="1400" b="0" dirty="0"/>
              <a:t>&gt;</a:t>
            </a:r>
          </a:p>
          <a:p>
            <a:r>
              <a:rPr lang="ca-ES" sz="1400" b="0" dirty="0"/>
              <a:t>    &lt;</a:t>
            </a:r>
            <a:r>
              <a:rPr lang="ca-ES" sz="1400" b="0" dirty="0" err="1"/>
              <a:t>extent</a:t>
            </a:r>
            <a:r>
              <a:rPr lang="ca-ES" sz="1400" b="0" dirty="0"/>
              <a:t> </a:t>
            </a:r>
            <a:r>
              <a:rPr lang="ca-ES" sz="1400" b="0" dirty="0" err="1" smtClean="0"/>
              <a:t>method</a:t>
            </a:r>
            <a:r>
              <a:rPr lang="ca-ES" sz="1400" b="0" dirty="0"/>
              <a:t>="get" units="</a:t>
            </a:r>
            <a:r>
              <a:rPr lang="ca-ES" sz="1400" b="0" dirty="0" err="1"/>
              <a:t>OSMTILE</a:t>
            </a:r>
            <a:r>
              <a:rPr lang="ca-ES" sz="1400" b="0" dirty="0"/>
              <a:t>"&gt;</a:t>
            </a:r>
          </a:p>
          <a:p>
            <a:r>
              <a:rPr lang="ca-ES" sz="1400" b="0" dirty="0"/>
              <a:t>      &lt;input </a:t>
            </a:r>
            <a:r>
              <a:rPr lang="ca-ES" sz="1400" b="0" dirty="0" err="1"/>
              <a:t>max</a:t>
            </a:r>
            <a:r>
              <a:rPr lang="ca-ES" sz="1400" b="0" dirty="0"/>
              <a:t>="2048.0" min="0.0" </a:t>
            </a:r>
            <a:r>
              <a:rPr lang="ca-ES" sz="1400" b="0" dirty="0" err="1"/>
              <a:t>name</a:t>
            </a:r>
            <a:r>
              <a:rPr lang="ca-ES" sz="1400" b="0" dirty="0"/>
              <a:t>="</a:t>
            </a:r>
            <a:r>
              <a:rPr lang="ca-ES" sz="1400" b="0" dirty="0" err="1"/>
              <a:t>xmin</a:t>
            </a:r>
            <a:r>
              <a:rPr lang="ca-ES" sz="1400" b="0" dirty="0"/>
              <a:t>" </a:t>
            </a:r>
            <a:r>
              <a:rPr lang="ca-ES" sz="1400" b="0" dirty="0" err="1"/>
              <a:t>type</a:t>
            </a:r>
            <a:r>
              <a:rPr lang="ca-ES" sz="1400" b="0" dirty="0"/>
              <a:t>="</a:t>
            </a:r>
            <a:r>
              <a:rPr lang="ca-ES" sz="1400" b="0" dirty="0" err="1"/>
              <a:t>xmin</a:t>
            </a:r>
            <a:r>
              <a:rPr lang="ca-ES" sz="1400" b="0" dirty="0"/>
              <a:t>" </a:t>
            </a:r>
            <a:r>
              <a:rPr lang="ca-ES" sz="1400" b="0" dirty="0" err="1"/>
              <a:t>value</a:t>
            </a:r>
            <a:r>
              <a:rPr lang="ca-ES" sz="1400" b="0" dirty="0"/>
              <a:t>="-104.0"/&gt;</a:t>
            </a:r>
          </a:p>
          <a:p>
            <a:r>
              <a:rPr lang="fi-FI" sz="1400" b="0" dirty="0"/>
              <a:t>      &lt;input max="2048.0" min="0.0" name="ymin" type="ymin" value="389.0"/&gt;</a:t>
            </a:r>
          </a:p>
          <a:p>
            <a:r>
              <a:rPr lang="ca-ES" sz="1400" b="0" dirty="0"/>
              <a:t>      &lt;input </a:t>
            </a:r>
            <a:r>
              <a:rPr lang="ca-ES" sz="1400" b="0" dirty="0" err="1"/>
              <a:t>max</a:t>
            </a:r>
            <a:r>
              <a:rPr lang="ca-ES" sz="1400" b="0" dirty="0"/>
              <a:t>="2048.0" min="0.0" </a:t>
            </a:r>
            <a:r>
              <a:rPr lang="ca-ES" sz="1400" b="0" dirty="0" err="1"/>
              <a:t>name</a:t>
            </a:r>
            <a:r>
              <a:rPr lang="ca-ES" sz="1400" b="0" dirty="0"/>
              <a:t>="</a:t>
            </a:r>
            <a:r>
              <a:rPr lang="ca-ES" sz="1400" b="0" dirty="0" err="1"/>
              <a:t>xmax</a:t>
            </a:r>
            <a:r>
              <a:rPr lang="ca-ES" sz="1400" b="0" dirty="0"/>
              <a:t>" </a:t>
            </a:r>
            <a:r>
              <a:rPr lang="ca-ES" sz="1400" b="0" dirty="0" err="1"/>
              <a:t>type</a:t>
            </a:r>
            <a:r>
              <a:rPr lang="ca-ES" sz="1400" b="0" dirty="0"/>
              <a:t>="</a:t>
            </a:r>
            <a:r>
              <a:rPr lang="ca-ES" sz="1400" b="0" dirty="0" err="1"/>
              <a:t>xmax</a:t>
            </a:r>
            <a:r>
              <a:rPr lang="ca-ES" sz="1400" b="0" dirty="0"/>
              <a:t>" </a:t>
            </a:r>
            <a:r>
              <a:rPr lang="ca-ES" sz="1400" b="0" dirty="0" err="1"/>
              <a:t>value</a:t>
            </a:r>
            <a:r>
              <a:rPr lang="ca-ES" sz="1400" b="0" dirty="0"/>
              <a:t>="1034.0"/&gt;</a:t>
            </a:r>
          </a:p>
          <a:p>
            <a:r>
              <a:rPr lang="en-US" sz="1400" b="0" dirty="0"/>
              <a:t>      &lt;input max="2048.0" min="0.0" name="</a:t>
            </a:r>
            <a:r>
              <a:rPr lang="en-US" sz="1400" b="0" dirty="0" err="1"/>
              <a:t>ymax</a:t>
            </a:r>
            <a:r>
              <a:rPr lang="en-US" sz="1400" b="0" dirty="0"/>
              <a:t>" type="</a:t>
            </a:r>
            <a:r>
              <a:rPr lang="en-US" sz="1400" b="0" dirty="0" err="1"/>
              <a:t>ymax</a:t>
            </a:r>
            <a:r>
              <a:rPr lang="en-US" sz="1400" b="0" dirty="0"/>
              <a:t>" value="789.0"/&gt;</a:t>
            </a:r>
          </a:p>
          <a:p>
            <a:r>
              <a:rPr lang="ca-ES" sz="1400" b="0" dirty="0"/>
              <a:t>      &lt;input </a:t>
            </a:r>
            <a:r>
              <a:rPr lang="ca-ES" sz="1400" b="0" dirty="0" err="1"/>
              <a:t>max</a:t>
            </a:r>
            <a:r>
              <a:rPr lang="ca-ES" sz="1400" b="0" dirty="0"/>
              <a:t>="18" min="0" </a:t>
            </a:r>
            <a:r>
              <a:rPr lang="ca-ES" sz="1400" b="0" dirty="0" err="1"/>
              <a:t>name</a:t>
            </a:r>
            <a:r>
              <a:rPr lang="ca-ES" sz="1400" b="0" dirty="0"/>
              <a:t>="zoom" </a:t>
            </a:r>
            <a:r>
              <a:rPr lang="ca-ES" sz="1400" b="0" dirty="0" err="1"/>
              <a:t>type</a:t>
            </a:r>
            <a:r>
              <a:rPr lang="ca-ES" sz="1400" b="0" dirty="0"/>
              <a:t>="zoom" </a:t>
            </a:r>
            <a:r>
              <a:rPr lang="ca-ES" sz="1400" b="0" dirty="0" err="1"/>
              <a:t>value</a:t>
            </a:r>
            <a:r>
              <a:rPr lang="ca-ES" sz="1400" b="0" dirty="0"/>
              <a:t>="3"/&gt;</a:t>
            </a:r>
          </a:p>
          <a:p>
            <a:r>
              <a:rPr lang="en-US" sz="1400" b="0" dirty="0"/>
              <a:t>      &lt;input name="projection" type="projection" value="</a:t>
            </a:r>
            <a:r>
              <a:rPr lang="en-US" sz="1400" b="0" dirty="0" err="1"/>
              <a:t>OSMTILE</a:t>
            </a:r>
            <a:r>
              <a:rPr lang="en-US" sz="1400" b="0" dirty="0"/>
              <a:t>"/&gt;</a:t>
            </a:r>
          </a:p>
          <a:p>
            <a:r>
              <a:rPr lang="ca-ES" sz="1400" b="0" dirty="0"/>
              <a:t>    &lt;/</a:t>
            </a:r>
            <a:r>
              <a:rPr lang="ca-ES" sz="1400" b="0" dirty="0" err="1"/>
              <a:t>extent</a:t>
            </a:r>
            <a:r>
              <a:rPr lang="ca-ES" sz="1400" b="0" dirty="0"/>
              <a:t>&gt;</a:t>
            </a:r>
          </a:p>
          <a:p>
            <a:r>
              <a:rPr lang="it-IT" sz="1400" b="0" dirty="0"/>
              <a:t>    &lt;tile col="1" row="2" src="http://ows.geobase.ca/wms/geobase_en?SERVICE=WMS&amp;amp;REQUEST=GetMap&amp;amp;FORMAT=image/png&amp;amp;TRANSPARENT=TRUE&amp;amp;STYLES=&amp;amp;VERSION=1.3.0&amp;amp;LAYERS=reference:bathymetry&amp;amp;WIDTH=256&amp;amp;HEIGHT=256&amp;amp;CRS=EPSG:900913&amp;amp;BBOX=-1.5028131257987E7,5009377.088386999,-1.0018754173187E7,1.0018754173187E7&amp;amp;m4h=t"/&gt;</a:t>
            </a:r>
          </a:p>
          <a:p>
            <a:r>
              <a:rPr lang="it-IT" sz="1400" b="0" dirty="0"/>
              <a:t>    &lt;tile col="2" row="2" src="http://ows.geobase.ca/wms/geobase_en?SERVICE=WMS&amp;amp;REQUEST=GetMap&amp;amp;FORMAT=image/png&amp;amp;TRANSPARENT=TRUE&amp;amp;STYLES=&amp;amp;VERSION=1.3.0&amp;amp;LAYERS=reference:bathymetry&amp;amp;WIDTH=256&amp;amp;HEIGHT=256&amp;amp;CRS=EPSG:900913&amp;amp;BBOX=-1.0018754173187E7,5009377.088386999,-5009377.088386999,1.0018754173187E7&amp;amp;m4h=t"/&gt;</a:t>
            </a:r>
          </a:p>
          <a:p>
            <a:r>
              <a:rPr lang="it-IT" sz="1400" b="0" dirty="0"/>
              <a:t>    &lt;tile col="1" row="1" src="http://ows.geobase.ca/wms/geobase_en?SERVICE=WMS&amp;amp;REQUEST=GetMap&amp;amp;FORMAT=image/png&amp;amp;TRANSPARENT=TRUE&amp;amp;STYLES=&amp;amp;VERSION=1.3.0&amp;amp;LAYERS=reference:bathymetry&amp;amp;WIDTH=256&amp;amp;HEIGHT=256&amp;amp;CRS=EPSG:900913&amp;amp;BBOX=-1.5028131257987E7,1.0018754173187E7,-1.0018754173187E7,1.5028131257987E7&amp;amp;m4h=t"/&gt;</a:t>
            </a:r>
          </a:p>
          <a:p>
            <a:r>
              <a:rPr lang="it-IT" sz="1400" b="0" dirty="0"/>
              <a:t>    &lt;tile col="2" row="1" src="http://ows.geobase.ca/wms/geobase_en?SERVICE=WMS&amp;amp;REQUEST=GetMap&amp;amp;FORMAT=image/png&amp;amp;TRANSPARENT=TRUE&amp;amp;STYLES=&amp;amp;VERSION=1.3.0&amp;amp;LAYERS=reference:bathymetry&amp;amp;WIDTH=256&amp;amp;HEIGHT=256&amp;amp;CRS=EPSG:900913&amp;amp;BBOX=-1.0018754173187E7,1.0018754173187E7,-5009377.088386999,1.5028131257987E7&amp;amp;m4h=t"/&gt;</a:t>
            </a:r>
          </a:p>
          <a:p>
            <a:r>
              <a:rPr lang="it-IT" sz="1400" b="0" dirty="0"/>
              <a:t>    </a:t>
            </a:r>
            <a:r>
              <a:rPr lang="it-IT" sz="1400" b="0" dirty="0" smtClean="0"/>
              <a:t>...</a:t>
            </a:r>
            <a:endParaRPr lang="it-IT" sz="1400" b="0" dirty="0"/>
          </a:p>
          <a:p>
            <a:r>
              <a:rPr lang="ca-ES" sz="1400" b="0" dirty="0"/>
              <a:t>  &lt;/</a:t>
            </a:r>
            <a:r>
              <a:rPr lang="ca-ES" sz="1400" b="0" dirty="0" err="1"/>
              <a:t>body</a:t>
            </a:r>
            <a:r>
              <a:rPr lang="ca-ES" sz="1400" b="0" dirty="0"/>
              <a:t>&gt;</a:t>
            </a:r>
          </a:p>
          <a:p>
            <a:r>
              <a:rPr lang="ca-ES" sz="1400" b="0" dirty="0"/>
              <a:t>&lt;/</a:t>
            </a:r>
            <a:r>
              <a:rPr lang="ca-ES" sz="1400" b="0" dirty="0" err="1"/>
              <a:t>mapml</a:t>
            </a:r>
            <a:r>
              <a:rPr lang="ca-ES" sz="1400" b="0" dirty="0"/>
              <a:t>&gt;</a:t>
            </a:r>
          </a:p>
          <a:p>
            <a:endParaRPr lang="ca-ES" sz="1400" b="0" dirty="0"/>
          </a:p>
          <a:p>
            <a:endParaRPr lang="ca-ES" sz="1400" b="0" dirty="0" err="1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62" y="4581045"/>
            <a:ext cx="2941638" cy="227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 Open Geospatial Consortium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D8CA8-DA42-484A-8C65-92CBA5C05D7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051" name="Picture 3" descr="D:\docs\Recerca\MapML\NR002 MapML ER\asciidoc\images\HTMLMapMLFormatU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696200" cy="69947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MapML</a:t>
            </a:r>
            <a:r>
              <a:rPr lang="en-US" noProof="0" dirty="0" smtClean="0"/>
              <a:t> Diagram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 Open Geospatial Consortium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D8CA8-DA42-484A-8C65-92CBA5C05D7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4" y="731365"/>
            <a:ext cx="5824536" cy="606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Otras</a:t>
            </a:r>
            <a:r>
              <a:rPr lang="ca-ES" dirty="0" smtClean="0"/>
              <a:t> </a:t>
            </a:r>
            <a:r>
              <a:rPr lang="ca-ES" dirty="0" err="1" smtClean="0"/>
              <a:t>cosas</a:t>
            </a:r>
            <a:endParaRPr lang="ca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en la manera de trabajar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OGC está cambiando su manera de trabajar y generar documentos.</a:t>
            </a:r>
          </a:p>
          <a:p>
            <a:r>
              <a:rPr lang="es-ES" dirty="0" smtClean="0"/>
              <a:t>En el pasado trabajábamos con Word y </a:t>
            </a:r>
            <a:r>
              <a:rPr lang="es-ES" dirty="0" err="1" smtClean="0"/>
              <a:t>PDFs</a:t>
            </a:r>
            <a:endParaRPr lang="es-ES" dirty="0" smtClean="0"/>
          </a:p>
          <a:p>
            <a:r>
              <a:rPr lang="es-ES" dirty="0" smtClean="0"/>
              <a:t>Después llego la </a:t>
            </a:r>
            <a:r>
              <a:rPr lang="es-ES" dirty="0" err="1" smtClean="0"/>
              <a:t>twiki</a:t>
            </a:r>
            <a:r>
              <a:rPr lang="es-ES" dirty="0" smtClean="0"/>
              <a:t>; más tarde rebautizada como </a:t>
            </a:r>
            <a:r>
              <a:rPr lang="es-ES" dirty="0" err="1" smtClean="0"/>
              <a:t>foswiki</a:t>
            </a:r>
            <a:endParaRPr lang="es-ES" dirty="0" smtClean="0"/>
          </a:p>
          <a:p>
            <a:pPr lvl="1"/>
            <a:r>
              <a:rPr lang="es-ES" dirty="0" smtClean="0"/>
              <a:t>Un entorno de páginas web en el que todo miembro del OGC puede editar de manera </a:t>
            </a:r>
            <a:r>
              <a:rPr lang="es-ES" i="1" dirty="0" smtClean="0"/>
              <a:t>más o menos</a:t>
            </a:r>
            <a:r>
              <a:rPr lang="es-ES" dirty="0" smtClean="0"/>
              <a:t> concurrente.</a:t>
            </a:r>
          </a:p>
          <a:p>
            <a:r>
              <a:rPr lang="es-ES" dirty="0" smtClean="0"/>
              <a:t>Ahora llega el turno a </a:t>
            </a:r>
            <a:r>
              <a:rPr lang="es-ES" dirty="0" err="1" smtClean="0"/>
              <a:t>GitHub</a:t>
            </a:r>
            <a:r>
              <a:rPr lang="es-ES" dirty="0" smtClean="0"/>
              <a:t> i </a:t>
            </a:r>
            <a:r>
              <a:rPr lang="es-ES" dirty="0" err="1" smtClean="0"/>
              <a:t>ASCIIdoc</a:t>
            </a:r>
            <a:endParaRPr lang="es-ES" dirty="0" smtClean="0"/>
          </a:p>
          <a:p>
            <a:pPr lvl="1"/>
            <a:r>
              <a:rPr lang="es-ES" dirty="0" smtClean="0"/>
              <a:t>Los documentos se redactan en un </a:t>
            </a:r>
            <a:r>
              <a:rPr lang="es-ES" dirty="0" err="1" smtClean="0"/>
              <a:t>lenguage</a:t>
            </a:r>
            <a:r>
              <a:rPr lang="es-ES" dirty="0" smtClean="0"/>
              <a:t> similar a la </a:t>
            </a:r>
            <a:r>
              <a:rPr lang="es-ES" dirty="0" err="1" smtClean="0"/>
              <a:t>twiki</a:t>
            </a:r>
            <a:r>
              <a:rPr lang="es-ES" dirty="0" smtClean="0"/>
              <a:t> pero que permite una creación de documentos más directa.</a:t>
            </a:r>
          </a:p>
          <a:p>
            <a:r>
              <a:rPr lang="es-ES" dirty="0" smtClean="0"/>
              <a:t>Los documentos aprobados se distribuyen en </a:t>
            </a:r>
            <a:r>
              <a:rPr lang="es-ES" dirty="0" err="1" smtClean="0"/>
              <a:t>PDF</a:t>
            </a:r>
            <a:r>
              <a:rPr lang="es-ES" dirty="0" smtClean="0"/>
              <a:t> y HTML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Open Geospatial Consortium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>
              <a:defRPr/>
            </a:pPr>
            <a:r>
              <a:rPr lang="en-US" altLang="es-ES" dirty="0" err="1" smtClean="0"/>
              <a:t>Ámbito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ILAF</a:t>
            </a:r>
            <a:r>
              <a:rPr lang="en-US" altLang="es-ES" dirty="0" smtClean="0"/>
              <a:t> OGC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4171950" cy="4381500"/>
          </a:xfrm>
        </p:spPr>
        <p:txBody>
          <a:bodyPr lIns="0" tIns="39312" rIns="0" bIns="0"/>
          <a:lstStyle/>
          <a:p>
            <a:r>
              <a:rPr lang="en-US" altLang="es-ES" dirty="0" err="1" smtClean="0">
                <a:solidFill>
                  <a:schemeClr val="tx1"/>
                </a:solidFill>
              </a:rPr>
              <a:t>Ámbito</a:t>
            </a:r>
            <a:r>
              <a:rPr lang="en-US" altLang="es-ES" dirty="0" smtClean="0">
                <a:solidFill>
                  <a:schemeClr val="tx1"/>
                </a:solidFill>
              </a:rPr>
              <a:t> </a:t>
            </a:r>
            <a:r>
              <a:rPr lang="en-US" altLang="es-ES" dirty="0" err="1" smtClean="0">
                <a:solidFill>
                  <a:schemeClr val="tx1"/>
                </a:solidFill>
              </a:rPr>
              <a:t>geográfico</a:t>
            </a:r>
            <a:r>
              <a:rPr lang="en-US" altLang="es-E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s-ES" dirty="0" err="1" smtClean="0">
                <a:solidFill>
                  <a:schemeClr val="tx1"/>
                </a:solidFill>
              </a:rPr>
              <a:t>España</a:t>
            </a:r>
            <a:r>
              <a:rPr lang="en-US" altLang="es-ES" dirty="0" smtClean="0">
                <a:solidFill>
                  <a:schemeClr val="tx1"/>
                </a:solidFill>
              </a:rPr>
              <a:t> + Portugal + Andorra + </a:t>
            </a:r>
            <a:r>
              <a:rPr lang="en-US" altLang="es-ES" dirty="0" err="1" smtClean="0">
                <a:solidFill>
                  <a:schemeClr val="tx1"/>
                </a:solidFill>
              </a:rPr>
              <a:t>Latinoamérica</a:t>
            </a:r>
            <a:endParaRPr lang="en-US" altLang="es-ES" dirty="0" smtClean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endParaRPr lang="en-US" altLang="es-ES" dirty="0" smtClean="0">
              <a:solidFill>
                <a:schemeClr val="tx1"/>
              </a:solidFill>
            </a:endParaRPr>
          </a:p>
          <a:p>
            <a:r>
              <a:rPr lang="es-ES" altLang="es-ES" dirty="0" smtClean="0">
                <a:solidFill>
                  <a:schemeClr val="tx1"/>
                </a:solidFill>
              </a:rPr>
              <a:t>Coordinadores:</a:t>
            </a:r>
          </a:p>
          <a:p>
            <a:pPr lvl="1"/>
            <a:r>
              <a:rPr lang="es-ES" altLang="es-ES" dirty="0" smtClean="0">
                <a:solidFill>
                  <a:schemeClr val="tx1"/>
                </a:solidFill>
              </a:rPr>
              <a:t>Joan Masó (</a:t>
            </a:r>
            <a:r>
              <a:rPr lang="es-ES" altLang="es-ES" dirty="0" err="1" smtClean="0">
                <a:solidFill>
                  <a:schemeClr val="tx1"/>
                </a:solidFill>
              </a:rPr>
              <a:t>CREAF</a:t>
            </a:r>
            <a:r>
              <a:rPr lang="es-ES" altLang="es-E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s-ES" altLang="es-ES" dirty="0" smtClean="0">
                <a:solidFill>
                  <a:schemeClr val="tx1"/>
                </a:solidFill>
              </a:rPr>
              <a:t>Guadalupe Cano (</a:t>
            </a:r>
            <a:r>
              <a:rPr lang="es-ES" altLang="es-ES" dirty="0" err="1" smtClean="0">
                <a:solidFill>
                  <a:schemeClr val="tx1"/>
                </a:solidFill>
              </a:rPr>
              <a:t>IGN-CNIG</a:t>
            </a:r>
            <a:r>
              <a:rPr lang="es-ES" altLang="es-ES" dirty="0" smtClean="0">
                <a:solidFill>
                  <a:schemeClr val="tx1"/>
                </a:solidFill>
              </a:rPr>
              <a:t>) </a:t>
            </a:r>
            <a:endParaRPr lang="es-ES" altLang="es-ES" dirty="0" smtClean="0">
              <a:solidFill>
                <a:schemeClr val="tx1"/>
              </a:solidFill>
            </a:endParaRPr>
          </a:p>
          <a:p>
            <a:pPr lvl="1"/>
            <a:endParaRPr lang="es-ES" altLang="es-ES" dirty="0" smtClean="0">
              <a:solidFill>
                <a:schemeClr val="tx1"/>
              </a:solidFill>
            </a:endParaRPr>
          </a:p>
          <a:p>
            <a:r>
              <a:rPr lang="es-ES" altLang="es-ES" dirty="0" smtClean="0">
                <a:solidFill>
                  <a:schemeClr val="tx1"/>
                </a:solidFill>
              </a:rPr>
              <a:t>Socios OGC (22)</a:t>
            </a:r>
          </a:p>
          <a:p>
            <a:endParaRPr lang="en-US" altLang="es-ES" dirty="0" smtClean="0"/>
          </a:p>
          <a:p>
            <a:pPr>
              <a:buFontTx/>
              <a:buNone/>
            </a:pPr>
            <a:endParaRPr lang="en-US" altLang="es-ES" dirty="0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421005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 smtClean="0">
                <a:effectLst/>
              </a:rPr>
              <a:t>¿Qué se pretende?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81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ES" altLang="es-ES" b="1" dirty="0" smtClean="0"/>
              <a:t>Hacia OGC</a:t>
            </a:r>
            <a:endParaRPr lang="es-ES" altLang="es-ES" dirty="0" smtClean="0"/>
          </a:p>
          <a:p>
            <a:pPr>
              <a:defRPr/>
            </a:pPr>
            <a:r>
              <a:rPr lang="es-ES" altLang="es-ES" sz="2000" dirty="0" smtClean="0"/>
              <a:t>Ser un mecanismo de coordinación y comunicación con OGC sobre requerimientos de interoperabilidad y para la participación en los procesos de estandarización.</a:t>
            </a:r>
          </a:p>
          <a:p>
            <a:pPr>
              <a:defRPr/>
            </a:pPr>
            <a:r>
              <a:rPr lang="es-ES" altLang="es-ES" sz="2000" dirty="0" smtClean="0"/>
              <a:t>Ser un medio para que OGC conozca y canalice las necesidades de interlocución y formativas en la comunidad ILAF.</a:t>
            </a:r>
          </a:p>
          <a:p>
            <a:pPr>
              <a:defRPr/>
            </a:pPr>
            <a:r>
              <a:rPr lang="es-ES" altLang="es-ES" sz="2000" dirty="0" smtClean="0"/>
              <a:t>Actuar como interlocutor ante el Foro Europeo de OGC.</a:t>
            </a:r>
          </a:p>
          <a:p>
            <a:pPr>
              <a:defRPr/>
            </a:pPr>
            <a:endParaRPr lang="es-ES" altLang="es-ES" sz="2000" dirty="0" smtClean="0"/>
          </a:p>
          <a:p>
            <a:pPr marL="0" lvl="1" indent="0" algn="ctr">
              <a:buFontTx/>
              <a:buNone/>
              <a:defRPr/>
            </a:pPr>
            <a:r>
              <a:rPr lang="es-ES" altLang="es-ES" sz="2400" b="1" dirty="0">
                <a:cs typeface="+mn-cs"/>
              </a:rPr>
              <a:t>Hacia la comunidad ILAF</a:t>
            </a:r>
          </a:p>
          <a:p>
            <a:pPr>
              <a:defRPr/>
            </a:pPr>
            <a:r>
              <a:rPr lang="es-ES" altLang="es-ES" sz="2000" dirty="0" smtClean="0"/>
              <a:t>Comunicar a los miembros de la comunidad ILAF de las todas las novedades de OGC</a:t>
            </a:r>
          </a:p>
          <a:p>
            <a:pPr>
              <a:defRPr/>
            </a:pPr>
            <a:r>
              <a:rPr lang="es-ES" altLang="es-ES" sz="2000" dirty="0" smtClean="0"/>
              <a:t>Estimular la participación de la comunidad ILAF y comunicárselo a OGC</a:t>
            </a:r>
          </a:p>
          <a:p>
            <a:pPr>
              <a:defRPr/>
            </a:pPr>
            <a:endParaRPr lang="es-ES" alt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¿Qué tenemos?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7592"/>
            <a:ext cx="8440738" cy="5029200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es-ES" altLang="es-ES" sz="2000" dirty="0" smtClean="0"/>
              <a:t>Lista de correo: </a:t>
            </a:r>
          </a:p>
          <a:p>
            <a:pPr>
              <a:buFont typeface="Times New Roman" pitchFamily="18" charset="0"/>
              <a:buNone/>
            </a:pPr>
            <a:r>
              <a:rPr lang="es-ES" altLang="es-ES" sz="2000" dirty="0" smtClean="0"/>
              <a:t>		</a:t>
            </a:r>
            <a:r>
              <a:rPr lang="es-ES" altLang="es-ES" sz="1800" dirty="0" smtClean="0"/>
              <a:t>ilaf.forum@lists.opengeospatial.org 	https://lists.opengeospatial.org/mailman/listinfo/ila.forum </a:t>
            </a:r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2971800" y="6629400"/>
            <a:ext cx="32004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fld id="{605BE2FE-B92B-4901-B441-B0D1BFD187DD}" type="slidenum">
              <a:rPr lang="en-GB" altLang="es-ES" sz="900" smtClean="0">
                <a:solidFill>
                  <a:srgbClr val="092E5C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en-GB" altLang="es-ES" sz="900" smtClean="0">
              <a:solidFill>
                <a:srgbClr val="092E5C"/>
              </a:solidFill>
            </a:endParaRPr>
          </a:p>
        </p:txBody>
      </p:sp>
      <p:sp>
        <p:nvSpPr>
          <p:cNvPr id="7173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6896100" y="6553200"/>
            <a:ext cx="19050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s-ES" altLang="es-ES" sz="900" smtClean="0">
                <a:solidFill>
                  <a:srgbClr val="092E5C"/>
                </a:solidFill>
              </a:rPr>
              <a:t>La localización es lo que cuenta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38085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276600"/>
            <a:ext cx="394252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590800"/>
            <a:ext cx="1752600" cy="32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Pasado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4 </a:t>
            </a:r>
            <a:r>
              <a:rPr lang="es-ES" dirty="0" smtClean="0"/>
              <a:t>días de la interoperabilidad</a:t>
            </a:r>
          </a:p>
          <a:p>
            <a:pPr lvl="1"/>
            <a:r>
              <a:rPr lang="ca-ES" dirty="0" smtClean="0"/>
              <a:t>Barcelona 2015</a:t>
            </a:r>
            <a:endParaRPr lang="es-ES" dirty="0" smtClean="0"/>
          </a:p>
          <a:p>
            <a:pPr lvl="1"/>
            <a:r>
              <a:rPr lang="es-ES" dirty="0" smtClean="0"/>
              <a:t>Lisboa </a:t>
            </a:r>
            <a:r>
              <a:rPr lang="es-ES" dirty="0" smtClean="0"/>
              <a:t>2014 </a:t>
            </a:r>
            <a:endParaRPr lang="es-ES" dirty="0" smtClean="0"/>
          </a:p>
          <a:p>
            <a:pPr lvl="1"/>
            <a:r>
              <a:rPr lang="es-ES" dirty="0" smtClean="0"/>
              <a:t>Madrid </a:t>
            </a:r>
            <a:r>
              <a:rPr lang="es-ES" dirty="0" smtClean="0"/>
              <a:t>2012</a:t>
            </a:r>
          </a:p>
          <a:p>
            <a:pPr lvl="1"/>
            <a:r>
              <a:rPr lang="es-ES" dirty="0" smtClean="0"/>
              <a:t>Barcelona </a:t>
            </a:r>
            <a:r>
              <a:rPr lang="es-ES" dirty="0" smtClean="0"/>
              <a:t>2011</a:t>
            </a:r>
            <a:endParaRPr lang="es-ES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505200" y="1204912"/>
            <a:ext cx="5299075" cy="4891088"/>
          </a:xfrm>
        </p:spPr>
        <p:txBody>
          <a:bodyPr/>
          <a:lstStyle/>
          <a:p>
            <a:pPr rtl="0" eaLnBrk="0" fontAlgn="base" hangingPunct="0"/>
            <a:r>
              <a:rPr lang="es-ES" sz="28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10 reuniones del </a:t>
            </a:r>
            <a:r>
              <a:rPr lang="es-ES" sz="28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ILAF</a:t>
            </a:r>
            <a:endParaRPr lang="es-ES" sz="28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  <a:p>
            <a:pPr lvl="1" rtl="0" eaLnBrk="0" fontAlgn="base" hangingPunct="0"/>
            <a:r>
              <a:rPr lang="ca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Lisboa 2017</a:t>
            </a:r>
            <a:endParaRPr lang="ca-ES" dirty="0" smtClean="0"/>
          </a:p>
          <a:p>
            <a:pPr lvl="1" rtl="0" eaLnBrk="0" fontAlgn="base" hangingPunct="0"/>
            <a:r>
              <a:rPr lang="ca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Barcelona 2016 (</a:t>
            </a:r>
            <a:r>
              <a:rPr lang="ca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JIIDE-INSPIRE</a:t>
            </a:r>
            <a:r>
              <a:rPr lang="ca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Lisboa 2014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Toledo 2013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Madrid 2012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Barcelona 2011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Barcelona 2011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GlobalGEO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Lisboa 2010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JIIDE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Barcelona 2010 (FOSS4G)</a:t>
            </a:r>
            <a:endParaRPr lang="ca-ES" dirty="0" smtClean="0"/>
          </a:p>
          <a:p>
            <a:pPr lvl="1" rtl="0" eaLnBrk="0" fontAlgn="base" hangingPunct="0"/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Murcia 2009 (</a:t>
            </a:r>
            <a:r>
              <a:rPr lang="es-ES" sz="2400" dirty="0" err="1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JIDEE</a:t>
            </a:r>
            <a:r>
              <a:rPr lang="es-ES" sz="24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rPr>
              <a:t>)</a:t>
            </a:r>
            <a:endParaRPr lang="ca-ES" sz="2400" dirty="0" smtClean="0">
              <a:solidFill>
                <a:schemeClr val="tx2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2014 Open Geospatial Consortium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</a:t>
            </a:r>
            <a:r>
              <a:rPr lang="es-ES" dirty="0" smtClean="0"/>
              <a:t>Participad en el OGC!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¿Cual es el mejor modo de participar?</a:t>
            </a:r>
          </a:p>
          <a:p>
            <a:pPr lvl="1"/>
            <a:r>
              <a:rPr lang="es-ES" dirty="0" smtClean="0"/>
              <a:t>Asistir a la reunión de orientación de los nuevos miembros para saber como va todo.</a:t>
            </a:r>
          </a:p>
          <a:p>
            <a:pPr lvl="1"/>
            <a:r>
              <a:rPr lang="es-ES" dirty="0" smtClean="0"/>
              <a:t>Asistir a las reuniones de los grupos de trabajo de domino para descubrir las distintas problemáticas sobre las que se está trabajando.</a:t>
            </a:r>
          </a:p>
          <a:p>
            <a:pPr lvl="1"/>
            <a:r>
              <a:rPr lang="es-ES" dirty="0" smtClean="0"/>
              <a:t>Darse de alta como observador de los grupos de trabajo de estándares y asistir a alguna de sus reuniones para ver como funcionan internamente.</a:t>
            </a:r>
          </a:p>
          <a:p>
            <a:pPr lvl="1"/>
            <a:r>
              <a:rPr lang="es-ES" dirty="0" smtClean="0"/>
              <a:t>Participar en alguna teleconferencia previa para estar más orientado</a:t>
            </a:r>
          </a:p>
          <a:p>
            <a:pPr lvl="1"/>
            <a:r>
              <a:rPr lang="es-ES" dirty="0" smtClean="0"/>
              <a:t>Descargar los documentos de “</a:t>
            </a:r>
            <a:r>
              <a:rPr lang="es-ES" dirty="0" err="1" smtClean="0"/>
              <a:t>pending</a:t>
            </a:r>
            <a:r>
              <a:rPr lang="es-ES" dirty="0" smtClean="0"/>
              <a:t> </a:t>
            </a:r>
            <a:r>
              <a:rPr lang="es-ES" dirty="0" err="1" smtClean="0"/>
              <a:t>documents</a:t>
            </a:r>
            <a:r>
              <a:rPr lang="es-ES" dirty="0" smtClean="0"/>
              <a:t>” antes de asistir al evento para estar al día</a:t>
            </a:r>
            <a:r>
              <a:rPr lang="es-ES" dirty="0" smtClean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2014 Open Geospatial Consortium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5213</TotalTime>
  <Words>3802</Words>
  <Application>Microsoft Office PowerPoint</Application>
  <PresentationFormat>Presentación en pantalla (4:3)</PresentationFormat>
  <Paragraphs>470</Paragraphs>
  <Slides>45</Slides>
  <Notes>6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CG Times</vt:lpstr>
      <vt:lpstr>MS PGothic</vt:lpstr>
      <vt:lpstr>Arial</vt:lpstr>
      <vt:lpstr>Times New Roman</vt:lpstr>
      <vt:lpstr>Arial Black</vt:lpstr>
      <vt:lpstr>OGC_PowerPoint_Template</vt:lpstr>
      <vt:lpstr>Día de la interoperabilidad</vt:lpstr>
      <vt:lpstr>Agenda</vt:lpstr>
      <vt:lpstr>Introducción</vt:lpstr>
      <vt:lpstr>Regional and national forums</vt:lpstr>
      <vt:lpstr>Ámbito de ILAF OGC</vt:lpstr>
      <vt:lpstr>¿Qué se pretende?</vt:lpstr>
      <vt:lpstr>¿Qué tenemos?</vt:lpstr>
      <vt:lpstr>Pasado</vt:lpstr>
      <vt:lpstr>¡Participad en el OGC!</vt:lpstr>
      <vt:lpstr>Mirando fuera o los efectos de las buenas prácticas para los datos espaciales en la web</vt:lpstr>
      <vt:lpstr>Spatial Data on the Web Best Practice</vt:lpstr>
      <vt:lpstr>Diapositiva 12</vt:lpstr>
      <vt:lpstr>Diapositiva 13</vt:lpstr>
      <vt:lpstr>Comparando DW-BP y SDW-BP</vt:lpstr>
      <vt:lpstr>Diapositiva 15</vt:lpstr>
      <vt:lpstr>Best Practice summary</vt:lpstr>
      <vt:lpstr>Diapositiva 17</vt:lpstr>
      <vt:lpstr>Mover la información geospacial a la web</vt:lpstr>
      <vt:lpstr>Que es lo que la web no tiene</vt:lpstr>
      <vt:lpstr>Qué pasa con tanta API?</vt:lpstr>
      <vt:lpstr>WFS 3.0 o que va a ser de la arquitectura de servicios común (OWS Common)</vt:lpstr>
      <vt:lpstr>Versión actual 2.0</vt:lpstr>
      <vt:lpstr>WFS 2.0</vt:lpstr>
      <vt:lpstr>Caracteristicas de WFS</vt:lpstr>
      <vt:lpstr>Summary of resources</vt:lpstr>
      <vt:lpstr>Feature Representation</vt:lpstr>
      <vt:lpstr>GeoJSON frente a GML</vt:lpstr>
      <vt:lpstr>Un JSON más formal</vt:lpstr>
      <vt:lpstr>Feature Access (simple)</vt:lpstr>
      <vt:lpstr>Property Access (simple)</vt:lpstr>
      <vt:lpstr>Feature Maintenance (simple)</vt:lpstr>
      <vt:lpstr>Aspectos a tratar</vt:lpstr>
      <vt:lpstr>Potential WFS 3.0 Resources  (Core Conformance Class)</vt:lpstr>
      <vt:lpstr>Use of the OpenAPI Specification 3.0</vt:lpstr>
      <vt:lpstr>OpenAPI document in the Swagger Editor</vt:lpstr>
      <vt:lpstr>Yaml example for a WFS</vt:lpstr>
      <vt:lpstr>MapML</vt:lpstr>
      <vt:lpstr>The old map element</vt:lpstr>
      <vt:lpstr>The new &lt;map&gt; element made geospatial.</vt:lpstr>
      <vt:lpstr>Diapositiva 40</vt:lpstr>
      <vt:lpstr>MapML is the format for your layers</vt:lpstr>
      <vt:lpstr>Diapositiva 42</vt:lpstr>
      <vt:lpstr>MapML Diagram</vt:lpstr>
      <vt:lpstr>Otras cosas</vt:lpstr>
      <vt:lpstr>Cambios en la manera de trabajar</vt:lpstr>
    </vt:vector>
  </TitlesOfParts>
  <Company>OGC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OGC TC/PC</dc:subject>
  <dc:creator>Carl Reed</dc:creator>
  <cp:lastModifiedBy>Joan Maso</cp:lastModifiedBy>
  <cp:revision>88</cp:revision>
  <cp:lastPrinted>2003-02-03T21:59:32Z</cp:lastPrinted>
  <dcterms:created xsi:type="dcterms:W3CDTF">2009-10-20T16:54:31Z</dcterms:created>
  <dcterms:modified xsi:type="dcterms:W3CDTF">2017-11-17T08:20:57Z</dcterms:modified>
</cp:coreProperties>
</file>