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  <p:sldMasterId id="2147483648" r:id="rId2"/>
    <p:sldMasterId id="2147483660" r:id="rId3"/>
    <p:sldMasterId id="2147483663" r:id="rId4"/>
    <p:sldMasterId id="2147483666" r:id="rId5"/>
    <p:sldMasterId id="2147483716" r:id="rId6"/>
    <p:sldMasterId id="2147483722" r:id="rId7"/>
  </p:sldMasterIdLst>
  <p:notesMasterIdLst>
    <p:notesMasterId r:id="rId18"/>
  </p:notesMasterIdLst>
  <p:handoutMasterIdLst>
    <p:handoutMasterId r:id="rId19"/>
  </p:handoutMasterIdLst>
  <p:sldIdLst>
    <p:sldId id="269" r:id="rId8"/>
    <p:sldId id="272" r:id="rId9"/>
    <p:sldId id="275" r:id="rId10"/>
    <p:sldId id="276" r:id="rId11"/>
    <p:sldId id="277" r:id="rId12"/>
    <p:sldId id="278" r:id="rId13"/>
    <p:sldId id="303" r:id="rId14"/>
    <p:sldId id="279" r:id="rId15"/>
    <p:sldId id="28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s1" initials="U" lastIdx="1" clrIdx="0">
    <p:extLst>
      <p:ext uri="{19B8F6BF-5375-455C-9EA6-DF929625EA0E}">
        <p15:presenceInfo xmlns:p15="http://schemas.microsoft.com/office/powerpoint/2012/main" userId="S::office365a@redflashgroup.com::29337bfe-bcdc-4963-a64e-ab88f009bbc4" providerId="AD"/>
      </p:ext>
    </p:extLst>
  </p:cmAuthor>
  <p:cmAuthor id="2" name="Erick Felsey" initials="EF" lastIdx="1" clrIdx="1">
    <p:extLst>
      <p:ext uri="{19B8F6BF-5375-455C-9EA6-DF929625EA0E}">
        <p15:presenceInfo xmlns:p15="http://schemas.microsoft.com/office/powerpoint/2012/main" userId="S::erick@elearningmind.com::92ba58ee-c2fc-42d9-9196-061e6b8251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092745"/>
    <a:srgbClr val="F2F2F2"/>
    <a:srgbClr val="D6DCE5"/>
    <a:srgbClr val="0A1F60"/>
    <a:srgbClr val="2ED0FF"/>
    <a:srgbClr val="6DD6EC"/>
    <a:srgbClr val="BEF7FA"/>
    <a:srgbClr val="A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408" autoAdjust="0"/>
  </p:normalViewPr>
  <p:slideViewPr>
    <p:cSldViewPr snapToGrid="0" snapToObjects="1">
      <p:cViewPr varScale="1">
        <p:scale>
          <a:sx n="76" d="100"/>
          <a:sy n="76" d="100"/>
        </p:scale>
        <p:origin x="113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563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537F67-8843-42B4-9051-D6F4A61DD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3B5AC-6035-4FCB-ACBF-BFFD34ED4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0AEA4-3F19-4F42-91AE-A93231ABB6A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6D496-F68B-4433-9AEF-E7D73F3FD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8BF13-2098-43A7-AF3D-88038BED5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2071-85AE-4634-ADF4-671944ADD3D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64895-6A18-451E-B7CB-0F11BB972913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FD32-2F24-4FA9-B7DE-53D903241EC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https://portal.ogc.org/public_ogc/membership/index.php?view=%27country%27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es-ES" sz="1400" dirty="0" smtClean="0"/>
              <a:t>Una página wiki pública: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1400" dirty="0" smtClean="0"/>
              <a:t>	</a:t>
            </a:r>
            <a:r>
              <a:rPr lang="es-ES" altLang="es-ES" dirty="0" smtClean="0"/>
              <a:t>http://external.opengeospatial.org/twiki_public/bin/view/ILAFpublic/WebHome</a:t>
            </a:r>
            <a:r>
              <a:rPr lang="es-ES" altLang="es-ES" sz="1400" dirty="0" smtClean="0"/>
              <a:t> </a:t>
            </a:r>
            <a:endParaRPr lang="es-ES" altLang="es-ES" dirty="0" smtClean="0"/>
          </a:p>
          <a:p>
            <a:endParaRPr lang="es-ES" altLang="es-ES" dirty="0" smtClean="0"/>
          </a:p>
          <a:p>
            <a:r>
              <a:rPr lang="es-ES" altLang="es-ES" sz="1400" dirty="0" smtClean="0"/>
              <a:t>Un espacio de trabajo reservado en el portal OGC (sólo miembros OGC):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1400" dirty="0" smtClean="0"/>
              <a:t>		</a:t>
            </a:r>
            <a:r>
              <a:rPr lang="es-ES" altLang="es-ES" dirty="0" smtClean="0"/>
              <a:t>http://portal.opengeospatial.org/?m=projects&amp;a=view&amp;project_id=354</a:t>
            </a:r>
            <a:r>
              <a:rPr lang="es-ES" altLang="es-ES" sz="1400" dirty="0" smtClean="0"/>
              <a:t> 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hyperlink" Target="https://twitter.com/opengeospatial?ref_src=twsrc%5egoogle|twcamp%5eserp|twgr%5eautho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png"/><Relationship Id="rId4" Type="http://schemas.openxmlformats.org/officeDocument/2006/relationships/hyperlink" Target="https://twitter.com/opengeospatial?ref_src=twsrc%5egoogle|twcamp%5eserp|twgr%5eautho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png"/><Relationship Id="rId4" Type="http://schemas.openxmlformats.org/officeDocument/2006/relationships/hyperlink" Target="https://twitter.com/opengeospatial?ref_src=twsrc%5egoogle|twcamp%5eserp|twgr%5eautho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6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45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31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24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17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964517" y="6553200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F35F-AD30-46E7-94F7-810A4C2F46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964517" y="6553200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2EB1-A5EB-4C2E-882D-65CE941D6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1A3E-7A4D-2D44-B741-6836F377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4490720"/>
            <a:ext cx="10515600" cy="160528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92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4B18D-9076-9647-83FB-D6F68658F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B338FA-2266-9647-AE07-C542B6650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" y="3911600"/>
            <a:ext cx="8184515" cy="579438"/>
          </a:xfrm>
          <a:prstGeom prst="rect">
            <a:avLst/>
          </a:prstGeom>
        </p:spPr>
        <p:txBody>
          <a:bodyPr anchor="b"/>
          <a:lstStyle>
            <a:lvl1pPr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4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2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8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54E6A5-FBEC-4C3A-B47B-6D153CDEB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12AB-4740-48C7-A306-8BC65841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1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7135AE-A9F7-49E4-A4C5-F848A82772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29A5884-52CE-4BD4-B4CC-F852684E8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382FF6-9475-4B95-8754-697DEAD1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0" r:id="rId3"/>
    <p:sldLayoutId id="214748371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F567DE2-1201-4602-845D-5E4183EB3E09}"/>
              </a:ext>
            </a:extLst>
          </p:cNvPr>
          <p:cNvSpPr/>
          <p:nvPr userDrawn="1"/>
        </p:nvSpPr>
        <p:spPr>
          <a:xfrm>
            <a:off x="0" y="0"/>
            <a:ext cx="6370710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person, man, using, water&#10;&#10;Description automatically generated">
            <a:extLst>
              <a:ext uri="{FF2B5EF4-FFF2-40B4-BE49-F238E27FC236}">
                <a16:creationId xmlns:a16="http://schemas.microsoft.com/office/drawing/2014/main" id="{79F6AB73-CACD-420F-94FF-329572A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70710" y="0"/>
            <a:ext cx="5821290" cy="64972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D55CC2-ECB2-4C8C-AAE9-6DA13C3C1667}"/>
              </a:ext>
            </a:extLst>
          </p:cNvPr>
          <p:cNvSpPr txBox="1"/>
          <p:nvPr userDrawn="1"/>
        </p:nvSpPr>
        <p:spPr>
          <a:xfrm>
            <a:off x="1290937" y="4502457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indable</a:t>
            </a:r>
          </a:p>
        </p:txBody>
      </p:sp>
      <p:sp>
        <p:nvSpPr>
          <p:cNvPr id="38" name="Google Shape;118;p19">
            <a:extLst>
              <a:ext uri="{FF2B5EF4-FFF2-40B4-BE49-F238E27FC236}">
                <a16:creationId xmlns:a16="http://schemas.microsoft.com/office/drawing/2014/main" id="{638F4D43-BD4D-41AF-B951-05D3354CD8D8}"/>
              </a:ext>
            </a:extLst>
          </p:cNvPr>
          <p:cNvSpPr/>
          <p:nvPr userDrawn="1"/>
        </p:nvSpPr>
        <p:spPr>
          <a:xfrm>
            <a:off x="625867" y="4453345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9;p19">
            <a:extLst>
              <a:ext uri="{FF2B5EF4-FFF2-40B4-BE49-F238E27FC236}">
                <a16:creationId xmlns:a16="http://schemas.microsoft.com/office/drawing/2014/main" id="{C9E8958B-3720-421F-BE83-BD36693B81B1}"/>
              </a:ext>
            </a:extLst>
          </p:cNvPr>
          <p:cNvSpPr/>
          <p:nvPr userDrawn="1"/>
        </p:nvSpPr>
        <p:spPr>
          <a:xfrm>
            <a:off x="3089907" y="4465878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120;p19">
            <a:extLst>
              <a:ext uri="{FF2B5EF4-FFF2-40B4-BE49-F238E27FC236}">
                <a16:creationId xmlns:a16="http://schemas.microsoft.com/office/drawing/2014/main" id="{EB6376F3-3CAD-4103-8C58-5BFB967035C3}"/>
              </a:ext>
            </a:extLst>
          </p:cNvPr>
          <p:cNvSpPr/>
          <p:nvPr userDrawn="1"/>
        </p:nvSpPr>
        <p:spPr>
          <a:xfrm>
            <a:off x="618171" y="5220332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21;p19">
            <a:extLst>
              <a:ext uri="{FF2B5EF4-FFF2-40B4-BE49-F238E27FC236}">
                <a16:creationId xmlns:a16="http://schemas.microsoft.com/office/drawing/2014/main" id="{355FA745-80DE-47BC-BBAB-FD75AA5511A6}"/>
              </a:ext>
            </a:extLst>
          </p:cNvPr>
          <p:cNvSpPr/>
          <p:nvPr userDrawn="1"/>
        </p:nvSpPr>
        <p:spPr>
          <a:xfrm>
            <a:off x="3108605" y="5222629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127;p19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78C7BC9-B6AA-4F18-ABEA-AE4DA001F542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67" y="4456346"/>
            <a:ext cx="532289" cy="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;p19" descr="A close up of a logo&#10;&#10;Description automatically generated">
            <a:extLst>
              <a:ext uri="{FF2B5EF4-FFF2-40B4-BE49-F238E27FC236}">
                <a16:creationId xmlns:a16="http://schemas.microsoft.com/office/drawing/2014/main" id="{52D1C18E-6B7A-4CD6-B819-59FEC83D66AF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36" y="4494683"/>
            <a:ext cx="465951" cy="4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25;p19" descr="A close up of a logo&#10;&#10;Description automatically generated">
            <a:extLst>
              <a:ext uri="{FF2B5EF4-FFF2-40B4-BE49-F238E27FC236}">
                <a16:creationId xmlns:a16="http://schemas.microsoft.com/office/drawing/2014/main" id="{13536215-45EB-4C98-8BC0-C9AEFB27DDCD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2" y="5178394"/>
            <a:ext cx="612940" cy="6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6;p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C565F-DE29-4080-B712-23B93B737BF6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531" y="52028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39FB623-817F-4F93-A288-978EC23E3A04}"/>
              </a:ext>
            </a:extLst>
          </p:cNvPr>
          <p:cNvSpPr txBox="1"/>
          <p:nvPr userDrawn="1"/>
        </p:nvSpPr>
        <p:spPr>
          <a:xfrm>
            <a:off x="3751637" y="4531453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ccessible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B2939A-F19C-4224-86A7-EF97F4D2E0E6}"/>
              </a:ext>
            </a:extLst>
          </p:cNvPr>
          <p:cNvSpPr txBox="1"/>
          <p:nvPr userDrawn="1"/>
        </p:nvSpPr>
        <p:spPr>
          <a:xfrm>
            <a:off x="1288611" y="5300198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nteroperable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327126-140B-4A3D-9476-05C34A3920A5}"/>
              </a:ext>
            </a:extLst>
          </p:cNvPr>
          <p:cNvSpPr txBox="1"/>
          <p:nvPr userDrawn="1"/>
        </p:nvSpPr>
        <p:spPr>
          <a:xfrm>
            <a:off x="3754625" y="5299592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eusable</a:t>
            </a:r>
            <a:endParaRPr lang="en-US" sz="180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1F7842-FB62-4D03-A267-0ECABCF803CE}"/>
              </a:ext>
            </a:extLst>
          </p:cNvPr>
          <p:cNvSpPr/>
          <p:nvPr userDrawn="1"/>
        </p:nvSpPr>
        <p:spPr>
          <a:xfrm>
            <a:off x="0" y="3068852"/>
            <a:ext cx="6370711" cy="732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72C414-D113-4B8F-88E8-4DE4B29A2295}"/>
              </a:ext>
            </a:extLst>
          </p:cNvPr>
          <p:cNvSpPr txBox="1"/>
          <p:nvPr userDrawn="1"/>
        </p:nvSpPr>
        <p:spPr>
          <a:xfrm>
            <a:off x="153004" y="3142719"/>
            <a:ext cx="600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noProof="0" dirty="0" smtClean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La comunidad de expertos</a:t>
            </a:r>
            <a:r>
              <a:rPr lang="es-ES" b="1" baseline="0" noProof="0" dirty="0" smtClean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más completa y leader mundial </a:t>
            </a:r>
            <a:r>
              <a:rPr lang="es-ES" b="1" noProof="0" dirty="0" smtClean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sobre información</a:t>
            </a:r>
            <a:r>
              <a:rPr lang="es-ES" b="1" baseline="0" noProof="0" dirty="0" smtClean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espacial</a:t>
            </a:r>
            <a:r>
              <a:rPr lang="es-ES" b="1" noProof="0" dirty="0" smtClean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:</a:t>
            </a:r>
            <a:endParaRPr lang="es-ES" b="1" noProof="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12533E42-C92B-4F9B-9039-39298932638B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B76AA4-6C64-4F1F-ADCB-CF84C517368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8B69FD2-131B-4899-A007-3AA20C8D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6" name="Picture 3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ECBDD7C-B804-4A09-801E-60E613AF58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4ED7CC-B2CC-4EDC-9BD3-54F30E099634}"/>
              </a:ext>
            </a:extLst>
          </p:cNvPr>
          <p:cNvSpPr/>
          <p:nvPr userDrawn="1"/>
        </p:nvSpPr>
        <p:spPr>
          <a:xfrm>
            <a:off x="584892" y="6551206"/>
            <a:ext cx="3257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2021 Open Geospatial Consortium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8C2C2F-04DA-49F5-B301-D9877349D6F5}"/>
              </a:ext>
            </a:extLst>
          </p:cNvPr>
          <p:cNvSpPr/>
          <p:nvPr userDrawn="1"/>
        </p:nvSpPr>
        <p:spPr>
          <a:xfrm>
            <a:off x="6377352" y="0"/>
            <a:ext cx="5814648" cy="6506308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B235F-86D9-4CA4-A3A8-F1D9D5E31F50}"/>
              </a:ext>
            </a:extLst>
          </p:cNvPr>
          <p:cNvSpPr txBox="1"/>
          <p:nvPr userDrawn="1"/>
        </p:nvSpPr>
        <p:spPr>
          <a:xfrm>
            <a:off x="9944700" y="5711973"/>
            <a:ext cx="189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45468-F921-49D3-A341-9DC9068F2906}"/>
              </a:ext>
            </a:extLst>
          </p:cNvPr>
          <p:cNvSpPr txBox="1"/>
          <p:nvPr userDrawn="1"/>
        </p:nvSpPr>
        <p:spPr>
          <a:xfrm>
            <a:off x="11662776" y="5682262"/>
            <a:ext cx="24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0E58B860-66AE-4FA1-A684-0BC7F60EB8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012" y="5782768"/>
            <a:ext cx="957618" cy="637139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578F28FA-26A0-4AD1-8EFD-4D0B250CC6F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561" y="5704806"/>
            <a:ext cx="1827698" cy="9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night, sky, rain&#10;&#10;Description automatically generated">
            <a:extLst>
              <a:ext uri="{FF2B5EF4-FFF2-40B4-BE49-F238E27FC236}">
                <a16:creationId xmlns:a16="http://schemas.microsoft.com/office/drawing/2014/main" id="{7B2C781C-F1D4-43C0-8B19-F550E83D9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9" y="2689"/>
            <a:ext cx="5689757" cy="64975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24283-A9D3-422D-9507-DB546AE54C2D}"/>
              </a:ext>
            </a:extLst>
          </p:cNvPr>
          <p:cNvSpPr/>
          <p:nvPr userDrawn="1"/>
        </p:nvSpPr>
        <p:spPr>
          <a:xfrm>
            <a:off x="5297680" y="-6177"/>
            <a:ext cx="6895184" cy="6512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A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1AAC2-6396-4424-BF19-D890A992B45C}"/>
              </a:ext>
            </a:extLst>
          </p:cNvPr>
          <p:cNvSpPr txBox="1"/>
          <p:nvPr userDrawn="1"/>
        </p:nvSpPr>
        <p:spPr>
          <a:xfrm>
            <a:off x="5398002" y="331724"/>
            <a:ext cx="5590447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OGC?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50D0E-47C9-4289-9377-7039660FA830}"/>
              </a:ext>
            </a:extLst>
          </p:cNvPr>
          <p:cNvSpPr txBox="1"/>
          <p:nvPr userDrawn="1"/>
        </p:nvSpPr>
        <p:spPr>
          <a:xfrm>
            <a:off x="5422849" y="1223885"/>
            <a:ext cx="699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Hub for thought leadership, innovation, and standards for all things related to location</a:t>
            </a: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78EA83-B972-44E2-8502-877E21BD0A4E}"/>
              </a:ext>
            </a:extLst>
          </p:cNvPr>
          <p:cNvCxnSpPr>
            <a:cxnSpLocks/>
          </p:cNvCxnSpPr>
          <p:nvPr userDrawn="1"/>
        </p:nvCxnSpPr>
        <p:spPr>
          <a:xfrm>
            <a:off x="5556975" y="1060291"/>
            <a:ext cx="13852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5738DE-268C-49A1-9F15-630125AB7E22}"/>
              </a:ext>
            </a:extLst>
          </p:cNvPr>
          <p:cNvSpPr txBox="1"/>
          <p:nvPr userDrawn="1"/>
        </p:nvSpPr>
        <p:spPr>
          <a:xfrm>
            <a:off x="2682362" y="709053"/>
            <a:ext cx="142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Communities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6D778-491D-4733-BD13-4BC240378364}"/>
              </a:ext>
            </a:extLst>
          </p:cNvPr>
          <p:cNvSpPr txBox="1"/>
          <p:nvPr userDrawn="1"/>
        </p:nvSpPr>
        <p:spPr>
          <a:xfrm>
            <a:off x="6144810" y="2257638"/>
            <a:ext cx="55895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future of location with community, and </a:t>
            </a:r>
            <a:b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for the good of society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F216B-3971-4E4D-8083-2287E9E9CB78}"/>
              </a:ext>
            </a:extLst>
          </p:cNvPr>
          <p:cNvSpPr txBox="1"/>
          <p:nvPr userDrawn="1"/>
        </p:nvSpPr>
        <p:spPr>
          <a:xfrm>
            <a:off x="3281069" y="1759532"/>
            <a:ext cx="1518601" cy="52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Expertise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BF33A-666B-47CD-9AD2-C722B6F61016}"/>
              </a:ext>
            </a:extLst>
          </p:cNvPr>
          <p:cNvSpPr txBox="1"/>
          <p:nvPr userDrawn="1"/>
        </p:nvSpPr>
        <p:spPr>
          <a:xfrm>
            <a:off x="3720640" y="2810002"/>
            <a:ext cx="161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6BEC0-AED8-46D5-800D-23299C632733}"/>
              </a:ext>
            </a:extLst>
          </p:cNvPr>
          <p:cNvSpPr txBox="1"/>
          <p:nvPr userDrawn="1"/>
        </p:nvSpPr>
        <p:spPr>
          <a:xfrm>
            <a:off x="4137312" y="4910959"/>
            <a:ext cx="12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Standards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E5300-143A-47B9-A37C-143FDA06EDBF}"/>
              </a:ext>
            </a:extLst>
          </p:cNvPr>
          <p:cNvSpPr txBox="1"/>
          <p:nvPr userDrawn="1"/>
        </p:nvSpPr>
        <p:spPr>
          <a:xfrm>
            <a:off x="4051628" y="3860481"/>
            <a:ext cx="121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Forum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D05123-7DEC-45A2-BF48-CB4F45FCBFF9}"/>
              </a:ext>
            </a:extLst>
          </p:cNvPr>
          <p:cNvCxnSpPr>
            <a:cxnSpLocks/>
          </p:cNvCxnSpPr>
          <p:nvPr userDrawn="1"/>
        </p:nvCxnSpPr>
        <p:spPr>
          <a:xfrm>
            <a:off x="1719621" y="970663"/>
            <a:ext cx="938430" cy="0"/>
          </a:xfrm>
          <a:prstGeom prst="line">
            <a:avLst/>
          </a:prstGeom>
          <a:ln>
            <a:solidFill>
              <a:srgbClr val="6DD6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FF68A-BE1D-4769-9DDE-1DD0718933EA}"/>
              </a:ext>
            </a:extLst>
          </p:cNvPr>
          <p:cNvCxnSpPr>
            <a:cxnSpLocks/>
          </p:cNvCxnSpPr>
          <p:nvPr userDrawn="1"/>
        </p:nvCxnSpPr>
        <p:spPr>
          <a:xfrm>
            <a:off x="2280060" y="2038472"/>
            <a:ext cx="991319" cy="0"/>
          </a:xfrm>
          <a:prstGeom prst="line">
            <a:avLst/>
          </a:prstGeom>
          <a:ln>
            <a:solidFill>
              <a:srgbClr val="BEF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ABBC1D-4520-465A-AAB6-25303685BDBD}"/>
              </a:ext>
            </a:extLst>
          </p:cNvPr>
          <p:cNvCxnSpPr>
            <a:cxnSpLocks/>
          </p:cNvCxnSpPr>
          <p:nvPr userDrawn="1"/>
        </p:nvCxnSpPr>
        <p:spPr>
          <a:xfrm>
            <a:off x="2570179" y="3075559"/>
            <a:ext cx="1079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7C087A-3B66-4E3A-B650-C8E8211A354D}"/>
              </a:ext>
            </a:extLst>
          </p:cNvPr>
          <p:cNvCxnSpPr/>
          <p:nvPr userDrawn="1"/>
        </p:nvCxnSpPr>
        <p:spPr>
          <a:xfrm>
            <a:off x="2668499" y="4099335"/>
            <a:ext cx="1373748" cy="0"/>
          </a:xfrm>
          <a:prstGeom prst="line">
            <a:avLst/>
          </a:prstGeom>
          <a:ln>
            <a:solidFill>
              <a:srgbClr val="A7F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0CFCE9-4062-4014-8F61-40F0062D1B54}"/>
              </a:ext>
            </a:extLst>
          </p:cNvPr>
          <p:cNvCxnSpPr>
            <a:cxnSpLocks/>
          </p:cNvCxnSpPr>
          <p:nvPr userDrawn="1"/>
        </p:nvCxnSpPr>
        <p:spPr>
          <a:xfrm>
            <a:off x="2991849" y="5175832"/>
            <a:ext cx="1114025" cy="0"/>
          </a:xfrm>
          <a:prstGeom prst="line">
            <a:avLst/>
          </a:prstGeom>
          <a:ln>
            <a:solidFill>
              <a:srgbClr val="A6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C4FB14-4BBB-495D-8986-A4A3E1053D8D}"/>
              </a:ext>
            </a:extLst>
          </p:cNvPr>
          <p:cNvSpPr txBox="1"/>
          <p:nvPr userDrawn="1"/>
        </p:nvSpPr>
        <p:spPr>
          <a:xfrm>
            <a:off x="6105283" y="4890948"/>
            <a:ext cx="6064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Approach: 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proven collaborative and agile process combining consensus-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standards, innovation projects, and partnership building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FC4B8-5E3F-4EBC-BA10-AAE0E300E381}"/>
              </a:ext>
            </a:extLst>
          </p:cNvPr>
          <p:cNvSpPr txBox="1"/>
          <p:nvPr userDrawn="1"/>
        </p:nvSpPr>
        <p:spPr>
          <a:xfrm>
            <a:off x="6144810" y="3570509"/>
            <a:ext cx="55824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 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location information Findable, Accessible, </a:t>
            </a:r>
            <a:b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Interoperable, and Reusable (FAIR)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15780-4A67-4428-8E17-EC5E95832895}"/>
              </a:ext>
            </a:extLst>
          </p:cNvPr>
          <p:cNvSpPr txBox="1"/>
          <p:nvPr userDrawn="1"/>
        </p:nvSpPr>
        <p:spPr>
          <a:xfrm>
            <a:off x="662116" y="5265370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7" name="Picture 2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424DC046-7E24-4C41-9851-06E0B4DEDF8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D29AD2-AF62-47EE-AEE9-224A0BB5366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D31773-BFA5-4F96-BD69-A4FA4933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3" name="Picture 32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32F96E37-490A-4AE9-B5F8-3CC5C4722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0A513AF-3F0E-4BF4-A409-0E6A02E99C50}"/>
              </a:ext>
            </a:extLst>
          </p:cNvPr>
          <p:cNvSpPr/>
          <p:nvPr userDrawn="1"/>
        </p:nvSpPr>
        <p:spPr>
          <a:xfrm>
            <a:off x="0" y="6560736"/>
            <a:ext cx="121919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2021 Open Geospatial Consortium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34F3045-39C6-485B-A4CD-6992462F79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902" y="3599331"/>
            <a:ext cx="897452" cy="897452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F7C52FD-0DE6-4284-B8E3-A325DDBC24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298" y="2043367"/>
            <a:ext cx="1266335" cy="1266335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29749898-A787-4265-B043-B733B3F916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909" y="4981675"/>
            <a:ext cx="897452" cy="8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ptop, indoor, computer, person&#10;&#10;Description automatically generated">
            <a:extLst>
              <a:ext uri="{FF2B5EF4-FFF2-40B4-BE49-F238E27FC236}">
                <a16:creationId xmlns:a16="http://schemas.microsoft.com/office/drawing/2014/main" id="{B5445D77-1EFD-483D-A03A-EF38776DC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"/>
            <a:ext cx="6763432" cy="6489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65E5B-22B8-4E72-B835-DF9A4CFD14C9}"/>
              </a:ext>
            </a:extLst>
          </p:cNvPr>
          <p:cNvSpPr/>
          <p:nvPr userDrawn="1"/>
        </p:nvSpPr>
        <p:spPr>
          <a:xfrm>
            <a:off x="6297731" y="0"/>
            <a:ext cx="5902712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EB67D19A-99E1-4749-A4A8-10A9B5F7EA33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C919E-6033-44D8-A82E-BAC7C8B41DA4}"/>
              </a:ext>
            </a:extLst>
          </p:cNvPr>
          <p:cNvSpPr/>
          <p:nvPr userDrawn="1"/>
        </p:nvSpPr>
        <p:spPr>
          <a:xfrm>
            <a:off x="-2304" y="6430"/>
            <a:ext cx="6307631" cy="1957137"/>
          </a:xfrm>
          <a:prstGeom prst="rect">
            <a:avLst/>
          </a:prstGeom>
          <a:solidFill>
            <a:srgbClr val="060A24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C3632-C874-4FE5-988C-668B6AA0FA2A}"/>
              </a:ext>
            </a:extLst>
          </p:cNvPr>
          <p:cNvSpPr/>
          <p:nvPr userDrawn="1"/>
        </p:nvSpPr>
        <p:spPr>
          <a:xfrm>
            <a:off x="6305328" y="7406"/>
            <a:ext cx="5902712" cy="1957137"/>
          </a:xfrm>
          <a:prstGeom prst="rect">
            <a:avLst/>
          </a:prstGeom>
          <a:solidFill>
            <a:srgbClr val="0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F7420-6F97-420E-AB6D-7DCC48B44A70}"/>
              </a:ext>
            </a:extLst>
          </p:cNvPr>
          <p:cNvSpPr txBox="1"/>
          <p:nvPr userDrawn="1"/>
        </p:nvSpPr>
        <p:spPr>
          <a:xfrm>
            <a:off x="6529135" y="383248"/>
            <a:ext cx="550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The world’s leading and comprehensive community of experts making location data more findable, accessible, interoperable and reusable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23890-AF8D-4846-8121-CDF7ADE81E24}"/>
              </a:ext>
            </a:extLst>
          </p:cNvPr>
          <p:cNvSpPr txBox="1"/>
          <p:nvPr userDrawn="1"/>
        </p:nvSpPr>
        <p:spPr>
          <a:xfrm>
            <a:off x="6935536" y="2226115"/>
            <a:ext cx="1845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C0237-CA9B-459A-9D1C-A8F9952C7102}"/>
              </a:ext>
            </a:extLst>
          </p:cNvPr>
          <p:cNvSpPr txBox="1"/>
          <p:nvPr userDrawn="1"/>
        </p:nvSpPr>
        <p:spPr>
          <a:xfrm>
            <a:off x="6935535" y="3552272"/>
            <a:ext cx="206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75ED4-BB99-419E-8740-98414831B88D}"/>
              </a:ext>
            </a:extLst>
          </p:cNvPr>
          <p:cNvSpPr txBox="1"/>
          <p:nvPr userDrawn="1"/>
        </p:nvSpPr>
        <p:spPr>
          <a:xfrm>
            <a:off x="6935535" y="4887785"/>
            <a:ext cx="332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Academia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74F26-6D78-4CF2-88B7-6D78A1FC647C}"/>
              </a:ext>
            </a:extLst>
          </p:cNvPr>
          <p:cNvSpPr txBox="1"/>
          <p:nvPr userDrawn="1"/>
        </p:nvSpPr>
        <p:spPr>
          <a:xfrm>
            <a:off x="611977" y="383248"/>
            <a:ext cx="516594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are our members?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206074-9906-4596-A595-3DF70721D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933937" y="433137"/>
            <a:ext cx="0" cy="11388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D96724-508B-4C86-852C-9348DD865620}"/>
              </a:ext>
            </a:extLst>
          </p:cNvPr>
          <p:cNvSpPr txBox="1"/>
          <p:nvPr userDrawn="1"/>
        </p:nvSpPr>
        <p:spPr>
          <a:xfrm>
            <a:off x="6935536" y="2553019"/>
            <a:ext cx="4303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Business Development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Competitive Technical Advantage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Global; Brand Exposure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99D9C-DBAE-4B78-81E3-45BAAFA88CC2}"/>
              </a:ext>
            </a:extLst>
          </p:cNvPr>
          <p:cNvSpPr txBox="1"/>
          <p:nvPr userDrawn="1"/>
        </p:nvSpPr>
        <p:spPr>
          <a:xfrm>
            <a:off x="6935535" y="3872411"/>
            <a:ext cx="511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Innovation and Market Support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Trusted Advice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Partnerships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Operational Policy, Support, and Certification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093A5-D3EC-45CD-A5FA-8B94D9CD9390}"/>
              </a:ext>
            </a:extLst>
          </p:cNvPr>
          <p:cNvSpPr txBox="1"/>
          <p:nvPr userDrawn="1"/>
        </p:nvSpPr>
        <p:spPr>
          <a:xfrm>
            <a:off x="6935535" y="5196997"/>
            <a:ext cx="362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Applied Research Partners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Collaboration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Citations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EBF67-3402-4B27-B109-22EF82CBAB31}"/>
              </a:ext>
            </a:extLst>
          </p:cNvPr>
          <p:cNvSpPr txBox="1"/>
          <p:nvPr userDrawn="1"/>
        </p:nvSpPr>
        <p:spPr>
          <a:xfrm>
            <a:off x="10550013" y="1218068"/>
            <a:ext cx="147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9B4A003-567F-484E-B389-DD6F5934C6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52" y="2135917"/>
            <a:ext cx="450880" cy="45088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98627A3-9CDA-4281-8D00-48A0905A5D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252" y="3423022"/>
            <a:ext cx="539998" cy="539998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E07B5C55-17C4-42B7-9E39-100E77B94C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0" y="4855060"/>
            <a:ext cx="393700" cy="3937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D0596D-FDD8-4353-A183-BBC22A1D96E7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8D1E095-E24B-4EAC-95AF-53F0C7758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4" name="Picture 3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9161A6E4-E812-4AB0-80D6-1D2E416454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4190970-6525-44D3-9AE8-4614745807E8}"/>
              </a:ext>
            </a:extLst>
          </p:cNvPr>
          <p:cNvSpPr/>
          <p:nvPr userDrawn="1"/>
        </p:nvSpPr>
        <p:spPr>
          <a:xfrm>
            <a:off x="0" y="6147896"/>
            <a:ext cx="12192000" cy="42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F66AB522-982A-4FA7-ACDF-5358F4032C6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pic>
        <p:nvPicPr>
          <p:cNvPr id="7" name="Picture 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CED46392-1508-4C8D-9D6E-3A41BFC61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8"/>
          <a:stretch/>
        </p:blipFill>
        <p:spPr>
          <a:xfrm>
            <a:off x="0" y="0"/>
            <a:ext cx="6096000" cy="6147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17066-E003-4E0F-B44B-7583D77BC76E}"/>
              </a:ext>
            </a:extLst>
          </p:cNvPr>
          <p:cNvSpPr txBox="1"/>
          <p:nvPr userDrawn="1"/>
        </p:nvSpPr>
        <p:spPr>
          <a:xfrm>
            <a:off x="6282388" y="290354"/>
            <a:ext cx="42597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F0087-078C-4D1E-A87E-2D4DB1EF4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3539" y="1063993"/>
            <a:ext cx="122795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20684B-B77A-4314-88F0-E06F6049CE6A}"/>
              </a:ext>
            </a:extLst>
          </p:cNvPr>
          <p:cNvSpPr txBox="1"/>
          <p:nvPr userDrawn="1"/>
        </p:nvSpPr>
        <p:spPr>
          <a:xfrm>
            <a:off x="171519" y="184151"/>
            <a:ext cx="179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0CE82-746C-42D6-A03A-EA776CC1FB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4" y="3096747"/>
            <a:ext cx="439378" cy="439378"/>
          </a:xfrm>
          <a:prstGeom prst="rect">
            <a:avLst/>
          </a:prstGeom>
        </p:spPr>
      </p:pic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55F7A46D-C012-4930-9CC3-4FE49C3FFE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5" y="4374326"/>
            <a:ext cx="394259" cy="394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D5327-B18B-4464-8A47-5205408F1ABD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DA7BAE-9FA0-459E-9E5B-50E1679AD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4" name="Picture 2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20A3F6FC-0327-45A8-AAC3-6D612851F9F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5" r:id="rId6"/>
    <p:sldLayoutId id="214748372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3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4400" b="1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xternal.ogc.org/twiki_public/ChinaForum/WebHome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geospatial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6739B-6975-43ED-8A4D-46C87323EF67}"/>
              </a:ext>
            </a:extLst>
          </p:cNvPr>
          <p:cNvSpPr txBox="1"/>
          <p:nvPr/>
        </p:nvSpPr>
        <p:spPr>
          <a:xfrm>
            <a:off x="153003" y="1210911"/>
            <a:ext cx="6217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cs typeface="Arial" pitchFamily="34" charset="0"/>
              </a:rPr>
              <a:t>GT IDEE 2021</a:t>
            </a:r>
          </a:p>
          <a:p>
            <a:r>
              <a:rPr lang="es-ES" sz="2800" dirty="0" smtClean="0">
                <a:cs typeface="Arial" pitchFamily="34" charset="0"/>
              </a:rPr>
              <a:t>Virtual</a:t>
            </a:r>
          </a:p>
          <a:p>
            <a:r>
              <a:rPr lang="es-ES" sz="2800" dirty="0" smtClean="0">
                <a:cs typeface="Arial" pitchFamily="34" charset="0"/>
              </a:rPr>
              <a:t>Joan Masó</a:t>
            </a:r>
          </a:p>
          <a:p>
            <a:r>
              <a:rPr lang="es-ES" sz="2800" dirty="0" smtClean="0">
                <a:cs typeface="Arial" pitchFamily="34" charset="0"/>
              </a:rPr>
              <a:t>22 Octubre 2021</a:t>
            </a:r>
            <a:endParaRPr lang="es-ES" sz="28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A553A-4AF4-0645-98E6-C7EC2015635E}"/>
              </a:ext>
            </a:extLst>
          </p:cNvPr>
          <p:cNvSpPr txBox="1"/>
          <p:nvPr/>
        </p:nvSpPr>
        <p:spPr>
          <a:xfrm>
            <a:off x="153003" y="573243"/>
            <a:ext cx="6217708" cy="6977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55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Reunión</a:t>
            </a:r>
            <a:r>
              <a:rPr lang="en-US" sz="2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ILAF</a:t>
            </a:r>
            <a:endParaRPr lang="en-US" sz="20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711" y="242455"/>
            <a:ext cx="2667000" cy="2667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595411" y="5316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b="1" dirty="0" smtClean="0">
                <a:solidFill>
                  <a:srgbClr val="FFFF00"/>
                </a:solidFill>
              </a:rPr>
              <a:t>12</a:t>
            </a:r>
            <a:endParaRPr lang="es-ES" sz="6000" b="1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4583965">
            <a:off x="5002464" y="922371"/>
            <a:ext cx="17613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0" dirty="0" smtClean="0">
                <a:latin typeface="+mn-lt"/>
              </a:rPr>
              <a:t>Primera reunión documentada en Murcia en 2009</a:t>
            </a:r>
            <a:endParaRPr lang="es-ES" sz="1050" b="0" dirty="0">
              <a:latin typeface="+mn-lt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7290" y="439768"/>
            <a:ext cx="2337372" cy="11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6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10:30 - 10:40 Introducción ILAF, </a:t>
            </a:r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Joan Masó (CREAF)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10:40 - 10:55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GeoPackage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: oportunidades y retos en el ámbito de software libre, Javier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Zarazaga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(U. de Zaragoza)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/>
              <a:t>Pausa hasta las 11:20</a:t>
            </a:r>
          </a:p>
          <a:p>
            <a:r>
              <a:rPr lang="es-ES" dirty="0" smtClean="0"/>
              <a:t>11:10 - 11:25 Los servicios ATOM INSPIRE en la </a:t>
            </a:r>
            <a:r>
              <a:rPr lang="es-ES" dirty="0" err="1" smtClean="0"/>
              <a:t>IDEBarcelona</a:t>
            </a:r>
            <a:r>
              <a:rPr lang="es-ES" dirty="0" smtClean="0"/>
              <a:t>, </a:t>
            </a:r>
            <a:r>
              <a:rPr lang="es-ES" i="1" dirty="0" smtClean="0"/>
              <a:t>Montse Marco (</a:t>
            </a:r>
            <a:r>
              <a:rPr lang="es-ES" i="1" dirty="0" err="1" smtClean="0"/>
              <a:t>Diputació</a:t>
            </a:r>
            <a:r>
              <a:rPr lang="es-ES" i="1" dirty="0" smtClean="0"/>
              <a:t> de Barcelona)</a:t>
            </a:r>
            <a:endParaRPr lang="es-ES" dirty="0" smtClean="0"/>
          </a:p>
          <a:p>
            <a:r>
              <a:rPr lang="es-ES" dirty="0" smtClean="0"/>
              <a:t>11:25 - 11:45 Últimas novedades de OGC, </a:t>
            </a:r>
            <a:r>
              <a:rPr lang="es-ES" i="1" dirty="0" smtClean="0"/>
              <a:t>Joan Masó (CREAF)</a:t>
            </a:r>
            <a:endParaRPr lang="es-ES" dirty="0" smtClean="0"/>
          </a:p>
          <a:p>
            <a:r>
              <a:rPr lang="es-ES" dirty="0" smtClean="0"/>
              <a:t>11:45 - 12:00 Debate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10:30 - 10:40 Introducción ILAF, </a:t>
            </a:r>
            <a:r>
              <a:rPr lang="es-ES" i="1" dirty="0" smtClean="0"/>
              <a:t>Joan Masó (CREAF)</a:t>
            </a:r>
            <a:endParaRPr lang="es-ES" dirty="0" smtClean="0"/>
          </a:p>
          <a:p>
            <a:r>
              <a:rPr lang="es-ES" dirty="0" smtClean="0"/>
              <a:t>10:40 - 10:55 </a:t>
            </a:r>
            <a:r>
              <a:rPr lang="es-ES" dirty="0" err="1" smtClean="0"/>
              <a:t>GeoPackage</a:t>
            </a:r>
            <a:r>
              <a:rPr lang="es-ES" dirty="0" smtClean="0"/>
              <a:t>: oportunidades y retos en el ámbito de software libre, Javier </a:t>
            </a:r>
            <a:r>
              <a:rPr lang="es-ES" dirty="0" err="1" smtClean="0"/>
              <a:t>Zarazaga</a:t>
            </a:r>
            <a:r>
              <a:rPr lang="es-ES" dirty="0" smtClean="0"/>
              <a:t> </a:t>
            </a:r>
            <a:r>
              <a:rPr lang="es-ES" i="1" dirty="0" smtClean="0"/>
              <a:t>(U. de Zaragoza)</a:t>
            </a:r>
            <a:endParaRPr lang="es-ES" dirty="0" smtClean="0"/>
          </a:p>
          <a:p>
            <a:r>
              <a:rPr lang="es-ES" dirty="0" smtClean="0"/>
              <a:t>11:10 - 11:25 Los servicios ATOM INSPIRE en la </a:t>
            </a:r>
            <a:r>
              <a:rPr lang="es-ES" dirty="0" err="1" smtClean="0"/>
              <a:t>IDEBarcelona</a:t>
            </a:r>
            <a:r>
              <a:rPr lang="es-ES" dirty="0" smtClean="0"/>
              <a:t>, </a:t>
            </a:r>
            <a:r>
              <a:rPr lang="es-ES" i="1" dirty="0" smtClean="0"/>
              <a:t>Montse Marco (</a:t>
            </a:r>
            <a:r>
              <a:rPr lang="es-ES" i="1" dirty="0" err="1" smtClean="0"/>
              <a:t>Diputació</a:t>
            </a:r>
            <a:r>
              <a:rPr lang="es-ES" i="1" dirty="0" smtClean="0"/>
              <a:t> de Barcelona)</a:t>
            </a:r>
            <a:endParaRPr lang="es-ES" dirty="0" smtClean="0"/>
          </a:p>
          <a:p>
            <a:r>
              <a:rPr lang="es-ES" dirty="0" smtClean="0"/>
              <a:t>11:25 - 11:45 Últimas novedades de OGC, </a:t>
            </a:r>
            <a:r>
              <a:rPr lang="es-ES" i="1" dirty="0" smtClean="0"/>
              <a:t>Joan Masó (CREAF)</a:t>
            </a:r>
            <a:endParaRPr lang="es-ES" dirty="0" smtClean="0"/>
          </a:p>
          <a:p>
            <a:r>
              <a:rPr lang="es-ES" dirty="0" smtClean="0"/>
              <a:t>11:45 - 12:00 Debate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Regional </a:t>
            </a:r>
            <a:r>
              <a:rPr lang="ca-ES" dirty="0" err="1" smtClean="0"/>
              <a:t>forums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40091" y="1162838"/>
            <a:ext cx="2836718" cy="4351338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es-ES" dirty="0" smtClean="0"/>
              <a:t>Asia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/>
              <a:t>Australia and New </a:t>
            </a:r>
            <a:r>
              <a:rPr lang="es-ES" dirty="0" err="1" smtClean="0"/>
              <a:t>Zealand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err="1" smtClean="0"/>
              <a:t>Canada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>
                <a:hlinkClick r:id="rId2"/>
              </a:rPr>
              <a:t>China </a:t>
            </a:r>
            <a:r>
              <a:rPr lang="es-ES" dirty="0" err="1" smtClean="0">
                <a:hlinkClick r:id="rId2"/>
              </a:rPr>
              <a:t>Forum</a:t>
            </a:r>
            <a:endParaRPr lang="es-ES" dirty="0" smtClean="0"/>
          </a:p>
          <a:p>
            <a:pPr fontAlgn="base"/>
            <a:r>
              <a:rPr lang="es-ES" dirty="0" err="1" smtClean="0"/>
              <a:t>Europe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/>
              <a:t>France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/>
              <a:t>ILAF (</a:t>
            </a:r>
            <a:r>
              <a:rPr lang="es-ES" dirty="0" err="1" smtClean="0"/>
              <a:t>Iberian</a:t>
            </a:r>
            <a:r>
              <a:rPr lang="es-ES" dirty="0" smtClean="0"/>
              <a:t> and </a:t>
            </a:r>
            <a:r>
              <a:rPr lang="es-ES" dirty="0" err="1" smtClean="0"/>
              <a:t>Latin</a:t>
            </a:r>
            <a:r>
              <a:rPr lang="es-ES" dirty="0" smtClean="0"/>
              <a:t>-American </a:t>
            </a:r>
            <a:r>
              <a:rPr lang="es-ES" dirty="0" err="1" smtClean="0"/>
              <a:t>Forum</a:t>
            </a:r>
            <a:r>
              <a:rPr lang="es-ES" dirty="0" smtClean="0"/>
              <a:t>)</a:t>
            </a:r>
          </a:p>
          <a:p>
            <a:pPr fontAlgn="base"/>
            <a:r>
              <a:rPr lang="es-ES" dirty="0" smtClean="0"/>
              <a:t>India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err="1" smtClean="0"/>
              <a:t>Korea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err="1" smtClean="0"/>
              <a:t>Middle</a:t>
            </a:r>
            <a:r>
              <a:rPr lang="es-ES" dirty="0" smtClean="0"/>
              <a:t> East and North </a:t>
            </a:r>
            <a:r>
              <a:rPr lang="es-ES" dirty="0" err="1" smtClean="0"/>
              <a:t>Africa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err="1" smtClean="0"/>
              <a:t>Nordic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/>
              <a:t>North American </a:t>
            </a:r>
            <a:r>
              <a:rPr lang="es-ES" dirty="0" err="1" smtClean="0"/>
              <a:t>Forum</a:t>
            </a:r>
            <a:endParaRPr lang="es-ES" dirty="0" smtClean="0"/>
          </a:p>
          <a:p>
            <a:pPr fontAlgn="base"/>
            <a:r>
              <a:rPr lang="es-ES" dirty="0" smtClean="0"/>
              <a:t>UK &amp; </a:t>
            </a:r>
            <a:r>
              <a:rPr lang="es-ES" dirty="0" err="1" smtClean="0"/>
              <a:t>Ireland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endParaRPr lang="es-ES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9144000" y="2836718"/>
            <a:ext cx="3048000" cy="457200"/>
          </a:xfrm>
          <a:prstGeom prst="rect">
            <a:avLst/>
          </a:prstGeom>
          <a:noFill/>
          <a:ln w="571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709" y="1162838"/>
            <a:ext cx="9069666" cy="41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>
              <a:defRPr/>
            </a:pPr>
            <a:r>
              <a:rPr lang="en-US" altLang="es-ES" dirty="0" err="1" smtClean="0"/>
              <a:t>Ámbito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ILAF</a:t>
            </a:r>
            <a:r>
              <a:rPr lang="en-US" altLang="es-ES" dirty="0" smtClean="0"/>
              <a:t> OGC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700213"/>
            <a:ext cx="5562600" cy="4381500"/>
          </a:xfrm>
        </p:spPr>
        <p:txBody>
          <a:bodyPr lIns="0" tIns="39312" rIns="0" bIns="0">
            <a:normAutofit fontScale="47500" lnSpcReduction="20000"/>
          </a:bodyPr>
          <a:lstStyle/>
          <a:p>
            <a:r>
              <a:rPr lang="en-US" altLang="es-ES" dirty="0" err="1" smtClean="0">
                <a:solidFill>
                  <a:schemeClr val="tx1"/>
                </a:solidFill>
              </a:rPr>
              <a:t>Ámbito</a:t>
            </a:r>
            <a:r>
              <a:rPr lang="en-US" altLang="es-ES" dirty="0" smtClean="0">
                <a:solidFill>
                  <a:schemeClr val="tx1"/>
                </a:solidFill>
              </a:rPr>
              <a:t> </a:t>
            </a:r>
            <a:r>
              <a:rPr lang="en-US" altLang="es-ES" dirty="0" err="1" smtClean="0">
                <a:solidFill>
                  <a:schemeClr val="tx1"/>
                </a:solidFill>
              </a:rPr>
              <a:t>geográfico</a:t>
            </a:r>
            <a:r>
              <a:rPr lang="en-US" altLang="es-E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s-ES" dirty="0" err="1" smtClean="0">
                <a:solidFill>
                  <a:schemeClr val="tx1"/>
                </a:solidFill>
              </a:rPr>
              <a:t>España</a:t>
            </a:r>
            <a:r>
              <a:rPr lang="en-US" altLang="es-ES" dirty="0" smtClean="0">
                <a:solidFill>
                  <a:schemeClr val="tx1"/>
                </a:solidFill>
              </a:rPr>
              <a:t> + Portugal + Andorra + </a:t>
            </a:r>
            <a:r>
              <a:rPr lang="en-US" altLang="es-ES" dirty="0" err="1" smtClean="0">
                <a:solidFill>
                  <a:schemeClr val="tx1"/>
                </a:solidFill>
              </a:rPr>
              <a:t>Latinoamérica</a:t>
            </a:r>
            <a:endParaRPr lang="en-US" altLang="es-ES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endParaRPr lang="en-US" altLang="es-ES" dirty="0" smtClean="0">
              <a:solidFill>
                <a:schemeClr val="tx1"/>
              </a:solidFill>
            </a:endParaRPr>
          </a:p>
          <a:p>
            <a:r>
              <a:rPr lang="es-ES" altLang="es-ES" dirty="0" smtClean="0">
                <a:solidFill>
                  <a:schemeClr val="tx1"/>
                </a:solidFill>
              </a:rPr>
              <a:t>Coordinadores:</a:t>
            </a:r>
          </a:p>
          <a:p>
            <a:pPr lvl="1"/>
            <a:r>
              <a:rPr lang="es-ES" altLang="es-ES" dirty="0" smtClean="0">
                <a:solidFill>
                  <a:schemeClr val="tx1"/>
                </a:solidFill>
              </a:rPr>
              <a:t>Joan Masó (</a:t>
            </a:r>
            <a:r>
              <a:rPr lang="es-ES" altLang="es-ES" dirty="0" err="1" smtClean="0">
                <a:solidFill>
                  <a:schemeClr val="tx1"/>
                </a:solidFill>
              </a:rPr>
              <a:t>CREAF</a:t>
            </a:r>
            <a:r>
              <a:rPr lang="es-ES" altLang="es-E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ES" altLang="es-ES" dirty="0" smtClean="0">
                <a:solidFill>
                  <a:schemeClr val="tx1"/>
                </a:solidFill>
              </a:rPr>
              <a:t>Guadalupe Cano (</a:t>
            </a:r>
            <a:r>
              <a:rPr lang="es-ES" altLang="es-ES" dirty="0" err="1" smtClean="0">
                <a:solidFill>
                  <a:schemeClr val="tx1"/>
                </a:solidFill>
              </a:rPr>
              <a:t>IGN-CNIG</a:t>
            </a:r>
            <a:r>
              <a:rPr lang="es-ES" altLang="es-ES" dirty="0" smtClean="0">
                <a:solidFill>
                  <a:schemeClr val="tx1"/>
                </a:solidFill>
              </a:rPr>
              <a:t>) </a:t>
            </a:r>
          </a:p>
          <a:p>
            <a:pPr lvl="1"/>
            <a:endParaRPr lang="es-ES" altLang="es-ES" dirty="0" smtClean="0">
              <a:solidFill>
                <a:schemeClr val="tx1"/>
              </a:solidFill>
            </a:endParaRPr>
          </a:p>
          <a:p>
            <a:r>
              <a:rPr lang="es-ES" altLang="es-ES" dirty="0" smtClean="0">
                <a:solidFill>
                  <a:schemeClr val="tx1"/>
                </a:solidFill>
              </a:rPr>
              <a:t>Socios OGC: 20</a:t>
            </a:r>
          </a:p>
          <a:p>
            <a:pPr lvl="1"/>
            <a:r>
              <a:rPr lang="es-ES" altLang="es-ES" dirty="0" err="1" smtClean="0"/>
              <a:t>Brazil</a:t>
            </a:r>
            <a:r>
              <a:rPr lang="es-ES" altLang="es-ES" dirty="0" smtClean="0"/>
              <a:t> (1)</a:t>
            </a:r>
          </a:p>
          <a:p>
            <a:pPr lvl="1"/>
            <a:r>
              <a:rPr lang="es-ES" altLang="es-ES" dirty="0" smtClean="0"/>
              <a:t>Colombia (1)</a:t>
            </a:r>
          </a:p>
          <a:p>
            <a:pPr lvl="1"/>
            <a:r>
              <a:rPr lang="es-ES" altLang="es-ES" dirty="0" smtClean="0"/>
              <a:t>El Salvador (1)</a:t>
            </a:r>
          </a:p>
          <a:p>
            <a:pPr lvl="1"/>
            <a:r>
              <a:rPr lang="es-ES" altLang="es-ES" dirty="0" err="1" smtClean="0"/>
              <a:t>Mexico</a:t>
            </a:r>
            <a:r>
              <a:rPr lang="es-ES" altLang="es-ES" dirty="0" smtClean="0"/>
              <a:t> (2)</a:t>
            </a:r>
          </a:p>
          <a:p>
            <a:pPr lvl="1"/>
            <a:r>
              <a:rPr lang="es-ES" altLang="es-ES" dirty="0" err="1" smtClean="0"/>
              <a:t>Peru</a:t>
            </a:r>
            <a:r>
              <a:rPr lang="es-ES" altLang="es-ES" dirty="0" smtClean="0"/>
              <a:t> (1)</a:t>
            </a:r>
          </a:p>
          <a:p>
            <a:pPr lvl="1"/>
            <a:r>
              <a:rPr lang="es-ES" altLang="es-ES" dirty="0" smtClean="0"/>
              <a:t>Portugal (3)</a:t>
            </a:r>
          </a:p>
          <a:p>
            <a:pPr lvl="1"/>
            <a:r>
              <a:rPr lang="es-ES" altLang="es-ES" dirty="0" err="1" smtClean="0"/>
              <a:t>Spain</a:t>
            </a:r>
            <a:r>
              <a:rPr lang="es-ES" altLang="es-ES" dirty="0" smtClean="0"/>
              <a:t> (11)</a:t>
            </a:r>
          </a:p>
          <a:p>
            <a:pPr lvl="1"/>
            <a:endParaRPr lang="es-ES" altLang="es-ES" dirty="0" smtClean="0">
              <a:solidFill>
                <a:schemeClr val="tx1"/>
              </a:solidFill>
            </a:endParaRPr>
          </a:p>
          <a:p>
            <a:endParaRPr lang="en-US" altLang="es-ES" dirty="0" smtClean="0"/>
          </a:p>
          <a:p>
            <a:pPr>
              <a:buFontTx/>
              <a:buNone/>
            </a:pPr>
            <a:endParaRPr lang="en-US" altLang="es-ES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4" y="2420939"/>
            <a:ext cx="56134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>
                <a:effectLst/>
              </a:rPr>
              <a:t>¿Qué se pretende?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90600"/>
            <a:ext cx="11277600" cy="5181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ES" altLang="es-ES" b="1" dirty="0" smtClean="0"/>
              <a:t>Hacia OGC</a:t>
            </a:r>
            <a:endParaRPr lang="es-ES" altLang="es-ES" dirty="0" smtClean="0"/>
          </a:p>
          <a:p>
            <a:pPr>
              <a:defRPr/>
            </a:pPr>
            <a:r>
              <a:rPr lang="es-ES" altLang="es-ES" sz="2000" dirty="0" smtClean="0"/>
              <a:t>Ser un mecanismo de coordinación y comunicación con OGC sobre requerimientos de interoperabilidad y para la participación en los procesos de estandarización.</a:t>
            </a:r>
          </a:p>
          <a:p>
            <a:pPr>
              <a:defRPr/>
            </a:pPr>
            <a:r>
              <a:rPr lang="es-ES" altLang="es-ES" sz="2000" dirty="0" smtClean="0"/>
              <a:t>Ser un medio para que OGC conozca y canalice las necesidades de interlocución y formativas en la comunidad ILAF.</a:t>
            </a:r>
          </a:p>
          <a:p>
            <a:pPr>
              <a:defRPr/>
            </a:pPr>
            <a:r>
              <a:rPr lang="es-ES" altLang="es-ES" sz="2000" dirty="0" smtClean="0"/>
              <a:t>Actuar como interlocutor ante el Foro Europeo de OGC.</a:t>
            </a:r>
          </a:p>
          <a:p>
            <a:pPr>
              <a:defRPr/>
            </a:pPr>
            <a:endParaRPr lang="es-ES" altLang="es-ES" sz="2000" dirty="0" smtClean="0"/>
          </a:p>
          <a:p>
            <a:pPr marL="0" lvl="1" indent="0" algn="ctr">
              <a:buFontTx/>
              <a:buNone/>
              <a:defRPr/>
            </a:pPr>
            <a:r>
              <a:rPr lang="es-ES" altLang="es-ES" sz="2400" b="1" dirty="0">
                <a:cs typeface="+mn-cs"/>
              </a:rPr>
              <a:t>Hacia la comunidad ILAF</a:t>
            </a:r>
          </a:p>
          <a:p>
            <a:pPr>
              <a:defRPr/>
            </a:pPr>
            <a:r>
              <a:rPr lang="es-ES" altLang="es-ES" sz="2000" dirty="0" smtClean="0"/>
              <a:t>Comunicar a los miembros de la comunidad ILAF de las todas las novedades de OGC</a:t>
            </a:r>
          </a:p>
          <a:p>
            <a:pPr>
              <a:defRPr/>
            </a:pPr>
            <a:r>
              <a:rPr lang="es-ES" altLang="es-ES" sz="2000" dirty="0" smtClean="0"/>
              <a:t>Estimular la participación de la comunidad ILAF y comunicárselo a OGC</a:t>
            </a:r>
          </a:p>
          <a:p>
            <a:pPr>
              <a:defRPr/>
            </a:pPr>
            <a:endParaRPr lang="es-ES" altLang="es-ES" sz="20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Pasado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4 días de la interoperabilidad</a:t>
            </a:r>
          </a:p>
          <a:p>
            <a:pPr lvl="1"/>
            <a:r>
              <a:rPr lang="ca-ES" dirty="0" smtClean="0"/>
              <a:t>Barcelona 2015</a:t>
            </a:r>
            <a:endParaRPr lang="es-ES" dirty="0" smtClean="0"/>
          </a:p>
          <a:p>
            <a:pPr lvl="1"/>
            <a:r>
              <a:rPr lang="es-ES" dirty="0" smtClean="0"/>
              <a:t>Lisboa 2014 </a:t>
            </a:r>
          </a:p>
          <a:p>
            <a:pPr lvl="1"/>
            <a:r>
              <a:rPr lang="es-ES" dirty="0" smtClean="0"/>
              <a:t>Madrid 2012</a:t>
            </a:r>
          </a:p>
          <a:p>
            <a:pPr lvl="1"/>
            <a:r>
              <a:rPr lang="es-ES" dirty="0" smtClean="0"/>
              <a:t>Barcelona 2011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954954" y="1169129"/>
            <a:ext cx="4553526" cy="5272088"/>
          </a:xfrm>
        </p:spPr>
        <p:txBody>
          <a:bodyPr>
            <a:normAutofit fontScale="85000" lnSpcReduction="20000"/>
          </a:bodyPr>
          <a:lstStyle/>
          <a:p>
            <a:pPr rtl="0" eaLnBrk="0" fontAlgn="base" hangingPunct="0"/>
            <a:r>
              <a:rPr lang="es-ES" sz="28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12 reuniones del </a:t>
            </a:r>
            <a:r>
              <a:rPr lang="es-ES" sz="28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ILAF</a:t>
            </a:r>
            <a:endParaRPr lang="es-ES" sz="28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1"/>
            <a:r>
              <a:rPr lang="ca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Caceres 2019 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(</a:t>
            </a:r>
            <a:r>
              <a:rPr lang="es-ES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1"/>
            <a:r>
              <a:rPr lang="ca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Menorca 2018 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(</a:t>
            </a:r>
            <a:r>
              <a:rPr lang="es-ES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1"/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2017 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(</a:t>
            </a:r>
            <a:r>
              <a:rPr lang="es-ES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1" rtl="0" eaLnBrk="0" fontAlgn="base" hangingPunct="0"/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2016 (</a:t>
            </a:r>
            <a:r>
              <a:rPr lang="ca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JIIDE-INSPIRE</a:t>
            </a:r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2014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Toledo 2013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Madrid 2012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2011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2011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GlobalGEO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2010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2010 (FOSS4G)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Murcia 2009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JIDEE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sz="24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964517" y="6553200"/>
            <a:ext cx="426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Pero esta</a:t>
            </a:r>
            <a:r>
              <a:rPr lang="es-ES" i="1" smtClean="0"/>
              <a:t>va</a:t>
            </a:r>
            <a:r>
              <a:rPr lang="es-ES" smtClean="0"/>
              <a:t>mos un poco parados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Necesitábamos una inyección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F4F35F-AD30-46E7-94F7-810A4C2F46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Icono Inyección, la vacuna, la vacunación, aguja, cura, coronavirus Gratis  de Coronavirus - Sket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227262" y="2686050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Imma Ser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717" y="1286663"/>
            <a:ext cx="3810000" cy="3810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719457" y="514484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Imma Serra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¿Qué tenemos?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97592"/>
            <a:ext cx="11254317" cy="5029200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es-ES" altLang="es-ES" sz="2000" dirty="0" smtClean="0"/>
              <a:t>Lista de correo: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2000" dirty="0" smtClean="0"/>
              <a:t>		ilaf.forum@lists.ogc.org      https://lists.ogc.org/mailman/listinfo/ila.forum		</a:t>
            </a:r>
            <a:r>
              <a:rPr lang="es-ES" altLang="es-ES" sz="1800" dirty="0" smtClean="0">
                <a:solidFill>
                  <a:schemeClr val="bg1">
                    <a:lumMod val="50000"/>
                  </a:schemeClr>
                </a:solidFill>
              </a:rPr>
              <a:t>ilaf.forum@lists.opengeospatial.org 	https://lists.opengeospatial.org/mailman/listinfo/ila.forum </a:t>
            </a:r>
          </a:p>
        </p:txBody>
      </p:sp>
      <p:sp>
        <p:nvSpPr>
          <p:cNvPr id="717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9194800" y="6553200"/>
            <a:ext cx="25400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s-ES" sz="900" smtClean="0">
                <a:solidFill>
                  <a:srgbClr val="092E5C"/>
                </a:solidFill>
              </a:rPr>
              <a:t>Copyright © 2019 Open Geospatial Consortium</a:t>
            </a:r>
            <a:endParaRPr lang="es-ES" altLang="es-ES" sz="900" smtClean="0">
              <a:solidFill>
                <a:srgbClr val="092E5C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2438400"/>
            <a:ext cx="45078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3276600"/>
            <a:ext cx="52566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 rot="19436705">
            <a:off x="965200" y="3656568"/>
            <a:ext cx="284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404: https://www.ogc.org/ogc/regions/ilaf</a:t>
            </a:r>
            <a:endParaRPr 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14210" y="2968823"/>
            <a:ext cx="3775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https://external.ogc.org/twiki_public/ILAFpublic/</a:t>
            </a: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6385" y="2690020"/>
            <a:ext cx="2505847" cy="38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6036848" y="6042126"/>
            <a:ext cx="328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/>
              <a:t>Síguenos en </a:t>
            </a:r>
            <a:r>
              <a:rPr lang="es-ES" dirty="0" err="1" smtClean="0"/>
              <a:t>Twitter</a:t>
            </a:r>
            <a:r>
              <a:rPr lang="es-ES" dirty="0" smtClean="0"/>
              <a:t>: @ILAF_OGC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¡Participad en el OGC!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107" y="1162837"/>
            <a:ext cx="10515600" cy="4811935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¿Cual es el mejor modo de participar?</a:t>
            </a:r>
          </a:p>
          <a:p>
            <a:pPr lvl="1"/>
            <a:r>
              <a:rPr lang="es-ES" dirty="0" smtClean="0"/>
              <a:t>Asistir a la reunión de orientación de los nuevos miembros para saber como va todo.</a:t>
            </a:r>
          </a:p>
          <a:p>
            <a:pPr lvl="1"/>
            <a:r>
              <a:rPr lang="es-ES" dirty="0" smtClean="0"/>
              <a:t>Asistir a las reuniones de los grupos de trabajo de domino para descubrir las distintas problemáticas sobre las que se está trabajando. (ya no se llaman TC, sino </a:t>
            </a:r>
            <a:r>
              <a:rPr lang="es-ES" i="1" dirty="0" err="1" smtClean="0"/>
              <a:t>Members</a:t>
            </a:r>
            <a:r>
              <a:rPr lang="es-ES" i="1" dirty="0" smtClean="0"/>
              <a:t> Meeting</a:t>
            </a:r>
            <a:r>
              <a:rPr lang="es-ES" dirty="0" smtClean="0"/>
              <a:t>; Innovación + estandarización. Cada 3 meses)</a:t>
            </a:r>
          </a:p>
          <a:p>
            <a:pPr lvl="1"/>
            <a:r>
              <a:rPr lang="es-ES" dirty="0" smtClean="0"/>
              <a:t>Darse de alta como observador de los grupos de trabajo de estándares y asistir a alguna de sus reuniones para ver como funcionan internamente.</a:t>
            </a:r>
          </a:p>
          <a:p>
            <a:pPr lvl="1"/>
            <a:r>
              <a:rPr lang="es-ES" dirty="0" smtClean="0"/>
              <a:t>Participar en alguna teleconferencia previa para estar más orientado</a:t>
            </a:r>
          </a:p>
          <a:p>
            <a:pPr lvl="1"/>
            <a:r>
              <a:rPr lang="es-ES" dirty="0" smtClean="0"/>
              <a:t>Descargar los documentos de “</a:t>
            </a:r>
            <a:r>
              <a:rPr lang="es-ES" dirty="0" err="1" smtClean="0"/>
              <a:t>pending</a:t>
            </a:r>
            <a:r>
              <a:rPr lang="es-ES" dirty="0" smtClean="0"/>
              <a:t> </a:t>
            </a:r>
            <a:r>
              <a:rPr lang="es-ES" dirty="0" err="1" smtClean="0"/>
              <a:t>documents</a:t>
            </a:r>
            <a:r>
              <a:rPr lang="es-ES" dirty="0" smtClean="0"/>
              <a:t>” para saber lo que puede aparecer pronto</a:t>
            </a:r>
          </a:p>
          <a:p>
            <a:pPr lvl="1"/>
            <a:r>
              <a:rPr lang="es-ES" dirty="0" smtClean="0"/>
              <a:t>Nuevo: Consulta o contribuye en </a:t>
            </a:r>
            <a:r>
              <a:rPr lang="es-ES" dirty="0" err="1" smtClean="0"/>
              <a:t>GitHub</a:t>
            </a:r>
            <a:r>
              <a:rPr lang="es-ES" dirty="0" smtClean="0"/>
              <a:t>: </a:t>
            </a:r>
            <a:r>
              <a:rPr lang="es-ES" dirty="0" smtClean="0">
                <a:hlinkClick r:id="rId2"/>
              </a:rPr>
              <a:t>https://github.com/opengeospatial</a:t>
            </a:r>
            <a:endParaRPr lang="es-ES" dirty="0" smtClean="0"/>
          </a:p>
          <a:p>
            <a:pPr lvl="1"/>
            <a:r>
              <a:rPr lang="es-ES" i="1" dirty="0" smtClean="0"/>
              <a:t>Ponte en contacto con tu representante en el OGC para que te den de alta en el "OGC portal"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2019 Open Geospatial Consortium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at is OGC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at do our members value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20270</TotalTime>
  <Words>546</Words>
  <Application>Microsoft Office PowerPoint</Application>
  <PresentationFormat>Panorámica</PresentationFormat>
  <Paragraphs>114</Paragraphs>
  <Slides>10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MS PGothic</vt:lpstr>
      <vt:lpstr>Arial</vt:lpstr>
      <vt:lpstr>Calibri</vt:lpstr>
      <vt:lpstr>Lato</vt:lpstr>
      <vt:lpstr>Symbol</vt:lpstr>
      <vt:lpstr>Times New Roman</vt:lpstr>
      <vt:lpstr>1_Custom Design</vt:lpstr>
      <vt:lpstr>Title Slide</vt:lpstr>
      <vt:lpstr>What is OGC?</vt:lpstr>
      <vt:lpstr>What do our members value?</vt:lpstr>
      <vt:lpstr>Thank You</vt:lpstr>
      <vt:lpstr>2_Custom Design</vt:lpstr>
      <vt:lpstr>3_Custom Design</vt:lpstr>
      <vt:lpstr>Presentación de PowerPoint</vt:lpstr>
      <vt:lpstr>Agenda</vt:lpstr>
      <vt:lpstr>Regional forums</vt:lpstr>
      <vt:lpstr>Ámbito de ILAF OGC</vt:lpstr>
      <vt:lpstr>¿Qué se pretende?</vt:lpstr>
      <vt:lpstr>Pasado</vt:lpstr>
      <vt:lpstr>Pero estavamos un poco parados</vt:lpstr>
      <vt:lpstr>¿Qué tenemos?</vt:lpstr>
      <vt:lpstr>¡Participad en el OGC!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Felsey</dc:creator>
  <cp:lastModifiedBy>Imma Serra</cp:lastModifiedBy>
  <cp:revision>200</cp:revision>
  <dcterms:created xsi:type="dcterms:W3CDTF">2020-04-17T22:01:33Z</dcterms:created>
  <dcterms:modified xsi:type="dcterms:W3CDTF">2021-10-26T08:18:47Z</dcterms:modified>
</cp:coreProperties>
</file>