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588" y="134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E39-3F7E-4363-A3CD-475E9EAE4C32}" type="datetimeFigureOut">
              <a:rPr lang="ca-ES" smtClean="0"/>
              <a:pPr/>
              <a:t>25/01/2016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C13A-A34D-441E-A3D3-988B7B57E76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E39-3F7E-4363-A3CD-475E9EAE4C32}" type="datetimeFigureOut">
              <a:rPr lang="ca-ES" smtClean="0"/>
              <a:pPr/>
              <a:t>25/01/2016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C13A-A34D-441E-A3D3-988B7B57E76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E39-3F7E-4363-A3CD-475E9EAE4C32}" type="datetimeFigureOut">
              <a:rPr lang="ca-ES" smtClean="0"/>
              <a:pPr/>
              <a:t>25/01/2016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C13A-A34D-441E-A3D3-988B7B57E76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E39-3F7E-4363-A3CD-475E9EAE4C32}" type="datetimeFigureOut">
              <a:rPr lang="ca-ES" smtClean="0"/>
              <a:pPr/>
              <a:t>25/01/2016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C13A-A34D-441E-A3D3-988B7B57E76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E39-3F7E-4363-A3CD-475E9EAE4C32}" type="datetimeFigureOut">
              <a:rPr lang="ca-ES" smtClean="0"/>
              <a:pPr/>
              <a:t>25/01/2016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C13A-A34D-441E-A3D3-988B7B57E76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E39-3F7E-4363-A3CD-475E9EAE4C32}" type="datetimeFigureOut">
              <a:rPr lang="ca-ES" smtClean="0"/>
              <a:pPr/>
              <a:t>25/01/2016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C13A-A34D-441E-A3D3-988B7B57E76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E39-3F7E-4363-A3CD-475E9EAE4C32}" type="datetimeFigureOut">
              <a:rPr lang="ca-ES" smtClean="0"/>
              <a:pPr/>
              <a:t>25/01/2016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C13A-A34D-441E-A3D3-988B7B57E76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E39-3F7E-4363-A3CD-475E9EAE4C32}" type="datetimeFigureOut">
              <a:rPr lang="ca-ES" smtClean="0"/>
              <a:pPr/>
              <a:t>25/01/2016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C13A-A34D-441E-A3D3-988B7B57E76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E39-3F7E-4363-A3CD-475E9EAE4C32}" type="datetimeFigureOut">
              <a:rPr lang="ca-ES" smtClean="0"/>
              <a:pPr/>
              <a:t>25/01/2016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C13A-A34D-441E-A3D3-988B7B57E76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E39-3F7E-4363-A3CD-475E9EAE4C32}" type="datetimeFigureOut">
              <a:rPr lang="ca-ES" smtClean="0"/>
              <a:pPr/>
              <a:t>25/01/2016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C13A-A34D-441E-A3D3-988B7B57E76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CDE39-3F7E-4363-A3CD-475E9EAE4C32}" type="datetimeFigureOut">
              <a:rPr lang="ca-ES" smtClean="0"/>
              <a:pPr/>
              <a:t>25/01/2016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C13A-A34D-441E-A3D3-988B7B57E76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CDE39-3F7E-4363-A3CD-475E9EAE4C32}" type="datetimeFigureOut">
              <a:rPr lang="ca-ES" smtClean="0"/>
              <a:pPr/>
              <a:t>25/01/2016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9C13A-A34D-441E-A3D3-988B7B57E767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3861048" y="8049344"/>
            <a:ext cx="2911103" cy="1727715"/>
            <a:chOff x="3603799" y="7401272"/>
            <a:chExt cx="2911103" cy="172771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b="8455"/>
            <a:stretch>
              <a:fillRect/>
            </a:stretch>
          </p:blipFill>
          <p:spPr bwMode="auto">
            <a:xfrm>
              <a:off x="3603799" y="7401272"/>
              <a:ext cx="2911103" cy="1727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6 CuadroTexto"/>
            <p:cNvSpPr txBox="1"/>
            <p:nvPr/>
          </p:nvSpPr>
          <p:spPr>
            <a:xfrm>
              <a:off x="3645024" y="7617296"/>
              <a:ext cx="25506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dirty="0" smtClean="0">
                  <a:solidFill>
                    <a:schemeClr val="bg1"/>
                  </a:solidFill>
                  <a:latin typeface="Brush Script MT" pitchFamily="66" charset="0"/>
                </a:rPr>
                <a:t>¿Eres conforme?</a:t>
              </a:r>
              <a:endParaRPr lang="es-ES" sz="3600" dirty="0">
                <a:solidFill>
                  <a:schemeClr val="bg1"/>
                </a:solidFill>
                <a:latin typeface="Brush Script MT" pitchFamily="66" charset="0"/>
              </a:endParaRPr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787" y="3612586"/>
            <a:ext cx="6686649" cy="2722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2708920" y="4736976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  <a:latin typeface="Arial Narrow" pitchFamily="34" charset="0"/>
              </a:rPr>
              <a:t>¡ÚNETE HOY!</a:t>
            </a:r>
            <a:endParaRPr lang="es-ES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029" name="Picture 5" descr="D:\docs\creaf\miramon\Projectes\ILAF\ILAF_OG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836" y="343412"/>
            <a:ext cx="2417068" cy="1153204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2636912" y="344488"/>
            <a:ext cx="42210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latin typeface="Arial Narrow" pitchFamily="34" charset="0"/>
              </a:rPr>
              <a:t>Foro </a:t>
            </a:r>
            <a:r>
              <a:rPr lang="es-ES" sz="3200" b="1" dirty="0">
                <a:solidFill>
                  <a:srgbClr val="002060"/>
                </a:solidFill>
                <a:latin typeface="Arial Narrow" pitchFamily="34" charset="0"/>
              </a:rPr>
              <a:t>Ibérico y Latinoamericano </a:t>
            </a:r>
            <a:r>
              <a:rPr lang="es-ES" sz="3200" b="1" dirty="0" smtClean="0">
                <a:solidFill>
                  <a:srgbClr val="002060"/>
                </a:solidFill>
                <a:latin typeface="Arial Narrow" pitchFamily="34" charset="0"/>
              </a:rPr>
              <a:t>de OGC</a:t>
            </a:r>
            <a:endParaRPr lang="ca-ES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16632" y="8193360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En el año 2010 se creó  el Foro Ibérico y Latinoamericano </a:t>
            </a:r>
            <a:r>
              <a:rPr lang="es-ES" sz="1200" dirty="0" smtClean="0"/>
              <a:t>(</a:t>
            </a:r>
            <a:r>
              <a:rPr lang="es-ES" sz="1200" dirty="0" err="1"/>
              <a:t>ILAF</a:t>
            </a:r>
            <a:r>
              <a:rPr lang="es-ES" sz="1200" dirty="0"/>
              <a:t>) como grupo regional del OGC (Open </a:t>
            </a:r>
            <a:r>
              <a:rPr lang="es-ES" sz="1200" dirty="0" err="1"/>
              <a:t>Geospatial</a:t>
            </a:r>
            <a:r>
              <a:rPr lang="es-ES" sz="1200" dirty="0"/>
              <a:t> </a:t>
            </a:r>
            <a:r>
              <a:rPr lang="es-ES" sz="1200" dirty="0" err="1" smtClean="0"/>
              <a:t>Consortium</a:t>
            </a:r>
            <a:r>
              <a:rPr lang="es-ES" sz="1200" dirty="0"/>
              <a:t>) en el ámbito de España, Portugal, Andorra y Latinoamérica. </a:t>
            </a:r>
            <a:r>
              <a:rPr lang="es-ES" sz="1200" dirty="0" smtClean="0"/>
              <a:t>Desde entonces hemos organizado diversos eventos y mantenemos comunicaciones abiertas.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44624" y="1712640"/>
            <a:ext cx="681337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rgbClr val="002060"/>
                </a:solidFill>
              </a:rPr>
              <a:t>OGC es un consorcio internacional constituido por socios (empresas, agencias gubernamentales, universidades) que colaboran en el desarrollo de estándares y tecnologías abiertas en el área de los sistemas y tecnologías de la información </a:t>
            </a:r>
            <a:r>
              <a:rPr lang="es-ES" sz="1200" dirty="0" smtClean="0">
                <a:solidFill>
                  <a:srgbClr val="002060"/>
                </a:solidFill>
              </a:rPr>
              <a:t>geográfica; una </a:t>
            </a:r>
            <a:r>
              <a:rPr lang="es-ES" sz="1200" dirty="0">
                <a:solidFill>
                  <a:srgbClr val="002060"/>
                </a:solidFill>
              </a:rPr>
              <a:t>parte esencial </a:t>
            </a:r>
            <a:r>
              <a:rPr lang="es-ES" sz="1200" dirty="0" smtClean="0">
                <a:solidFill>
                  <a:srgbClr val="002060"/>
                </a:solidFill>
              </a:rPr>
              <a:t>de </a:t>
            </a:r>
            <a:r>
              <a:rPr lang="es-ES" sz="1200" dirty="0">
                <a:solidFill>
                  <a:srgbClr val="002060"/>
                </a:solidFill>
              </a:rPr>
              <a:t>las Infraestructuras de Datos Espaciales (IDE). </a:t>
            </a:r>
            <a:endParaRPr lang="es-ES" sz="1200" dirty="0" smtClean="0">
              <a:solidFill>
                <a:srgbClr val="002060"/>
              </a:solidFill>
            </a:endParaRPr>
          </a:p>
          <a:p>
            <a:pPr algn="just"/>
            <a:endParaRPr lang="es-ES" sz="700" dirty="0" smtClean="0">
              <a:solidFill>
                <a:srgbClr val="002060"/>
              </a:solidFill>
            </a:endParaRPr>
          </a:p>
          <a:p>
            <a:pPr algn="just"/>
            <a:r>
              <a:rPr lang="es-ES" sz="1200" dirty="0" smtClean="0">
                <a:solidFill>
                  <a:srgbClr val="002060"/>
                </a:solidFill>
              </a:rPr>
              <a:t>En </a:t>
            </a:r>
            <a:r>
              <a:rPr lang="es-ES" sz="1200" dirty="0" err="1" smtClean="0">
                <a:solidFill>
                  <a:srgbClr val="002060"/>
                </a:solidFill>
              </a:rPr>
              <a:t>ILAF</a:t>
            </a:r>
            <a:r>
              <a:rPr lang="es-ES" sz="1200" dirty="0" smtClean="0">
                <a:solidFill>
                  <a:srgbClr val="002060"/>
                </a:solidFill>
              </a:rPr>
              <a:t> demostramos que no todos los desarrollos provienen </a:t>
            </a:r>
            <a:r>
              <a:rPr lang="es-ES" sz="1200" dirty="0">
                <a:solidFill>
                  <a:srgbClr val="002060"/>
                </a:solidFill>
              </a:rPr>
              <a:t>del mundo anglosajón y </a:t>
            </a:r>
            <a:r>
              <a:rPr lang="es-ES" sz="1200" dirty="0" smtClean="0">
                <a:solidFill>
                  <a:srgbClr val="002060"/>
                </a:solidFill>
              </a:rPr>
              <a:t>centroeuropeo. Tenemos </a:t>
            </a:r>
            <a:r>
              <a:rPr lang="es-ES" sz="1200" dirty="0">
                <a:solidFill>
                  <a:srgbClr val="002060"/>
                </a:solidFill>
              </a:rPr>
              <a:t>como objetivo </a:t>
            </a:r>
            <a:r>
              <a:rPr lang="es-ES" sz="1200" dirty="0" smtClean="0">
                <a:solidFill>
                  <a:srgbClr val="002060"/>
                </a:solidFill>
              </a:rPr>
              <a:t>ser </a:t>
            </a:r>
            <a:r>
              <a:rPr lang="es-ES" sz="1200" dirty="0">
                <a:solidFill>
                  <a:srgbClr val="002060"/>
                </a:solidFill>
              </a:rPr>
              <a:t>un medio de comunicación entre </a:t>
            </a:r>
            <a:r>
              <a:rPr lang="es-ES" sz="1200" dirty="0" smtClean="0">
                <a:solidFill>
                  <a:srgbClr val="002060"/>
                </a:solidFill>
              </a:rPr>
              <a:t>la </a:t>
            </a:r>
            <a:r>
              <a:rPr lang="es-ES" sz="1200" dirty="0">
                <a:solidFill>
                  <a:srgbClr val="002060"/>
                </a:solidFill>
              </a:rPr>
              <a:t>comunidad de </a:t>
            </a:r>
            <a:r>
              <a:rPr lang="es-ES" sz="1200" dirty="0" smtClean="0">
                <a:solidFill>
                  <a:srgbClr val="002060"/>
                </a:solidFill>
              </a:rPr>
              <a:t>habla </a:t>
            </a:r>
            <a:r>
              <a:rPr lang="es-ES" sz="1200" dirty="0">
                <a:solidFill>
                  <a:srgbClr val="002060"/>
                </a:solidFill>
              </a:rPr>
              <a:t>hispana y </a:t>
            </a:r>
            <a:r>
              <a:rPr lang="es-ES" sz="1200" dirty="0" smtClean="0">
                <a:solidFill>
                  <a:srgbClr val="002060"/>
                </a:solidFill>
              </a:rPr>
              <a:t>portuguesa, y el resto del OGC. Si estás interesado </a:t>
            </a:r>
            <a:r>
              <a:rPr lang="es-ES" sz="1200" dirty="0">
                <a:solidFill>
                  <a:srgbClr val="002060"/>
                </a:solidFill>
              </a:rPr>
              <a:t>en participar y compartir experiencias </a:t>
            </a:r>
            <a:r>
              <a:rPr lang="es-ES" sz="1200" dirty="0" smtClean="0">
                <a:solidFill>
                  <a:srgbClr val="002060"/>
                </a:solidFill>
              </a:rPr>
              <a:t>sobre integración de la información </a:t>
            </a:r>
            <a:r>
              <a:rPr lang="es-ES" sz="1200" dirty="0" err="1" smtClean="0">
                <a:solidFill>
                  <a:srgbClr val="002060"/>
                </a:solidFill>
              </a:rPr>
              <a:t>geoespacial</a:t>
            </a:r>
            <a:r>
              <a:rPr lang="es-ES" sz="1200" dirty="0" smtClean="0">
                <a:solidFill>
                  <a:srgbClr val="002060"/>
                </a:solidFill>
              </a:rPr>
              <a:t>, en la </a:t>
            </a:r>
            <a:r>
              <a:rPr lang="es-ES" sz="1200" dirty="0">
                <a:solidFill>
                  <a:srgbClr val="002060"/>
                </a:solidFill>
              </a:rPr>
              <a:t>elaboración de estándares, </a:t>
            </a:r>
            <a:r>
              <a:rPr lang="es-ES" sz="1200" dirty="0" smtClean="0">
                <a:solidFill>
                  <a:srgbClr val="002060"/>
                </a:solidFill>
              </a:rPr>
              <a:t>la realización </a:t>
            </a:r>
            <a:r>
              <a:rPr lang="es-ES" sz="1200" dirty="0">
                <a:solidFill>
                  <a:srgbClr val="002060"/>
                </a:solidFill>
              </a:rPr>
              <a:t>de experimentos de </a:t>
            </a:r>
            <a:r>
              <a:rPr lang="es-ES" sz="1200" dirty="0" smtClean="0">
                <a:solidFill>
                  <a:srgbClr val="002060"/>
                </a:solidFill>
              </a:rPr>
              <a:t>interoperabilidad o la </a:t>
            </a:r>
            <a:r>
              <a:rPr lang="es-ES" sz="1200" dirty="0">
                <a:solidFill>
                  <a:srgbClr val="002060"/>
                </a:solidFill>
              </a:rPr>
              <a:t>certificación de </a:t>
            </a:r>
            <a:r>
              <a:rPr lang="es-ES" sz="1200" dirty="0" smtClean="0">
                <a:solidFill>
                  <a:srgbClr val="002060"/>
                </a:solidFill>
              </a:rPr>
              <a:t>implementaciones, entonces </a:t>
            </a:r>
            <a:r>
              <a:rPr lang="es-ES" sz="1200" dirty="0" err="1" smtClean="0">
                <a:solidFill>
                  <a:srgbClr val="002060"/>
                </a:solidFill>
              </a:rPr>
              <a:t>ILAF</a:t>
            </a:r>
            <a:r>
              <a:rPr lang="es-ES" sz="1200" dirty="0" smtClean="0">
                <a:solidFill>
                  <a:srgbClr val="002060"/>
                </a:solidFill>
              </a:rPr>
              <a:t> es tu foro.</a:t>
            </a:r>
            <a:endParaRPr lang="ca-ES" sz="1200" dirty="0">
              <a:solidFill>
                <a:srgbClr val="002060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16633" y="6393160"/>
            <a:ext cx="6741368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http://</a:t>
            </a:r>
            <a:r>
              <a:rPr lang="es-ES" sz="1200" dirty="0" smtClean="0"/>
              <a:t>external.opengis.org/twiki_public/ILAFpublic</a:t>
            </a:r>
            <a:endParaRPr lang="es-ES" sz="1200" dirty="0"/>
          </a:p>
          <a:p>
            <a:r>
              <a:rPr lang="es-ES" sz="1200" smtClean="0"/>
              <a:t>ila.forum@lists.opengeospatial.org</a:t>
            </a:r>
            <a:endParaRPr lang="ca-ES" sz="1200" dirty="0"/>
          </a:p>
          <a:p>
            <a:r>
              <a:rPr lang="es-ES" sz="1200" dirty="0"/>
              <a:t>http://twitter.com/#!/</a:t>
            </a:r>
            <a:r>
              <a:rPr lang="es-ES" sz="1200" dirty="0" smtClean="0"/>
              <a:t>ilaf_ogc</a:t>
            </a:r>
          </a:p>
          <a:p>
            <a:endParaRPr lang="es-ES" sz="500" dirty="0" smtClean="0"/>
          </a:p>
          <a:p>
            <a:pPr algn="just"/>
            <a:r>
              <a:rPr lang="es-ES" sz="1200" dirty="0" smtClean="0"/>
              <a:t>Encontrarás información </a:t>
            </a:r>
            <a:r>
              <a:rPr lang="es-ES" sz="1200" dirty="0"/>
              <a:t>sobre eventos (día de la interoperabilidad, </a:t>
            </a:r>
            <a:r>
              <a:rPr lang="es-ES" sz="1200" dirty="0" smtClean="0"/>
              <a:t>reuniones del Comité Técnico, </a:t>
            </a:r>
            <a:r>
              <a:rPr lang="es-ES" sz="1200" dirty="0"/>
              <a:t>etc.), llamadas </a:t>
            </a:r>
            <a:r>
              <a:rPr lang="es-ES" sz="1200" dirty="0" smtClean="0"/>
              <a:t>a </a:t>
            </a:r>
            <a:r>
              <a:rPr lang="es-ES" sz="1200" dirty="0"/>
              <a:t>la participación en </a:t>
            </a:r>
            <a:r>
              <a:rPr lang="es-ES" sz="1200" dirty="0" err="1"/>
              <a:t>AIP</a:t>
            </a:r>
            <a:r>
              <a:rPr lang="es-ES" sz="1200" dirty="0"/>
              <a:t> (</a:t>
            </a:r>
            <a:r>
              <a:rPr lang="es-ES" sz="1200" dirty="0" err="1"/>
              <a:t>Architecture</a:t>
            </a:r>
            <a:r>
              <a:rPr lang="es-ES" sz="1200" dirty="0"/>
              <a:t> </a:t>
            </a:r>
            <a:r>
              <a:rPr lang="es-ES" sz="1200" dirty="0" err="1"/>
              <a:t>Implementation</a:t>
            </a:r>
            <a:r>
              <a:rPr lang="es-ES" sz="1200" dirty="0"/>
              <a:t> </a:t>
            </a:r>
            <a:r>
              <a:rPr lang="es-ES" sz="1200" dirty="0" err="1"/>
              <a:t>Pilot</a:t>
            </a:r>
            <a:r>
              <a:rPr lang="es-ES" sz="1200" dirty="0" smtClean="0"/>
              <a:t>), </a:t>
            </a:r>
            <a:r>
              <a:rPr lang="es-ES" sz="1200" dirty="0"/>
              <a:t>ofertas de trabajo y todo tipo de información relacionada</a:t>
            </a:r>
            <a:r>
              <a:rPr lang="es-ES" sz="1200" dirty="0" smtClean="0"/>
              <a:t>. Abierto </a:t>
            </a:r>
            <a:r>
              <a:rPr lang="es-ES" sz="1200" dirty="0"/>
              <a:t>a </a:t>
            </a:r>
            <a:r>
              <a:rPr lang="es-ES" sz="1200" dirty="0" smtClean="0"/>
              <a:t>aquellos que </a:t>
            </a:r>
            <a:r>
              <a:rPr lang="es-ES" sz="1200" dirty="0"/>
              <a:t>quieran participar y compartir información relativa </a:t>
            </a:r>
            <a:r>
              <a:rPr lang="es-ES" sz="1200" dirty="0" smtClean="0"/>
              <a:t>al OGC; </a:t>
            </a:r>
            <a:r>
              <a:rPr lang="es-ES" sz="1200" dirty="0"/>
              <a:t>quiere ser un espacio para el crecimiento de los miembros </a:t>
            </a:r>
            <a:r>
              <a:rPr lang="es-ES" sz="1200" dirty="0" smtClean="0"/>
              <a:t>del </a:t>
            </a:r>
            <a:r>
              <a:rPr lang="es-ES" sz="1200" dirty="0"/>
              <a:t>OGC y para proyectos con la participación de empresas, organizaciones y </a:t>
            </a:r>
            <a:r>
              <a:rPr lang="es-ES" sz="1200" dirty="0" smtClean="0"/>
              <a:t>universidades, aunque aún no sean </a:t>
            </a:r>
            <a:r>
              <a:rPr lang="es-ES" sz="1200" dirty="0"/>
              <a:t>miembros </a:t>
            </a:r>
            <a:r>
              <a:rPr lang="es-ES" sz="1200" dirty="0" smtClean="0"/>
              <a:t>del </a:t>
            </a:r>
            <a:r>
              <a:rPr lang="es-ES" sz="1200" dirty="0"/>
              <a:t>OGC. </a:t>
            </a:r>
            <a:endParaRPr lang="ca-ES" sz="1200" dirty="0"/>
          </a:p>
          <a:p>
            <a:endParaRPr lang="ca-ES" sz="12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16632" y="9387879"/>
            <a:ext cx="415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http://external.opengis.org/twiki_public/ILAFpublic/QueEsILAF </a:t>
            </a:r>
            <a:endParaRPr lang="ca-ES" sz="1200" dirty="0" smtClean="0"/>
          </a:p>
          <a:p>
            <a:endParaRPr lang="ca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285</Words>
  <Application>Microsoft Office PowerPoint</Application>
  <PresentationFormat>A4 (210 x 297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CREAF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Joan Masó Pau</dc:creator>
  <cp:lastModifiedBy>Imma Serra</cp:lastModifiedBy>
  <cp:revision>17</cp:revision>
  <dcterms:created xsi:type="dcterms:W3CDTF">2015-11-06T08:45:59Z</dcterms:created>
  <dcterms:modified xsi:type="dcterms:W3CDTF">2016-01-25T09:33:37Z</dcterms:modified>
</cp:coreProperties>
</file>