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9" r:id="rId10"/>
    <p:sldId id="267" r:id="rId11"/>
    <p:sldId id="266" r:id="rId12"/>
    <p:sldId id="268" r:id="rId13"/>
    <p:sldId id="270" r:id="rId14"/>
    <p:sldId id="271" r:id="rId15"/>
    <p:sldId id="273" r:id="rId16"/>
    <p:sldId id="285" r:id="rId17"/>
    <p:sldId id="274" r:id="rId18"/>
    <p:sldId id="275" r:id="rId19"/>
    <p:sldId id="276" r:id="rId20"/>
    <p:sldId id="277" r:id="rId21"/>
    <p:sldId id="286" r:id="rId22"/>
    <p:sldId id="279" r:id="rId23"/>
    <p:sldId id="280" r:id="rId24"/>
    <p:sldId id="281" r:id="rId25"/>
    <p:sldId id="282" r:id="rId26"/>
    <p:sldId id="283" r:id="rId27"/>
    <p:sldId id="287" r:id="rId28"/>
    <p:sldId id="284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66E"/>
    <a:srgbClr val="4F8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06" y="-606"/>
      </p:cViewPr>
      <p:guideLst>
        <p:guide orient="horz" pos="2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BEA3F7-3DCE-45C4-953A-93C3C5736CE3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NZ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3D3B23-68B6-468C-A034-0BD3B4F71A08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8363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D3B23-68B6-468C-A034-0BD3B4F71A08}" type="slidenum">
              <a:rPr lang="en-NZ" altLang="en-US" smtClean="0"/>
              <a:pPr>
                <a:defRPr/>
              </a:pPr>
              <a:t>22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8015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D3B23-68B6-468C-A034-0BD3B4F71A08}" type="slidenum">
              <a:rPr lang="en-NZ" altLang="en-US" smtClean="0"/>
              <a:pPr>
                <a:defRPr/>
              </a:pPr>
              <a:t>25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303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Lincoln\Graphics\1 LOGOS\Landcare Research 2015\LCR_ rgb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759200"/>
            <a:ext cx="4248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1231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759E75-9100-4CC5-B7CC-18C815EAF875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E71E3-0578-495E-B35B-E6B846DD4DF4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576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8852-C15F-447F-9A4E-7F8C2AD1DDD6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F022-7413-4AC4-BED9-BD86283391E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072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E720-8C7D-4BFC-978D-52558FABF4CE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FB52-7469-4556-A839-B7095537541E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7027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2570-62AD-4DAA-97ED-0642ACD960A9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369E-3CB3-44E0-98F7-13C1DC784031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007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B6BA-4417-4CB2-AACF-8CD604538F40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B3B0-1947-4D2B-9782-2C64BC422EBF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3659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5E07-9203-4515-9C82-B6364AFE6225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CD7D-542F-4E46-B660-7ADA0FBB1ADA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3387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9A29-6660-4DB8-8E1F-B1F67B2B1397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5189-C1BD-49CB-AFD2-5F925EBAD295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7136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2AD-B531-44C1-AD00-D264ECECE78A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5B2A-0740-416F-919B-44AD56053708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3729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24CDD-0EE4-4585-97AB-32C622C4CC9D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34B1-9CB3-48AB-93CF-8570890793EA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600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A6DF-0010-4A20-92EA-38377EB7A5B1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BBA5-5034-45C3-9CC2-66D6C078FF8E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533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AE6D-EDBC-4E50-AF4F-18F15CCE7FA8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2313-2DA1-4BCD-A12D-A1A0A52ED72D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9754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55B7E9-0CB5-4323-9188-81B117A0151B}" type="datetimeFigureOut">
              <a:rPr lang="en-NZ" altLang="en-US"/>
              <a:pPr>
                <a:defRPr/>
              </a:pPr>
              <a:t>2017.06.21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468C3-64B8-45D1-8619-F49345C6E75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  <p:pic>
        <p:nvPicPr>
          <p:cNvPr id="1031" name="Picture 8" descr="T:\Lincoln\Teams F-J\GRAPHICS\dropbox\LCR Re-Brand\Triangles\A4 Portrait Triangles - Copy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3709"/>
          <a:stretch/>
        </p:blipFill>
        <p:spPr bwMode="auto">
          <a:xfrm>
            <a:off x="1" y="4743450"/>
            <a:ext cx="9144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95262"/>
            <a:ext cx="7772400" cy="1512391"/>
          </a:xfrm>
        </p:spPr>
        <p:txBody>
          <a:bodyPr/>
          <a:lstStyle/>
          <a:p>
            <a:r>
              <a:rPr lang="en-NZ" altLang="en-US" dirty="0"/>
              <a:t>Environmental </a:t>
            </a:r>
            <a:r>
              <a:rPr lang="en-NZ" altLang="en-US" dirty="0" smtClean="0"/>
              <a:t>Observation Systems</a:t>
            </a:r>
            <a:br>
              <a:rPr lang="en-NZ" altLang="en-US" dirty="0" smtClean="0"/>
            </a:br>
            <a:r>
              <a:rPr lang="en-NZ" altLang="en-US" dirty="0" smtClean="0"/>
              <a:t>Soil and Landscapes Perspective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2193404"/>
            <a:ext cx="7920880" cy="1314450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Alistair Ritchie, Informatics Team</a:t>
            </a:r>
          </a:p>
          <a:p>
            <a:pPr>
              <a:defRPr/>
            </a:pPr>
            <a:r>
              <a:rPr lang="en-NZ" dirty="0" smtClean="0"/>
              <a:t>Lincoln, New Zealand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Environmental Observation Data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 specification for O&amp;M based services</a:t>
            </a:r>
          </a:p>
          <a:p>
            <a:r>
              <a:rPr lang="en-US" dirty="0"/>
              <a:t>First modules: </a:t>
            </a:r>
          </a:p>
          <a:p>
            <a:pPr lvl="1"/>
            <a:r>
              <a:rPr lang="en-US" dirty="0"/>
              <a:t>Core – O&amp;M ‘register’</a:t>
            </a:r>
          </a:p>
          <a:p>
            <a:pPr lvl="1"/>
            <a:r>
              <a:rPr lang="en-US" dirty="0"/>
              <a:t>Hydrology - </a:t>
            </a:r>
            <a:r>
              <a:rPr lang="en-US" dirty="0" err="1"/>
              <a:t>WaterML</a:t>
            </a:r>
            <a:r>
              <a:rPr lang="en-US" dirty="0"/>
              <a:t> 2.0 </a:t>
            </a:r>
            <a:r>
              <a:rPr lang="en-US" dirty="0" smtClean="0"/>
              <a:t>SOS</a:t>
            </a:r>
            <a:endParaRPr lang="en-US" dirty="0"/>
          </a:p>
          <a:p>
            <a:r>
              <a:rPr lang="en-US" dirty="0"/>
              <a:t>Future </a:t>
            </a:r>
            <a:r>
              <a:rPr lang="en-US" dirty="0" smtClean="0"/>
              <a:t>modules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Soil (</a:t>
            </a:r>
            <a:r>
              <a:rPr lang="en-US" dirty="0" err="1"/>
              <a:t>TimeseriesML</a:t>
            </a:r>
            <a:r>
              <a:rPr lang="en-US" dirty="0"/>
              <a:t>, ‘</a:t>
            </a:r>
            <a:r>
              <a:rPr lang="en-US" dirty="0" err="1"/>
              <a:t>SoilML</a:t>
            </a:r>
            <a:r>
              <a:rPr lang="en-US" dirty="0"/>
              <a:t>’)</a:t>
            </a:r>
          </a:p>
          <a:p>
            <a:pPr marL="400050" lvl="1" indent="0">
              <a:buNone/>
            </a:pPr>
            <a:r>
              <a:rPr lang="en-US" dirty="0"/>
              <a:t>Water Quality</a:t>
            </a:r>
          </a:p>
          <a:p>
            <a:pPr marL="400050" lvl="1" indent="0">
              <a:buNone/>
            </a:pPr>
            <a:r>
              <a:rPr lang="en-US" dirty="0"/>
              <a:t>Biodiversity data integration …</a:t>
            </a: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4716016" y="1851670"/>
            <a:ext cx="4248472" cy="3096344"/>
            <a:chOff x="4211960" y="2780928"/>
            <a:chExt cx="4248472" cy="3096344"/>
          </a:xfrm>
        </p:grpSpPr>
        <p:sp>
          <p:nvSpPr>
            <p:cNvPr id="5" name="Rounded Rectangle 4"/>
            <p:cNvSpPr/>
            <p:nvPr/>
          </p:nvSpPr>
          <p:spPr>
            <a:xfrm>
              <a:off x="5580112" y="2780928"/>
              <a:ext cx="1512168" cy="79208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eodp</a:t>
              </a:r>
              <a:r>
                <a:rPr lang="en-US" dirty="0" smtClean="0"/>
                <a:t>-core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211960" y="3933056"/>
              <a:ext cx="1512168" cy="7920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3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eodp</a:t>
              </a:r>
              <a:r>
                <a:rPr lang="en-US" dirty="0" smtClean="0"/>
                <a:t>-hydro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48264" y="3933056"/>
              <a:ext cx="1512168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eodp</a:t>
              </a:r>
              <a:r>
                <a:rPr lang="en-US" dirty="0" smtClean="0"/>
                <a:t>-water-quality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16016" y="5085184"/>
              <a:ext cx="1512168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eodp</a:t>
              </a:r>
              <a:r>
                <a:rPr lang="en-US" dirty="0" smtClean="0"/>
                <a:t>-bio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436096" y="3573016"/>
              <a:ext cx="432048" cy="36004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940152" y="3573016"/>
              <a:ext cx="216024" cy="151216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948264" y="3573016"/>
              <a:ext cx="360040" cy="36004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516216" y="3573016"/>
              <a:ext cx="360040" cy="151216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6660232" y="5085184"/>
              <a:ext cx="1512168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eodp</a:t>
              </a:r>
              <a:r>
                <a:rPr lang="en-US" dirty="0" smtClean="0"/>
                <a:t>-soil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Observations and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Core information model for all monitoring </a:t>
            </a:r>
            <a:r>
              <a:rPr lang="en-NZ" dirty="0" smtClean="0"/>
              <a:t>data</a:t>
            </a:r>
            <a:endParaRPr lang="en-NZ" dirty="0"/>
          </a:p>
        </p:txBody>
      </p:sp>
      <p:pic>
        <p:nvPicPr>
          <p:cNvPr id="6" name="Picture 5" descr="spec-eodp-core-1.0-info-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65898"/>
            <a:ext cx="5688632" cy="32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Environmental Observation Data Profile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definition of requirements</a:t>
            </a:r>
          </a:p>
          <a:p>
            <a:pPr lvl="1"/>
            <a:r>
              <a:rPr lang="en-US" dirty="0"/>
              <a:t>Documented according to the OGC modular spec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4-11-24 at 11.3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128">
            <a:off x="695758" y="2112766"/>
            <a:ext cx="3592773" cy="2640403"/>
          </a:xfrm>
          <a:prstGeom prst="rect">
            <a:avLst/>
          </a:prstGeom>
        </p:spPr>
      </p:pic>
      <p:pic>
        <p:nvPicPr>
          <p:cNvPr id="5" name="Picture 4" descr="Screen Shot 2014-11-24 at 11.3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34">
            <a:off x="1964306" y="2658561"/>
            <a:ext cx="3409199" cy="2272800"/>
          </a:xfrm>
          <a:prstGeom prst="rect">
            <a:avLst/>
          </a:prstGeom>
        </p:spPr>
      </p:pic>
      <p:pic>
        <p:nvPicPr>
          <p:cNvPr id="6" name="Picture 5" descr="Screen Shot 2014-11-24 at 11.3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83718"/>
            <a:ext cx="4133259" cy="2016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 descr="Screen Shot 2014-11-24 at 11.38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813">
            <a:off x="4700835" y="2656177"/>
            <a:ext cx="4110732" cy="2164621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0129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651304" cy="33940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NZ" altLang="en-US" dirty="0"/>
              <a:t>Initiated by the International Union of Soil Sciences Working Group on Soil Information </a:t>
            </a:r>
            <a:r>
              <a:rPr lang="en-NZ" altLang="en-US" dirty="0" smtClean="0"/>
              <a:t>Standards</a:t>
            </a:r>
          </a:p>
          <a:p>
            <a:pPr>
              <a:buFont typeface="Arial" pitchFamily="34" charset="0"/>
              <a:buChar char="•"/>
            </a:pPr>
            <a:r>
              <a:rPr lang="en-NZ" altLang="en-US" dirty="0" smtClean="0"/>
              <a:t>Agriculture Domain Working Group</a:t>
            </a:r>
            <a:endParaRPr lang="en-US" altLang="en-US" dirty="0"/>
          </a:p>
          <a:p>
            <a:pPr>
              <a:buFont typeface="Arial" pitchFamily="34" charset="0"/>
              <a:buChar char="•"/>
            </a:pPr>
            <a:r>
              <a:rPr lang="en-US" altLang="en-US" dirty="0" smtClean="0"/>
              <a:t>Participants:</a:t>
            </a:r>
          </a:p>
          <a:p>
            <a:pPr lvl="1"/>
            <a:r>
              <a:rPr lang="en-US" altLang="en-US" b="1" dirty="0"/>
              <a:t>IE </a:t>
            </a:r>
            <a:r>
              <a:rPr lang="en-US" altLang="en-US" b="1" dirty="0" smtClean="0"/>
              <a:t>Initiators:</a:t>
            </a:r>
            <a:r>
              <a:rPr lang="en-US" altLang="en-US" dirty="0" smtClean="0"/>
              <a:t> CSIRO</a:t>
            </a:r>
            <a:r>
              <a:rPr lang="en-US" altLang="en-US" dirty="0"/>
              <a:t>, </a:t>
            </a:r>
            <a:r>
              <a:rPr lang="en-US" altLang="en-US" dirty="0" err="1"/>
              <a:t>Landcare</a:t>
            </a:r>
            <a:r>
              <a:rPr lang="en-US" altLang="en-US" dirty="0"/>
              <a:t> Research, </a:t>
            </a:r>
            <a:r>
              <a:rPr lang="en-US" altLang="en-US" dirty="0" smtClean="0"/>
              <a:t>IRSIC</a:t>
            </a:r>
          </a:p>
          <a:p>
            <a:pPr lvl="1"/>
            <a:r>
              <a:rPr lang="en-US" altLang="en-US" dirty="0" smtClean="0"/>
              <a:t>USDA, USGS, Federation </a:t>
            </a:r>
            <a:r>
              <a:rPr lang="en-US" altLang="en-US" dirty="0" err="1" smtClean="0"/>
              <a:t>Uni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), CRA-ABP (Italy), Horizons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 smtClean="0"/>
              <a:t>6 </a:t>
            </a:r>
            <a:r>
              <a:rPr lang="en-US" altLang="en-US" dirty="0"/>
              <a:t>months </a:t>
            </a:r>
            <a:r>
              <a:rPr lang="en-US" altLang="en-US" dirty="0" smtClean="0"/>
              <a:t>to implement; 6 months to write up</a:t>
            </a:r>
            <a:endParaRPr lang="en-US" altLang="en-US" dirty="0"/>
          </a:p>
          <a:p>
            <a:pPr>
              <a:buFont typeface="Arial" pitchFamily="34" charset="0"/>
              <a:buChar char="•"/>
            </a:pPr>
            <a:r>
              <a:rPr lang="en-NZ" altLang="en-US" dirty="0" smtClean="0"/>
              <a:t>Deploy </a:t>
            </a:r>
            <a:r>
              <a:rPr lang="en-NZ" altLang="en-US" dirty="0"/>
              <a:t>a set of </a:t>
            </a:r>
            <a:r>
              <a:rPr lang="en-NZ" altLang="en-US" dirty="0" smtClean="0"/>
              <a:t>demonstrators</a:t>
            </a:r>
            <a:r>
              <a:rPr lang="en-NZ" altLang="en-US" dirty="0"/>
              <a:t>;</a:t>
            </a:r>
            <a:r>
              <a:rPr lang="en-NZ" altLang="en-US" dirty="0" smtClean="0"/>
              <a:t> engineering report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Soil Data Interoperability Experiment</a:t>
            </a:r>
          </a:p>
        </p:txBody>
      </p:sp>
    </p:spTree>
    <p:extLst>
      <p:ext uri="{BB962C8B-B14F-4D97-AF65-F5344CB8AC3E}">
        <p14:creationId xmlns:p14="http://schemas.microsoft.com/office/powerpoint/2010/main" val="3457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Soil IE Use Cases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Use Case 1:  soil data integration &amp; </a:t>
            </a:r>
            <a:r>
              <a:rPr lang="en-NZ" dirty="0" smtClean="0"/>
              <a:t>publication</a:t>
            </a:r>
          </a:p>
          <a:p>
            <a:pPr marL="457200" lvl="1" indent="0">
              <a:buNone/>
            </a:pPr>
            <a:r>
              <a:rPr lang="en-NZ" i="1" dirty="0" smtClean="0"/>
              <a:t>Publication </a:t>
            </a:r>
            <a:r>
              <a:rPr lang="en-NZ" i="1" dirty="0"/>
              <a:t>of heterogeneous soil data from different </a:t>
            </a:r>
            <a:r>
              <a:rPr lang="en-NZ" i="1" dirty="0" smtClean="0"/>
              <a:t>data stores</a:t>
            </a:r>
            <a:endParaRPr lang="en-NZ" sz="1200" dirty="0" smtClean="0"/>
          </a:p>
          <a:p>
            <a:r>
              <a:rPr lang="en-NZ" dirty="0" smtClean="0"/>
              <a:t>Use </a:t>
            </a:r>
            <a:r>
              <a:rPr lang="en-NZ" dirty="0"/>
              <a:t>Case 2:  soil sensor </a:t>
            </a:r>
            <a:r>
              <a:rPr lang="en-NZ" dirty="0" smtClean="0"/>
              <a:t>data</a:t>
            </a:r>
          </a:p>
          <a:p>
            <a:pPr marL="457200" lvl="1" indent="0">
              <a:buNone/>
            </a:pPr>
            <a:r>
              <a:rPr lang="en-NZ" i="1" dirty="0" smtClean="0"/>
              <a:t>Publication </a:t>
            </a:r>
            <a:r>
              <a:rPr lang="en-NZ" i="1" dirty="0"/>
              <a:t>of data from sensors monitoring dynamic soil </a:t>
            </a:r>
            <a:r>
              <a:rPr lang="en-NZ" i="1" dirty="0" smtClean="0"/>
              <a:t>properties</a:t>
            </a:r>
          </a:p>
          <a:p>
            <a:r>
              <a:rPr lang="en-NZ" dirty="0"/>
              <a:t>Use Case 3:  soil property modelling and predictions</a:t>
            </a:r>
          </a:p>
          <a:p>
            <a:pPr marL="457200" lvl="1" indent="0">
              <a:buNone/>
            </a:pPr>
            <a:r>
              <a:rPr lang="en-NZ" i="1" dirty="0"/>
              <a:t>Provision of high resolution estimates of functional soil </a:t>
            </a:r>
            <a:r>
              <a:rPr lang="en-NZ" i="1" dirty="0" smtClean="0"/>
              <a:t>properties</a:t>
            </a:r>
            <a:endParaRPr lang="en-NZ" i="1" dirty="0"/>
          </a:p>
          <a:p>
            <a:r>
              <a:rPr lang="en-NZ" dirty="0"/>
              <a:t>Use Case 4:  </a:t>
            </a:r>
            <a:r>
              <a:rPr lang="en-NZ" dirty="0" err="1"/>
              <a:t>pedo</a:t>
            </a:r>
            <a:r>
              <a:rPr lang="en-NZ" dirty="0"/>
              <a:t>-transfer functions</a:t>
            </a:r>
          </a:p>
          <a:p>
            <a:pPr marL="457200" lvl="1" indent="0">
              <a:buNone/>
            </a:pPr>
            <a:r>
              <a:rPr lang="en-NZ" i="1" dirty="0"/>
              <a:t>Process observed and interpreted soil properties using of </a:t>
            </a:r>
            <a:r>
              <a:rPr lang="en-NZ" i="1" dirty="0" err="1"/>
              <a:t>pedo</a:t>
            </a:r>
            <a:r>
              <a:rPr lang="en-NZ" i="1" dirty="0"/>
              <a:t>-transfer functions - algorithms that calculate additional interpreted soil properties</a:t>
            </a:r>
          </a:p>
        </p:txBody>
      </p:sp>
    </p:spTree>
    <p:extLst>
      <p:ext uri="{BB962C8B-B14F-4D97-AF65-F5344CB8AC3E}">
        <p14:creationId xmlns:p14="http://schemas.microsoft.com/office/powerpoint/2010/main" val="35176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Soil IE </a:t>
            </a:r>
            <a:r>
              <a:rPr lang="en-NZ" altLang="en-US" dirty="0" smtClean="0"/>
              <a:t>Exchange Standard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Reviewed five existing standards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000" dirty="0" smtClean="0"/>
              <a:t>Australia </a:t>
            </a:r>
            <a:r>
              <a:rPr lang="en-NZ" sz="2000" dirty="0"/>
              <a:t>and New Zealand Soil Mark-up </a:t>
            </a:r>
            <a:r>
              <a:rPr lang="en-NZ" sz="2000" dirty="0" smtClean="0"/>
              <a:t>Language</a:t>
            </a:r>
            <a:endParaRPr lang="en-NZ" sz="2000" dirty="0"/>
          </a:p>
          <a:p>
            <a:pPr marL="914400" lvl="1" indent="-457200">
              <a:buFont typeface="+mj-lt"/>
              <a:buAutoNum type="arabicPeriod"/>
            </a:pPr>
            <a:r>
              <a:rPr lang="en-NZ" sz="2000" dirty="0" smtClean="0"/>
              <a:t>e-SOTER </a:t>
            </a:r>
            <a:r>
              <a:rPr lang="en-NZ" sz="2000" dirty="0"/>
              <a:t>Soil and Terrain Mark-up </a:t>
            </a:r>
            <a:r>
              <a:rPr lang="en-NZ" sz="2000" dirty="0" smtClean="0"/>
              <a:t>Language</a:t>
            </a:r>
            <a:endParaRPr lang="en-NZ" sz="2000" dirty="0"/>
          </a:p>
          <a:p>
            <a:pPr marL="914400" lvl="1" indent="-457200">
              <a:buFont typeface="+mj-lt"/>
              <a:buAutoNum type="arabicPeriod"/>
            </a:pPr>
            <a:r>
              <a:rPr lang="en-NZ" sz="2000" dirty="0" smtClean="0"/>
              <a:t>INSPIRE </a:t>
            </a:r>
            <a:r>
              <a:rPr lang="en-NZ" sz="2000" dirty="0"/>
              <a:t>D2.8.III.3 Data Specification on </a:t>
            </a:r>
            <a:r>
              <a:rPr lang="en-NZ" sz="2000" dirty="0" smtClean="0"/>
              <a:t>Soil</a:t>
            </a:r>
            <a:endParaRPr lang="en-NZ" sz="2000" dirty="0"/>
          </a:p>
          <a:p>
            <a:pPr marL="914400" lvl="1" indent="-457200">
              <a:buFont typeface="+mj-lt"/>
              <a:buAutoNum type="arabicPeriod"/>
            </a:pPr>
            <a:r>
              <a:rPr lang="en-NZ" sz="2000" dirty="0" smtClean="0"/>
              <a:t>ISO </a:t>
            </a:r>
            <a:r>
              <a:rPr lang="en-NZ" sz="2000" dirty="0"/>
              <a:t>28258:2013 Soil quality – Digital exchange of soil-related </a:t>
            </a:r>
            <a:r>
              <a:rPr lang="en-NZ" sz="2000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sz="2000" dirty="0" smtClean="0"/>
              <a:t>IUSS/ISO </a:t>
            </a:r>
            <a:r>
              <a:rPr lang="en-NZ" sz="2000" dirty="0"/>
              <a:t>‘</a:t>
            </a:r>
            <a:r>
              <a:rPr lang="en-NZ" sz="2000" dirty="0" err="1"/>
              <a:t>Wageningen</a:t>
            </a:r>
            <a:r>
              <a:rPr lang="en-NZ" sz="2000" dirty="0"/>
              <a:t> Proposal’ </a:t>
            </a:r>
            <a:r>
              <a:rPr lang="en-NZ" sz="2000" dirty="0" smtClean="0"/>
              <a:t>(effort to reconcile 1. and 4.)</a:t>
            </a:r>
          </a:p>
          <a:p>
            <a:endParaRPr lang="en-NZ" sz="1200" dirty="0" smtClean="0"/>
          </a:p>
          <a:p>
            <a:r>
              <a:rPr lang="en-NZ" dirty="0" smtClean="0"/>
              <a:t>No </a:t>
            </a:r>
            <a:r>
              <a:rPr lang="en-NZ" dirty="0"/>
              <a:t>clear candidate from </a:t>
            </a:r>
            <a:r>
              <a:rPr lang="en-NZ" dirty="0" smtClean="0"/>
              <a:t>this work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0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UH OH</a:t>
            </a:r>
          </a:p>
        </p:txBody>
      </p:sp>
      <p:pic>
        <p:nvPicPr>
          <p:cNvPr id="2050" name="Picture 2" descr="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7574"/>
            <a:ext cx="4762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651304" cy="33940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NZ" altLang="en-US" sz="2400" dirty="0" smtClean="0"/>
          </a:p>
          <a:p>
            <a:pPr>
              <a:buFont typeface="Arial" pitchFamily="34" charset="0"/>
              <a:buChar char="•"/>
            </a:pPr>
            <a:endParaRPr lang="en-NZ" altLang="en-US" sz="2400" dirty="0"/>
          </a:p>
          <a:p>
            <a:pPr>
              <a:buFont typeface="Arial" pitchFamily="34" charset="0"/>
              <a:buChar char="•"/>
            </a:pPr>
            <a:endParaRPr lang="en-NZ" altLang="en-US" sz="2400" dirty="0" smtClean="0"/>
          </a:p>
          <a:p>
            <a:pPr>
              <a:buFont typeface="Arial" pitchFamily="34" charset="0"/>
              <a:buChar char="•"/>
            </a:pPr>
            <a:endParaRPr lang="en-NZ" altLang="en-US" sz="2400" dirty="0" smtClean="0"/>
          </a:p>
          <a:p>
            <a:pPr>
              <a:buFont typeface="Arial" pitchFamily="34" charset="0"/>
              <a:buChar char="•"/>
            </a:pPr>
            <a:endParaRPr lang="en-NZ" altLang="en-US" sz="2400" dirty="0"/>
          </a:p>
          <a:p>
            <a:pPr>
              <a:buFont typeface="Arial" pitchFamily="34" charset="0"/>
              <a:buChar char="•"/>
            </a:pPr>
            <a:endParaRPr lang="en-NZ" altLang="en-US" sz="2400" dirty="0" smtClean="0"/>
          </a:p>
          <a:p>
            <a:pPr>
              <a:buFont typeface="Arial" pitchFamily="34" charset="0"/>
              <a:buChar char="•"/>
            </a:pPr>
            <a:r>
              <a:rPr lang="en-NZ" altLang="en-US" dirty="0" smtClean="0"/>
              <a:t>Not quite … point to prove … can use existing standards</a:t>
            </a:r>
          </a:p>
          <a:p>
            <a:pPr lvl="1">
              <a:buFont typeface="Arial" pitchFamily="34" charset="0"/>
              <a:buChar char="•"/>
            </a:pPr>
            <a:r>
              <a:rPr lang="en-NZ" altLang="en-US" dirty="0"/>
              <a:t>Back to basics using as much existing work as </a:t>
            </a:r>
            <a:r>
              <a:rPr lang="en-NZ" altLang="en-US" dirty="0" smtClean="0"/>
              <a:t>possible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733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4000" dirty="0"/>
              <a:t>Soil IE Candidate Standard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088107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4213" y="2950244"/>
            <a:ext cx="457200" cy="12192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NZ" altLang="en-US" sz="1000">
              <a:solidFill>
                <a:schemeClr val="tx1"/>
              </a:solidFill>
              <a:latin typeface="CG 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2812"/>
            <a:ext cx="8077604" cy="856059"/>
          </a:xfrm>
        </p:spPr>
        <p:txBody>
          <a:bodyPr/>
          <a:lstStyle/>
          <a:p>
            <a:pPr algn="l">
              <a:defRPr/>
            </a:pPr>
            <a:r>
              <a:rPr lang="en-NZ" altLang="en-US" sz="4000" dirty="0" smtClean="0"/>
              <a:t>Soil Observations</a:t>
            </a:r>
            <a:endParaRPr lang="en-NZ" altLang="en-US" sz="4000" dirty="0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846822"/>
            <a:ext cx="1429574" cy="41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993" y="906735"/>
            <a:ext cx="1583895" cy="37532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8" descr="http://www.csiro.au/news/newsletters/SIROSCOPE/2009/March09/images/SOS/CLW_so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9702"/>
            <a:ext cx="1702252" cy="25531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5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643759"/>
            <a:ext cx="1536757" cy="20491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prometheuswiki.publish.csiro.au/tiki-download_file.php?fileId=381&amp;amp;dis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03" y="846822"/>
            <a:ext cx="2309907" cy="17249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5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49" y="2643759"/>
            <a:ext cx="1536757" cy="2049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3042694" y="2355726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/>
          <p:cNvSpPr/>
          <p:nvPr/>
        </p:nvSpPr>
        <p:spPr>
          <a:xfrm>
            <a:off x="4427984" y="339502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altLang="en-US" sz="1400" b="1" dirty="0" smtClean="0"/>
              <a:t>ISO19156/OGC10-004r3 - Observations </a:t>
            </a:r>
            <a:r>
              <a:rPr lang="en-NZ" altLang="en-US" sz="1400" b="1" dirty="0"/>
              <a:t>and Measurements</a:t>
            </a:r>
            <a:endParaRPr lang="en-NZ" sz="1400" b="1" dirty="0"/>
          </a:p>
        </p:txBody>
      </p:sp>
      <p:pic>
        <p:nvPicPr>
          <p:cNvPr id="16" name="Picture 6" descr="http://fmprojects.com.au/wp-content/uploads/2014/07/0835_fmprojects_LOWRES_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846823"/>
            <a:ext cx="2586826" cy="1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ritchiea\AppData\Local\Microsoft\Windows\Temporary Internet Files\Content.Outlook\4PVFYEZQ\2-insert sensor into s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2" y="2640682"/>
            <a:ext cx="20193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ritchiea\AppData\Local\Microsoft\Windows\Temporary Internet Files\Content.Outlook\4PVFYEZQ\latest node fashion with raingau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04" y="873942"/>
            <a:ext cx="1813416" cy="241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579214"/>
            <a:ext cx="6408712" cy="10807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8567" y="699542"/>
            <a:ext cx="3214342" cy="365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23528" y="72812"/>
            <a:ext cx="8077604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NZ" altLang="en-US" dirty="0" smtClean="0"/>
              <a:t>Soil Sensors</a:t>
            </a:r>
            <a:endParaRPr lang="en-NZ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75856" y="339502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1400" b="1" dirty="0"/>
              <a:t>OGC15-043r3</a:t>
            </a:r>
            <a:r>
              <a:rPr lang="en-NZ" altLang="en-US" sz="1400" b="1" dirty="0"/>
              <a:t> – </a:t>
            </a:r>
            <a:r>
              <a:rPr lang="en-NZ" altLang="en-US" sz="1400" b="1" dirty="0" err="1"/>
              <a:t>Timeseries</a:t>
            </a:r>
            <a:r>
              <a:rPr lang="en-NZ" altLang="en-US" sz="1400" b="1" dirty="0"/>
              <a:t> Profile of Observations and Measurements</a:t>
            </a:r>
            <a:endParaRPr lang="en-NZ" sz="1400" b="1" dirty="0"/>
          </a:p>
        </p:txBody>
      </p:sp>
    </p:spTree>
    <p:extLst>
      <p:ext uri="{BB962C8B-B14F-4D97-AF65-F5344CB8AC3E}">
        <p14:creationId xmlns:p14="http://schemas.microsoft.com/office/powerpoint/2010/main" val="1431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95262"/>
            <a:ext cx="7772400" cy="1512391"/>
          </a:xfrm>
        </p:spPr>
        <p:txBody>
          <a:bodyPr/>
          <a:lstStyle/>
          <a:p>
            <a:r>
              <a:rPr lang="en-NZ" altLang="en-US" dirty="0"/>
              <a:t>Environmental </a:t>
            </a:r>
            <a:r>
              <a:rPr lang="en-NZ" altLang="en-US" dirty="0" smtClean="0"/>
              <a:t>Observation Systems</a:t>
            </a:r>
            <a:br>
              <a:rPr lang="en-NZ" altLang="en-US" dirty="0" smtClean="0"/>
            </a:br>
            <a:r>
              <a:rPr lang="en-NZ" altLang="en-US" dirty="0" smtClean="0"/>
              <a:t>National </a:t>
            </a:r>
            <a:r>
              <a:rPr lang="en-NZ" altLang="en-US" dirty="0" err="1" smtClean="0"/>
              <a:t>EnvironmentPerspective</a:t>
            </a:r>
            <a:endParaRPr lang="en-NZ" alt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1977380"/>
            <a:ext cx="7920880" cy="1314450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Alistair Ritchie, Brent Watson, Sean Hodges, Adrienne Bonnington, </a:t>
            </a:r>
            <a:r>
              <a:rPr lang="en-NZ" dirty="0" err="1" smtClean="0"/>
              <a:t>Jochen</a:t>
            </a:r>
            <a:r>
              <a:rPr lang="en-NZ" dirty="0" smtClean="0"/>
              <a:t> Schmidt, David Medyckyj-Scott</a:t>
            </a:r>
            <a:r>
              <a:rPr lang="en-NZ" dirty="0"/>
              <a:t> , Alex Kmoch</a:t>
            </a:r>
            <a:r>
              <a:rPr lang="en-NZ" dirty="0" smtClean="0"/>
              <a:t>, Byron Cochrane</a:t>
            </a:r>
            <a:endParaRPr lang="en-NZ" dirty="0"/>
          </a:p>
        </p:txBody>
      </p:sp>
      <p:pic>
        <p:nvPicPr>
          <p:cNvPr id="5" name="Picture 6" descr="http://www.treasury.govt.nz/commercial/resources/images/content/entity-logos/niw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7894"/>
            <a:ext cx="21526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en/3/3e/GNS_Science_(logo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63124"/>
            <a:ext cx="5334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myjobspace.co.nz/logos/manual/79820.png?12560058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7894"/>
            <a:ext cx="1037014" cy="6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1" y="916828"/>
            <a:ext cx="3101171" cy="381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02" y="928970"/>
            <a:ext cx="1562268" cy="37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1" name="Group 62"/>
          <p:cNvGrpSpPr>
            <a:grpSpLocks/>
          </p:cNvGrpSpPr>
          <p:nvPr/>
        </p:nvGrpSpPr>
        <p:grpSpPr bwMode="auto">
          <a:xfrm>
            <a:off x="1327296" y="923390"/>
            <a:ext cx="1562073" cy="3701694"/>
            <a:chOff x="2346731" y="1336384"/>
            <a:chExt cx="2069905" cy="4904968"/>
          </a:xfrm>
        </p:grpSpPr>
        <p:grpSp>
          <p:nvGrpSpPr>
            <p:cNvPr id="52" name="Group 64"/>
            <p:cNvGrpSpPr>
              <a:grpSpLocks/>
            </p:cNvGrpSpPr>
            <p:nvPr/>
          </p:nvGrpSpPr>
          <p:grpSpPr bwMode="auto">
            <a:xfrm>
              <a:off x="2346731" y="1336384"/>
              <a:ext cx="2069905" cy="4904968"/>
              <a:chOff x="2347200" y="1342800"/>
              <a:chExt cx="2069905" cy="4904968"/>
            </a:xfrm>
          </p:grpSpPr>
          <p:sp>
            <p:nvSpPr>
              <p:cNvPr id="54" name="Freeform 66"/>
              <p:cNvSpPr>
                <a:spLocks/>
              </p:cNvSpPr>
              <p:nvPr/>
            </p:nvSpPr>
            <p:spPr bwMode="auto">
              <a:xfrm>
                <a:off x="2381250" y="2523992"/>
                <a:ext cx="2019300" cy="650362"/>
              </a:xfrm>
              <a:custGeom>
                <a:avLst/>
                <a:gdLst>
                  <a:gd name="T0" fmla="*/ 0 w 2019300"/>
                  <a:gd name="T1" fmla="*/ 381133 h 650362"/>
                  <a:gd name="T2" fmla="*/ 47625 w 2019300"/>
                  <a:gd name="T3" fmla="*/ 419233 h 650362"/>
                  <a:gd name="T4" fmla="*/ 133350 w 2019300"/>
                  <a:gd name="T5" fmla="*/ 495433 h 650362"/>
                  <a:gd name="T6" fmla="*/ 180975 w 2019300"/>
                  <a:gd name="T7" fmla="*/ 552583 h 650362"/>
                  <a:gd name="T8" fmla="*/ 247650 w 2019300"/>
                  <a:gd name="T9" fmla="*/ 590683 h 650362"/>
                  <a:gd name="T10" fmla="*/ 276225 w 2019300"/>
                  <a:gd name="T11" fmla="*/ 609733 h 650362"/>
                  <a:gd name="T12" fmla="*/ 295275 w 2019300"/>
                  <a:gd name="T13" fmla="*/ 638308 h 650362"/>
                  <a:gd name="T14" fmla="*/ 342900 w 2019300"/>
                  <a:gd name="T15" fmla="*/ 619258 h 650362"/>
                  <a:gd name="T16" fmla="*/ 371475 w 2019300"/>
                  <a:gd name="T17" fmla="*/ 600208 h 650362"/>
                  <a:gd name="T18" fmla="*/ 390525 w 2019300"/>
                  <a:gd name="T19" fmla="*/ 571633 h 650362"/>
                  <a:gd name="T20" fmla="*/ 476250 w 2019300"/>
                  <a:gd name="T21" fmla="*/ 495433 h 650362"/>
                  <a:gd name="T22" fmla="*/ 552450 w 2019300"/>
                  <a:gd name="T23" fmla="*/ 447808 h 650362"/>
                  <a:gd name="T24" fmla="*/ 581025 w 2019300"/>
                  <a:gd name="T25" fmla="*/ 428758 h 650362"/>
                  <a:gd name="T26" fmla="*/ 609600 w 2019300"/>
                  <a:gd name="T27" fmla="*/ 419233 h 650362"/>
                  <a:gd name="T28" fmla="*/ 666750 w 2019300"/>
                  <a:gd name="T29" fmla="*/ 381133 h 650362"/>
                  <a:gd name="T30" fmla="*/ 704850 w 2019300"/>
                  <a:gd name="T31" fmla="*/ 362083 h 650362"/>
                  <a:gd name="T32" fmla="*/ 762000 w 2019300"/>
                  <a:gd name="T33" fmla="*/ 314458 h 650362"/>
                  <a:gd name="T34" fmla="*/ 819150 w 2019300"/>
                  <a:gd name="T35" fmla="*/ 295408 h 650362"/>
                  <a:gd name="T36" fmla="*/ 866775 w 2019300"/>
                  <a:gd name="T37" fmla="*/ 276358 h 650362"/>
                  <a:gd name="T38" fmla="*/ 895350 w 2019300"/>
                  <a:gd name="T39" fmla="*/ 266833 h 650362"/>
                  <a:gd name="T40" fmla="*/ 952500 w 2019300"/>
                  <a:gd name="T41" fmla="*/ 228733 h 650362"/>
                  <a:gd name="T42" fmla="*/ 1143000 w 2019300"/>
                  <a:gd name="T43" fmla="*/ 200158 h 650362"/>
                  <a:gd name="T44" fmla="*/ 1238250 w 2019300"/>
                  <a:gd name="T45" fmla="*/ 171583 h 650362"/>
                  <a:gd name="T46" fmla="*/ 1266825 w 2019300"/>
                  <a:gd name="T47" fmla="*/ 162058 h 650362"/>
                  <a:gd name="T48" fmla="*/ 1333500 w 2019300"/>
                  <a:gd name="T49" fmla="*/ 152533 h 650362"/>
                  <a:gd name="T50" fmla="*/ 1428750 w 2019300"/>
                  <a:gd name="T51" fmla="*/ 123958 h 650362"/>
                  <a:gd name="T52" fmla="*/ 1543050 w 2019300"/>
                  <a:gd name="T53" fmla="*/ 85858 h 650362"/>
                  <a:gd name="T54" fmla="*/ 1571625 w 2019300"/>
                  <a:gd name="T55" fmla="*/ 76333 h 650362"/>
                  <a:gd name="T56" fmla="*/ 1600200 w 2019300"/>
                  <a:gd name="T57" fmla="*/ 66808 h 650362"/>
                  <a:gd name="T58" fmla="*/ 1704975 w 2019300"/>
                  <a:gd name="T59" fmla="*/ 47758 h 650362"/>
                  <a:gd name="T60" fmla="*/ 1800225 w 2019300"/>
                  <a:gd name="T61" fmla="*/ 19183 h 650362"/>
                  <a:gd name="T62" fmla="*/ 1971675 w 2019300"/>
                  <a:gd name="T63" fmla="*/ 9658 h 650362"/>
                  <a:gd name="T64" fmla="*/ 2019300 w 2019300"/>
                  <a:gd name="T65" fmla="*/ 133 h 6503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9300" h="650362">
                    <a:moveTo>
                      <a:pt x="0" y="381133"/>
                    </a:moveTo>
                    <a:cubicBezTo>
                      <a:pt x="15875" y="393833"/>
                      <a:pt x="31361" y="407035"/>
                      <a:pt x="47625" y="419233"/>
                    </a:cubicBezTo>
                    <a:cubicBezTo>
                      <a:pt x="85799" y="447864"/>
                      <a:pt x="98268" y="442810"/>
                      <a:pt x="133350" y="495433"/>
                    </a:cubicBezTo>
                    <a:cubicBezTo>
                      <a:pt x="152081" y="523530"/>
                      <a:pt x="153473" y="529664"/>
                      <a:pt x="180975" y="552583"/>
                    </a:cubicBezTo>
                    <a:cubicBezTo>
                      <a:pt x="206291" y="573680"/>
                      <a:pt x="218007" y="573744"/>
                      <a:pt x="247650" y="590683"/>
                    </a:cubicBezTo>
                    <a:cubicBezTo>
                      <a:pt x="257589" y="596363"/>
                      <a:pt x="266700" y="603383"/>
                      <a:pt x="276225" y="609733"/>
                    </a:cubicBezTo>
                    <a:cubicBezTo>
                      <a:pt x="282575" y="619258"/>
                      <a:pt x="286336" y="631157"/>
                      <a:pt x="295275" y="638308"/>
                    </a:cubicBezTo>
                    <a:cubicBezTo>
                      <a:pt x="330484" y="666475"/>
                      <a:pt x="323099" y="639059"/>
                      <a:pt x="342900" y="619258"/>
                    </a:cubicBezTo>
                    <a:cubicBezTo>
                      <a:pt x="350995" y="611163"/>
                      <a:pt x="361950" y="606558"/>
                      <a:pt x="371475" y="600208"/>
                    </a:cubicBezTo>
                    <a:cubicBezTo>
                      <a:pt x="377825" y="590683"/>
                      <a:pt x="382920" y="580189"/>
                      <a:pt x="390525" y="571633"/>
                    </a:cubicBezTo>
                    <a:cubicBezTo>
                      <a:pt x="437976" y="518251"/>
                      <a:pt x="432820" y="524386"/>
                      <a:pt x="476250" y="495433"/>
                    </a:cubicBezTo>
                    <a:cubicBezTo>
                      <a:pt x="510520" y="444028"/>
                      <a:pt x="477281" y="481217"/>
                      <a:pt x="552450" y="447808"/>
                    </a:cubicBezTo>
                    <a:cubicBezTo>
                      <a:pt x="562911" y="443159"/>
                      <a:pt x="570786" y="433878"/>
                      <a:pt x="581025" y="428758"/>
                    </a:cubicBezTo>
                    <a:cubicBezTo>
                      <a:pt x="590005" y="424268"/>
                      <a:pt x="600823" y="424109"/>
                      <a:pt x="609600" y="419233"/>
                    </a:cubicBezTo>
                    <a:cubicBezTo>
                      <a:pt x="629614" y="408114"/>
                      <a:pt x="646272" y="391372"/>
                      <a:pt x="666750" y="381133"/>
                    </a:cubicBezTo>
                    <a:cubicBezTo>
                      <a:pt x="679450" y="374783"/>
                      <a:pt x="693296" y="370336"/>
                      <a:pt x="704850" y="362083"/>
                    </a:cubicBezTo>
                    <a:cubicBezTo>
                      <a:pt x="741795" y="335694"/>
                      <a:pt x="721983" y="332243"/>
                      <a:pt x="762000" y="314458"/>
                    </a:cubicBezTo>
                    <a:cubicBezTo>
                      <a:pt x="780350" y="306303"/>
                      <a:pt x="800506" y="302866"/>
                      <a:pt x="819150" y="295408"/>
                    </a:cubicBezTo>
                    <a:cubicBezTo>
                      <a:pt x="835025" y="289058"/>
                      <a:pt x="850766" y="282361"/>
                      <a:pt x="866775" y="276358"/>
                    </a:cubicBezTo>
                    <a:cubicBezTo>
                      <a:pt x="876176" y="272833"/>
                      <a:pt x="886573" y="271709"/>
                      <a:pt x="895350" y="266833"/>
                    </a:cubicBezTo>
                    <a:cubicBezTo>
                      <a:pt x="915364" y="255714"/>
                      <a:pt x="929718" y="231011"/>
                      <a:pt x="952500" y="228733"/>
                    </a:cubicBezTo>
                    <a:cubicBezTo>
                      <a:pt x="1008711" y="223112"/>
                      <a:pt x="1088769" y="218235"/>
                      <a:pt x="1143000" y="200158"/>
                    </a:cubicBezTo>
                    <a:cubicBezTo>
                      <a:pt x="1278813" y="154887"/>
                      <a:pt x="1137483" y="200373"/>
                      <a:pt x="1238250" y="171583"/>
                    </a:cubicBezTo>
                    <a:cubicBezTo>
                      <a:pt x="1247904" y="168825"/>
                      <a:pt x="1256980" y="164027"/>
                      <a:pt x="1266825" y="162058"/>
                    </a:cubicBezTo>
                    <a:cubicBezTo>
                      <a:pt x="1288840" y="157655"/>
                      <a:pt x="1311411" y="156549"/>
                      <a:pt x="1333500" y="152533"/>
                    </a:cubicBezTo>
                    <a:cubicBezTo>
                      <a:pt x="1365170" y="146775"/>
                      <a:pt x="1398927" y="133899"/>
                      <a:pt x="1428750" y="123958"/>
                    </a:cubicBezTo>
                    <a:lnTo>
                      <a:pt x="1543050" y="85858"/>
                    </a:lnTo>
                    <a:lnTo>
                      <a:pt x="1571625" y="76333"/>
                    </a:lnTo>
                    <a:cubicBezTo>
                      <a:pt x="1581150" y="73158"/>
                      <a:pt x="1590261" y="68228"/>
                      <a:pt x="1600200" y="66808"/>
                    </a:cubicBezTo>
                    <a:cubicBezTo>
                      <a:pt x="1647159" y="60100"/>
                      <a:pt x="1664148" y="60006"/>
                      <a:pt x="1704975" y="47758"/>
                    </a:cubicBezTo>
                    <a:cubicBezTo>
                      <a:pt x="1718431" y="43721"/>
                      <a:pt x="1779225" y="21092"/>
                      <a:pt x="1800225" y="19183"/>
                    </a:cubicBezTo>
                    <a:cubicBezTo>
                      <a:pt x="1857228" y="14001"/>
                      <a:pt x="1914525" y="12833"/>
                      <a:pt x="1971675" y="9658"/>
                    </a:cubicBezTo>
                    <a:cubicBezTo>
                      <a:pt x="2006274" y="-1875"/>
                      <a:pt x="1990210" y="133"/>
                      <a:pt x="2019300" y="133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NZ" dirty="0"/>
              </a:p>
            </p:txBody>
          </p:sp>
          <p:sp>
            <p:nvSpPr>
              <p:cNvPr id="55" name="Freeform 67"/>
              <p:cNvSpPr>
                <a:spLocks/>
              </p:cNvSpPr>
              <p:nvPr/>
            </p:nvSpPr>
            <p:spPr bwMode="auto">
              <a:xfrm>
                <a:off x="2352675" y="3905250"/>
                <a:ext cx="2038350" cy="161925"/>
              </a:xfrm>
              <a:custGeom>
                <a:avLst/>
                <a:gdLst>
                  <a:gd name="T0" fmla="*/ 0 w 2038350"/>
                  <a:gd name="T1" fmla="*/ 161925 h 161925"/>
                  <a:gd name="T2" fmla="*/ 85725 w 2038350"/>
                  <a:gd name="T3" fmla="*/ 142875 h 161925"/>
                  <a:gd name="T4" fmla="*/ 171450 w 2038350"/>
                  <a:gd name="T5" fmla="*/ 123825 h 161925"/>
                  <a:gd name="T6" fmla="*/ 295275 w 2038350"/>
                  <a:gd name="T7" fmla="*/ 95250 h 161925"/>
                  <a:gd name="T8" fmla="*/ 333375 w 2038350"/>
                  <a:gd name="T9" fmla="*/ 85725 h 161925"/>
                  <a:gd name="T10" fmla="*/ 771525 w 2038350"/>
                  <a:gd name="T11" fmla="*/ 57150 h 161925"/>
                  <a:gd name="T12" fmla="*/ 847725 w 2038350"/>
                  <a:gd name="T13" fmla="*/ 38100 h 161925"/>
                  <a:gd name="T14" fmla="*/ 876300 w 2038350"/>
                  <a:gd name="T15" fmla="*/ 19050 h 161925"/>
                  <a:gd name="T16" fmla="*/ 1000125 w 2038350"/>
                  <a:gd name="T17" fmla="*/ 9525 h 161925"/>
                  <a:gd name="T18" fmla="*/ 1028700 w 2038350"/>
                  <a:gd name="T19" fmla="*/ 0 h 161925"/>
                  <a:gd name="T20" fmla="*/ 1209675 w 2038350"/>
                  <a:gd name="T21" fmla="*/ 9525 h 161925"/>
                  <a:gd name="T22" fmla="*/ 1238250 w 2038350"/>
                  <a:gd name="T23" fmla="*/ 19050 h 161925"/>
                  <a:gd name="T24" fmla="*/ 1304925 w 2038350"/>
                  <a:gd name="T25" fmla="*/ 38100 h 161925"/>
                  <a:gd name="T26" fmla="*/ 1552575 w 2038350"/>
                  <a:gd name="T27" fmla="*/ 28575 h 161925"/>
                  <a:gd name="T28" fmla="*/ 1609725 w 2038350"/>
                  <a:gd name="T29" fmla="*/ 9525 h 161925"/>
                  <a:gd name="T30" fmla="*/ 1971675 w 2038350"/>
                  <a:gd name="T31" fmla="*/ 9525 h 161925"/>
                  <a:gd name="T32" fmla="*/ 2038350 w 2038350"/>
                  <a:gd name="T33" fmla="*/ 0 h 1619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8350" h="161925">
                    <a:moveTo>
                      <a:pt x="0" y="161925"/>
                    </a:moveTo>
                    <a:cubicBezTo>
                      <a:pt x="143639" y="133197"/>
                      <a:pt x="-35339" y="169778"/>
                      <a:pt x="85725" y="142875"/>
                    </a:cubicBezTo>
                    <a:cubicBezTo>
                      <a:pt x="120685" y="135106"/>
                      <a:pt x="138265" y="133780"/>
                      <a:pt x="171450" y="123825"/>
                    </a:cubicBezTo>
                    <a:cubicBezTo>
                      <a:pt x="297547" y="85996"/>
                      <a:pt x="155449" y="120673"/>
                      <a:pt x="295275" y="95250"/>
                    </a:cubicBezTo>
                    <a:cubicBezTo>
                      <a:pt x="308155" y="92908"/>
                      <a:pt x="320377" y="87285"/>
                      <a:pt x="333375" y="85725"/>
                    </a:cubicBezTo>
                    <a:cubicBezTo>
                      <a:pt x="526091" y="62599"/>
                      <a:pt x="568940" y="65253"/>
                      <a:pt x="771525" y="57150"/>
                    </a:cubicBezTo>
                    <a:cubicBezTo>
                      <a:pt x="789639" y="53527"/>
                      <a:pt x="828199" y="47863"/>
                      <a:pt x="847725" y="38100"/>
                    </a:cubicBezTo>
                    <a:cubicBezTo>
                      <a:pt x="857964" y="32980"/>
                      <a:pt x="865048" y="21160"/>
                      <a:pt x="876300" y="19050"/>
                    </a:cubicBezTo>
                    <a:cubicBezTo>
                      <a:pt x="916988" y="11421"/>
                      <a:pt x="958850" y="12700"/>
                      <a:pt x="1000125" y="9525"/>
                    </a:cubicBezTo>
                    <a:cubicBezTo>
                      <a:pt x="1009650" y="6350"/>
                      <a:pt x="1018660" y="0"/>
                      <a:pt x="1028700" y="0"/>
                    </a:cubicBezTo>
                    <a:cubicBezTo>
                      <a:pt x="1089108" y="0"/>
                      <a:pt x="1149515" y="4056"/>
                      <a:pt x="1209675" y="9525"/>
                    </a:cubicBezTo>
                    <a:cubicBezTo>
                      <a:pt x="1219674" y="10434"/>
                      <a:pt x="1228596" y="16292"/>
                      <a:pt x="1238250" y="19050"/>
                    </a:cubicBezTo>
                    <a:cubicBezTo>
                      <a:pt x="1321971" y="42970"/>
                      <a:pt x="1236412" y="15262"/>
                      <a:pt x="1304925" y="38100"/>
                    </a:cubicBezTo>
                    <a:cubicBezTo>
                      <a:pt x="1387475" y="34925"/>
                      <a:pt x="1470325" y="36286"/>
                      <a:pt x="1552575" y="28575"/>
                    </a:cubicBezTo>
                    <a:cubicBezTo>
                      <a:pt x="1572568" y="26701"/>
                      <a:pt x="1609725" y="9525"/>
                      <a:pt x="1609725" y="9525"/>
                    </a:cubicBezTo>
                    <a:cubicBezTo>
                      <a:pt x="1782549" y="25236"/>
                      <a:pt x="1721974" y="24213"/>
                      <a:pt x="1971675" y="9525"/>
                    </a:cubicBezTo>
                    <a:cubicBezTo>
                      <a:pt x="1994087" y="8207"/>
                      <a:pt x="2038350" y="0"/>
                      <a:pt x="2038350" y="0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NZ" dirty="0"/>
              </a:p>
            </p:txBody>
          </p:sp>
          <p:sp>
            <p:nvSpPr>
              <p:cNvPr id="56" name="Freeform 68"/>
              <p:cNvSpPr>
                <a:spLocks/>
              </p:cNvSpPr>
              <p:nvPr/>
            </p:nvSpPr>
            <p:spPr bwMode="auto">
              <a:xfrm>
                <a:off x="2371725" y="4972050"/>
                <a:ext cx="2028825" cy="295275"/>
              </a:xfrm>
              <a:custGeom>
                <a:avLst/>
                <a:gdLst>
                  <a:gd name="T0" fmla="*/ 0 w 2028825"/>
                  <a:gd name="T1" fmla="*/ 295275 h 295275"/>
                  <a:gd name="T2" fmla="*/ 142875 w 2028825"/>
                  <a:gd name="T3" fmla="*/ 276225 h 295275"/>
                  <a:gd name="T4" fmla="*/ 200025 w 2028825"/>
                  <a:gd name="T5" fmla="*/ 247650 h 295275"/>
                  <a:gd name="T6" fmla="*/ 276225 w 2028825"/>
                  <a:gd name="T7" fmla="*/ 228600 h 295275"/>
                  <a:gd name="T8" fmla="*/ 304800 w 2028825"/>
                  <a:gd name="T9" fmla="*/ 219075 h 295275"/>
                  <a:gd name="T10" fmla="*/ 533400 w 2028825"/>
                  <a:gd name="T11" fmla="*/ 209550 h 295275"/>
                  <a:gd name="T12" fmla="*/ 666750 w 2028825"/>
                  <a:gd name="T13" fmla="*/ 180975 h 295275"/>
                  <a:gd name="T14" fmla="*/ 704850 w 2028825"/>
                  <a:gd name="T15" fmla="*/ 171450 h 295275"/>
                  <a:gd name="T16" fmla="*/ 762000 w 2028825"/>
                  <a:gd name="T17" fmla="*/ 152400 h 295275"/>
                  <a:gd name="T18" fmla="*/ 847725 w 2028825"/>
                  <a:gd name="T19" fmla="*/ 123825 h 295275"/>
                  <a:gd name="T20" fmla="*/ 904875 w 2028825"/>
                  <a:gd name="T21" fmla="*/ 104775 h 295275"/>
                  <a:gd name="T22" fmla="*/ 981075 w 2028825"/>
                  <a:gd name="T23" fmla="*/ 95250 h 295275"/>
                  <a:gd name="T24" fmla="*/ 1438275 w 2028825"/>
                  <a:gd name="T25" fmla="*/ 66675 h 295275"/>
                  <a:gd name="T26" fmla="*/ 1638300 w 2028825"/>
                  <a:gd name="T27" fmla="*/ 47625 h 295275"/>
                  <a:gd name="T28" fmla="*/ 1666875 w 2028825"/>
                  <a:gd name="T29" fmla="*/ 38100 h 295275"/>
                  <a:gd name="T30" fmla="*/ 1752600 w 2028825"/>
                  <a:gd name="T31" fmla="*/ 28575 h 295275"/>
                  <a:gd name="T32" fmla="*/ 1952625 w 2028825"/>
                  <a:gd name="T33" fmla="*/ 9525 h 295275"/>
                  <a:gd name="T34" fmla="*/ 2028825 w 2028825"/>
                  <a:gd name="T35" fmla="*/ 0 h 2952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28825" h="295275">
                    <a:moveTo>
                      <a:pt x="0" y="295275"/>
                    </a:moveTo>
                    <a:cubicBezTo>
                      <a:pt x="144831" y="266309"/>
                      <a:pt x="-98403" y="313345"/>
                      <a:pt x="142875" y="276225"/>
                    </a:cubicBezTo>
                    <a:cubicBezTo>
                      <a:pt x="177457" y="270905"/>
                      <a:pt x="168630" y="263348"/>
                      <a:pt x="200025" y="247650"/>
                    </a:cubicBezTo>
                    <a:cubicBezTo>
                      <a:pt x="221798" y="236764"/>
                      <a:pt x="254488" y="234034"/>
                      <a:pt x="276225" y="228600"/>
                    </a:cubicBezTo>
                    <a:cubicBezTo>
                      <a:pt x="285965" y="226165"/>
                      <a:pt x="294787" y="219817"/>
                      <a:pt x="304800" y="219075"/>
                    </a:cubicBezTo>
                    <a:cubicBezTo>
                      <a:pt x="380858" y="213441"/>
                      <a:pt x="457200" y="212725"/>
                      <a:pt x="533400" y="209550"/>
                    </a:cubicBezTo>
                    <a:cubicBezTo>
                      <a:pt x="616375" y="195721"/>
                      <a:pt x="571814" y="204709"/>
                      <a:pt x="666750" y="180975"/>
                    </a:cubicBezTo>
                    <a:cubicBezTo>
                      <a:pt x="679450" y="177800"/>
                      <a:pt x="692431" y="175590"/>
                      <a:pt x="704850" y="171450"/>
                    </a:cubicBezTo>
                    <a:cubicBezTo>
                      <a:pt x="723900" y="165100"/>
                      <a:pt x="745292" y="163539"/>
                      <a:pt x="762000" y="152400"/>
                    </a:cubicBezTo>
                    <a:cubicBezTo>
                      <a:pt x="814758" y="117228"/>
                      <a:pt x="765595" y="144358"/>
                      <a:pt x="847725" y="123825"/>
                    </a:cubicBezTo>
                    <a:cubicBezTo>
                      <a:pt x="867206" y="118955"/>
                      <a:pt x="884950" y="107266"/>
                      <a:pt x="904875" y="104775"/>
                    </a:cubicBezTo>
                    <a:cubicBezTo>
                      <a:pt x="930275" y="101600"/>
                      <a:pt x="955571" y="97436"/>
                      <a:pt x="981075" y="95250"/>
                    </a:cubicBezTo>
                    <a:cubicBezTo>
                      <a:pt x="1205897" y="75980"/>
                      <a:pt x="1229203" y="76631"/>
                      <a:pt x="1438275" y="66675"/>
                    </a:cubicBezTo>
                    <a:cubicBezTo>
                      <a:pt x="1594992" y="40556"/>
                      <a:pt x="1346439" y="80054"/>
                      <a:pt x="1638300" y="47625"/>
                    </a:cubicBezTo>
                    <a:cubicBezTo>
                      <a:pt x="1648279" y="46516"/>
                      <a:pt x="1656971" y="39751"/>
                      <a:pt x="1666875" y="38100"/>
                    </a:cubicBezTo>
                    <a:cubicBezTo>
                      <a:pt x="1695235" y="33373"/>
                      <a:pt x="1724025" y="31750"/>
                      <a:pt x="1752600" y="28575"/>
                    </a:cubicBezTo>
                    <a:cubicBezTo>
                      <a:pt x="1838129" y="65"/>
                      <a:pt x="1756027" y="24648"/>
                      <a:pt x="1952625" y="9525"/>
                    </a:cubicBezTo>
                    <a:cubicBezTo>
                      <a:pt x="1978147" y="7562"/>
                      <a:pt x="2028825" y="0"/>
                      <a:pt x="2028825" y="0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NZ" dirty="0"/>
              </a:p>
            </p:txBody>
          </p:sp>
          <p:sp>
            <p:nvSpPr>
              <p:cNvPr id="57" name="Rectangle 69"/>
              <p:cNvSpPr>
                <a:spLocks noChangeArrowheads="1"/>
              </p:cNvSpPr>
              <p:nvPr/>
            </p:nvSpPr>
            <p:spPr bwMode="auto">
              <a:xfrm>
                <a:off x="2347200" y="1342800"/>
                <a:ext cx="2069905" cy="490496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092E5C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92E5C"/>
                  </a:buClr>
                  <a:buChar char="–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92E5C"/>
                  </a:buClr>
                  <a:buChar char="•"/>
                  <a:defRPr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92E5C"/>
                  </a:buClr>
                  <a:buChar char="–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92E5C"/>
                  </a:buClr>
                  <a:buChar char="»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92E5C"/>
                  </a:buClr>
                  <a:buChar char="»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92E5C"/>
                  </a:buClr>
                  <a:buChar char="»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92E5C"/>
                  </a:buClr>
                  <a:buChar char="»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92E5C"/>
                  </a:buClr>
                  <a:buChar char="»"/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NZ" altLang="en-US" sz="1000" dirty="0">
                  <a:solidFill>
                    <a:schemeClr val="tx1"/>
                  </a:solidFill>
                  <a:latin typeface="CG Times" charset="0"/>
                </a:endParaRPr>
              </a:p>
            </p:txBody>
          </p:sp>
        </p:grp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2352675" y="1361379"/>
              <a:ext cx="1885950" cy="505521"/>
            </a:xfrm>
            <a:custGeom>
              <a:avLst/>
              <a:gdLst>
                <a:gd name="T0" fmla="*/ 0 w 1885950"/>
                <a:gd name="T1" fmla="*/ 505521 h 505521"/>
                <a:gd name="T2" fmla="*/ 47625 w 1885950"/>
                <a:gd name="T3" fmla="*/ 495996 h 505521"/>
                <a:gd name="T4" fmla="*/ 76200 w 1885950"/>
                <a:gd name="T5" fmla="*/ 467421 h 505521"/>
                <a:gd name="T6" fmla="*/ 133350 w 1885950"/>
                <a:gd name="T7" fmla="*/ 429321 h 505521"/>
                <a:gd name="T8" fmla="*/ 161925 w 1885950"/>
                <a:gd name="T9" fmla="*/ 400746 h 505521"/>
                <a:gd name="T10" fmla="*/ 180975 w 1885950"/>
                <a:gd name="T11" fmla="*/ 372171 h 505521"/>
                <a:gd name="T12" fmla="*/ 266700 w 1885950"/>
                <a:gd name="T13" fmla="*/ 334071 h 505521"/>
                <a:gd name="T14" fmla="*/ 295275 w 1885950"/>
                <a:gd name="T15" fmla="*/ 315021 h 505521"/>
                <a:gd name="T16" fmla="*/ 390525 w 1885950"/>
                <a:gd name="T17" fmla="*/ 286446 h 505521"/>
                <a:gd name="T18" fmla="*/ 419100 w 1885950"/>
                <a:gd name="T19" fmla="*/ 267396 h 505521"/>
                <a:gd name="T20" fmla="*/ 457200 w 1885950"/>
                <a:gd name="T21" fmla="*/ 257871 h 505521"/>
                <a:gd name="T22" fmla="*/ 485775 w 1885950"/>
                <a:gd name="T23" fmla="*/ 229296 h 505521"/>
                <a:gd name="T24" fmla="*/ 590550 w 1885950"/>
                <a:gd name="T25" fmla="*/ 200721 h 505521"/>
                <a:gd name="T26" fmla="*/ 628650 w 1885950"/>
                <a:gd name="T27" fmla="*/ 191196 h 505521"/>
                <a:gd name="T28" fmla="*/ 695325 w 1885950"/>
                <a:gd name="T29" fmla="*/ 172146 h 505521"/>
                <a:gd name="T30" fmla="*/ 1104900 w 1885950"/>
                <a:gd name="T31" fmla="*/ 153096 h 505521"/>
                <a:gd name="T32" fmla="*/ 1162050 w 1885950"/>
                <a:gd name="T33" fmla="*/ 134046 h 505521"/>
                <a:gd name="T34" fmla="*/ 1190625 w 1885950"/>
                <a:gd name="T35" fmla="*/ 124521 h 505521"/>
                <a:gd name="T36" fmla="*/ 1333500 w 1885950"/>
                <a:gd name="T37" fmla="*/ 105471 h 505521"/>
                <a:gd name="T38" fmla="*/ 1457325 w 1885950"/>
                <a:gd name="T39" fmla="*/ 76896 h 505521"/>
                <a:gd name="T40" fmla="*/ 1485900 w 1885950"/>
                <a:gd name="T41" fmla="*/ 67371 h 505521"/>
                <a:gd name="T42" fmla="*/ 1543050 w 1885950"/>
                <a:gd name="T43" fmla="*/ 57846 h 505521"/>
                <a:gd name="T44" fmla="*/ 1704975 w 1885950"/>
                <a:gd name="T45" fmla="*/ 38796 h 505521"/>
                <a:gd name="T46" fmla="*/ 1762125 w 1885950"/>
                <a:gd name="T47" fmla="*/ 29271 h 505521"/>
                <a:gd name="T48" fmla="*/ 1790700 w 1885950"/>
                <a:gd name="T49" fmla="*/ 19746 h 505521"/>
                <a:gd name="T50" fmla="*/ 1828800 w 1885950"/>
                <a:gd name="T51" fmla="*/ 10221 h 505521"/>
                <a:gd name="T52" fmla="*/ 1857375 w 1885950"/>
                <a:gd name="T53" fmla="*/ 696 h 505521"/>
                <a:gd name="T54" fmla="*/ 1885950 w 1885950"/>
                <a:gd name="T55" fmla="*/ 696 h 5055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85950" h="505521">
                  <a:moveTo>
                    <a:pt x="0" y="505521"/>
                  </a:moveTo>
                  <a:cubicBezTo>
                    <a:pt x="15875" y="502346"/>
                    <a:pt x="33145" y="503236"/>
                    <a:pt x="47625" y="495996"/>
                  </a:cubicBezTo>
                  <a:cubicBezTo>
                    <a:pt x="59673" y="489972"/>
                    <a:pt x="65567" y="475691"/>
                    <a:pt x="76200" y="467421"/>
                  </a:cubicBezTo>
                  <a:cubicBezTo>
                    <a:pt x="94272" y="453365"/>
                    <a:pt x="117161" y="445510"/>
                    <a:pt x="133350" y="429321"/>
                  </a:cubicBezTo>
                  <a:cubicBezTo>
                    <a:pt x="142875" y="419796"/>
                    <a:pt x="153301" y="411094"/>
                    <a:pt x="161925" y="400746"/>
                  </a:cubicBezTo>
                  <a:cubicBezTo>
                    <a:pt x="169254" y="391952"/>
                    <a:pt x="172880" y="380266"/>
                    <a:pt x="180975" y="372171"/>
                  </a:cubicBezTo>
                  <a:cubicBezTo>
                    <a:pt x="219747" y="333399"/>
                    <a:pt x="210111" y="371797"/>
                    <a:pt x="266700" y="334071"/>
                  </a:cubicBezTo>
                  <a:cubicBezTo>
                    <a:pt x="276225" y="327721"/>
                    <a:pt x="284814" y="319670"/>
                    <a:pt x="295275" y="315021"/>
                  </a:cubicBezTo>
                  <a:cubicBezTo>
                    <a:pt x="325090" y="301770"/>
                    <a:pt x="358860" y="294362"/>
                    <a:pt x="390525" y="286446"/>
                  </a:cubicBezTo>
                  <a:cubicBezTo>
                    <a:pt x="400050" y="280096"/>
                    <a:pt x="408578" y="271905"/>
                    <a:pt x="419100" y="267396"/>
                  </a:cubicBezTo>
                  <a:cubicBezTo>
                    <a:pt x="431132" y="262239"/>
                    <a:pt x="445834" y="264366"/>
                    <a:pt x="457200" y="257871"/>
                  </a:cubicBezTo>
                  <a:cubicBezTo>
                    <a:pt x="468896" y="251188"/>
                    <a:pt x="474000" y="235838"/>
                    <a:pt x="485775" y="229296"/>
                  </a:cubicBezTo>
                  <a:cubicBezTo>
                    <a:pt x="515511" y="212776"/>
                    <a:pt x="557719" y="208017"/>
                    <a:pt x="590550" y="200721"/>
                  </a:cubicBezTo>
                  <a:cubicBezTo>
                    <a:pt x="603329" y="197881"/>
                    <a:pt x="616063" y="194792"/>
                    <a:pt x="628650" y="191196"/>
                  </a:cubicBezTo>
                  <a:cubicBezTo>
                    <a:pt x="654362" y="183850"/>
                    <a:pt x="667409" y="175868"/>
                    <a:pt x="695325" y="172146"/>
                  </a:cubicBezTo>
                  <a:cubicBezTo>
                    <a:pt x="815719" y="156093"/>
                    <a:pt x="1013203" y="155962"/>
                    <a:pt x="1104900" y="153096"/>
                  </a:cubicBezTo>
                  <a:lnTo>
                    <a:pt x="1162050" y="134046"/>
                  </a:lnTo>
                  <a:cubicBezTo>
                    <a:pt x="1171575" y="130871"/>
                    <a:pt x="1180721" y="126172"/>
                    <a:pt x="1190625" y="124521"/>
                  </a:cubicBezTo>
                  <a:cubicBezTo>
                    <a:pt x="1276135" y="110269"/>
                    <a:pt x="1228580" y="117129"/>
                    <a:pt x="1333500" y="105471"/>
                  </a:cubicBezTo>
                  <a:cubicBezTo>
                    <a:pt x="1411949" y="79321"/>
                    <a:pt x="1370771" y="89261"/>
                    <a:pt x="1457325" y="76896"/>
                  </a:cubicBezTo>
                  <a:cubicBezTo>
                    <a:pt x="1466850" y="73721"/>
                    <a:pt x="1476099" y="69549"/>
                    <a:pt x="1485900" y="67371"/>
                  </a:cubicBezTo>
                  <a:cubicBezTo>
                    <a:pt x="1504753" y="63181"/>
                    <a:pt x="1523931" y="60577"/>
                    <a:pt x="1543050" y="57846"/>
                  </a:cubicBezTo>
                  <a:cubicBezTo>
                    <a:pt x="1682352" y="37946"/>
                    <a:pt x="1554977" y="58796"/>
                    <a:pt x="1704975" y="38796"/>
                  </a:cubicBezTo>
                  <a:cubicBezTo>
                    <a:pt x="1724118" y="36244"/>
                    <a:pt x="1743272" y="33461"/>
                    <a:pt x="1762125" y="29271"/>
                  </a:cubicBezTo>
                  <a:cubicBezTo>
                    <a:pt x="1771926" y="27093"/>
                    <a:pt x="1781046" y="22504"/>
                    <a:pt x="1790700" y="19746"/>
                  </a:cubicBezTo>
                  <a:cubicBezTo>
                    <a:pt x="1803287" y="16150"/>
                    <a:pt x="1816213" y="13817"/>
                    <a:pt x="1828800" y="10221"/>
                  </a:cubicBezTo>
                  <a:cubicBezTo>
                    <a:pt x="1838454" y="7463"/>
                    <a:pt x="1847471" y="2347"/>
                    <a:pt x="1857375" y="696"/>
                  </a:cubicBezTo>
                  <a:cubicBezTo>
                    <a:pt x="1866770" y="-870"/>
                    <a:pt x="1876425" y="696"/>
                    <a:pt x="1885950" y="696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NZ" dirty="0"/>
            </a:p>
          </p:txBody>
        </p:sp>
      </p:grpSp>
      <p:sp>
        <p:nvSpPr>
          <p:cNvPr id="58" name="TextBox 57"/>
          <p:cNvSpPr txBox="1"/>
          <p:nvPr/>
        </p:nvSpPr>
        <p:spPr bwMode="auto">
          <a:xfrm>
            <a:off x="6511389" y="1133007"/>
            <a:ext cx="1228963" cy="533400"/>
          </a:xfrm>
          <a:prstGeom prst="rect">
            <a:avLst/>
          </a:prstGeom>
          <a:noFill/>
        </p:spPr>
        <p:txBody>
          <a:bodyPr wrap="none"/>
          <a:lstStyle/>
          <a:p>
            <a:pPr algn="ctr">
              <a:defRPr/>
            </a:pPr>
            <a:r>
              <a:rPr lang="en-NZ" sz="1400" dirty="0" err="1">
                <a:solidFill>
                  <a:srgbClr val="FF0000"/>
                </a:solidFill>
                <a:latin typeface="+mn-lt"/>
              </a:rPr>
              <a:t>Podzol</a:t>
            </a:r>
            <a:r>
              <a:rPr lang="en-NZ" sz="1400" dirty="0">
                <a:solidFill>
                  <a:srgbClr val="FF0000"/>
                </a:solidFill>
                <a:latin typeface="+mn-lt"/>
              </a:rPr>
              <a:t> Soil (Z)</a:t>
            </a:r>
          </a:p>
          <a:p>
            <a:pPr algn="ctr">
              <a:defRPr/>
            </a:pPr>
            <a:r>
              <a:rPr lang="en-NZ" sz="1400" dirty="0">
                <a:solidFill>
                  <a:srgbClr val="FF0000"/>
                </a:solidFill>
                <a:latin typeface="+mn-lt"/>
              </a:rPr>
              <a:t>[NZSC]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1445922" y="1419622"/>
            <a:ext cx="390525" cy="266700"/>
          </a:xfrm>
          <a:prstGeom prst="rect">
            <a:avLst/>
          </a:prstGeom>
          <a:solidFill>
            <a:srgbClr val="FFD1D1"/>
          </a:solidFill>
          <a:ln>
            <a:solidFill>
              <a:srgbClr val="FF0000"/>
            </a:solidFill>
          </a:ln>
        </p:spPr>
        <p:txBody>
          <a:bodyPr wrap="none"/>
          <a:lstStyle/>
          <a:p>
            <a:pPr algn="ctr">
              <a:defRPr/>
            </a:pPr>
            <a:r>
              <a:rPr lang="en-NZ" sz="1400" dirty="0">
                <a:solidFill>
                  <a:srgbClr val="FF0000"/>
                </a:solidFill>
                <a:latin typeface="+mn-lt"/>
              </a:rPr>
              <a:t>Ah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1432919" y="2348146"/>
            <a:ext cx="390525" cy="266700"/>
          </a:xfrm>
          <a:prstGeom prst="rect">
            <a:avLst/>
          </a:prstGeom>
          <a:solidFill>
            <a:srgbClr val="FFD1D1"/>
          </a:solidFill>
          <a:ln>
            <a:solidFill>
              <a:srgbClr val="FF0000"/>
            </a:solidFill>
          </a:ln>
        </p:spPr>
        <p:txBody>
          <a:bodyPr wrap="none"/>
          <a:lstStyle/>
          <a:p>
            <a:pPr algn="ctr">
              <a:defRPr/>
            </a:pPr>
            <a:r>
              <a:rPr lang="en-NZ" sz="140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1432919" y="3075806"/>
            <a:ext cx="390525" cy="266700"/>
          </a:xfrm>
          <a:prstGeom prst="rect">
            <a:avLst/>
          </a:prstGeom>
          <a:solidFill>
            <a:srgbClr val="FFD1D1"/>
          </a:solidFill>
          <a:ln>
            <a:solidFill>
              <a:srgbClr val="FF0000"/>
            </a:solidFill>
          </a:ln>
        </p:spPr>
        <p:txBody>
          <a:bodyPr wrap="none"/>
          <a:lstStyle/>
          <a:p>
            <a:pPr algn="ctr">
              <a:defRPr/>
            </a:pPr>
            <a:r>
              <a:rPr lang="en-NZ" sz="1400" dirty="0" err="1">
                <a:solidFill>
                  <a:srgbClr val="FF0000"/>
                </a:solidFill>
                <a:latin typeface="+mn-lt"/>
              </a:rPr>
              <a:t>Bh</a:t>
            </a:r>
            <a:endParaRPr lang="en-NZ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1427231" y="4011910"/>
            <a:ext cx="390525" cy="266700"/>
          </a:xfrm>
          <a:prstGeom prst="rect">
            <a:avLst/>
          </a:prstGeom>
          <a:solidFill>
            <a:srgbClr val="FFD1D1"/>
          </a:solidFill>
          <a:ln>
            <a:solidFill>
              <a:srgbClr val="FF0000"/>
            </a:solidFill>
          </a:ln>
        </p:spPr>
        <p:txBody>
          <a:bodyPr wrap="none"/>
          <a:lstStyle/>
          <a:p>
            <a:pPr algn="ctr">
              <a:defRPr/>
            </a:pPr>
            <a:r>
              <a:rPr lang="en-NZ" sz="1400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pic>
        <p:nvPicPr>
          <p:cNvPr id="78" name="Picture 2" descr="Image of Soil P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1779662"/>
            <a:ext cx="1325879" cy="19940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2"/>
          <p:cNvSpPr>
            <a:spLocks noChangeArrowheads="1"/>
          </p:cNvSpPr>
          <p:nvPr/>
        </p:nvSpPr>
        <p:spPr bwMode="auto">
          <a:xfrm>
            <a:off x="6732240" y="2758402"/>
            <a:ext cx="1512168" cy="89346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NZ" altLang="en-US" sz="900" b="0" dirty="0">
                <a:solidFill>
                  <a:schemeClr val="tx1"/>
                </a:solidFill>
                <a:latin typeface="CG Times" charset="0"/>
              </a:rPr>
              <a:t>texture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NZ" altLang="en-US" sz="900" b="0" dirty="0">
                <a:solidFill>
                  <a:schemeClr val="tx1"/>
                </a:solidFill>
                <a:latin typeface="CG Times" charset="0"/>
              </a:rPr>
              <a:t>bulk density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NZ" altLang="en-US" sz="900" b="0" dirty="0">
                <a:solidFill>
                  <a:schemeClr val="tx1"/>
                </a:solidFill>
                <a:latin typeface="CG Times" charset="0"/>
              </a:rPr>
              <a:t>organic carbon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NZ" altLang="en-US" sz="900" b="0" dirty="0">
                <a:solidFill>
                  <a:schemeClr val="tx1"/>
                </a:solidFill>
                <a:latin typeface="CG Times" charset="0"/>
              </a:rPr>
              <a:t>particle size distribution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NZ" altLang="en-US" sz="900" b="0" dirty="0">
                <a:solidFill>
                  <a:schemeClr val="tx1"/>
                </a:solidFill>
                <a:latin typeface="CG Times" charset="0"/>
              </a:rPr>
              <a:t>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427984" y="339502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altLang="en-US" sz="1400" b="1" dirty="0" smtClean="0"/>
              <a:t>OGC16-088r3 - </a:t>
            </a:r>
            <a:r>
              <a:rPr lang="it-IT" altLang="en-US" sz="1400" b="1" dirty="0" smtClean="0"/>
              <a:t>OGC </a:t>
            </a:r>
            <a:r>
              <a:rPr lang="it-IT" altLang="en-US" sz="1400" b="1" dirty="0"/>
              <a:t>Soil Data Interoperability Experiment</a:t>
            </a:r>
            <a:r>
              <a:rPr lang="en-NZ" altLang="en-US" sz="1400" b="1" dirty="0" smtClean="0"/>
              <a:t> </a:t>
            </a:r>
            <a:endParaRPr lang="en-NZ" sz="1400" b="1" dirty="0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323528" y="72812"/>
            <a:ext cx="8077604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NZ" altLang="en-US" dirty="0" smtClean="0"/>
              <a:t>Soil Descriptions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1335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3" y="52838"/>
            <a:ext cx="8228013" cy="856059"/>
          </a:xfrm>
        </p:spPr>
        <p:txBody>
          <a:bodyPr/>
          <a:lstStyle/>
          <a:p>
            <a:pPr>
              <a:defRPr/>
            </a:pPr>
            <a:r>
              <a:rPr lang="en-NZ" altLang="en-US" sz="4000" dirty="0" smtClean="0"/>
              <a:t>Soil IE Implementation</a:t>
            </a:r>
            <a:endParaRPr lang="en-NZ" altLang="en-US" sz="40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411913" y="28045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259513" y="26521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7173913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SOS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906713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WFS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911475" y="3867894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WCS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059363" y="3867894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911475" y="2499742"/>
            <a:ext cx="1080000" cy="72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PID Service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701675" y="2499742"/>
            <a:ext cx="1080000" cy="72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Registry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49838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WPS</a:t>
            </a:r>
          </a:p>
        </p:txBody>
      </p:sp>
      <p:cxnSp>
        <p:nvCxnSpPr>
          <p:cNvPr id="35" name="Straight Arrow Connector 14"/>
          <p:cNvCxnSpPr>
            <a:cxnSpLocks noChangeShapeType="1"/>
            <a:stCxn id="32" idx="1"/>
            <a:endCxn id="33" idx="3"/>
          </p:cNvCxnSpPr>
          <p:nvPr/>
        </p:nvCxnSpPr>
        <p:spPr bwMode="auto">
          <a:xfrm flipH="1">
            <a:off x="1781675" y="2859742"/>
            <a:ext cx="11298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6"/>
          <p:cNvCxnSpPr>
            <a:cxnSpLocks noChangeShapeType="1"/>
            <a:stCxn id="32" idx="0"/>
            <a:endCxn id="29" idx="2"/>
          </p:cNvCxnSpPr>
          <p:nvPr/>
        </p:nvCxnSpPr>
        <p:spPr bwMode="auto">
          <a:xfrm flipH="1" flipV="1">
            <a:off x="3446713" y="1851590"/>
            <a:ext cx="4762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8"/>
          <p:cNvCxnSpPr>
            <a:cxnSpLocks noChangeShapeType="1"/>
            <a:stCxn id="34" idx="1"/>
            <a:endCxn id="29" idx="3"/>
          </p:cNvCxnSpPr>
          <p:nvPr/>
        </p:nvCxnSpPr>
        <p:spPr bwMode="auto">
          <a:xfrm flipH="1">
            <a:off x="3986713" y="1491590"/>
            <a:ext cx="10631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6107113" y="24997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/>
              <a:t>Client</a:t>
            </a:r>
          </a:p>
        </p:txBody>
      </p:sp>
      <p:cxnSp>
        <p:nvCxnSpPr>
          <p:cNvPr id="39" name="Straight Arrow Connector 23"/>
          <p:cNvCxnSpPr>
            <a:cxnSpLocks noChangeShapeType="1"/>
            <a:stCxn id="38" idx="1"/>
            <a:endCxn id="32" idx="3"/>
          </p:cNvCxnSpPr>
          <p:nvPr/>
        </p:nvCxnSpPr>
        <p:spPr bwMode="auto">
          <a:xfrm flipH="1">
            <a:off x="3991475" y="2859742"/>
            <a:ext cx="2115638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H="1" flipV="1">
            <a:off x="3986713" y="1635646"/>
            <a:ext cx="2120400" cy="108012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30"/>
          <p:cNvCxnSpPr>
            <a:cxnSpLocks noChangeShapeType="1"/>
          </p:cNvCxnSpPr>
          <p:nvPr/>
        </p:nvCxnSpPr>
        <p:spPr bwMode="auto">
          <a:xfrm flipH="1" flipV="1">
            <a:off x="5868144" y="1851590"/>
            <a:ext cx="525094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32"/>
          <p:cNvCxnSpPr>
            <a:cxnSpLocks noChangeShapeType="1"/>
          </p:cNvCxnSpPr>
          <p:nvPr/>
        </p:nvCxnSpPr>
        <p:spPr bwMode="auto">
          <a:xfrm flipV="1">
            <a:off x="6951913" y="1851590"/>
            <a:ext cx="540000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30"/>
          <p:cNvCxnSpPr>
            <a:cxnSpLocks noChangeShapeType="1"/>
            <a:endCxn id="30" idx="3"/>
          </p:cNvCxnSpPr>
          <p:nvPr/>
        </p:nvCxnSpPr>
        <p:spPr bwMode="auto">
          <a:xfrm flipH="1">
            <a:off x="3991475" y="2983656"/>
            <a:ext cx="2115640" cy="12442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0"/>
          <p:cNvCxnSpPr>
            <a:cxnSpLocks noChangeShapeType="1"/>
          </p:cNvCxnSpPr>
          <p:nvPr/>
        </p:nvCxnSpPr>
        <p:spPr bwMode="auto">
          <a:xfrm flipH="1">
            <a:off x="5868145" y="3206697"/>
            <a:ext cx="360039" cy="66119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53543" y="1131589"/>
            <a:ext cx="8334881" cy="3389058"/>
            <a:chOff x="53543" y="1131589"/>
            <a:chExt cx="8334881" cy="3389058"/>
          </a:xfrm>
        </p:grpSpPr>
        <p:sp>
          <p:nvSpPr>
            <p:cNvPr id="19" name="TextBox 18"/>
            <p:cNvSpPr txBox="1"/>
            <p:nvPr/>
          </p:nvSpPr>
          <p:spPr>
            <a:xfrm>
              <a:off x="6096628" y="4043228"/>
              <a:ext cx="702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Maps</a:t>
              </a:r>
              <a:endParaRPr lang="en-NZ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68969" y="1779662"/>
              <a:ext cx="8194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Z" dirty="0" smtClean="0"/>
                <a:t>Sensor</a:t>
              </a:r>
            </a:p>
            <a:p>
              <a:pPr algn="r"/>
              <a:r>
                <a:rPr lang="en-NZ" dirty="0" smtClean="0"/>
                <a:t>Data</a:t>
              </a:r>
              <a:endParaRPr lang="en-NZ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95736" y="113158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dirty="0" smtClean="0"/>
                <a:t>Soil Data</a:t>
              </a:r>
              <a:endParaRPr lang="en-NZ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4168" y="1203598"/>
              <a:ext cx="1027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Execute PTFs</a:t>
              </a:r>
              <a:endParaRPr lang="en-NZ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07704" y="3874316"/>
              <a:ext cx="1006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dirty="0" smtClean="0"/>
                <a:t>Gridded Data</a:t>
              </a:r>
              <a:endParaRPr lang="en-NZ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14043" y="2931790"/>
              <a:ext cx="120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HTTP URIs</a:t>
              </a:r>
            </a:p>
            <a:p>
              <a:r>
                <a:rPr lang="en-NZ" dirty="0" smtClean="0"/>
                <a:t>(</a:t>
              </a:r>
              <a:r>
                <a:rPr lang="en-NZ" dirty="0" err="1" smtClean="0"/>
                <a:t>conneg</a:t>
              </a:r>
              <a:r>
                <a:rPr lang="en-NZ" dirty="0" smtClean="0"/>
                <a:t>)</a:t>
              </a:r>
              <a:endParaRPr lang="en-NZ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543" y="1526763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/>
                <a:t>Vocabularies</a:t>
              </a:r>
            </a:p>
            <a:p>
              <a:pPr algn="ctr"/>
              <a:r>
                <a:rPr lang="en-NZ" dirty="0" smtClean="0"/>
                <a:t>Soil Taxonomies</a:t>
              </a:r>
            </a:p>
            <a:p>
              <a:pPr algn="ctr"/>
              <a:r>
                <a:rPr lang="en-NZ" dirty="0" smtClean="0"/>
                <a:t>Observable Properties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908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itchiea\cloud-storage\Dropbox\Shared\soil-data-ie\images-demo\soil-ie-uc2-lc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4096"/>
            <a:ext cx="8444086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Demonstration: Soil Sensors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5907"/>
            <a:ext cx="8229600" cy="3394075"/>
          </a:xfrm>
        </p:spPr>
        <p:txBody>
          <a:bodyPr/>
          <a:lstStyle/>
          <a:p>
            <a:pPr marL="0" lvl="1" indent="0">
              <a:buNone/>
              <a:defRPr/>
            </a:pPr>
            <a:endParaRPr lang="en-NZ" sz="1800" dirty="0" smtClean="0"/>
          </a:p>
          <a:p>
            <a:pPr marL="0" lvl="1" indent="0">
              <a:buNone/>
              <a:defRPr/>
            </a:pPr>
            <a:endParaRPr lang="en-NZ" sz="1800" dirty="0"/>
          </a:p>
          <a:p>
            <a:pPr marL="0" lvl="1" indent="0">
              <a:buNone/>
              <a:defRPr/>
            </a:pPr>
            <a:endParaRPr lang="en-NZ" sz="1800" dirty="0" smtClean="0"/>
          </a:p>
          <a:p>
            <a:pPr marL="0" lvl="1" indent="0">
              <a:buNone/>
              <a:defRPr/>
            </a:pPr>
            <a:endParaRPr lang="en-NZ" sz="1800" dirty="0" smtClean="0"/>
          </a:p>
          <a:p>
            <a:pPr marL="0" lvl="1" indent="0">
              <a:buNone/>
              <a:defRPr/>
            </a:pPr>
            <a:endParaRPr lang="en-NZ" sz="1200" dirty="0" smtClean="0"/>
          </a:p>
          <a:p>
            <a:pPr marL="0" lvl="1" indent="0">
              <a:buNone/>
              <a:defRPr/>
            </a:pPr>
            <a:r>
              <a:rPr lang="en-NZ" sz="2000" dirty="0" smtClean="0"/>
              <a:t>Use Case Two</a:t>
            </a:r>
            <a:endParaRPr lang="en-NZ" sz="800" dirty="0" smtClean="0"/>
          </a:p>
          <a:p>
            <a:pPr marL="0" lvl="1" indent="0">
              <a:buNone/>
              <a:defRPr/>
            </a:pPr>
            <a:r>
              <a:rPr lang="en-NZ" sz="1800" i="1" dirty="0" smtClean="0"/>
              <a:t>Provision of soil moisture</a:t>
            </a:r>
          </a:p>
          <a:p>
            <a:pPr marL="0" lvl="1" indent="0">
              <a:buNone/>
              <a:defRPr/>
            </a:pPr>
            <a:r>
              <a:rPr lang="en-NZ" sz="1800" i="1" dirty="0" smtClean="0"/>
              <a:t>and rainfall data</a:t>
            </a:r>
          </a:p>
          <a:p>
            <a:pPr marL="0" lvl="1" indent="0">
              <a:buNone/>
              <a:defRPr/>
            </a:pPr>
            <a:endParaRPr lang="en-NZ" sz="800" dirty="0"/>
          </a:p>
          <a:p>
            <a:pPr marL="0" lvl="1" indent="0">
              <a:buNone/>
              <a:defRPr/>
            </a:pPr>
            <a:r>
              <a:rPr lang="en-NZ" sz="2000" dirty="0" smtClean="0"/>
              <a:t>Contributors</a:t>
            </a:r>
          </a:p>
          <a:p>
            <a:pPr marL="0" lvl="1" indent="0">
              <a:buNone/>
              <a:defRPr/>
            </a:pPr>
            <a:r>
              <a:rPr lang="en-NZ" sz="1600" i="1" dirty="0" err="1" smtClean="0"/>
              <a:t>Landcare</a:t>
            </a:r>
            <a:r>
              <a:rPr lang="en-NZ" sz="1600" i="1" dirty="0" smtClean="0"/>
              <a:t> Research;</a:t>
            </a:r>
          </a:p>
          <a:p>
            <a:pPr marL="0" lvl="1" indent="0">
              <a:buNone/>
              <a:defRPr/>
            </a:pPr>
            <a:r>
              <a:rPr lang="en-NZ" sz="1600" i="1" dirty="0" smtClean="0"/>
              <a:t>Horizons RC; USGS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8017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Demonstration: Soil Properties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/>
              <a:t>Use Case </a:t>
            </a:r>
            <a:r>
              <a:rPr lang="en-NZ" sz="2000" dirty="0" smtClean="0"/>
              <a:t>Three</a:t>
            </a:r>
          </a:p>
          <a:p>
            <a:pPr marL="0" indent="0">
              <a:buNone/>
            </a:pPr>
            <a:endParaRPr lang="en-NZ" sz="800" dirty="0" smtClean="0"/>
          </a:p>
          <a:p>
            <a:pPr marL="0" indent="0">
              <a:buNone/>
            </a:pPr>
            <a:r>
              <a:rPr lang="en-NZ" sz="1800" i="1" dirty="0"/>
              <a:t>Provision of soil </a:t>
            </a:r>
            <a:r>
              <a:rPr lang="en-NZ" sz="1800" i="1" dirty="0" smtClean="0"/>
              <a:t>property</a:t>
            </a:r>
          </a:p>
          <a:p>
            <a:pPr marL="0" indent="0">
              <a:buNone/>
            </a:pPr>
            <a:r>
              <a:rPr lang="en-NZ" sz="1800" i="1" dirty="0" smtClean="0"/>
              <a:t>models </a:t>
            </a:r>
            <a:r>
              <a:rPr lang="en-NZ" sz="1800" i="1" dirty="0"/>
              <a:t>and predictions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000" dirty="0"/>
          </a:p>
          <a:p>
            <a:pPr marL="0" indent="0">
              <a:buNone/>
            </a:pPr>
            <a:endParaRPr lang="en-NZ" sz="1800" dirty="0" smtClean="0"/>
          </a:p>
          <a:p>
            <a:pPr marL="0" indent="0">
              <a:buNone/>
            </a:pPr>
            <a:endParaRPr lang="en-NZ" sz="1800" dirty="0" smtClean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2000" dirty="0" smtClean="0"/>
              <a:t>Contributors</a:t>
            </a:r>
          </a:p>
          <a:p>
            <a:pPr marL="0" indent="0">
              <a:buNone/>
            </a:pPr>
            <a:r>
              <a:rPr lang="en-NZ" sz="1600" i="1" dirty="0" smtClean="0"/>
              <a:t>CSIRO </a:t>
            </a:r>
            <a:r>
              <a:rPr lang="en-NZ" sz="1600" i="1" dirty="0"/>
              <a:t>Land and Water (</a:t>
            </a:r>
            <a:r>
              <a:rPr lang="en-NZ" sz="1600" i="1" dirty="0" smtClean="0"/>
              <a:t>AU); Federation </a:t>
            </a:r>
            <a:r>
              <a:rPr lang="en-NZ" sz="1600" i="1" dirty="0"/>
              <a:t>University of Australia (AU)</a:t>
            </a:r>
          </a:p>
        </p:txBody>
      </p:sp>
      <p:pic>
        <p:nvPicPr>
          <p:cNvPr id="4" name="Picture 2" descr="C:\Users\ritchiea\cloud-storage\Dropbox\Shared\soil-data-ie\images-demo\soil-ie-uc3-csir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9582"/>
            <a:ext cx="6051482" cy="33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ritchiea\cloud-storage\Dropbox\Shared\soil-data-ie\images-demo\soil-ie-uc3-fu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442"/>
            <a:ext cx="4371195" cy="25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Demonstration: Soil Descriptions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Use Cases One and </a:t>
            </a:r>
            <a:r>
              <a:rPr lang="en-NZ" dirty="0" smtClean="0"/>
              <a:t>Four</a:t>
            </a:r>
            <a:endParaRPr lang="en-NZ" dirty="0"/>
          </a:p>
          <a:p>
            <a:pPr lvl="1"/>
            <a:r>
              <a:rPr lang="en-NZ" sz="2200" dirty="0"/>
              <a:t>Field </a:t>
            </a:r>
            <a:r>
              <a:rPr lang="en-NZ" sz="2200" dirty="0" smtClean="0"/>
              <a:t>observations, sampling, and laboratory analyses</a:t>
            </a:r>
            <a:endParaRPr lang="en-NZ" sz="2200" dirty="0"/>
          </a:p>
          <a:p>
            <a:pPr lvl="1"/>
            <a:r>
              <a:rPr lang="en-NZ" sz="2200" dirty="0" err="1" smtClean="0"/>
              <a:t>Pedo</a:t>
            </a:r>
            <a:r>
              <a:rPr lang="en-NZ" sz="2200" dirty="0" smtClean="0"/>
              <a:t>-transfer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altLang="en-US" dirty="0"/>
              <a:t>Contributors</a:t>
            </a:r>
            <a:endParaRPr lang="en-NZ" altLang="en-US" sz="3000" dirty="0"/>
          </a:p>
          <a:p>
            <a:pPr lvl="1">
              <a:defRPr/>
            </a:pPr>
            <a:r>
              <a:rPr lang="en-NZ" sz="2200" i="1" dirty="0" err="1"/>
              <a:t>Landcare</a:t>
            </a:r>
            <a:r>
              <a:rPr lang="en-NZ" sz="2200" i="1" dirty="0"/>
              <a:t> Research (NZ)</a:t>
            </a:r>
          </a:p>
          <a:p>
            <a:pPr lvl="1">
              <a:defRPr/>
            </a:pPr>
            <a:r>
              <a:rPr lang="en-NZ" sz="2200" i="1" dirty="0"/>
              <a:t>CSIRO Land and Water (AU)</a:t>
            </a:r>
          </a:p>
          <a:p>
            <a:pPr lvl="1">
              <a:defRPr/>
            </a:pPr>
            <a:r>
              <a:rPr lang="en-NZ" sz="2200" i="1" dirty="0"/>
              <a:t>Federation University of Australia (AU)</a:t>
            </a:r>
          </a:p>
          <a:p>
            <a:pPr lvl="1">
              <a:defRPr/>
            </a:pPr>
            <a:r>
              <a:rPr lang="en-NZ" sz="2200" i="1" dirty="0"/>
              <a:t>ISRIC World Soil Information (NL)</a:t>
            </a:r>
            <a:endParaRPr lang="en-NZ" sz="2200" dirty="0"/>
          </a:p>
        </p:txBody>
      </p:sp>
      <p:pic>
        <p:nvPicPr>
          <p:cNvPr id="4" name="Picture 2" descr="Image of Soil P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6677" y="2216833"/>
            <a:ext cx="1193561" cy="179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rometheuswiki.publish.csiro.au/tiki-download_file.php?fileId=381&amp;amp;dis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400790"/>
            <a:ext cx="1656184" cy="123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5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49" y="2211710"/>
            <a:ext cx="997715" cy="133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itchiea\cloud-storage\Dropbox\Shared\soil-data-ie\images-demo\soil-ie-uc1-fu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834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50400"/>
            <a:ext cx="9082800" cy="5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82800" cy="5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82800" cy="5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9082800" cy="5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ritchiea\cloud-storage\Dropbox\Shared\soil-data-ie\images-demo\soil-ie-uc1-lcr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7011"/>
            <a:ext cx="6207224" cy="35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3" y="52838"/>
            <a:ext cx="8228013" cy="856059"/>
          </a:xfrm>
        </p:spPr>
        <p:txBody>
          <a:bodyPr/>
          <a:lstStyle/>
          <a:p>
            <a:pPr>
              <a:defRPr/>
            </a:pPr>
            <a:r>
              <a:rPr lang="en-NZ" altLang="en-US" sz="4000" dirty="0" smtClean="0"/>
              <a:t>Soil IE and ELFIE</a:t>
            </a:r>
            <a:endParaRPr lang="en-NZ" altLang="en-US" sz="40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411913" y="28045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259513" y="26521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7173913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SOS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906713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WFS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2911475" y="3867894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WCS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059363" y="3867894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911475" y="2499742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PID Service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701675" y="2499742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Registry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49838" y="1131590"/>
            <a:ext cx="1080000" cy="72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>
                <a:solidFill>
                  <a:srgbClr val="FFFFFF"/>
                </a:solidFill>
              </a:rPr>
              <a:t>WPS</a:t>
            </a:r>
          </a:p>
        </p:txBody>
      </p:sp>
      <p:cxnSp>
        <p:nvCxnSpPr>
          <p:cNvPr id="35" name="Straight Arrow Connector 14"/>
          <p:cNvCxnSpPr>
            <a:cxnSpLocks noChangeShapeType="1"/>
            <a:stCxn id="32" idx="1"/>
            <a:endCxn id="33" idx="3"/>
          </p:cNvCxnSpPr>
          <p:nvPr/>
        </p:nvCxnSpPr>
        <p:spPr bwMode="auto">
          <a:xfrm flipH="1">
            <a:off x="1781675" y="2859742"/>
            <a:ext cx="11298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6"/>
          <p:cNvCxnSpPr>
            <a:cxnSpLocks noChangeShapeType="1"/>
            <a:stCxn id="32" idx="0"/>
            <a:endCxn id="29" idx="2"/>
          </p:cNvCxnSpPr>
          <p:nvPr/>
        </p:nvCxnSpPr>
        <p:spPr bwMode="auto">
          <a:xfrm flipH="1" flipV="1">
            <a:off x="3446713" y="1851590"/>
            <a:ext cx="4762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8"/>
          <p:cNvCxnSpPr>
            <a:cxnSpLocks noChangeShapeType="1"/>
            <a:stCxn id="34" idx="1"/>
            <a:endCxn id="29" idx="3"/>
          </p:cNvCxnSpPr>
          <p:nvPr/>
        </p:nvCxnSpPr>
        <p:spPr bwMode="auto">
          <a:xfrm flipH="1">
            <a:off x="3986713" y="1491590"/>
            <a:ext cx="106312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6107113" y="2499742"/>
            <a:ext cx="108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NZ" dirty="0"/>
              <a:t>Client</a:t>
            </a:r>
          </a:p>
        </p:txBody>
      </p:sp>
      <p:cxnSp>
        <p:nvCxnSpPr>
          <p:cNvPr id="39" name="Straight Arrow Connector 23"/>
          <p:cNvCxnSpPr>
            <a:cxnSpLocks noChangeShapeType="1"/>
            <a:stCxn id="38" idx="1"/>
            <a:endCxn id="32" idx="3"/>
          </p:cNvCxnSpPr>
          <p:nvPr/>
        </p:nvCxnSpPr>
        <p:spPr bwMode="auto">
          <a:xfrm flipH="1">
            <a:off x="3991475" y="2859742"/>
            <a:ext cx="2115638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H="1" flipV="1">
            <a:off x="3986713" y="1635646"/>
            <a:ext cx="2120400" cy="108012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30"/>
          <p:cNvCxnSpPr>
            <a:cxnSpLocks noChangeShapeType="1"/>
          </p:cNvCxnSpPr>
          <p:nvPr/>
        </p:nvCxnSpPr>
        <p:spPr bwMode="auto">
          <a:xfrm flipH="1" flipV="1">
            <a:off x="5868144" y="1851590"/>
            <a:ext cx="525094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32"/>
          <p:cNvCxnSpPr>
            <a:cxnSpLocks noChangeShapeType="1"/>
          </p:cNvCxnSpPr>
          <p:nvPr/>
        </p:nvCxnSpPr>
        <p:spPr bwMode="auto">
          <a:xfrm flipV="1">
            <a:off x="6951913" y="1851590"/>
            <a:ext cx="540000" cy="6481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30"/>
          <p:cNvCxnSpPr>
            <a:cxnSpLocks noChangeShapeType="1"/>
            <a:endCxn id="30" idx="3"/>
          </p:cNvCxnSpPr>
          <p:nvPr/>
        </p:nvCxnSpPr>
        <p:spPr bwMode="auto">
          <a:xfrm flipH="1">
            <a:off x="3991475" y="2983656"/>
            <a:ext cx="2115640" cy="12442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0"/>
          <p:cNvCxnSpPr>
            <a:cxnSpLocks noChangeShapeType="1"/>
          </p:cNvCxnSpPr>
          <p:nvPr/>
        </p:nvCxnSpPr>
        <p:spPr bwMode="auto">
          <a:xfrm flipH="1">
            <a:off x="5868145" y="3206697"/>
            <a:ext cx="360039" cy="66119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39552" y="2355726"/>
            <a:ext cx="7128792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6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EODP and </a:t>
            </a:r>
            <a:r>
              <a:rPr lang="en-NZ" altLang="en-US" dirty="0"/>
              <a:t>ELFIE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4" y="1059582"/>
            <a:ext cx="643146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9582"/>
            <a:ext cx="643146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Application in New Zealand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 algn="ctr">
              <a:buNone/>
            </a:pPr>
            <a:r>
              <a:rPr lang="en-NZ" dirty="0" smtClean="0"/>
              <a:t>Over to Brent 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3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New Zealand Crown Research Institutes</a:t>
            </a:r>
          </a:p>
          <a:p>
            <a:pPr lvl="1"/>
            <a:r>
              <a:rPr lang="en-NZ" altLang="en-US" dirty="0" err="1" smtClean="0"/>
              <a:t>Landcare</a:t>
            </a:r>
            <a:r>
              <a:rPr lang="en-NZ" altLang="en-US" dirty="0" smtClean="0"/>
              <a:t> Research as an example</a:t>
            </a:r>
          </a:p>
          <a:p>
            <a:endParaRPr lang="en-NZ" altLang="en-US" sz="1200" dirty="0" smtClean="0"/>
          </a:p>
          <a:p>
            <a:r>
              <a:rPr lang="en-NZ" altLang="en-US" dirty="0" smtClean="0"/>
              <a:t>Research Motivation</a:t>
            </a:r>
            <a:endParaRPr lang="en-NZ" altLang="en-US" dirty="0"/>
          </a:p>
          <a:p>
            <a:endParaRPr lang="en-NZ" altLang="en-US" sz="1200" dirty="0" smtClean="0"/>
          </a:p>
          <a:p>
            <a:r>
              <a:rPr lang="en-NZ" altLang="en-US" dirty="0" smtClean="0"/>
              <a:t>Open(-</a:t>
            </a:r>
            <a:r>
              <a:rPr lang="en-NZ" altLang="en-US" dirty="0" err="1" smtClean="0"/>
              <a:t>ish</a:t>
            </a:r>
            <a:r>
              <a:rPr lang="en-NZ" altLang="en-US" dirty="0" smtClean="0"/>
              <a:t>) data services and standards</a:t>
            </a:r>
          </a:p>
          <a:p>
            <a:pPr lvl="1"/>
            <a:r>
              <a:rPr lang="en-NZ" altLang="en-US" dirty="0" smtClean="0"/>
              <a:t>Profiles of O&amp;M</a:t>
            </a:r>
          </a:p>
          <a:p>
            <a:pPr lvl="1"/>
            <a:r>
              <a:rPr lang="en-NZ" altLang="en-US" dirty="0" smtClean="0"/>
              <a:t>Interoperability Experiments</a:t>
            </a:r>
            <a:endParaRPr lang="en-NZ" altLang="en-US" dirty="0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507288" cy="3394075"/>
          </a:xfrm>
        </p:spPr>
        <p:txBody>
          <a:bodyPr/>
          <a:lstStyle/>
          <a:p>
            <a:r>
              <a:rPr lang="en-NZ" altLang="en-US" dirty="0" smtClean="0"/>
              <a:t>Corporate Crown (government) </a:t>
            </a:r>
            <a:r>
              <a:rPr lang="en-NZ" altLang="en-US" dirty="0"/>
              <a:t>entities charged with conducting scientific </a:t>
            </a:r>
            <a:r>
              <a:rPr lang="en-NZ" altLang="en-US" dirty="0" smtClean="0"/>
              <a:t>research for the public good</a:t>
            </a:r>
          </a:p>
          <a:p>
            <a:pPr lvl="1"/>
            <a:r>
              <a:rPr lang="en-NZ" altLang="en-US" i="1" dirty="0" err="1"/>
              <a:t>Landcare</a:t>
            </a:r>
            <a:r>
              <a:rPr lang="en-NZ" altLang="en-US" i="1" dirty="0"/>
              <a:t> </a:t>
            </a:r>
            <a:r>
              <a:rPr lang="en-NZ" altLang="en-US" i="1" dirty="0" smtClean="0"/>
              <a:t>Research NZ Ltd</a:t>
            </a:r>
            <a:endParaRPr lang="en-NZ" altLang="en-US" i="1" dirty="0"/>
          </a:p>
          <a:p>
            <a:pPr lvl="1"/>
            <a:r>
              <a:rPr lang="en-NZ" altLang="en-US" i="1" dirty="0"/>
              <a:t>National Institute of Water and Atmospheric Research (NIWA)</a:t>
            </a:r>
          </a:p>
          <a:p>
            <a:pPr lvl="1"/>
            <a:r>
              <a:rPr lang="en-NZ" altLang="en-US" i="1" dirty="0" smtClean="0"/>
              <a:t>Institute </a:t>
            </a:r>
            <a:r>
              <a:rPr lang="en-NZ" altLang="en-US" i="1" dirty="0"/>
              <a:t>of Geological and Nuclear </a:t>
            </a:r>
            <a:r>
              <a:rPr lang="en-NZ" altLang="en-US" i="1" dirty="0" smtClean="0"/>
              <a:t>Sciences (</a:t>
            </a:r>
            <a:r>
              <a:rPr lang="en-NZ" altLang="en-US" i="1" dirty="0"/>
              <a:t>GNS </a:t>
            </a:r>
            <a:r>
              <a:rPr lang="en-NZ" altLang="en-US" i="1" dirty="0" smtClean="0"/>
              <a:t>Science)</a:t>
            </a:r>
          </a:p>
          <a:p>
            <a:pPr lvl="1"/>
            <a:r>
              <a:rPr lang="en-NZ" altLang="en-US" dirty="0" smtClean="0"/>
              <a:t>New </a:t>
            </a:r>
            <a:r>
              <a:rPr lang="en-NZ" altLang="en-US" dirty="0"/>
              <a:t>Zealand Pastoral Agriculture Research Institute (</a:t>
            </a:r>
            <a:r>
              <a:rPr lang="en-NZ" altLang="en-US" dirty="0" err="1" smtClean="0"/>
              <a:t>AgResearch</a:t>
            </a:r>
            <a:r>
              <a:rPr lang="en-NZ" altLang="en-US" dirty="0" smtClean="0"/>
              <a:t>)</a:t>
            </a:r>
            <a:endParaRPr lang="en-NZ" altLang="en-US" dirty="0"/>
          </a:p>
          <a:p>
            <a:pPr lvl="1"/>
            <a:r>
              <a:rPr lang="en-NZ" altLang="en-US" dirty="0" smtClean="0"/>
              <a:t>New </a:t>
            </a:r>
            <a:r>
              <a:rPr lang="en-NZ" altLang="en-US" dirty="0"/>
              <a:t>Zealand Institute for Plant and Food </a:t>
            </a:r>
            <a:r>
              <a:rPr lang="en-NZ" altLang="en-US" dirty="0" smtClean="0"/>
              <a:t>Research</a:t>
            </a:r>
            <a:endParaRPr lang="en-NZ" altLang="en-US" dirty="0"/>
          </a:p>
          <a:p>
            <a:pPr lvl="1"/>
            <a:r>
              <a:rPr lang="en-NZ" altLang="en-US" dirty="0" smtClean="0"/>
              <a:t>Institute </a:t>
            </a:r>
            <a:r>
              <a:rPr lang="en-NZ" altLang="en-US" dirty="0"/>
              <a:t>of Environmental Science and </a:t>
            </a:r>
            <a:r>
              <a:rPr lang="en-NZ" altLang="en-US" dirty="0" smtClean="0"/>
              <a:t>Research</a:t>
            </a:r>
            <a:endParaRPr lang="en-NZ" altLang="en-US" dirty="0"/>
          </a:p>
          <a:p>
            <a:pPr lvl="1"/>
            <a:r>
              <a:rPr lang="en-NZ" altLang="en-US" dirty="0" smtClean="0"/>
              <a:t>New </a:t>
            </a:r>
            <a:r>
              <a:rPr lang="en-NZ" altLang="en-US" dirty="0"/>
              <a:t>Zealand Forest Research Institute </a:t>
            </a:r>
            <a:r>
              <a:rPr lang="en-NZ" altLang="en-US" dirty="0" smtClean="0"/>
              <a:t>Limited (Scion)</a:t>
            </a:r>
            <a:endParaRPr lang="en-NZ" altLang="en-US" dirty="0"/>
          </a:p>
          <a:p>
            <a:endParaRPr lang="en-NZ" altLang="en-US" dirty="0" smtClean="0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Crown Research Institutes</a:t>
            </a:r>
          </a:p>
        </p:txBody>
      </p:sp>
    </p:spTree>
    <p:extLst>
      <p:ext uri="{BB962C8B-B14F-4D97-AF65-F5344CB8AC3E}">
        <p14:creationId xmlns:p14="http://schemas.microsoft.com/office/powerpoint/2010/main" val="3856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Landcare</a:t>
            </a:r>
            <a:r>
              <a:rPr lang="en-NZ" dirty="0" smtClean="0"/>
              <a:t> Research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6995121" cy="3394075"/>
          </a:xfrm>
        </p:spPr>
        <p:txBody>
          <a:bodyPr/>
          <a:lstStyle/>
          <a:p>
            <a:r>
              <a:rPr lang="en-NZ" dirty="0" smtClean="0"/>
              <a:t>Drive </a:t>
            </a:r>
            <a:r>
              <a:rPr lang="en-NZ" dirty="0"/>
              <a:t>innovation in the management of terrestrial biodiversity and land resources </a:t>
            </a:r>
          </a:p>
          <a:p>
            <a:r>
              <a:rPr lang="en-NZ" dirty="0" smtClean="0"/>
              <a:t>Protect </a:t>
            </a:r>
            <a:r>
              <a:rPr lang="en-NZ" dirty="0"/>
              <a:t>and enhance the land environment and grow the country’s </a:t>
            </a:r>
            <a:r>
              <a:rPr lang="en-NZ" dirty="0" smtClean="0"/>
              <a:t>prosperity</a:t>
            </a:r>
            <a:endParaRPr lang="en-NZ" sz="1600" dirty="0"/>
          </a:p>
          <a:p>
            <a:r>
              <a:rPr lang="en-NZ" dirty="0" smtClean="0"/>
              <a:t>Informatics team of 40</a:t>
            </a:r>
          </a:p>
          <a:p>
            <a:pPr lvl="1"/>
            <a:r>
              <a:rPr lang="en-NZ" dirty="0" smtClean="0"/>
              <a:t>Research and operations</a:t>
            </a:r>
          </a:p>
          <a:p>
            <a:pPr lvl="1"/>
            <a:r>
              <a:rPr lang="en-NZ" dirty="0"/>
              <a:t>Technical support for a set of Nationally Significant Collections and Databases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570497" y="244285"/>
            <a:ext cx="1249975" cy="4764800"/>
            <a:chOff x="1881962" y="175310"/>
            <a:chExt cx="1666634" cy="6353067"/>
          </a:xfrm>
        </p:grpSpPr>
        <p:pic>
          <p:nvPicPr>
            <p:cNvPr id="5" name="Picture 4" descr="http://www.landcareresearch.co.nz/__data/assets/image/0015/13182/30_animal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1962" y="4947900"/>
              <a:ext cx="1656000" cy="1580477"/>
            </a:xfrm>
            <a:prstGeom prst="rect">
              <a:avLst/>
            </a:prstGeom>
            <a:noFill/>
          </p:spPr>
        </p:pic>
        <p:pic>
          <p:nvPicPr>
            <p:cNvPr id="6" name="Picture 6" descr="http://www.landcareresearch.co.nz/__data/assets/image/0003/42474/precision_agriculture_bann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2596" y="1761169"/>
              <a:ext cx="1656000" cy="1510973"/>
            </a:xfrm>
            <a:prstGeom prst="rect">
              <a:avLst/>
            </a:prstGeom>
            <a:noFill/>
          </p:spPr>
        </p:pic>
        <p:pic>
          <p:nvPicPr>
            <p:cNvPr id="7" name="Picture 6" descr="bg-news-event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892596" y="3318519"/>
              <a:ext cx="1656000" cy="1583003"/>
            </a:xfrm>
            <a:prstGeom prst="rect">
              <a:avLst/>
            </a:prstGeom>
          </p:spPr>
        </p:pic>
        <p:pic>
          <p:nvPicPr>
            <p:cNvPr id="8" name="Picture 8" descr="Celmisia angustifoli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2595" y="175310"/>
              <a:ext cx="1656000" cy="153948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53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494"/>
            <a:ext cx="5425200" cy="44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4" y="123478"/>
            <a:ext cx="542369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29212"/>
            <a:ext cx="5425200" cy="330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Open(-</a:t>
            </a:r>
            <a:r>
              <a:rPr lang="en-NZ" dirty="0" err="1" smtClean="0"/>
              <a:t>ish</a:t>
            </a:r>
            <a:r>
              <a:rPr lang="en-NZ" dirty="0" smtClean="0"/>
              <a:t>)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(Why open</a:t>
            </a:r>
            <a:r>
              <a:rPr lang="en-NZ" b="1" dirty="0" smtClean="0"/>
              <a:t>-</a:t>
            </a:r>
            <a:r>
              <a:rPr lang="en-NZ" b="1" dirty="0" err="1" smtClean="0"/>
              <a:t>ish</a:t>
            </a:r>
            <a:r>
              <a:rPr lang="en-NZ" dirty="0" smtClean="0"/>
              <a:t>? The CRIs commercial imperative.</a:t>
            </a:r>
          </a:p>
          <a:p>
            <a:pPr lvl="1"/>
            <a:r>
              <a:rPr lang="en-NZ" dirty="0" smtClean="0"/>
              <a:t>A whole ‘</a:t>
            </a:r>
            <a:r>
              <a:rPr lang="en-NZ" dirty="0" err="1" smtClean="0"/>
              <a:t>nother</a:t>
            </a:r>
            <a:r>
              <a:rPr lang="en-NZ" dirty="0" smtClean="0"/>
              <a:t> story …)</a:t>
            </a:r>
          </a:p>
          <a:p>
            <a:endParaRPr lang="en-NZ" sz="1600" dirty="0"/>
          </a:p>
          <a:p>
            <a:r>
              <a:rPr lang="en-NZ" dirty="0" smtClean="0"/>
              <a:t>Our science sits at the intersection of the earth and life sciences</a:t>
            </a:r>
          </a:p>
          <a:p>
            <a:r>
              <a:rPr lang="en-NZ" dirty="0" smtClean="0"/>
              <a:t>Not only need to publish data</a:t>
            </a:r>
          </a:p>
          <a:p>
            <a:r>
              <a:rPr lang="en-NZ" dirty="0" smtClean="0"/>
              <a:t>Need to integrate data </a:t>
            </a:r>
            <a:r>
              <a:rPr lang="en-NZ" i="1" dirty="0" smtClean="0"/>
              <a:t>across</a:t>
            </a:r>
            <a:r>
              <a:rPr lang="en-NZ" dirty="0" smtClean="0"/>
              <a:t> domains</a:t>
            </a:r>
          </a:p>
          <a:p>
            <a:r>
              <a:rPr lang="en-NZ" dirty="0" smtClean="0"/>
              <a:t>Need as much interoperable common ground as possible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05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Environmental Observation Data </a:t>
            </a:r>
            <a:r>
              <a:rPr lang="en-NZ" dirty="0" smtClean="0"/>
              <a:t>Profile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84" y="1491630"/>
            <a:ext cx="4562872" cy="3417084"/>
          </a:xfrm>
          <a:prstGeom prst="rect">
            <a:avLst/>
          </a:prstGeom>
        </p:spPr>
      </p:pic>
      <p:pic>
        <p:nvPicPr>
          <p:cNvPr id="6" name="Picture 7" descr="http://www.landcareresearch.co.nz/__data/assets/image/0019/43507/Excavating_soil_cores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2847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rc-g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390" y="1059582"/>
            <a:ext cx="1415611" cy="2376264"/>
          </a:xfrm>
          <a:prstGeom prst="rect">
            <a:avLst/>
          </a:prstGeom>
          <a:ln w="38100" cmpd="sng">
            <a:noFill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697" y="1059582"/>
            <a:ext cx="927783" cy="31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048" y="1059583"/>
            <a:ext cx="9492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4-11-24 at 11.38.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813">
            <a:off x="859675" y="2825825"/>
            <a:ext cx="3459873" cy="182189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0" name="Picture 9" descr="Screen Shot 2014-11-24 at 11.37.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128">
            <a:off x="825371" y="1810735"/>
            <a:ext cx="3163202" cy="23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Environmental Observation Data Profile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84" y="1491630"/>
            <a:ext cx="4562872" cy="34170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697" y="1059582"/>
            <a:ext cx="927783" cy="31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048" y="1059583"/>
            <a:ext cx="9492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rc-g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390" y="1059582"/>
            <a:ext cx="1415611" cy="2376264"/>
          </a:xfrm>
          <a:prstGeom prst="rect">
            <a:avLst/>
          </a:prstGeom>
          <a:ln w="38100" cmpd="sng">
            <a:noFill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465190" cy="3394075"/>
          </a:xfrm>
        </p:spPr>
        <p:txBody>
          <a:bodyPr/>
          <a:lstStyle/>
          <a:p>
            <a:r>
              <a:rPr lang="en-NZ" dirty="0" smtClean="0"/>
              <a:t>AKA EODP</a:t>
            </a:r>
          </a:p>
          <a:p>
            <a:r>
              <a:rPr lang="en-NZ" dirty="0" smtClean="0"/>
              <a:t>Lock </a:t>
            </a:r>
            <a:r>
              <a:rPr lang="en-NZ" dirty="0" smtClean="0"/>
              <a:t>down app schema</a:t>
            </a:r>
          </a:p>
          <a:p>
            <a:pPr lvl="1"/>
            <a:r>
              <a:rPr lang="en-NZ" dirty="0" smtClean="0"/>
              <a:t>O&amp;M</a:t>
            </a:r>
          </a:p>
          <a:p>
            <a:pPr lvl="1"/>
            <a:r>
              <a:rPr lang="en-NZ" dirty="0" err="1" smtClean="0"/>
              <a:t>WaterML</a:t>
            </a:r>
            <a:r>
              <a:rPr lang="en-NZ" dirty="0" smtClean="0"/>
              <a:t> 2.0</a:t>
            </a:r>
          </a:p>
          <a:p>
            <a:r>
              <a:rPr lang="en-NZ" dirty="0" smtClean="0"/>
              <a:t>Defined content</a:t>
            </a:r>
          </a:p>
          <a:p>
            <a:pPr lvl="1"/>
            <a:r>
              <a:rPr lang="en-NZ" dirty="0" smtClean="0"/>
              <a:t>Vocabularies</a:t>
            </a:r>
          </a:p>
          <a:p>
            <a:r>
              <a:rPr lang="en-NZ" dirty="0" smtClean="0"/>
              <a:t>Support discovery</a:t>
            </a:r>
          </a:p>
          <a:p>
            <a:pPr lvl="1"/>
            <a:r>
              <a:rPr lang="en-NZ" dirty="0" err="1" smtClean="0"/>
              <a:t>GetDataAvaliability</a:t>
            </a:r>
            <a:r>
              <a:rPr lang="en-NZ" dirty="0" smtClean="0"/>
              <a:t> for WFS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45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White">
  <a:themeElements>
    <a:clrScheme name="Landcare Colours">
      <a:dk1>
        <a:srgbClr val="000000"/>
      </a:dk1>
      <a:lt1>
        <a:srgbClr val="FFFFFF"/>
      </a:lt1>
      <a:dk2>
        <a:srgbClr val="5E9732"/>
      </a:dk2>
      <a:lt2>
        <a:srgbClr val="767662"/>
      </a:lt2>
      <a:accent1>
        <a:srgbClr val="5B7E96"/>
      </a:accent1>
      <a:accent2>
        <a:srgbClr val="5A7F72"/>
      </a:accent2>
      <a:accent3>
        <a:srgbClr val="9A9B32"/>
      </a:accent3>
      <a:accent4>
        <a:srgbClr val="4D5A31"/>
      </a:accent4>
      <a:accent5>
        <a:srgbClr val="B7B09D"/>
      </a:accent5>
      <a:accent6>
        <a:srgbClr val="9A8600"/>
      </a:accent6>
      <a:hlink>
        <a:srgbClr val="5B4622"/>
      </a:hlink>
      <a:folHlink>
        <a:srgbClr val="66BB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16x9_White</Template>
  <TotalTime>174</TotalTime>
  <Words>757</Words>
  <Application>Microsoft Office PowerPoint</Application>
  <PresentationFormat>On-screen Show (16:9)</PresentationFormat>
  <Paragraphs>191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16x9_White</vt:lpstr>
      <vt:lpstr>Environmental Observation Systems Soil and Landscapes Perspective</vt:lpstr>
      <vt:lpstr>Environmental Observation Systems National EnvironmentPerspective</vt:lpstr>
      <vt:lpstr>Overview</vt:lpstr>
      <vt:lpstr>Crown Research Institutes</vt:lpstr>
      <vt:lpstr>Landcare Research</vt:lpstr>
      <vt:lpstr>PowerPoint Presentation</vt:lpstr>
      <vt:lpstr>Open(-ish) Data</vt:lpstr>
      <vt:lpstr>Environmental Observation Data Profile</vt:lpstr>
      <vt:lpstr>Environmental Observation Data Profile</vt:lpstr>
      <vt:lpstr>Environmental Observation Data Profile</vt:lpstr>
      <vt:lpstr>Observations and Measurements</vt:lpstr>
      <vt:lpstr>Environmental Observation Data Profile</vt:lpstr>
      <vt:lpstr>Soil Data Interoperability Experiment</vt:lpstr>
      <vt:lpstr>Soil IE Use Cases</vt:lpstr>
      <vt:lpstr>Soil IE Exchange Standard</vt:lpstr>
      <vt:lpstr>UH OH</vt:lpstr>
      <vt:lpstr>Soil IE Candidate Standard</vt:lpstr>
      <vt:lpstr>Soil Observations</vt:lpstr>
      <vt:lpstr>PowerPoint Presentation</vt:lpstr>
      <vt:lpstr>PowerPoint Presentation</vt:lpstr>
      <vt:lpstr>Soil IE Implementation</vt:lpstr>
      <vt:lpstr>Demonstration: Soil Sensors</vt:lpstr>
      <vt:lpstr>Demonstration: Soil Properties</vt:lpstr>
      <vt:lpstr>Demonstration: Soil Descriptions</vt:lpstr>
      <vt:lpstr>PowerPoint Presentation</vt:lpstr>
      <vt:lpstr>Soil IE and ELFIE</vt:lpstr>
      <vt:lpstr>EODP and ELFIE</vt:lpstr>
      <vt:lpstr>Application in New Zealand</vt:lpstr>
    </vt:vector>
  </TitlesOfParts>
  <Company>Landcare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Observation Systems Soil and Landscapes Perspective</dc:title>
  <dc:creator>Alistair Ritchie</dc:creator>
  <cp:lastModifiedBy>Alistair Ritchie</cp:lastModifiedBy>
  <cp:revision>25</cp:revision>
  <dcterms:created xsi:type="dcterms:W3CDTF">2017-06-21T14:10:34Z</dcterms:created>
  <dcterms:modified xsi:type="dcterms:W3CDTF">2017-06-21T17:24:59Z</dcterms:modified>
</cp:coreProperties>
</file>