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58" r:id="rId5"/>
    <p:sldId id="267" r:id="rId6"/>
    <p:sldId id="259" r:id="rId7"/>
    <p:sldId id="262" r:id="rId8"/>
    <p:sldId id="272" r:id="rId9"/>
    <p:sldId id="263" r:id="rId10"/>
    <p:sldId id="269" r:id="rId11"/>
    <p:sldId id="264" r:id="rId12"/>
    <p:sldId id="268" r:id="rId13"/>
    <p:sldId id="271" r:id="rId14"/>
    <p:sldId id="270" r:id="rId15"/>
    <p:sldId id="265" r:id="rId16"/>
    <p:sldId id="273" r:id="rId17"/>
  </p:sldIdLst>
  <p:sldSz cx="9144000" cy="6858000" type="screen4x3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7860" autoAdjust="0"/>
  </p:normalViewPr>
  <p:slideViewPr>
    <p:cSldViewPr>
      <p:cViewPr varScale="1">
        <p:scale>
          <a:sx n="56" d="100"/>
          <a:sy n="56" d="100"/>
        </p:scale>
        <p:origin x="1074" y="4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Agenda. I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briefly</a:t>
            </a:r>
            <a:r>
              <a:rPr lang="nl-NL" dirty="0"/>
              <a:t> say </a:t>
            </a:r>
            <a:r>
              <a:rPr lang="nl-NL" dirty="0" err="1"/>
              <a:t>something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water management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netherlands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implications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water information management.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19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New sensors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continuous</a:t>
            </a:r>
            <a:r>
              <a:rPr lang="nl-NL" dirty="0"/>
              <a:t> water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measurement</a:t>
            </a:r>
            <a:r>
              <a:rPr lang="nl-NL" dirty="0"/>
              <a:t> lead </a:t>
            </a:r>
            <a:r>
              <a:rPr lang="nl-NL" dirty="0" err="1"/>
              <a:t>to</a:t>
            </a:r>
            <a:r>
              <a:rPr lang="nl-NL" dirty="0"/>
              <a:t> new information </a:t>
            </a:r>
            <a:r>
              <a:rPr lang="nl-NL" dirty="0" err="1"/>
              <a:t>demand</a:t>
            </a:r>
            <a:r>
              <a:rPr lang="nl-NL" dirty="0"/>
              <a:t>. </a:t>
            </a:r>
          </a:p>
          <a:p>
            <a:r>
              <a:rPr lang="nl-NL" dirty="0"/>
              <a:t>On a </a:t>
            </a:r>
            <a:r>
              <a:rPr lang="nl-NL" dirty="0" err="1"/>
              <a:t>national</a:t>
            </a:r>
            <a:r>
              <a:rPr lang="nl-NL" dirty="0"/>
              <a:t> level </a:t>
            </a:r>
            <a:r>
              <a:rPr lang="nl-NL" dirty="0" err="1"/>
              <a:t>there</a:t>
            </a:r>
            <a:r>
              <a:rPr lang="nl-NL" dirty="0"/>
              <a:t> is a project </a:t>
            </a:r>
            <a:r>
              <a:rPr lang="nl-NL" dirty="0" err="1"/>
              <a:t>for</a:t>
            </a:r>
            <a:r>
              <a:rPr lang="nl-NL" dirty="0"/>
              <a:t> information exchange </a:t>
            </a:r>
            <a:r>
              <a:rPr lang="nl-NL" dirty="0" err="1"/>
              <a:t>between</a:t>
            </a:r>
            <a:r>
              <a:rPr lang="nl-NL" dirty="0"/>
              <a:t> water managers: Digitale Delta. DD approach is </a:t>
            </a:r>
            <a:r>
              <a:rPr lang="nl-NL" dirty="0" err="1"/>
              <a:t>simple</a:t>
            </a:r>
            <a:r>
              <a:rPr lang="nl-NL" dirty="0"/>
              <a:t> subsets of information model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simple</a:t>
            </a:r>
            <a:r>
              <a:rPr lang="nl-NL" dirty="0"/>
              <a:t> API.</a:t>
            </a:r>
          </a:p>
          <a:p>
            <a:r>
              <a:rPr lang="nl-NL" dirty="0"/>
              <a:t>On EU level: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code </a:t>
            </a:r>
            <a:r>
              <a:rPr lang="nl-NL" dirty="0" err="1"/>
              <a:t>lists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water </a:t>
            </a:r>
            <a:r>
              <a:rPr lang="nl-NL" dirty="0" err="1"/>
              <a:t>quality</a:t>
            </a:r>
            <a:r>
              <a:rPr lang="nl-NL" dirty="0"/>
              <a:t> (</a:t>
            </a:r>
            <a:r>
              <a:rPr lang="nl-NL" dirty="0" err="1"/>
              <a:t>there</a:t>
            </a:r>
            <a:r>
              <a:rPr lang="nl-NL" dirty="0"/>
              <a:t> is </a:t>
            </a:r>
            <a:r>
              <a:rPr lang="nl-NL" dirty="0" err="1"/>
              <a:t>seadatanet</a:t>
            </a:r>
            <a:r>
              <a:rPr lang="nl-NL" dirty="0"/>
              <a:t> of course...)</a:t>
            </a:r>
          </a:p>
          <a:p>
            <a:endParaRPr lang="nl-NL" dirty="0"/>
          </a:p>
          <a:p>
            <a:r>
              <a:rPr lang="nl-NL" dirty="0" err="1"/>
              <a:t>Finally</a:t>
            </a:r>
            <a:r>
              <a:rPr lang="nl-NL" dirty="0"/>
              <a:t> </a:t>
            </a:r>
            <a:r>
              <a:rPr lang="nl-NL" dirty="0" err="1"/>
              <a:t>questionaire</a:t>
            </a:r>
            <a:r>
              <a:rPr lang="nl-NL" dirty="0"/>
              <a:t>: </a:t>
            </a:r>
            <a:r>
              <a:rPr lang="nl-NL" dirty="0" err="1"/>
              <a:t>your</a:t>
            </a:r>
            <a:r>
              <a:rPr lang="nl-NL" dirty="0"/>
              <a:t> opinion is important </a:t>
            </a:r>
            <a:r>
              <a:rPr lang="nl-NL" dirty="0" err="1"/>
              <a:t>for</a:t>
            </a:r>
            <a:r>
              <a:rPr lang="nl-NL" dirty="0"/>
              <a:t> Jade </a:t>
            </a:r>
            <a:r>
              <a:rPr lang="nl-NL" dirty="0" err="1"/>
              <a:t>and</a:t>
            </a:r>
            <a:r>
              <a:rPr lang="nl-NL" dirty="0"/>
              <a:t> her </a:t>
            </a:r>
            <a:r>
              <a:rPr lang="nl-NL" dirty="0" err="1"/>
              <a:t>results</a:t>
            </a:r>
            <a:r>
              <a:rPr lang="nl-NL" dirty="0"/>
              <a:t> are important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us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00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Responsibility for water is divided over a number of institutions.</a:t>
            </a:r>
          </a:p>
          <a:p>
            <a:r>
              <a:rPr lang="en-GB" noProof="0" dirty="0"/>
              <a:t>Water boards are not governed by the </a:t>
            </a:r>
            <a:r>
              <a:rPr lang="en-GB" noProof="0" dirty="0" err="1"/>
              <a:t>ministery</a:t>
            </a:r>
            <a:r>
              <a:rPr lang="en-GB" noProof="0" dirty="0"/>
              <a:t> but are independent. Farmers traditionally have a large influence on the boards. Boards are like parliaments and are chosen in elections. </a:t>
            </a:r>
            <a:r>
              <a:rPr lang="en-GB" noProof="0" dirty="0" err="1"/>
              <a:t>Evrey</a:t>
            </a:r>
            <a:r>
              <a:rPr lang="en-GB" noProof="0" dirty="0"/>
              <a:t> water boards has dedicated seats on the board for farmer and nature organisations.</a:t>
            </a:r>
          </a:p>
          <a:p>
            <a:r>
              <a:rPr lang="en-GB" noProof="0" dirty="0"/>
              <a:t>Provinces are part of central government. Responsible for provincial waterways (and canals) and groundwater, swimming water in their province.</a:t>
            </a:r>
          </a:p>
          <a:p>
            <a:endParaRPr lang="en-GB" noProof="0" dirty="0"/>
          </a:p>
          <a:p>
            <a:r>
              <a:rPr lang="en-GB" noProof="0" dirty="0"/>
              <a:t>All have Reporting responsibilities both towards national government and </a:t>
            </a:r>
            <a:r>
              <a:rPr lang="en-GB" noProof="0" dirty="0" err="1"/>
              <a:t>european</a:t>
            </a:r>
            <a:r>
              <a:rPr lang="en-GB" noProof="0" dirty="0"/>
              <a:t> institutions.</a:t>
            </a:r>
          </a:p>
          <a:p>
            <a:endParaRPr lang="en-GB" noProof="0" dirty="0"/>
          </a:p>
          <a:p>
            <a:r>
              <a:rPr lang="en-GB" noProof="0" dirty="0"/>
              <a:t>So how is information management organised with so many water managers?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0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Now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14 FTE, 2.5 </a:t>
            </a:r>
            <a:r>
              <a:rPr lang="nl-NL" dirty="0" err="1"/>
              <a:t>Meuro</a:t>
            </a:r>
            <a:endParaRPr lang="nl-NL" dirty="0"/>
          </a:p>
          <a:p>
            <a:r>
              <a:rPr lang="nl-NL" dirty="0"/>
              <a:t>Portals: water </a:t>
            </a:r>
            <a:r>
              <a:rPr lang="nl-NL" dirty="0" err="1"/>
              <a:t>quality</a:t>
            </a:r>
            <a:r>
              <a:rPr lang="nl-NL" dirty="0"/>
              <a:t>, water </a:t>
            </a:r>
            <a:r>
              <a:rPr lang="nl-NL" dirty="0" err="1"/>
              <a:t>safety</a:t>
            </a:r>
            <a:endParaRPr lang="nl-NL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Reporting: 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EU Water Framework Directive, Inspire.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200" b="0" i="0" kern="1200" dirty="0">
              <a:solidFill>
                <a:schemeClr val="tx1"/>
              </a:solidFill>
              <a:effectLst/>
              <a:latin typeface="Times New Roman" charset="0"/>
              <a:ea typeface="MS PGothic" pitchFamily="34" charset="-128"/>
              <a:cs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We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use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the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 Aquo standard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for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reporting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from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 water managers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to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 IHW, IHW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then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 combines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the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 datasets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for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 reporting.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So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 we are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both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 user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and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 manager of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the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 information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standards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31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Nationally several different government bodies have been assigned the responsibility for managing an information standard.</a:t>
            </a:r>
          </a:p>
          <a:p>
            <a:r>
              <a:rPr lang="en-GB" noProof="0" dirty="0"/>
              <a:t>Information standards are accredited on a national level with a ”apply or explain” status by national government.</a:t>
            </a:r>
          </a:p>
          <a:p>
            <a:endParaRPr lang="en-GB" noProof="0" dirty="0"/>
          </a:p>
          <a:p>
            <a:r>
              <a:rPr lang="en-GB" noProof="0" dirty="0"/>
              <a:t>Joint management of Aquo and SIKB standards together with SIKB (soil management standards). </a:t>
            </a:r>
          </a:p>
          <a:p>
            <a:r>
              <a:rPr lang="en-GB" noProof="0" dirty="0"/>
              <a:t>Our model for measurements is a joint model with SIKB.</a:t>
            </a:r>
          </a:p>
          <a:p>
            <a:r>
              <a:rPr lang="en-GB" noProof="0" dirty="0"/>
              <a:t>Stronger cooperation with </a:t>
            </a:r>
            <a:r>
              <a:rPr lang="en-GB" noProof="0" dirty="0" err="1"/>
              <a:t>Rioned</a:t>
            </a:r>
            <a:r>
              <a:rPr lang="en-GB" noProof="0" dirty="0"/>
              <a:t> (organisation for wastewater management) in 2017. </a:t>
            </a:r>
            <a:r>
              <a:rPr lang="en-GB" noProof="0" dirty="0" err="1"/>
              <a:t>Rioned</a:t>
            </a:r>
            <a:r>
              <a:rPr lang="en-GB" noProof="0" dirty="0"/>
              <a:t> deals mainly with municipalities but there are strong links with the water boards. Wastewater system on a municipal level is managed by the municipalities but wastewater treatment (for several municipalities) is managed by the water boards.</a:t>
            </a:r>
          </a:p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55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RFCs</a:t>
            </a:r>
            <a:r>
              <a:rPr lang="nl-NL" dirty="0"/>
              <a:t> are </a:t>
            </a:r>
            <a:r>
              <a:rPr lang="nl-NL" dirty="0" err="1"/>
              <a:t>filed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users</a:t>
            </a:r>
          </a:p>
          <a:p>
            <a:r>
              <a:rPr lang="nl-NL" dirty="0"/>
              <a:t>Expert meetings: experts </a:t>
            </a:r>
            <a:r>
              <a:rPr lang="nl-NL" dirty="0" err="1"/>
              <a:t>from</a:t>
            </a:r>
            <a:r>
              <a:rPr lang="nl-NL" dirty="0"/>
              <a:t> different fields (</a:t>
            </a:r>
            <a:r>
              <a:rPr lang="nl-NL" dirty="0" err="1"/>
              <a:t>biology</a:t>
            </a:r>
            <a:r>
              <a:rPr lang="nl-NL" dirty="0"/>
              <a:t>, </a:t>
            </a:r>
            <a:r>
              <a:rPr lang="nl-NL" dirty="0" err="1"/>
              <a:t>chemistry</a:t>
            </a:r>
            <a:r>
              <a:rPr lang="nl-NL" dirty="0"/>
              <a:t>, </a:t>
            </a:r>
            <a:r>
              <a:rPr lang="nl-NL" dirty="0" err="1"/>
              <a:t>quantity</a:t>
            </a:r>
            <a:r>
              <a:rPr lang="nl-NL" dirty="0"/>
              <a:t>) </a:t>
            </a:r>
            <a:r>
              <a:rPr lang="nl-NL" dirty="0" err="1"/>
              <a:t>advise</a:t>
            </a:r>
            <a:r>
              <a:rPr lang="nl-NL" dirty="0"/>
              <a:t> on </a:t>
            </a:r>
            <a:r>
              <a:rPr lang="nl-NL" dirty="0" err="1"/>
              <a:t>RFCs</a:t>
            </a:r>
            <a:r>
              <a:rPr lang="nl-NL" dirty="0"/>
              <a:t>.</a:t>
            </a:r>
          </a:p>
          <a:p>
            <a:r>
              <a:rPr lang="nl-NL" dirty="0"/>
              <a:t>Technical </a:t>
            </a:r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groups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</a:t>
            </a:r>
            <a:r>
              <a:rPr lang="nl-NL" dirty="0" err="1"/>
              <a:t>advice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applicability</a:t>
            </a:r>
            <a:r>
              <a:rPr lang="nl-NL" dirty="0"/>
              <a:t> of changes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impact on systems.</a:t>
            </a:r>
          </a:p>
          <a:p>
            <a:r>
              <a:rPr lang="nl-NL" dirty="0"/>
              <a:t>Board of experts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decision</a:t>
            </a:r>
            <a:r>
              <a:rPr lang="nl-NL" dirty="0"/>
              <a:t> making unit.</a:t>
            </a:r>
          </a:p>
          <a:p>
            <a:r>
              <a:rPr lang="nl-NL" dirty="0" err="1"/>
              <a:t>There</a:t>
            </a:r>
            <a:r>
              <a:rPr lang="nl-NL" dirty="0"/>
              <a:t> are shortcuts in </a:t>
            </a:r>
            <a:r>
              <a:rPr lang="nl-NL" dirty="0" err="1"/>
              <a:t>the</a:t>
            </a:r>
            <a:r>
              <a:rPr lang="nl-NL" dirty="0"/>
              <a:t> procedure. Small changes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carried</a:t>
            </a:r>
            <a:r>
              <a:rPr lang="nl-NL" dirty="0"/>
              <a:t> out </a:t>
            </a:r>
            <a:r>
              <a:rPr lang="nl-NL" dirty="0" err="1"/>
              <a:t>by</a:t>
            </a:r>
            <a:r>
              <a:rPr lang="nl-NL" dirty="0"/>
              <a:t> IHW </a:t>
            </a:r>
            <a:r>
              <a:rPr lang="nl-NL" dirty="0" err="1"/>
              <a:t>and</a:t>
            </a:r>
            <a:r>
              <a:rPr lang="nl-NL" dirty="0"/>
              <a:t> made official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board of experts.</a:t>
            </a:r>
          </a:p>
          <a:p>
            <a:r>
              <a:rPr lang="nl-NL" dirty="0" err="1"/>
              <a:t>RFCs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technical</a:t>
            </a:r>
            <a:r>
              <a:rPr lang="nl-NL" dirty="0"/>
              <a:t> impact are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advised</a:t>
            </a:r>
            <a:r>
              <a:rPr lang="nl-NL" dirty="0"/>
              <a:t> </a:t>
            </a:r>
            <a:r>
              <a:rPr lang="nl-NL" dirty="0" err="1"/>
              <a:t>upon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experts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vice</a:t>
            </a:r>
            <a:r>
              <a:rPr lang="nl-NL" dirty="0"/>
              <a:t> versa.</a:t>
            </a:r>
          </a:p>
          <a:p>
            <a:endParaRPr lang="nl-NL" dirty="0"/>
          </a:p>
          <a:p>
            <a:r>
              <a:rPr lang="nl-NL" dirty="0"/>
              <a:t>IHW does </a:t>
            </a:r>
            <a:r>
              <a:rPr lang="nl-NL" dirty="0" err="1"/>
              <a:t>not</a:t>
            </a:r>
            <a:r>
              <a:rPr lang="nl-NL" dirty="0"/>
              <a:t> file change </a:t>
            </a:r>
            <a:r>
              <a:rPr lang="nl-NL" dirty="0" err="1"/>
              <a:t>requests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 err="1"/>
              <a:t>Yearly</a:t>
            </a:r>
            <a:r>
              <a:rPr lang="nl-NL" dirty="0"/>
              <a:t> procedure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option </a:t>
            </a:r>
            <a:r>
              <a:rPr lang="nl-NL" dirty="0" err="1"/>
              <a:t>for</a:t>
            </a:r>
            <a:r>
              <a:rPr lang="nl-NL" dirty="0"/>
              <a:t> a half </a:t>
            </a:r>
            <a:r>
              <a:rPr lang="nl-NL" dirty="0" err="1"/>
              <a:t>yearly</a:t>
            </a:r>
            <a:r>
              <a:rPr lang="nl-NL" dirty="0"/>
              <a:t> change: </a:t>
            </a:r>
            <a:r>
              <a:rPr lang="nl-NL" dirty="0" err="1"/>
              <a:t>less</a:t>
            </a:r>
            <a:r>
              <a:rPr lang="nl-NL" dirty="0"/>
              <a:t> is </a:t>
            </a:r>
            <a:r>
              <a:rPr lang="nl-NL" dirty="0" err="1"/>
              <a:t>better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 err="1"/>
              <a:t>Beta</a:t>
            </a:r>
            <a:r>
              <a:rPr lang="nl-NL" dirty="0"/>
              <a:t> status </a:t>
            </a:r>
            <a:r>
              <a:rPr lang="nl-NL" dirty="0" err="1"/>
              <a:t>gives</a:t>
            </a:r>
            <a:r>
              <a:rPr lang="nl-NL" dirty="0"/>
              <a:t> flexibility </a:t>
            </a:r>
            <a:r>
              <a:rPr lang="nl-NL" dirty="0" err="1"/>
              <a:t>for</a:t>
            </a:r>
            <a:r>
              <a:rPr lang="nl-NL" dirty="0"/>
              <a:t> new </a:t>
            </a:r>
            <a:r>
              <a:rPr lang="nl-NL" dirty="0" err="1"/>
              <a:t>extensions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502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Around</a:t>
            </a:r>
            <a:r>
              <a:rPr lang="nl-NL" dirty="0"/>
              <a:t> Aquo:</a:t>
            </a:r>
          </a:p>
          <a:p>
            <a:r>
              <a:rPr lang="nl-NL" dirty="0"/>
              <a:t>Joint information model </a:t>
            </a:r>
            <a:r>
              <a:rPr lang="nl-NL" dirty="0" err="1"/>
              <a:t>with</a:t>
            </a:r>
            <a:r>
              <a:rPr lang="nl-NL" dirty="0"/>
              <a:t> SIKB. SIKB </a:t>
            </a:r>
            <a:r>
              <a:rPr lang="nl-NL" dirty="0" err="1"/>
              <a:t>maintains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extension on </a:t>
            </a:r>
            <a:r>
              <a:rPr lang="nl-NL" dirty="0" err="1"/>
              <a:t>measurements</a:t>
            </a:r>
            <a:r>
              <a:rPr lang="nl-NL" dirty="0"/>
              <a:t>.</a:t>
            </a:r>
          </a:p>
          <a:p>
            <a:r>
              <a:rPr lang="nl-NL" dirty="0" err="1"/>
              <a:t>Measurements</a:t>
            </a:r>
            <a:r>
              <a:rPr lang="nl-NL" dirty="0"/>
              <a:t> is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international</a:t>
            </a:r>
            <a:r>
              <a:rPr lang="nl-NL" dirty="0"/>
              <a:t> OGC standard </a:t>
            </a:r>
            <a:r>
              <a:rPr lang="nl-NL" dirty="0" err="1"/>
              <a:t>Observations</a:t>
            </a:r>
            <a:r>
              <a:rPr lang="nl-NL" dirty="0"/>
              <a:t> &amp; </a:t>
            </a:r>
            <a:r>
              <a:rPr lang="nl-NL" dirty="0" err="1"/>
              <a:t>Measurements</a:t>
            </a:r>
            <a:r>
              <a:rPr lang="nl-NL" dirty="0"/>
              <a:t>.</a:t>
            </a:r>
          </a:p>
          <a:p>
            <a:r>
              <a:rPr lang="nl-NL" dirty="0"/>
              <a:t>IMWA </a:t>
            </a:r>
            <a:r>
              <a:rPr lang="nl-NL" dirty="0" err="1"/>
              <a:t>models</a:t>
            </a:r>
            <a:r>
              <a:rPr lang="nl-NL" dirty="0"/>
              <a:t> </a:t>
            </a:r>
            <a:r>
              <a:rPr lang="nl-NL" dirty="0" err="1"/>
              <a:t>refer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information </a:t>
            </a:r>
            <a:r>
              <a:rPr lang="nl-NL" dirty="0" err="1"/>
              <a:t>models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 err="1"/>
              <a:t>Principle</a:t>
            </a:r>
            <a:r>
              <a:rPr lang="nl-NL" dirty="0"/>
              <a:t>: </a:t>
            </a:r>
            <a:r>
              <a:rPr lang="nl-NL" dirty="0" err="1"/>
              <a:t>Bring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high level </a:t>
            </a:r>
            <a:r>
              <a:rPr lang="nl-NL" dirty="0" err="1"/>
              <a:t>models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. </a:t>
            </a:r>
          </a:p>
          <a:p>
            <a:r>
              <a:rPr lang="nl-NL" dirty="0"/>
              <a:t>Most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interaction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models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 err="1"/>
              <a:t>Within</a:t>
            </a:r>
            <a:r>
              <a:rPr lang="nl-NL" dirty="0"/>
              <a:t> Aquo: IMWA </a:t>
            </a:r>
            <a:r>
              <a:rPr lang="nl-NL" dirty="0" err="1"/>
              <a:t>measurements</a:t>
            </a:r>
            <a:r>
              <a:rPr lang="nl-NL" dirty="0"/>
              <a:t> </a:t>
            </a:r>
            <a:r>
              <a:rPr lang="nl-NL" dirty="0" err="1"/>
              <a:t>elements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moved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joint </a:t>
            </a:r>
            <a:r>
              <a:rPr lang="nl-NL" dirty="0" err="1"/>
              <a:t>measurements</a:t>
            </a:r>
            <a:r>
              <a:rPr lang="nl-NL" dirty="0"/>
              <a:t> model </a:t>
            </a:r>
            <a:r>
              <a:rPr lang="nl-NL" dirty="0" err="1"/>
              <a:t>recently</a:t>
            </a:r>
            <a:r>
              <a:rPr lang="nl-NL" dirty="0"/>
              <a:t>.</a:t>
            </a:r>
          </a:p>
          <a:p>
            <a:r>
              <a:rPr lang="nl-NL" dirty="0"/>
              <a:t>Different IMWA </a:t>
            </a:r>
            <a:r>
              <a:rPr lang="nl-NL" dirty="0" err="1"/>
              <a:t>models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different </a:t>
            </a:r>
            <a:r>
              <a:rPr lang="nl-NL" dirty="0" err="1"/>
              <a:t>themes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727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440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From research by Jade Haayen: models building on O&amp;M are </a:t>
            </a:r>
            <a:r>
              <a:rPr lang="en-GB" noProof="0" dirty="0" err="1"/>
              <a:t>developped</a:t>
            </a:r>
            <a:r>
              <a:rPr lang="en-GB" noProof="0" dirty="0"/>
              <a:t> in different directions.</a:t>
            </a:r>
          </a:p>
          <a:p>
            <a:r>
              <a:rPr lang="en-GB" noProof="0" dirty="0"/>
              <a:t>Her research focusses on how information models overlap and their perceived quality, what choices underlie the different information models. Can we make a </a:t>
            </a:r>
            <a:r>
              <a:rPr lang="en-GB" noProof="0" dirty="0" err="1"/>
              <a:t>jount</a:t>
            </a:r>
            <a:r>
              <a:rPr lang="en-GB" noProof="0" dirty="0"/>
              <a:t> model for time series?</a:t>
            </a:r>
          </a:p>
          <a:p>
            <a:endParaRPr lang="en-GB" noProof="0" dirty="0"/>
          </a:p>
          <a:p>
            <a:r>
              <a:rPr lang="en-GB" noProof="0" dirty="0"/>
              <a:t>She has a questionnaire about </a:t>
            </a:r>
            <a:r>
              <a:rPr lang="en-GB" noProof="0"/>
              <a:t>model integration </a:t>
            </a:r>
            <a:r>
              <a:rPr lang="en-GB" noProof="0" dirty="0"/>
              <a:t>which is interesting for IHW, please have a look at </a:t>
            </a:r>
            <a:r>
              <a:rPr lang="en-GB" noProof="0"/>
              <a:t>it.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437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solve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puzzle</a:t>
            </a:r>
            <a:r>
              <a:rPr lang="nl-NL" dirty="0"/>
              <a:t>? </a:t>
            </a:r>
          </a:p>
          <a:p>
            <a:r>
              <a:rPr lang="nl-NL" dirty="0"/>
              <a:t>In NL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experience</a:t>
            </a:r>
            <a:r>
              <a:rPr lang="nl-NL" dirty="0"/>
              <a:t> is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themes</a:t>
            </a:r>
            <a:r>
              <a:rPr lang="nl-NL" dirty="0"/>
              <a:t> overlap more </a:t>
            </a:r>
            <a:r>
              <a:rPr lang="nl-NL" dirty="0" err="1"/>
              <a:t>and</a:t>
            </a:r>
            <a:r>
              <a:rPr lang="nl-NL" dirty="0"/>
              <a:t> more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coordination</a:t>
            </a:r>
            <a:r>
              <a:rPr lang="nl-NL" dirty="0"/>
              <a:t> is </a:t>
            </a:r>
            <a:r>
              <a:rPr lang="nl-NL" dirty="0" err="1"/>
              <a:t>vital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different </a:t>
            </a:r>
            <a:r>
              <a:rPr lang="nl-NL" dirty="0" err="1"/>
              <a:t>areas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70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2017 Open Geospatial Consortium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068763" y="1139825"/>
            <a:ext cx="8540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Arial" charset="0"/>
              </a:rPr>
              <a:t>Sponsored by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2125" y="1426824"/>
            <a:ext cx="38100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57584" y="1627526"/>
            <a:ext cx="2540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2017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2017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2017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2017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2017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2017 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2017 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2017 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2017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2017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2017 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hemes.jrc.ec.europa.eu/discussion/view/133602/comprehensive-code-lists-and-code-list-managemen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quo.nl/Aquo/uitwisselmodellen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Informatiehuis</a:t>
            </a:r>
            <a:r>
              <a:rPr lang="en-US" dirty="0"/>
              <a:t> Water and the Aquo standard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OGC Hydro DWG working group</a:t>
            </a:r>
          </a:p>
          <a:p>
            <a:r>
              <a:rPr lang="en-US" altLang="en-US" dirty="0">
                <a:ea typeface="MS PGothic" charset="-128"/>
              </a:rPr>
              <a:t>Edwin Wisse </a:t>
            </a:r>
            <a:r>
              <a:rPr lang="en-US" altLang="en-US" i="1" dirty="0">
                <a:ea typeface="MS PGothic" charset="-128"/>
              </a:rPr>
              <a:t>e.wisse@ihw.nl</a:t>
            </a:r>
          </a:p>
          <a:p>
            <a:r>
              <a:rPr lang="en-US" altLang="en-US" dirty="0">
                <a:ea typeface="MS PGothic" charset="-128"/>
              </a:rPr>
              <a:t>22 June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92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relations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  <p:pic>
        <p:nvPicPr>
          <p:cNvPr id="1027" name="07B57B4D-A6A0-4BDD-86B9-3EB06566CB7A" descr="760C2A87-D98E-4239-96A6-F60683A4FD92@SSG-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kstvak 59"/>
          <p:cNvSpPr txBox="1"/>
          <p:nvPr/>
        </p:nvSpPr>
        <p:spPr>
          <a:xfrm>
            <a:off x="2819400" y="6248400"/>
            <a:ext cx="5240172" cy="3854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NL" sz="1800" b="0" dirty="0" err="1">
                <a:latin typeface="Calibri" panose="020F0502020204030204" pitchFamily="34" charset="0"/>
              </a:rPr>
              <a:t>From</a:t>
            </a:r>
            <a:r>
              <a:rPr lang="nl-NL" sz="1800" b="0" dirty="0">
                <a:latin typeface="Calibri" panose="020F0502020204030204" pitchFamily="34" charset="0"/>
              </a:rPr>
              <a:t> Jade Haayen Questionnaire on </a:t>
            </a:r>
            <a:r>
              <a:rPr lang="nl-NL" sz="1800" b="0" dirty="0" err="1">
                <a:latin typeface="Calibri" panose="020F0502020204030204" pitchFamily="34" charset="0"/>
              </a:rPr>
              <a:t>Quality</a:t>
            </a:r>
            <a:r>
              <a:rPr lang="nl-NL" sz="1800" b="0" dirty="0">
                <a:latin typeface="Calibri" panose="020F0502020204030204" pitchFamily="34" charset="0"/>
              </a:rPr>
              <a:t> of </a:t>
            </a:r>
            <a:r>
              <a:rPr lang="nl-NL" sz="1800" b="0" dirty="0" err="1">
                <a:latin typeface="Calibri" panose="020F0502020204030204" pitchFamily="34" charset="0"/>
              </a:rPr>
              <a:t>standards</a:t>
            </a:r>
            <a:endParaRPr lang="nl-NL" sz="18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2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Choices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Aquo </a:t>
            </a:r>
            <a:r>
              <a:rPr lang="nl-NL" dirty="0" err="1"/>
              <a:t>standards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Aquo/IMWA</a:t>
            </a:r>
          </a:p>
          <a:p>
            <a:pPr lvl="1"/>
            <a:r>
              <a:rPr lang="en-GB" dirty="0"/>
              <a:t>Applicable for all water management related themes: safety, hydrology, etc.</a:t>
            </a:r>
          </a:p>
          <a:p>
            <a:pPr lvl="1"/>
            <a:r>
              <a:rPr lang="en-GB" dirty="0"/>
              <a:t>water quality part is best developed (current main users).</a:t>
            </a:r>
          </a:p>
          <a:p>
            <a:r>
              <a:rPr lang="en-GB" dirty="0"/>
              <a:t>Result: one measurement, documentation is embedded in the information model. So less applicable for time series.</a:t>
            </a:r>
          </a:p>
          <a:p>
            <a:r>
              <a:rPr lang="en-GB" dirty="0"/>
              <a:t>Semantics is particularly important for water quality information management: biological, chemical </a:t>
            </a:r>
            <a:r>
              <a:rPr lang="en-GB" b="1" dirty="0"/>
              <a:t>code-lists</a:t>
            </a:r>
            <a:endParaRPr lang="en-GB" dirty="0"/>
          </a:p>
          <a:p>
            <a:r>
              <a:rPr lang="en-GB" dirty="0" err="1"/>
              <a:t>Timeseries</a:t>
            </a:r>
            <a:r>
              <a:rPr lang="en-GB" dirty="0"/>
              <a:t>, three options were considered:</a:t>
            </a:r>
          </a:p>
          <a:p>
            <a:pPr lvl="1"/>
            <a:r>
              <a:rPr lang="en-GB" dirty="0"/>
              <a:t>SWE common</a:t>
            </a:r>
          </a:p>
          <a:p>
            <a:pPr lvl="1"/>
            <a:r>
              <a:rPr lang="en-GB" dirty="0" err="1"/>
              <a:t>WaterML</a:t>
            </a:r>
            <a:r>
              <a:rPr lang="en-GB" dirty="0"/>
              <a:t> (under Coverage)</a:t>
            </a:r>
          </a:p>
          <a:p>
            <a:pPr lvl="1"/>
            <a:r>
              <a:rPr lang="en-GB" dirty="0"/>
              <a:t>Within Aquo (more bits)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749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Solving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puzzle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  <p:pic>
        <p:nvPicPr>
          <p:cNvPr id="2050" name="12BACEFD-783A-4688-BCB0-2A1145747BFC" descr="F5CBF202-7983-465D-AAFE-4222C709E52B@SSG-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524000"/>
            <a:ext cx="8683625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U_Delft_logo_RGB.png"/>
          <p:cNvPicPr>
            <a:picLocks noChangeAspect="1"/>
          </p:cNvPicPr>
          <p:nvPr/>
        </p:nvPicPr>
        <p:blipFill>
          <a:blip r:embed="rId4">
            <a:extLst/>
          </a:blip>
          <a:srcRect t="6933" b="32919"/>
          <a:stretch>
            <a:fillRect/>
          </a:stretch>
        </p:blipFill>
        <p:spPr>
          <a:xfrm>
            <a:off x="5943600" y="5471065"/>
            <a:ext cx="1233430" cy="457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1511" y="5620025"/>
            <a:ext cx="1553889" cy="30849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vak 4"/>
          <p:cNvSpPr txBox="1"/>
          <p:nvPr/>
        </p:nvSpPr>
        <p:spPr>
          <a:xfrm>
            <a:off x="703428" y="5620025"/>
            <a:ext cx="5240172" cy="3854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NL" sz="1800" b="0" dirty="0" err="1">
                <a:latin typeface="Calibri" panose="020F0502020204030204" pitchFamily="34" charset="0"/>
              </a:rPr>
              <a:t>From</a:t>
            </a:r>
            <a:r>
              <a:rPr lang="nl-NL" sz="1800" b="0" dirty="0">
                <a:latin typeface="Calibri" panose="020F0502020204030204" pitchFamily="34" charset="0"/>
              </a:rPr>
              <a:t> Jade Haayen Questionnaire on </a:t>
            </a:r>
            <a:r>
              <a:rPr lang="nl-NL" sz="1800" b="0" dirty="0" err="1">
                <a:latin typeface="Calibri" panose="020F0502020204030204" pitchFamily="34" charset="0"/>
              </a:rPr>
              <a:t>Quality</a:t>
            </a:r>
            <a:r>
              <a:rPr lang="nl-NL" sz="1800" b="0" dirty="0">
                <a:latin typeface="Calibri" panose="020F0502020204030204" pitchFamily="34" charset="0"/>
              </a:rPr>
              <a:t> of </a:t>
            </a:r>
            <a:r>
              <a:rPr lang="nl-NL" sz="1800" b="0" dirty="0" err="1">
                <a:latin typeface="Calibri" panose="020F0502020204030204" pitchFamily="34" charset="0"/>
              </a:rPr>
              <a:t>standards</a:t>
            </a:r>
            <a:endParaRPr lang="nl-NL" sz="18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5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WaterML</a:t>
            </a:r>
            <a:r>
              <a:rPr lang="nl-NL" dirty="0"/>
              <a:t>-WQ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WQ_Observation</a:t>
            </a:r>
            <a:r>
              <a:rPr lang="nl-NL" dirty="0"/>
              <a:t> object as a </a:t>
            </a:r>
            <a:r>
              <a:rPr lang="nl-NL" dirty="0" err="1"/>
              <a:t>child</a:t>
            </a:r>
            <a:r>
              <a:rPr lang="nl-NL" dirty="0"/>
              <a:t> of </a:t>
            </a:r>
            <a:r>
              <a:rPr lang="nl-NL" dirty="0" err="1"/>
              <a:t>OM_Observation</a:t>
            </a:r>
            <a:r>
              <a:rPr lang="nl-NL" dirty="0"/>
              <a:t> (as in Aquo), </a:t>
            </a:r>
            <a:r>
              <a:rPr lang="nl-NL" dirty="0" err="1"/>
              <a:t>also</a:t>
            </a:r>
            <a:r>
              <a:rPr lang="nl-NL" dirty="0"/>
              <a:t> timeseries</a:t>
            </a:r>
          </a:p>
          <a:p>
            <a:r>
              <a:rPr lang="nl-NL" dirty="0" err="1"/>
              <a:t>WQ_Observation</a:t>
            </a:r>
            <a:r>
              <a:rPr lang="nl-NL" dirty="0"/>
              <a:t> is equivalent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Observation</a:t>
            </a:r>
            <a:r>
              <a:rPr lang="nl-NL" dirty="0"/>
              <a:t> in Aquo</a:t>
            </a:r>
          </a:p>
          <a:p>
            <a:r>
              <a:rPr lang="nl-NL" dirty="0" err="1"/>
              <a:t>WQ_MeasurementTimeSeriesTVP</a:t>
            </a:r>
            <a:r>
              <a:rPr lang="nl-NL" dirty="0"/>
              <a:t> has no equivalent in Aquo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Question: O&amp;M profile </a:t>
            </a:r>
            <a:r>
              <a:rPr lang="nl-NL" dirty="0" err="1"/>
              <a:t>for</a:t>
            </a:r>
            <a:r>
              <a:rPr lang="nl-NL" dirty="0"/>
              <a:t> time series has more options, </a:t>
            </a:r>
            <a:r>
              <a:rPr lang="nl-NL" dirty="0" err="1"/>
              <a:t>how</a:t>
            </a:r>
            <a:r>
              <a:rPr lang="nl-NL" dirty="0"/>
              <a:t> do we deal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598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Code </a:t>
            </a:r>
            <a:r>
              <a:rPr lang="nl-NL" dirty="0" err="1"/>
              <a:t>lists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Values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information model</a:t>
            </a:r>
          </a:p>
          <a:p>
            <a:r>
              <a:rPr lang="nl-NL" dirty="0" err="1"/>
              <a:t>To</a:t>
            </a:r>
            <a:r>
              <a:rPr lang="nl-NL" dirty="0"/>
              <a:t> users these are at </a:t>
            </a:r>
            <a:r>
              <a:rPr lang="nl-NL" dirty="0" err="1"/>
              <a:t>least</a:t>
            </a:r>
            <a:r>
              <a:rPr lang="nl-NL" dirty="0"/>
              <a:t> as important as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r>
              <a:rPr lang="nl-NL" dirty="0" err="1"/>
              <a:t>Currently</a:t>
            </a:r>
            <a:r>
              <a:rPr lang="nl-NL" dirty="0"/>
              <a:t> </a:t>
            </a:r>
            <a:r>
              <a:rPr lang="nl-NL" dirty="0" err="1"/>
              <a:t>standardisation</a:t>
            </a:r>
            <a:r>
              <a:rPr lang="nl-NL" dirty="0"/>
              <a:t> in information </a:t>
            </a:r>
            <a:r>
              <a:rPr lang="nl-NL" dirty="0" err="1"/>
              <a:t>models</a:t>
            </a:r>
            <a:r>
              <a:rPr lang="nl-NL" dirty="0"/>
              <a:t> but </a:t>
            </a:r>
            <a:r>
              <a:rPr lang="nl-NL" dirty="0" err="1"/>
              <a:t>many</a:t>
            </a:r>
            <a:r>
              <a:rPr lang="nl-NL" dirty="0"/>
              <a:t> code </a:t>
            </a:r>
            <a:r>
              <a:rPr lang="nl-NL" dirty="0" err="1"/>
              <a:t>lists</a:t>
            </a:r>
            <a:r>
              <a:rPr lang="nl-NL" dirty="0"/>
              <a:t> </a:t>
            </a:r>
          </a:p>
          <a:p>
            <a:r>
              <a:rPr lang="nl-NL" dirty="0" err="1"/>
              <a:t>Example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In Inspire </a:t>
            </a:r>
            <a:r>
              <a:rPr lang="nl-NL" dirty="0" err="1"/>
              <a:t>there</a:t>
            </a:r>
            <a:r>
              <a:rPr lang="nl-NL" dirty="0"/>
              <a:t> is a well </a:t>
            </a:r>
            <a:r>
              <a:rPr lang="nl-NL" dirty="0" err="1"/>
              <a:t>defined</a:t>
            </a:r>
            <a:r>
              <a:rPr lang="nl-NL" dirty="0"/>
              <a:t> information model, </a:t>
            </a:r>
            <a:r>
              <a:rPr lang="nl-NL" dirty="0" err="1"/>
              <a:t>some</a:t>
            </a:r>
            <a:r>
              <a:rPr lang="nl-NL" dirty="0"/>
              <a:t> base code </a:t>
            </a:r>
            <a:r>
              <a:rPr lang="nl-NL" dirty="0" err="1"/>
              <a:t>lists</a:t>
            </a:r>
            <a:r>
              <a:rPr lang="nl-NL" dirty="0"/>
              <a:t>, but </a:t>
            </a:r>
            <a:r>
              <a:rPr lang="nl-NL" dirty="0" err="1"/>
              <a:t>national</a:t>
            </a:r>
            <a:r>
              <a:rPr lang="nl-NL" dirty="0"/>
              <a:t> </a:t>
            </a:r>
            <a:r>
              <a:rPr lang="nl-NL" dirty="0" err="1"/>
              <a:t>extensions</a:t>
            </a:r>
            <a:r>
              <a:rPr lang="nl-NL" dirty="0"/>
              <a:t> are </a:t>
            </a:r>
            <a:r>
              <a:rPr lang="nl-NL" dirty="0" err="1"/>
              <a:t>allowed</a:t>
            </a:r>
            <a:endParaRPr lang="nl-NL" dirty="0"/>
          </a:p>
          <a:p>
            <a:pPr lvl="1"/>
            <a:r>
              <a:rPr lang="nl-NL" dirty="0" err="1"/>
              <a:t>Result</a:t>
            </a:r>
            <a:r>
              <a:rPr lang="nl-NL" dirty="0"/>
              <a:t>: users have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several</a:t>
            </a:r>
            <a:r>
              <a:rPr lang="nl-NL" dirty="0"/>
              <a:t> code-</a:t>
            </a:r>
            <a:r>
              <a:rPr lang="nl-NL" dirty="0" err="1"/>
              <a:t>lists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fill</a:t>
            </a:r>
            <a:r>
              <a:rPr lang="nl-NL" dirty="0"/>
              <a:t> out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reports</a:t>
            </a:r>
            <a:r>
              <a:rPr lang="nl-NL" dirty="0"/>
              <a:t>.</a:t>
            </a:r>
          </a:p>
          <a:p>
            <a:pPr marL="11113" indent="0">
              <a:buNone/>
            </a:pPr>
            <a:endParaRPr lang="nl-NL" dirty="0"/>
          </a:p>
          <a:p>
            <a:pPr marL="11113" indent="0">
              <a:buNone/>
            </a:pPr>
            <a:r>
              <a:rPr lang="nl-NL" dirty="0"/>
              <a:t>Next step: </a:t>
            </a:r>
            <a:r>
              <a:rPr lang="nl-NL" dirty="0" err="1"/>
              <a:t>presentation</a:t>
            </a:r>
            <a:r>
              <a:rPr lang="nl-NL" dirty="0"/>
              <a:t> on Inspire conference in september</a:t>
            </a:r>
          </a:p>
          <a:p>
            <a:pPr marL="11113" indent="0">
              <a:buNone/>
            </a:pPr>
            <a:r>
              <a:rPr lang="nl-NL" sz="1800" dirty="0">
                <a:hlinkClick r:id="rId2"/>
              </a:rPr>
              <a:t>https://themes.jrc.ec.europa.eu/discussion/view/133602/comprehensive-code-lists-and-code-list-management</a:t>
            </a:r>
            <a:r>
              <a:rPr lang="nl-NL" sz="1800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214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From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March</a:t>
            </a:r>
            <a:endParaRPr lang="nl-NL" dirty="0"/>
          </a:p>
          <a:p>
            <a:r>
              <a:rPr lang="nl-NL" dirty="0" err="1"/>
              <a:t>Towards</a:t>
            </a:r>
            <a:r>
              <a:rPr lang="nl-NL" dirty="0"/>
              <a:t> time series in water </a:t>
            </a:r>
            <a:r>
              <a:rPr lang="nl-NL" dirty="0" err="1"/>
              <a:t>quality</a:t>
            </a:r>
            <a:r>
              <a:rPr lang="nl-NL" dirty="0"/>
              <a:t> monitoring.</a:t>
            </a:r>
          </a:p>
          <a:p>
            <a:r>
              <a:rPr lang="nl-NL" dirty="0"/>
              <a:t>EU: </a:t>
            </a:r>
          </a:p>
          <a:p>
            <a:pPr lvl="1"/>
            <a:r>
              <a:rPr lang="nl-NL" dirty="0"/>
              <a:t>Service </a:t>
            </a:r>
            <a:r>
              <a:rPr lang="nl-NL" dirty="0" err="1"/>
              <a:t>oriented</a:t>
            </a:r>
            <a:r>
              <a:rPr lang="nl-NL" dirty="0"/>
              <a:t> </a:t>
            </a:r>
            <a:r>
              <a:rPr lang="nl-NL" dirty="0" err="1"/>
              <a:t>reporting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Inspire (SOS).</a:t>
            </a:r>
          </a:p>
          <a:p>
            <a:pPr lvl="1"/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well-</a:t>
            </a:r>
            <a:r>
              <a:rPr lang="nl-NL" dirty="0" err="1"/>
              <a:t>managed</a:t>
            </a:r>
            <a:r>
              <a:rPr lang="nl-NL" dirty="0"/>
              <a:t>, </a:t>
            </a:r>
            <a:r>
              <a:rPr lang="nl-NL" dirty="0" err="1"/>
              <a:t>multi-lingual</a:t>
            </a:r>
            <a:r>
              <a:rPr lang="nl-NL" dirty="0"/>
              <a:t> code-</a:t>
            </a:r>
            <a:r>
              <a:rPr lang="nl-NL" dirty="0" err="1"/>
              <a:t>lists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international</a:t>
            </a:r>
            <a:r>
              <a:rPr lang="nl-NL" dirty="0"/>
              <a:t> exchange.</a:t>
            </a:r>
          </a:p>
          <a:p>
            <a:r>
              <a:rPr lang="nl-NL" dirty="0" err="1"/>
              <a:t>Technological</a:t>
            </a:r>
            <a:r>
              <a:rPr lang="nl-NL" dirty="0"/>
              <a:t> </a:t>
            </a:r>
            <a:r>
              <a:rPr lang="nl-NL" dirty="0" err="1"/>
              <a:t>developments</a:t>
            </a:r>
            <a:r>
              <a:rPr lang="nl-NL" dirty="0"/>
              <a:t>: </a:t>
            </a:r>
            <a:r>
              <a:rPr lang="nl-NL" dirty="0" err="1"/>
              <a:t>from</a:t>
            </a:r>
            <a:r>
              <a:rPr lang="nl-NL" dirty="0"/>
              <a:t> code-</a:t>
            </a:r>
            <a:r>
              <a:rPr lang="nl-NL" dirty="0" err="1"/>
              <a:t>lists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linked</a:t>
            </a:r>
            <a:r>
              <a:rPr lang="nl-NL" dirty="0"/>
              <a:t> data.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395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Information </a:t>
            </a:r>
            <a:r>
              <a:rPr lang="nl-NL" dirty="0" err="1"/>
              <a:t>models</a:t>
            </a:r>
            <a:r>
              <a:rPr lang="nl-NL" dirty="0"/>
              <a:t> 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too</a:t>
            </a:r>
            <a:r>
              <a:rPr lang="nl-NL" dirty="0"/>
              <a:t> </a:t>
            </a:r>
            <a:r>
              <a:rPr lang="nl-NL" dirty="0" err="1"/>
              <a:t>complicated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users</a:t>
            </a:r>
          </a:p>
          <a:p>
            <a:pPr lvl="1"/>
            <a:r>
              <a:rPr lang="nl-NL" dirty="0"/>
              <a:t>Users want “flat” </a:t>
            </a:r>
            <a:r>
              <a:rPr lang="nl-NL" dirty="0" err="1"/>
              <a:t>models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in </a:t>
            </a:r>
            <a:r>
              <a:rPr lang="nl-NL" dirty="0" err="1"/>
              <a:t>their</a:t>
            </a:r>
            <a:r>
              <a:rPr lang="nl-NL" dirty="0"/>
              <a:t> GIS software</a:t>
            </a:r>
          </a:p>
          <a:p>
            <a:r>
              <a:rPr lang="nl-NL" dirty="0" err="1"/>
              <a:t>Unified</a:t>
            </a:r>
            <a:r>
              <a:rPr lang="nl-NL" dirty="0"/>
              <a:t> code </a:t>
            </a:r>
            <a:r>
              <a:rPr lang="nl-NL" dirty="0" err="1"/>
              <a:t>lists</a:t>
            </a:r>
            <a:r>
              <a:rPr lang="nl-NL" dirty="0"/>
              <a:t> are important (at </a:t>
            </a:r>
            <a:r>
              <a:rPr lang="nl-NL" dirty="0" err="1"/>
              <a:t>least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EU users)</a:t>
            </a:r>
          </a:p>
          <a:p>
            <a:r>
              <a:rPr lang="nl-NL" dirty="0"/>
              <a:t>Aquo code-</a:t>
            </a:r>
            <a:r>
              <a:rPr lang="nl-NL" dirty="0" err="1"/>
              <a:t>lists</a:t>
            </a:r>
            <a:r>
              <a:rPr lang="nl-NL" dirty="0"/>
              <a:t> move </a:t>
            </a:r>
            <a:r>
              <a:rPr lang="nl-NL" dirty="0" err="1"/>
              <a:t>to</a:t>
            </a:r>
            <a:r>
              <a:rPr lang="nl-NL" dirty="0"/>
              <a:t> a </a:t>
            </a:r>
            <a:r>
              <a:rPr lang="nl-NL" dirty="0" err="1"/>
              <a:t>linked</a:t>
            </a:r>
            <a:r>
              <a:rPr lang="nl-NL" dirty="0"/>
              <a:t> data platform (november).</a:t>
            </a:r>
          </a:p>
          <a:p>
            <a:r>
              <a:rPr lang="nl-NL" dirty="0" err="1"/>
              <a:t>Merging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sewage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sewer</a:t>
            </a:r>
            <a:r>
              <a:rPr lang="nl-NL" dirty="0"/>
              <a:t> information standard.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716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279525"/>
            <a:ext cx="5368925" cy="4891088"/>
          </a:xfrm>
        </p:spPr>
        <p:txBody>
          <a:bodyPr/>
          <a:lstStyle/>
          <a:p>
            <a:r>
              <a:rPr lang="nl-NL" dirty="0"/>
              <a:t>Water management in the Netherlands</a:t>
            </a:r>
          </a:p>
          <a:p>
            <a:pPr lvl="1"/>
            <a:r>
              <a:rPr lang="nl-NL" dirty="0"/>
              <a:t>Organization: </a:t>
            </a:r>
            <a:r>
              <a:rPr lang="nl-NL" dirty="0" err="1"/>
              <a:t>regional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national</a:t>
            </a:r>
            <a:endParaRPr lang="nl-NL" dirty="0"/>
          </a:p>
          <a:p>
            <a:r>
              <a:rPr lang="nl-NL" dirty="0" err="1"/>
              <a:t>About</a:t>
            </a:r>
            <a:r>
              <a:rPr lang="nl-NL"/>
              <a:t> IHW (Water Information Centre)</a:t>
            </a:r>
            <a:endParaRPr lang="nl-NL" dirty="0"/>
          </a:p>
          <a:p>
            <a:r>
              <a:rPr lang="nl-NL" dirty="0"/>
              <a:t>The Aquo standard</a:t>
            </a:r>
          </a:p>
          <a:p>
            <a:pPr lvl="1"/>
            <a:r>
              <a:rPr lang="nl-NL" dirty="0"/>
              <a:t>Status in NL</a:t>
            </a:r>
          </a:p>
          <a:p>
            <a:pPr lvl="1"/>
            <a:r>
              <a:rPr lang="nl-NL" dirty="0"/>
              <a:t>IM metingen</a:t>
            </a:r>
          </a:p>
          <a:p>
            <a:pPr lvl="1"/>
            <a:r>
              <a:rPr lang="nl-NL" dirty="0" err="1"/>
              <a:t>Code-lists</a:t>
            </a:r>
            <a:endParaRPr lang="nl-NL" dirty="0"/>
          </a:p>
          <a:p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Aquo</a:t>
            </a:r>
            <a:r>
              <a:rPr lang="nl-NL" dirty="0"/>
              <a:t> -  WaterML</a:t>
            </a:r>
          </a:p>
          <a:p>
            <a:pPr lvl="1"/>
            <a:r>
              <a:rPr lang="nl-NL" dirty="0"/>
              <a:t>Lab-</a:t>
            </a:r>
            <a:r>
              <a:rPr lang="nl-NL" dirty="0" err="1"/>
              <a:t>oriented</a:t>
            </a:r>
            <a:r>
              <a:rPr lang="nl-NL" dirty="0"/>
              <a:t> or time series </a:t>
            </a:r>
            <a:r>
              <a:rPr lang="nl-NL" dirty="0" err="1"/>
              <a:t>oriented</a:t>
            </a:r>
            <a:endParaRPr lang="nl-NL" dirty="0"/>
          </a:p>
          <a:p>
            <a:r>
              <a:rPr lang="nl-NL" dirty="0" err="1"/>
              <a:t>From</a:t>
            </a:r>
            <a:r>
              <a:rPr lang="nl-NL" dirty="0"/>
              <a:t>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  <p:pic>
        <p:nvPicPr>
          <p:cNvPr id="5" name="Picture 6" descr="IHW_logo_def_outli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26" y="3511692"/>
            <a:ext cx="2571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768172"/>
            <a:ext cx="2005979" cy="1323743"/>
          </a:xfrm>
          <a:prstGeom prst="rect">
            <a:avLst/>
          </a:prstGeom>
        </p:spPr>
      </p:pic>
      <p:pic>
        <p:nvPicPr>
          <p:cNvPr id="5122" name="Picture 2" descr="Afbeeldingsresultaat voor unie van waterschapp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26" y="994123"/>
            <a:ext cx="3985818" cy="228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8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management in NL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  <p:pic>
        <p:nvPicPr>
          <p:cNvPr id="2052" name="Picture 4" descr="http://www.swartvast.nl/plaatjes/AHN_Nederland_2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77" y="822325"/>
            <a:ext cx="4266886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6075" y="1279525"/>
            <a:ext cx="4759325" cy="4891088"/>
          </a:xfrm>
        </p:spPr>
        <p:txBody>
          <a:bodyPr/>
          <a:lstStyle/>
          <a:p>
            <a:r>
              <a:rPr lang="nl-NL" sz="2000" dirty="0" err="1"/>
              <a:t>Ministery</a:t>
            </a:r>
            <a:r>
              <a:rPr lang="nl-NL" sz="2000" dirty="0"/>
              <a:t> I&amp;M is </a:t>
            </a:r>
            <a:r>
              <a:rPr lang="nl-NL" sz="2000" dirty="0" err="1"/>
              <a:t>responsible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coastal</a:t>
            </a:r>
            <a:r>
              <a:rPr lang="nl-NL" sz="2000" dirty="0"/>
              <a:t> </a:t>
            </a:r>
            <a:r>
              <a:rPr lang="nl-NL" sz="2000" dirty="0" err="1"/>
              <a:t>defence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main</a:t>
            </a:r>
            <a:r>
              <a:rPr lang="nl-NL" sz="2000" dirty="0"/>
              <a:t> </a:t>
            </a:r>
            <a:r>
              <a:rPr lang="nl-NL" sz="2000" dirty="0" err="1"/>
              <a:t>waterways</a:t>
            </a:r>
            <a:r>
              <a:rPr lang="nl-NL" sz="2000" dirty="0"/>
              <a:t>.</a:t>
            </a:r>
          </a:p>
          <a:p>
            <a:r>
              <a:rPr lang="nl-NL" sz="2000" dirty="0"/>
              <a:t>22 water boards manage water </a:t>
            </a:r>
            <a:r>
              <a:rPr lang="nl-NL" sz="2000" dirty="0" err="1"/>
              <a:t>regionally</a:t>
            </a:r>
            <a:r>
              <a:rPr lang="nl-NL" sz="2000" dirty="0"/>
              <a:t>, </a:t>
            </a:r>
            <a:r>
              <a:rPr lang="nl-NL" sz="2000" dirty="0" err="1"/>
              <a:t>ensure</a:t>
            </a:r>
            <a:r>
              <a:rPr lang="nl-NL" sz="2000" dirty="0"/>
              <a:t> clean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enough</a:t>
            </a:r>
            <a:r>
              <a:rPr lang="nl-NL" sz="2000" dirty="0"/>
              <a:t> water </a:t>
            </a:r>
            <a:r>
              <a:rPr lang="nl-NL" sz="2000" dirty="0" err="1"/>
              <a:t>for</a:t>
            </a:r>
            <a:r>
              <a:rPr lang="nl-NL" sz="2000" dirty="0"/>
              <a:t> users (independent </a:t>
            </a:r>
            <a:r>
              <a:rPr lang="nl-NL" sz="2000" dirty="0" err="1"/>
              <a:t>from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ministery</a:t>
            </a:r>
            <a:r>
              <a:rPr lang="nl-NL" sz="2000" dirty="0"/>
              <a:t>)</a:t>
            </a:r>
          </a:p>
          <a:p>
            <a:r>
              <a:rPr lang="nl-NL" sz="2000" dirty="0" err="1"/>
              <a:t>Groundwater</a:t>
            </a:r>
            <a:r>
              <a:rPr lang="nl-NL" sz="2000" dirty="0"/>
              <a:t> </a:t>
            </a:r>
            <a:r>
              <a:rPr lang="nl-NL" sz="2000" dirty="0" err="1"/>
              <a:t>quality</a:t>
            </a:r>
            <a:r>
              <a:rPr lang="nl-NL" sz="2000" dirty="0"/>
              <a:t>, </a:t>
            </a:r>
            <a:r>
              <a:rPr lang="nl-NL" sz="2000" dirty="0" err="1"/>
              <a:t>provincial</a:t>
            </a:r>
            <a:r>
              <a:rPr lang="nl-NL" sz="2000" dirty="0"/>
              <a:t> </a:t>
            </a:r>
            <a:r>
              <a:rPr lang="nl-NL" sz="2000" dirty="0" err="1"/>
              <a:t>waterways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swimming</a:t>
            </a:r>
            <a:r>
              <a:rPr lang="nl-NL" sz="2000" dirty="0"/>
              <a:t> water are </a:t>
            </a:r>
            <a:r>
              <a:rPr lang="nl-NL" sz="2000" dirty="0" err="1"/>
              <a:t>managed</a:t>
            </a:r>
            <a:r>
              <a:rPr lang="nl-NL" sz="2000" dirty="0"/>
              <a:t> </a:t>
            </a:r>
            <a:r>
              <a:rPr lang="nl-NL" sz="2000" dirty="0" err="1"/>
              <a:t>by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provinces</a:t>
            </a:r>
            <a:r>
              <a:rPr lang="nl-NL" sz="2000" dirty="0"/>
              <a:t>.</a:t>
            </a:r>
          </a:p>
          <a:p>
            <a:r>
              <a:rPr lang="nl-NL" sz="2000" dirty="0" err="1"/>
              <a:t>Many</a:t>
            </a:r>
            <a:r>
              <a:rPr lang="nl-NL" sz="2000" dirty="0"/>
              <a:t> watermanagers </a:t>
            </a:r>
            <a:r>
              <a:rPr lang="nl-NL" sz="2000" dirty="0" err="1"/>
              <a:t>results</a:t>
            </a:r>
            <a:r>
              <a:rPr lang="nl-NL" sz="2000" dirty="0"/>
              <a:t> in </a:t>
            </a:r>
            <a:r>
              <a:rPr lang="nl-NL" sz="2000" dirty="0" err="1"/>
              <a:t>need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standardisation</a:t>
            </a:r>
            <a:r>
              <a:rPr lang="nl-NL" sz="2000" dirty="0"/>
              <a:t>.</a:t>
            </a:r>
          </a:p>
          <a:p>
            <a:r>
              <a:rPr lang="nl-NL" sz="2000" dirty="0"/>
              <a:t>Map: blue = below </a:t>
            </a:r>
            <a:r>
              <a:rPr lang="nl-NL" sz="2000" dirty="0" err="1"/>
              <a:t>sea</a:t>
            </a:r>
            <a:r>
              <a:rPr lang="nl-NL" sz="200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20368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78" y="3003067"/>
            <a:ext cx="1734072" cy="65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fbeelding 8" descr="R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3868" y="2404484"/>
            <a:ext cx="1883410" cy="7092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Informatiehuis Water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6075" y="1279525"/>
            <a:ext cx="5292725" cy="4891088"/>
          </a:xfrm>
        </p:spPr>
        <p:txBody>
          <a:bodyPr/>
          <a:lstStyle/>
          <a:p>
            <a:r>
              <a:rPr lang="nl-NL" dirty="0"/>
              <a:t>Cooperation </a:t>
            </a:r>
            <a:r>
              <a:rPr lang="nl-NL" dirty="0" err="1"/>
              <a:t>programme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Ministery</a:t>
            </a:r>
            <a:r>
              <a:rPr lang="nl-NL" dirty="0"/>
              <a:t> of </a:t>
            </a:r>
            <a:r>
              <a:rPr lang="nl-NL" dirty="0" err="1"/>
              <a:t>Infrastructure</a:t>
            </a:r>
            <a:r>
              <a:rPr lang="nl-NL" dirty="0"/>
              <a:t> &amp; Environment,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regional</a:t>
            </a:r>
            <a:r>
              <a:rPr lang="nl-NL" dirty="0"/>
              <a:t> Water boards en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provinces</a:t>
            </a:r>
            <a:r>
              <a:rPr lang="nl-NL" dirty="0"/>
              <a:t>, </a:t>
            </a:r>
            <a:r>
              <a:rPr lang="nl-NL" dirty="0" err="1"/>
              <a:t>founded</a:t>
            </a:r>
            <a:r>
              <a:rPr lang="nl-NL" dirty="0"/>
              <a:t> in 2010.</a:t>
            </a:r>
          </a:p>
          <a:p>
            <a:r>
              <a:rPr lang="nl-NL" dirty="0"/>
              <a:t>Supports information management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water management </a:t>
            </a:r>
            <a:r>
              <a:rPr lang="nl-NL" dirty="0" err="1"/>
              <a:t>bodies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Netherlands.</a:t>
            </a:r>
          </a:p>
          <a:p>
            <a:r>
              <a:rPr lang="nl-NL" dirty="0"/>
              <a:t>Water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reports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EU.</a:t>
            </a:r>
          </a:p>
          <a:p>
            <a:r>
              <a:rPr lang="nl-NL" dirty="0"/>
              <a:t>Management of </a:t>
            </a:r>
            <a:r>
              <a:rPr lang="nl-NL" dirty="0" err="1"/>
              <a:t>the</a:t>
            </a:r>
            <a:r>
              <a:rPr lang="nl-NL" dirty="0"/>
              <a:t> Aquo standard.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  <p:pic>
        <p:nvPicPr>
          <p:cNvPr id="3074" name="Picture 2" descr="wkp_uniforme_da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46513"/>
            <a:ext cx="25812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HW_logo_def_outlin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79525"/>
            <a:ext cx="2571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43" y="2211180"/>
            <a:ext cx="2118557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21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Aquo standard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6076" y="1279525"/>
            <a:ext cx="4378324" cy="4779216"/>
          </a:xfrm>
        </p:spPr>
        <p:txBody>
          <a:bodyPr/>
          <a:lstStyle/>
          <a:p>
            <a:r>
              <a:rPr lang="nl-NL" dirty="0"/>
              <a:t>National </a:t>
            </a:r>
            <a:r>
              <a:rPr lang="nl-NL" dirty="0" err="1"/>
              <a:t>standards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information exchange: built on ISO In NL “</a:t>
            </a:r>
            <a:r>
              <a:rPr lang="nl-NL" dirty="0" err="1"/>
              <a:t>apply</a:t>
            </a:r>
            <a:r>
              <a:rPr lang="nl-NL" dirty="0"/>
              <a:t> or </a:t>
            </a:r>
            <a:r>
              <a:rPr lang="nl-NL" dirty="0" err="1"/>
              <a:t>explain</a:t>
            </a:r>
            <a:r>
              <a:rPr lang="nl-NL" dirty="0"/>
              <a:t>” </a:t>
            </a:r>
            <a:r>
              <a:rPr lang="nl-NL" dirty="0" err="1"/>
              <a:t>standards</a:t>
            </a:r>
            <a:r>
              <a:rPr lang="nl-NL" dirty="0"/>
              <a:t> are </a:t>
            </a:r>
            <a:r>
              <a:rPr lang="nl-NL" dirty="0" err="1"/>
              <a:t>established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i="1" dirty="0"/>
              <a:t> Forum </a:t>
            </a:r>
            <a:r>
              <a:rPr lang="nl-NL" i="1" dirty="0" err="1"/>
              <a:t>for</a:t>
            </a:r>
            <a:r>
              <a:rPr lang="nl-NL" i="1" dirty="0"/>
              <a:t> </a:t>
            </a:r>
            <a:r>
              <a:rPr lang="nl-NL" i="1" dirty="0" err="1"/>
              <a:t>Standardisation</a:t>
            </a:r>
            <a:endParaRPr lang="nl-NL" i="1" dirty="0"/>
          </a:p>
          <a:p>
            <a:r>
              <a:rPr lang="nl-NL" dirty="0"/>
              <a:t>Aquo/IMWA is </a:t>
            </a:r>
            <a:r>
              <a:rPr lang="nl-NL" dirty="0" err="1"/>
              <a:t>the</a:t>
            </a:r>
            <a:r>
              <a:rPr lang="nl-NL" dirty="0"/>
              <a:t> standard </a:t>
            </a:r>
            <a:r>
              <a:rPr lang="nl-NL" dirty="0" err="1"/>
              <a:t>for</a:t>
            </a:r>
            <a:r>
              <a:rPr lang="nl-NL" dirty="0"/>
              <a:t> water management.</a:t>
            </a:r>
          </a:p>
          <a:p>
            <a:r>
              <a:rPr lang="nl-NL" dirty="0"/>
              <a:t>Joint management </a:t>
            </a:r>
            <a:r>
              <a:rPr lang="nl-NL" dirty="0" err="1"/>
              <a:t>by</a:t>
            </a:r>
            <a:r>
              <a:rPr lang="nl-NL" dirty="0"/>
              <a:t> IHW </a:t>
            </a:r>
            <a:r>
              <a:rPr lang="nl-NL" dirty="0" err="1"/>
              <a:t>and</a:t>
            </a:r>
            <a:r>
              <a:rPr lang="nl-NL" dirty="0"/>
              <a:t> SIKB of </a:t>
            </a:r>
            <a:r>
              <a:rPr lang="nl-NL" dirty="0" err="1"/>
              <a:t>the</a:t>
            </a:r>
            <a:r>
              <a:rPr lang="nl-NL" dirty="0"/>
              <a:t> information model </a:t>
            </a:r>
            <a:r>
              <a:rPr lang="nl-NL" dirty="0" err="1"/>
              <a:t>measurements</a:t>
            </a:r>
            <a:r>
              <a:rPr lang="nl-NL" dirty="0"/>
              <a:t>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  <p:pic>
        <p:nvPicPr>
          <p:cNvPr id="1026" name="Picture 2" descr="http://www.ihw.nl/binaries/content/gallery/hwh---informatiehuiswater/nieuws/2016/ondertekening-team-aquo-op-01-11-2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0448"/>
            <a:ext cx="3368691" cy="16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eonovum.nl/sites/default/files/pyramideNEN3610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70" y="926984"/>
            <a:ext cx="4406750" cy="33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cvd-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5103934"/>
            <a:ext cx="20478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3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Aquo standard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6075" y="1279525"/>
            <a:ext cx="4530725" cy="4779216"/>
          </a:xfrm>
        </p:spPr>
        <p:txBody>
          <a:bodyPr/>
          <a:lstStyle/>
          <a:p>
            <a:r>
              <a:rPr lang="nl-NL" dirty="0"/>
              <a:t>Information model &amp; code-</a:t>
            </a:r>
            <a:r>
              <a:rPr lang="nl-NL" dirty="0" err="1"/>
              <a:t>lists</a:t>
            </a:r>
            <a:endParaRPr lang="nl-NL" dirty="0"/>
          </a:p>
          <a:p>
            <a:r>
              <a:rPr lang="nl-NL" dirty="0"/>
              <a:t>Change procedure:</a:t>
            </a:r>
            <a:endParaRPr lang="nl-NL" sz="2000" dirty="0"/>
          </a:p>
          <a:p>
            <a:pPr lvl="1"/>
            <a:r>
              <a:rPr lang="nl-NL" dirty="0"/>
              <a:t>User meetings (</a:t>
            </a:r>
            <a:r>
              <a:rPr lang="nl-NL" dirty="0" err="1"/>
              <a:t>informal</a:t>
            </a:r>
            <a:r>
              <a:rPr lang="nl-NL" dirty="0"/>
              <a:t> status)</a:t>
            </a:r>
          </a:p>
          <a:p>
            <a:pPr lvl="1"/>
            <a:r>
              <a:rPr lang="nl-NL" dirty="0"/>
              <a:t>Users file </a:t>
            </a:r>
            <a:r>
              <a:rPr lang="nl-NL" dirty="0" err="1"/>
              <a:t>requests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change</a:t>
            </a:r>
          </a:p>
          <a:p>
            <a:pPr lvl="1"/>
            <a:r>
              <a:rPr lang="nl-NL" dirty="0"/>
              <a:t>Expert meetings</a:t>
            </a:r>
          </a:p>
          <a:p>
            <a:pPr lvl="1"/>
            <a:r>
              <a:rPr lang="nl-NL" dirty="0"/>
              <a:t>Technical </a:t>
            </a:r>
            <a:r>
              <a:rPr lang="nl-NL" dirty="0" err="1"/>
              <a:t>committees</a:t>
            </a:r>
            <a:endParaRPr lang="nl-NL" dirty="0"/>
          </a:p>
          <a:p>
            <a:pPr lvl="1"/>
            <a:r>
              <a:rPr lang="nl-NL" dirty="0"/>
              <a:t>Board of experts (</a:t>
            </a:r>
            <a:r>
              <a:rPr lang="nl-NL" dirty="0" err="1"/>
              <a:t>CCvD</a:t>
            </a:r>
            <a:r>
              <a:rPr lang="nl-NL" dirty="0"/>
              <a:t>)</a:t>
            </a:r>
          </a:p>
          <a:p>
            <a:r>
              <a:rPr lang="nl-NL" dirty="0" err="1"/>
              <a:t>All</a:t>
            </a:r>
            <a:r>
              <a:rPr lang="nl-NL" dirty="0"/>
              <a:t> changes are </a:t>
            </a:r>
            <a:r>
              <a:rPr lang="nl-NL" dirty="0" err="1"/>
              <a:t>proposed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users.</a:t>
            </a:r>
          </a:p>
          <a:p>
            <a:r>
              <a:rPr lang="nl-NL" dirty="0" err="1"/>
              <a:t>Yearly</a:t>
            </a:r>
            <a:r>
              <a:rPr lang="nl-NL" dirty="0"/>
              <a:t> procedure.</a:t>
            </a:r>
          </a:p>
          <a:p>
            <a:r>
              <a:rPr lang="nl-NL" dirty="0"/>
              <a:t>Standards </a:t>
            </a:r>
            <a:r>
              <a:rPr lang="nl-NL" dirty="0" err="1"/>
              <a:t>can</a:t>
            </a:r>
            <a:r>
              <a:rPr lang="nl-NL" dirty="0"/>
              <a:t> get a pre-Aquo status (like </a:t>
            </a:r>
            <a:r>
              <a:rPr lang="nl-NL" i="1" dirty="0" err="1"/>
              <a:t>beta</a:t>
            </a:r>
            <a:r>
              <a:rPr lang="nl-NL" dirty="0"/>
              <a:t> in software)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  <p:pic>
        <p:nvPicPr>
          <p:cNvPr id="8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87857"/>
            <a:ext cx="1507832" cy="54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7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6921"/>
            <a:ext cx="5943600" cy="685800"/>
          </a:xfrm>
        </p:spPr>
        <p:txBody>
          <a:bodyPr/>
          <a:lstStyle/>
          <a:p>
            <a:r>
              <a:rPr lang="nl-NL" dirty="0"/>
              <a:t>Standards </a:t>
            </a:r>
            <a:r>
              <a:rPr lang="nl-NL" dirty="0" err="1"/>
              <a:t>around</a:t>
            </a:r>
            <a:r>
              <a:rPr lang="nl-NL" dirty="0"/>
              <a:t>, </a:t>
            </a:r>
            <a:r>
              <a:rPr lang="nl-NL" dirty="0" err="1"/>
              <a:t>within</a:t>
            </a:r>
            <a:r>
              <a:rPr lang="nl-NL" dirty="0"/>
              <a:t> Aquo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1295400" y="3031966"/>
            <a:ext cx="6053632" cy="30218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anchor="t"/>
          <a:lstStyle/>
          <a:p>
            <a:pPr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400" i="1" dirty="0">
                <a:solidFill>
                  <a:prstClr val="black"/>
                </a:solidFill>
                <a:latin typeface="Arial" pitchFamily="34" charset="0"/>
              </a:rPr>
              <a:t>Information</a:t>
            </a:r>
            <a:br>
              <a:rPr lang="nl-NL" sz="1400" i="1" dirty="0">
                <a:solidFill>
                  <a:prstClr val="black"/>
                </a:solidFill>
                <a:latin typeface="Arial" pitchFamily="34" charset="0"/>
              </a:rPr>
            </a:br>
            <a:r>
              <a:rPr lang="nl-NL" sz="1400" i="1" dirty="0">
                <a:solidFill>
                  <a:prstClr val="black"/>
                </a:solidFill>
                <a:latin typeface="Arial" pitchFamily="34" charset="0"/>
              </a:rPr>
              <a:t>Model </a:t>
            </a:r>
            <a:r>
              <a:rPr lang="nl-NL" sz="1400" i="1" dirty="0" err="1">
                <a:solidFill>
                  <a:prstClr val="black"/>
                </a:solidFill>
                <a:latin typeface="Arial" pitchFamily="34" charset="0"/>
              </a:rPr>
              <a:t>WAter</a:t>
            </a:r>
            <a:endParaRPr lang="nl-NL" sz="1400" i="1" dirty="0">
              <a:solidFill>
                <a:prstClr val="black"/>
              </a:solidFill>
              <a:latin typeface="Arial" pitchFamily="34" charset="0"/>
            </a:endParaRPr>
          </a:p>
          <a:p>
            <a:pPr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400" i="1" dirty="0">
                <a:solidFill>
                  <a:prstClr val="black"/>
                </a:solidFill>
                <a:latin typeface="Arial" pitchFamily="34" charset="0"/>
              </a:rPr>
              <a:t>(</a:t>
            </a:r>
            <a:r>
              <a:rPr lang="nl-NL" sz="1400" i="1" dirty="0" err="1">
                <a:solidFill>
                  <a:prstClr val="black"/>
                </a:solidFill>
                <a:latin typeface="Arial" pitchFamily="34" charset="0"/>
              </a:rPr>
              <a:t>IMWA</a:t>
            </a:r>
            <a:r>
              <a:rPr lang="nl-NL" sz="1400" i="1" dirty="0">
                <a:solidFill>
                  <a:prstClr val="black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4296994" y="3176216"/>
            <a:ext cx="1376538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400" dirty="0" err="1">
                <a:solidFill>
                  <a:prstClr val="black"/>
                </a:solidFill>
                <a:latin typeface="Arial" pitchFamily="34" charset="0"/>
              </a:rPr>
              <a:t>IMWA</a:t>
            </a:r>
            <a:endParaRPr lang="nl-NL" sz="1400" dirty="0">
              <a:solidFill>
                <a:prstClr val="black"/>
              </a:solidFill>
              <a:latin typeface="Arial" pitchFamily="34" charset="0"/>
            </a:endParaRPr>
          </a:p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200" i="1" dirty="0">
                <a:solidFill>
                  <a:prstClr val="black"/>
                </a:solidFill>
                <a:latin typeface="Arial" pitchFamily="34" charset="0"/>
              </a:rPr>
              <a:t>Kern</a:t>
            </a:r>
            <a:endParaRPr lang="en-GB" sz="1200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511748" y="4271435"/>
            <a:ext cx="1376538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400" dirty="0" err="1">
                <a:solidFill>
                  <a:prstClr val="black"/>
                </a:solidFill>
                <a:latin typeface="Arial" pitchFamily="34" charset="0"/>
              </a:rPr>
              <a:t>IMWA</a:t>
            </a:r>
            <a:endParaRPr lang="nl-NL" sz="1400" dirty="0">
              <a:solidFill>
                <a:prstClr val="black"/>
              </a:solidFill>
              <a:latin typeface="Arial" pitchFamily="34" charset="0"/>
            </a:endParaRPr>
          </a:p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200" i="1" dirty="0">
                <a:solidFill>
                  <a:prstClr val="black"/>
                </a:solidFill>
                <a:latin typeface="Arial" pitchFamily="34" charset="0"/>
              </a:rPr>
              <a:t>Waterveiligheid</a:t>
            </a:r>
            <a:endParaRPr lang="en-GB" sz="1200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5865826" y="4271436"/>
            <a:ext cx="1376538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4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IMWA</a:t>
            </a:r>
            <a:endParaRPr lang="nl-NL" sz="1400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2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Metingen</a:t>
            </a:r>
            <a:endParaRPr lang="en-GB" sz="1200" i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4888286" y="5167807"/>
            <a:ext cx="1376538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400" dirty="0" err="1">
                <a:solidFill>
                  <a:prstClr val="black"/>
                </a:solidFill>
                <a:latin typeface="Arial" pitchFamily="34" charset="0"/>
              </a:rPr>
              <a:t>IMWA</a:t>
            </a:r>
            <a:endParaRPr lang="nl-NL" sz="1400" dirty="0">
              <a:solidFill>
                <a:prstClr val="black"/>
              </a:solidFill>
              <a:latin typeface="Arial" pitchFamily="34" charset="0"/>
            </a:endParaRPr>
          </a:p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200" i="1" dirty="0">
                <a:solidFill>
                  <a:prstClr val="black"/>
                </a:solidFill>
                <a:latin typeface="Arial" pitchFamily="34" charset="0"/>
              </a:rPr>
              <a:t>Normen (i.o.)</a:t>
            </a:r>
            <a:endParaRPr lang="en-GB" sz="1200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420684" y="5258497"/>
            <a:ext cx="1376538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400" dirty="0" err="1">
                <a:solidFill>
                  <a:prstClr val="black"/>
                </a:solidFill>
                <a:latin typeface="Arial" pitchFamily="34" charset="0"/>
              </a:rPr>
              <a:t>IMWA</a:t>
            </a:r>
            <a:endParaRPr lang="nl-NL" sz="1400" dirty="0">
              <a:solidFill>
                <a:prstClr val="black"/>
              </a:solidFill>
              <a:latin typeface="Arial" pitchFamily="34" charset="0"/>
            </a:endParaRPr>
          </a:p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200" i="1" dirty="0" err="1">
                <a:solidFill>
                  <a:prstClr val="black"/>
                </a:solidFill>
                <a:latin typeface="Arial" pitchFamily="34" charset="0"/>
              </a:rPr>
              <a:t>KRW</a:t>
            </a:r>
            <a:r>
              <a:rPr lang="nl-NL" sz="1200" i="1" dirty="0">
                <a:solidFill>
                  <a:prstClr val="black"/>
                </a:solidFill>
                <a:latin typeface="Arial" pitchFamily="34" charset="0"/>
              </a:rPr>
              <a:t> (i.o.)</a:t>
            </a:r>
            <a:endParaRPr lang="en-GB" sz="1200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1736490" y="4271434"/>
            <a:ext cx="1376538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400" dirty="0" err="1">
                <a:solidFill>
                  <a:prstClr val="black"/>
                </a:solidFill>
                <a:latin typeface="Arial" pitchFamily="34" charset="0"/>
              </a:rPr>
              <a:t>IMWA</a:t>
            </a:r>
            <a:endParaRPr lang="nl-NL" sz="1400" dirty="0">
              <a:solidFill>
                <a:prstClr val="black"/>
              </a:solidFill>
              <a:latin typeface="Arial" pitchFamily="34" charset="0"/>
            </a:endParaRPr>
          </a:p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200" i="1" dirty="0">
                <a:solidFill>
                  <a:prstClr val="black"/>
                </a:solidFill>
                <a:latin typeface="Arial" pitchFamily="34" charset="0"/>
              </a:rPr>
              <a:t>Watersystem (i.o.)</a:t>
            </a:r>
            <a:endParaRPr lang="en-GB" sz="1200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3046256" y="2150132"/>
            <a:ext cx="1601943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150" fontAlgn="auto">
              <a:spcBef>
                <a:spcPts val="200"/>
              </a:spcBef>
              <a:spcAft>
                <a:spcPts val="200"/>
              </a:spcAft>
            </a:pPr>
            <a:r>
              <a:rPr lang="nl-NL" sz="1200" dirty="0">
                <a:solidFill>
                  <a:prstClr val="black"/>
                </a:solidFill>
                <a:latin typeface="Arial" pitchFamily="34" charset="0"/>
              </a:rPr>
              <a:t>IM Base </a:t>
            </a:r>
            <a:r>
              <a:rPr lang="nl-NL" sz="1200" dirty="0" err="1">
                <a:solidFill>
                  <a:prstClr val="black"/>
                </a:solidFill>
                <a:latin typeface="Arial" pitchFamily="34" charset="0"/>
              </a:rPr>
              <a:t>Registrations</a:t>
            </a:r>
            <a:endParaRPr lang="nl-NL" sz="1200" dirty="0">
              <a:solidFill>
                <a:prstClr val="black"/>
              </a:solidFill>
              <a:latin typeface="Arial" pitchFamily="34" charset="0"/>
            </a:endParaRPr>
          </a:p>
          <a:p>
            <a:pPr algn="ctr" defTabSz="457150" fontAlgn="auto">
              <a:spcBef>
                <a:spcPts val="200"/>
              </a:spcBef>
              <a:spcAft>
                <a:spcPts val="200"/>
              </a:spcAft>
            </a:pPr>
            <a:r>
              <a:rPr lang="nl-NL" sz="12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nl-NL" sz="1200" dirty="0" err="1">
                <a:solidFill>
                  <a:prstClr val="black"/>
                </a:solidFill>
                <a:latin typeface="Arial" pitchFamily="34" charset="0"/>
              </a:rPr>
              <a:t>and</a:t>
            </a:r>
            <a:r>
              <a:rPr lang="nl-NL" sz="12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nl-NL" sz="1200" dirty="0" err="1">
                <a:solidFill>
                  <a:prstClr val="black"/>
                </a:solidFill>
                <a:latin typeface="Arial" pitchFamily="34" charset="0"/>
              </a:rPr>
              <a:t>Subsoil</a:t>
            </a:r>
            <a:r>
              <a:rPr lang="nl-NL" sz="1200" dirty="0">
                <a:solidFill>
                  <a:prstClr val="black"/>
                </a:solidFill>
                <a:latin typeface="Arial" pitchFamily="34" charset="0"/>
              </a:rPr>
              <a:t> (IMBRO)</a:t>
            </a:r>
            <a:endParaRPr lang="en-GB" sz="1200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1471002" y="2150134"/>
            <a:ext cx="1376538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200" dirty="0" err="1">
                <a:solidFill>
                  <a:prstClr val="black"/>
                </a:solidFill>
                <a:latin typeface="Arial" pitchFamily="34" charset="0"/>
              </a:rPr>
              <a:t>IM</a:t>
            </a:r>
            <a:r>
              <a:rPr lang="nl-NL" sz="1200" dirty="0">
                <a:solidFill>
                  <a:prstClr val="black"/>
                </a:solidFill>
                <a:latin typeface="Arial" pitchFamily="34" charset="0"/>
              </a:rPr>
              <a:t> Geografie</a:t>
            </a:r>
            <a:br>
              <a:rPr lang="nl-NL" sz="12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nl-NL" sz="1200" dirty="0">
                <a:solidFill>
                  <a:prstClr val="black"/>
                </a:solidFill>
                <a:latin typeface="Arial" pitchFamily="34" charset="0"/>
              </a:rPr>
              <a:t>(</a:t>
            </a:r>
            <a:r>
              <a:rPr lang="nl-NL" sz="1200" dirty="0" err="1">
                <a:solidFill>
                  <a:prstClr val="black"/>
                </a:solidFill>
                <a:latin typeface="Arial" pitchFamily="34" charset="0"/>
              </a:rPr>
              <a:t>IM</a:t>
            </a:r>
            <a:r>
              <a:rPr lang="nl-NL" sz="12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nl-NL" sz="1200" dirty="0" err="1">
                <a:solidFill>
                  <a:prstClr val="black"/>
                </a:solidFill>
                <a:latin typeface="Arial" pitchFamily="34" charset="0"/>
              </a:rPr>
              <a:t>Geo</a:t>
            </a:r>
            <a:r>
              <a:rPr lang="nl-NL" sz="1200" dirty="0">
                <a:solidFill>
                  <a:prstClr val="black"/>
                </a:solidFill>
                <a:latin typeface="Arial" pitchFamily="34" charset="0"/>
              </a:rPr>
              <a:t>)</a:t>
            </a:r>
            <a:endParaRPr lang="en-GB" sz="1200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4074389" y="1039714"/>
            <a:ext cx="1376538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200" dirty="0">
                <a:solidFill>
                  <a:prstClr val="black"/>
                </a:solidFill>
                <a:latin typeface="Arial" pitchFamily="34" charset="0"/>
              </a:rPr>
              <a:t>Basismodel </a:t>
            </a:r>
            <a:br>
              <a:rPr lang="nl-NL" sz="12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nl-NL" sz="1200" dirty="0" err="1">
                <a:solidFill>
                  <a:prstClr val="black"/>
                </a:solidFill>
                <a:latin typeface="Arial" pitchFamily="34" charset="0"/>
              </a:rPr>
              <a:t>Geo</a:t>
            </a:r>
            <a:r>
              <a:rPr lang="nl-NL" sz="1200" dirty="0">
                <a:solidFill>
                  <a:prstClr val="black"/>
                </a:solidFill>
                <a:latin typeface="Arial" pitchFamily="34" charset="0"/>
              </a:rPr>
              <a:t>-information </a:t>
            </a:r>
            <a:br>
              <a:rPr lang="nl-NL" sz="12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nl-NL" sz="1200" dirty="0">
                <a:solidFill>
                  <a:prstClr val="black"/>
                </a:solidFill>
                <a:latin typeface="Arial" pitchFamily="34" charset="0"/>
              </a:rPr>
              <a:t>(NEN3610)</a:t>
            </a:r>
            <a:endParaRPr lang="en-GB" sz="1200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5865826" y="2150134"/>
            <a:ext cx="1376538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400" dirty="0" err="1">
                <a:solidFill>
                  <a:prstClr val="black"/>
                </a:solidFill>
                <a:latin typeface="Arial" pitchFamily="34" charset="0"/>
              </a:rPr>
              <a:t>IM</a:t>
            </a:r>
            <a:r>
              <a:rPr lang="nl-NL" sz="1400" dirty="0">
                <a:solidFill>
                  <a:prstClr val="black"/>
                </a:solidFill>
                <a:latin typeface="Arial" pitchFamily="34" charset="0"/>
              </a:rPr>
              <a:t> Metingen</a:t>
            </a:r>
            <a:endParaRPr lang="en-GB" sz="1200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1" name="Rectangle 19"/>
          <p:cNvSpPr>
            <a:spLocks noChangeArrowheads="1"/>
          </p:cNvSpPr>
          <p:nvPr/>
        </p:nvSpPr>
        <p:spPr bwMode="auto">
          <a:xfrm>
            <a:off x="5865826" y="429781"/>
            <a:ext cx="1376538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200" dirty="0" err="1">
                <a:solidFill>
                  <a:prstClr val="black"/>
                </a:solidFill>
                <a:latin typeface="Arial" pitchFamily="34" charset="0"/>
              </a:rPr>
              <a:t>Observations</a:t>
            </a:r>
            <a:r>
              <a:rPr lang="nl-NL" sz="1200" dirty="0">
                <a:solidFill>
                  <a:prstClr val="black"/>
                </a:solidFill>
                <a:latin typeface="Arial" pitchFamily="34" charset="0"/>
              </a:rPr>
              <a:t> &amp;</a:t>
            </a:r>
          </a:p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200" dirty="0" err="1">
                <a:solidFill>
                  <a:prstClr val="black"/>
                </a:solidFill>
                <a:latin typeface="Arial" pitchFamily="34" charset="0"/>
              </a:rPr>
              <a:t>Measurements</a:t>
            </a:r>
            <a:endParaRPr lang="nl-NL" sz="1200" dirty="0">
              <a:solidFill>
                <a:prstClr val="black"/>
              </a:solidFill>
              <a:latin typeface="Arial" pitchFamily="34" charset="0"/>
            </a:endParaRPr>
          </a:p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200" dirty="0">
                <a:solidFill>
                  <a:prstClr val="black"/>
                </a:solidFill>
                <a:latin typeface="Arial" pitchFamily="34" charset="0"/>
              </a:rPr>
              <a:t>(ISO 19156)</a:t>
            </a:r>
            <a:endParaRPr lang="en-GB" sz="1200" i="1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52" name="Rechte verbindingslijn met pijl 51"/>
          <p:cNvCxnSpPr>
            <a:stCxn id="46" idx="3"/>
            <a:endCxn id="42" idx="1"/>
          </p:cNvCxnSpPr>
          <p:nvPr/>
        </p:nvCxnSpPr>
        <p:spPr>
          <a:xfrm>
            <a:off x="3113028" y="4631434"/>
            <a:ext cx="39872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>
            <a:stCxn id="43" idx="1"/>
            <a:endCxn id="42" idx="3"/>
          </p:cNvCxnSpPr>
          <p:nvPr/>
        </p:nvCxnSpPr>
        <p:spPr>
          <a:xfrm flipH="1" flipV="1">
            <a:off x="4888286" y="4631435"/>
            <a:ext cx="97754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/>
          <p:cNvCxnSpPr>
            <a:cxnSpLocks/>
            <a:stCxn id="62" idx="0"/>
            <a:endCxn id="40" idx="2"/>
          </p:cNvCxnSpPr>
          <p:nvPr/>
        </p:nvCxnSpPr>
        <p:spPr>
          <a:xfrm flipV="1">
            <a:off x="4322216" y="6053863"/>
            <a:ext cx="0" cy="1947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>
            <a:stCxn id="50" idx="0"/>
            <a:endCxn id="51" idx="2"/>
          </p:cNvCxnSpPr>
          <p:nvPr/>
        </p:nvCxnSpPr>
        <p:spPr>
          <a:xfrm flipV="1">
            <a:off x="6554095" y="1149781"/>
            <a:ext cx="0" cy="10003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 flipV="1">
            <a:off x="6689562" y="2870132"/>
            <a:ext cx="0" cy="14013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>
            <a:cxnSpLocks/>
            <a:endCxn id="47" idx="2"/>
          </p:cNvCxnSpPr>
          <p:nvPr/>
        </p:nvCxnSpPr>
        <p:spPr>
          <a:xfrm flipH="1" flipV="1">
            <a:off x="3847228" y="2870132"/>
            <a:ext cx="15725" cy="14013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bogen verbindingslijn 102"/>
          <p:cNvCxnSpPr>
            <a:stCxn id="46" idx="0"/>
            <a:endCxn id="41" idx="2"/>
          </p:cNvCxnSpPr>
          <p:nvPr/>
        </p:nvCxnSpPr>
        <p:spPr>
          <a:xfrm rot="5400000" flipH="1" flipV="1">
            <a:off x="3517402" y="2803573"/>
            <a:ext cx="375218" cy="2560504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bogen verbindingslijn 103"/>
          <p:cNvCxnSpPr>
            <a:stCxn id="43" idx="0"/>
            <a:endCxn id="41" idx="2"/>
          </p:cNvCxnSpPr>
          <p:nvPr/>
        </p:nvCxnSpPr>
        <p:spPr>
          <a:xfrm rot="16200000" flipV="1">
            <a:off x="5582069" y="3299410"/>
            <a:ext cx="375220" cy="156883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bogen verbindingslijn 105"/>
          <p:cNvCxnSpPr>
            <a:cxnSpLocks/>
            <a:stCxn id="47" idx="0"/>
            <a:endCxn id="49" idx="2"/>
          </p:cNvCxnSpPr>
          <p:nvPr/>
        </p:nvCxnSpPr>
        <p:spPr>
          <a:xfrm rot="5400000" flipH="1" flipV="1">
            <a:off x="4109734" y="1497208"/>
            <a:ext cx="390418" cy="91543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bogen verbindingslijn 106"/>
          <p:cNvCxnSpPr>
            <a:stCxn id="48" idx="0"/>
            <a:endCxn id="49" idx="2"/>
          </p:cNvCxnSpPr>
          <p:nvPr/>
        </p:nvCxnSpPr>
        <p:spPr>
          <a:xfrm rot="5400000" flipH="1" flipV="1">
            <a:off x="3265754" y="653231"/>
            <a:ext cx="390420" cy="260338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1295400" y="6248596"/>
            <a:ext cx="6053632" cy="2727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400" dirty="0">
                <a:solidFill>
                  <a:prstClr val="black"/>
                </a:solidFill>
                <a:latin typeface="Arial" pitchFamily="34" charset="0"/>
              </a:rPr>
              <a:t>Aquo domeintabellen</a:t>
            </a:r>
            <a:endParaRPr lang="en-GB" sz="1400" i="1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63" name="Gebogen verbindingslijn 108"/>
          <p:cNvCxnSpPr>
            <a:stCxn id="64" idx="0"/>
            <a:endCxn id="50" idx="3"/>
          </p:cNvCxnSpPr>
          <p:nvPr/>
        </p:nvCxnSpPr>
        <p:spPr>
          <a:xfrm rot="16200000" flipV="1">
            <a:off x="7245404" y="2507094"/>
            <a:ext cx="1060650" cy="106673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7620825" y="3570784"/>
            <a:ext cx="1376538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150" eaLnBrk="0" fontAlgn="auto" hangingPunct="0">
              <a:spcBef>
                <a:spcPts val="200"/>
              </a:spcBef>
              <a:spcAft>
                <a:spcPts val="200"/>
              </a:spcAft>
            </a:pPr>
            <a:r>
              <a:rPr lang="nl-NL" sz="1200" dirty="0" err="1">
                <a:solidFill>
                  <a:prstClr val="black"/>
                </a:solidFill>
                <a:latin typeface="Arial" pitchFamily="34" charset="0"/>
              </a:rPr>
              <a:t>IM</a:t>
            </a:r>
            <a:r>
              <a:rPr lang="nl-NL" sz="1200" dirty="0">
                <a:solidFill>
                  <a:prstClr val="black"/>
                </a:solidFill>
                <a:latin typeface="Arial" pitchFamily="34" charset="0"/>
              </a:rPr>
              <a:t> SIKB 0101</a:t>
            </a:r>
            <a:endParaRPr lang="en-GB" sz="1200" i="1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65" name="Gebogen verbindingslijn 110"/>
          <p:cNvCxnSpPr>
            <a:stCxn id="42" idx="2"/>
            <a:endCxn id="44" idx="1"/>
          </p:cNvCxnSpPr>
          <p:nvPr/>
        </p:nvCxnSpPr>
        <p:spPr>
          <a:xfrm rot="16200000" flipH="1">
            <a:off x="4275965" y="4915486"/>
            <a:ext cx="536372" cy="688269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bogen verbindingslijn 111"/>
          <p:cNvCxnSpPr>
            <a:stCxn id="42" idx="0"/>
            <a:endCxn id="41" idx="2"/>
          </p:cNvCxnSpPr>
          <p:nvPr/>
        </p:nvCxnSpPr>
        <p:spPr>
          <a:xfrm rot="5400000" flipH="1" flipV="1">
            <a:off x="4405031" y="3691203"/>
            <a:ext cx="375219" cy="78524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 flipV="1">
            <a:off x="4985263" y="1759714"/>
            <a:ext cx="1" cy="14165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>
            <a:endCxn id="48" idx="2"/>
          </p:cNvCxnSpPr>
          <p:nvPr/>
        </p:nvCxnSpPr>
        <p:spPr>
          <a:xfrm flipV="1">
            <a:off x="2159270" y="2870134"/>
            <a:ext cx="1" cy="140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bogen verbindingslijn 114"/>
          <p:cNvCxnSpPr>
            <a:stCxn id="64" idx="0"/>
            <a:endCxn id="49" idx="3"/>
          </p:cNvCxnSpPr>
          <p:nvPr/>
        </p:nvCxnSpPr>
        <p:spPr>
          <a:xfrm rot="16200000" flipV="1">
            <a:off x="5794476" y="1056165"/>
            <a:ext cx="2171070" cy="2858167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bogen verbindingslijn 115"/>
          <p:cNvCxnSpPr>
            <a:stCxn id="50" idx="0"/>
            <a:endCxn id="49" idx="2"/>
          </p:cNvCxnSpPr>
          <p:nvPr/>
        </p:nvCxnSpPr>
        <p:spPr>
          <a:xfrm rot="16200000" flipV="1">
            <a:off x="5463167" y="1059205"/>
            <a:ext cx="390420" cy="17914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/>
          <p:nvPr/>
        </p:nvCxnSpPr>
        <p:spPr>
          <a:xfrm flipV="1">
            <a:off x="2291778" y="4968809"/>
            <a:ext cx="0" cy="2908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24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 metingen en O&amp;M</a:t>
            </a:r>
          </a:p>
        </p:txBody>
      </p:sp>
      <p:grpSp>
        <p:nvGrpSpPr>
          <p:cNvPr id="88" name="Groep 87"/>
          <p:cNvGrpSpPr/>
          <p:nvPr/>
        </p:nvGrpSpPr>
        <p:grpSpPr>
          <a:xfrm>
            <a:off x="106978" y="1333559"/>
            <a:ext cx="9037021" cy="5399967"/>
            <a:chOff x="106978" y="731707"/>
            <a:chExt cx="9037021" cy="6001819"/>
          </a:xfrm>
        </p:grpSpPr>
        <p:sp>
          <p:nvSpPr>
            <p:cNvPr id="46" name="Rechthoek 45"/>
            <p:cNvSpPr/>
            <p:nvPr/>
          </p:nvSpPr>
          <p:spPr>
            <a:xfrm>
              <a:off x="2104516" y="863095"/>
              <a:ext cx="2715133" cy="3299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2154339" y="1666876"/>
              <a:ext cx="1573852" cy="23336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36000" tIns="36000" anchor="t"/>
            <a:lstStyle/>
            <a:p>
              <a:pPr eaLnBrk="0" hangingPunct="0">
                <a:spcBef>
                  <a:spcPts val="200"/>
                </a:spcBef>
                <a:spcAft>
                  <a:spcPts val="200"/>
                </a:spcAft>
              </a:pPr>
              <a:r>
                <a:rPr lang="nl-NL" sz="1200" dirty="0" err="1">
                  <a:solidFill>
                    <a:prstClr val="black"/>
                  </a:solidFill>
                  <a:latin typeface="Arial" pitchFamily="34" charset="0"/>
                </a:rPr>
                <a:t>SF:SamplingFeature</a:t>
              </a:r>
              <a:endParaRPr lang="nl-NL" sz="1200" dirty="0">
                <a:solidFill>
                  <a:prstClr val="black"/>
                </a:solidFill>
                <a:latin typeface="Arial" pitchFamily="34" charset="0"/>
              </a:endParaRPr>
            </a:p>
            <a:p>
              <a:pPr algn="ctr" eaLnBrk="0" hangingPunct="0">
                <a:spcBef>
                  <a:spcPts val="200"/>
                </a:spcBef>
                <a:spcAft>
                  <a:spcPts val="200"/>
                </a:spcAft>
              </a:pPr>
              <a:endParaRPr lang="en-GB" sz="1200" i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8" name="Rechthoek 47"/>
            <p:cNvSpPr/>
            <p:nvPr/>
          </p:nvSpPr>
          <p:spPr>
            <a:xfrm>
              <a:off x="4901739" y="4327311"/>
              <a:ext cx="1135646" cy="12455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4901739" y="4331664"/>
              <a:ext cx="1185196" cy="246221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nl-NL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O&amp;M</a:t>
              </a:r>
              <a:r>
                <a:rPr lang="nl-NL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: Property</a:t>
              </a:r>
            </a:p>
          </p:txBody>
        </p:sp>
        <p:sp>
          <p:nvSpPr>
            <p:cNvPr id="50" name="Rechthoek 49"/>
            <p:cNvSpPr/>
            <p:nvPr/>
          </p:nvSpPr>
          <p:spPr>
            <a:xfrm>
              <a:off x="2104517" y="4321067"/>
              <a:ext cx="2715134" cy="12455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1" name="Tekstvak 50"/>
            <p:cNvSpPr txBox="1"/>
            <p:nvPr/>
          </p:nvSpPr>
          <p:spPr>
            <a:xfrm>
              <a:off x="2161135" y="4317922"/>
              <a:ext cx="1567055" cy="246221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nl-NL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O&amp;M</a:t>
              </a:r>
              <a:r>
                <a:rPr lang="nl-NL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nl-NL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Observation</a:t>
              </a:r>
              <a:endParaRPr lang="nl-NL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hthoek 51"/>
            <p:cNvSpPr/>
            <p:nvPr/>
          </p:nvSpPr>
          <p:spPr>
            <a:xfrm>
              <a:off x="2104516" y="5662247"/>
              <a:ext cx="2715133" cy="10209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/>
            <p:cNvSpPr/>
            <p:nvPr/>
          </p:nvSpPr>
          <p:spPr>
            <a:xfrm>
              <a:off x="491384" y="2945322"/>
              <a:ext cx="1537442" cy="26213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tangle 6"/>
            <p:cNvSpPr>
              <a:spLocks noChangeArrowheads="1"/>
            </p:cNvSpPr>
            <p:nvPr/>
          </p:nvSpPr>
          <p:spPr bwMode="auto">
            <a:xfrm>
              <a:off x="2154338" y="1109316"/>
              <a:ext cx="1784616" cy="3384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spcBef>
                  <a:spcPts val="200"/>
                </a:spcBef>
                <a:spcAft>
                  <a:spcPts val="200"/>
                </a:spcAft>
              </a:pPr>
              <a:r>
                <a:rPr lang="nl-NL" sz="1400" b="1" dirty="0">
                  <a:solidFill>
                    <a:prstClr val="black"/>
                  </a:solidFill>
                  <a:latin typeface="Arial" pitchFamily="34" charset="0"/>
                </a:rPr>
                <a:t>Feature </a:t>
              </a:r>
              <a:r>
                <a:rPr lang="nl-NL" sz="1200" i="1" dirty="0" err="1">
                  <a:solidFill>
                    <a:prstClr val="black"/>
                  </a:solidFill>
                  <a:latin typeface="Arial" pitchFamily="34" charset="0"/>
                </a:rPr>
                <a:t>GeoObject</a:t>
              </a:r>
              <a:endParaRPr lang="en-GB" sz="1200" i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2292785" y="3211994"/>
              <a:ext cx="1124492" cy="72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spcBef>
                  <a:spcPts val="200"/>
                </a:spcBef>
                <a:spcAft>
                  <a:spcPts val="200"/>
                </a:spcAft>
              </a:pPr>
              <a:r>
                <a:rPr lang="nl-NL" sz="1400" b="1" dirty="0">
                  <a:solidFill>
                    <a:prstClr val="black"/>
                  </a:solidFill>
                  <a:latin typeface="Arial" pitchFamily="34" charset="0"/>
                </a:rPr>
                <a:t>Sample</a:t>
              </a:r>
            </a:p>
            <a:p>
              <a:pPr algn="ctr" eaLnBrk="0" hangingPunct="0">
                <a:spcBef>
                  <a:spcPts val="200"/>
                </a:spcBef>
                <a:spcAft>
                  <a:spcPts val="200"/>
                </a:spcAft>
              </a:pPr>
              <a:r>
                <a:rPr lang="nl-NL" sz="1200" i="1" dirty="0">
                  <a:solidFill>
                    <a:prstClr val="black"/>
                  </a:solidFill>
                  <a:latin typeface="Arial" pitchFamily="34" charset="0"/>
                </a:rPr>
                <a:t>Monster(Object)</a:t>
              </a:r>
              <a:endParaRPr lang="en-GB" sz="1200" i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>
              <a:off x="2292784" y="4580416"/>
              <a:ext cx="1646170" cy="72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36000" rIns="36000" anchor="ctr"/>
            <a:lstStyle/>
            <a:p>
              <a:pPr algn="ctr" eaLnBrk="0" hangingPunct="0">
                <a:spcBef>
                  <a:spcPts val="200"/>
                </a:spcBef>
                <a:spcAft>
                  <a:spcPts val="200"/>
                </a:spcAft>
              </a:pPr>
              <a:r>
                <a:rPr lang="nl-NL" sz="1400" b="1" dirty="0" err="1">
                  <a:solidFill>
                    <a:prstClr val="black"/>
                  </a:solidFill>
                  <a:latin typeface="Arial" pitchFamily="34" charset="0"/>
                </a:rPr>
                <a:t>Observation</a:t>
              </a:r>
              <a:endParaRPr lang="nl-NL" sz="1400" b="1" dirty="0">
                <a:solidFill>
                  <a:prstClr val="black"/>
                </a:solidFill>
                <a:latin typeface="Arial" pitchFamily="34" charset="0"/>
              </a:endParaRPr>
            </a:p>
            <a:p>
              <a:pPr algn="ctr" eaLnBrk="0" hangingPunct="0">
                <a:spcBef>
                  <a:spcPts val="200"/>
                </a:spcBef>
                <a:spcAft>
                  <a:spcPts val="200"/>
                </a:spcAft>
              </a:pPr>
              <a:r>
                <a:rPr lang="nl-NL" sz="1200" i="1" dirty="0">
                  <a:solidFill>
                    <a:prstClr val="black"/>
                  </a:solidFill>
                  <a:latin typeface="Arial" pitchFamily="34" charset="0"/>
                </a:rPr>
                <a:t>‘Waardereeks’</a:t>
              </a:r>
              <a:endParaRPr lang="en-GB" sz="1200" i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6037385" y="2241322"/>
              <a:ext cx="2986453" cy="73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nl-NL" sz="1000" dirty="0" err="1">
                  <a:latin typeface="Arial" panose="020B0604020202020204" pitchFamily="34" charset="0"/>
                </a:rPr>
                <a:t>IM</a:t>
              </a:r>
              <a:r>
                <a:rPr lang="nl-NL" sz="1000" dirty="0">
                  <a:latin typeface="Arial" panose="020B0604020202020204" pitchFamily="34" charset="0"/>
                </a:rPr>
                <a:t>: </a:t>
              </a:r>
              <a:r>
                <a:rPr lang="nl-NL" sz="1000" dirty="0" err="1">
                  <a:latin typeface="Arial" panose="020B0604020202020204" pitchFamily="34" charset="0"/>
                </a:rPr>
                <a:t>MeasumentObject</a:t>
              </a:r>
              <a:r>
                <a:rPr lang="nl-NL" sz="1000" dirty="0">
                  <a:latin typeface="Arial" panose="020B0604020202020204" pitchFamily="34" charset="0"/>
                </a:rPr>
                <a:t>: Meetobject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  <a:t>Aquo: </a:t>
              </a:r>
              <a:r>
                <a:rPr lang="nl-NL" sz="1000" b="1" i="1" dirty="0">
                  <a:solidFill>
                    <a:prstClr val="black"/>
                  </a:solidFill>
                  <a:latin typeface="Arial" pitchFamily="34" charset="0"/>
                </a:rPr>
                <a:t>Meetobject</a:t>
              </a:r>
              <a: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  <a:t>: </a:t>
              </a:r>
              <a:b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  <a:t>Aanduiding van een fysieke plaats waar een meting is/wordt verricht.</a:t>
              </a:r>
              <a:endParaRPr lang="en-GB" sz="1000" i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>
              <a:off x="5266505" y="2932212"/>
              <a:ext cx="3057065" cy="123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nl-NL" sz="1000" dirty="0" err="1">
                  <a:latin typeface="Arial" panose="020B0604020202020204" pitchFamily="34" charset="0"/>
                </a:rPr>
                <a:t>IM</a:t>
              </a:r>
              <a:r>
                <a:rPr lang="nl-NL" sz="1000" dirty="0">
                  <a:latin typeface="Arial" panose="020B0604020202020204" pitchFamily="34" charset="0"/>
                </a:rPr>
                <a:t>: Sample: Een monster van een bepaald matrix/</a:t>
              </a:r>
              <a:r>
                <a:rPr lang="nl-NL" sz="1000" dirty="0" err="1">
                  <a:latin typeface="Arial" panose="020B0604020202020204" pitchFamily="34" charset="0"/>
                </a:rPr>
                <a:t>compartiment,of</a:t>
              </a:r>
              <a:r>
                <a:rPr lang="nl-NL" sz="1000" dirty="0">
                  <a:latin typeface="Arial" panose="020B0604020202020204" pitchFamily="34" charset="0"/>
                </a:rPr>
                <a:t> combinatie van verschillende monster, waaraan bijvoorbeeld in het laboratorium als één geheel een meting wordt verricht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  <a:t>Aquo: </a:t>
              </a:r>
              <a:r>
                <a:rPr lang="nl-NL" sz="1000" b="1" i="1" dirty="0">
                  <a:solidFill>
                    <a:prstClr val="black"/>
                  </a:solidFill>
                  <a:latin typeface="Arial" pitchFamily="34" charset="0"/>
                </a:rPr>
                <a:t>Monsterobject</a:t>
              </a:r>
              <a: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  <a:t>:</a:t>
              </a:r>
              <a:b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  <a:t>Dat deel van de fysieke werkelijkheid dat wordt beschouwd of geanalyseerd.</a:t>
              </a:r>
            </a:p>
          </p:txBody>
        </p:sp>
        <p:sp>
          <p:nvSpPr>
            <p:cNvPr id="59" name="Text Box 30"/>
            <p:cNvSpPr txBox="1">
              <a:spLocks noChangeArrowheads="1"/>
            </p:cNvSpPr>
            <p:nvPr/>
          </p:nvSpPr>
          <p:spPr bwMode="auto">
            <a:xfrm>
              <a:off x="6037386" y="4315020"/>
              <a:ext cx="3106613" cy="649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000" dirty="0" err="1">
                  <a:solidFill>
                    <a:prstClr val="black"/>
                  </a:solidFill>
                  <a:latin typeface="Arial" pitchFamily="34" charset="0"/>
                </a:rPr>
                <a:t>O&amp;M</a:t>
              </a:r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</a:rPr>
                <a:t>: Observation: an action whose </a:t>
              </a:r>
              <a:r>
                <a:rPr lang="en-US" sz="1000" b="1" u="sng" dirty="0">
                  <a:solidFill>
                    <a:prstClr val="black"/>
                  </a:solidFill>
                  <a:latin typeface="Arial" pitchFamily="34" charset="0"/>
                </a:rPr>
                <a:t>result</a:t>
              </a:r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</a:rPr>
                <a:t> is an estimate of the value of some </a:t>
              </a:r>
              <a:r>
                <a:rPr lang="en-US" sz="1000" b="1" u="sng" dirty="0">
                  <a:solidFill>
                    <a:prstClr val="black"/>
                  </a:solidFill>
                  <a:latin typeface="Arial" pitchFamily="34" charset="0"/>
                </a:rPr>
                <a:t>property</a:t>
              </a:r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</a:rPr>
                <a:t> of the </a:t>
              </a:r>
              <a:r>
                <a:rPr lang="en-US" sz="1000" b="1" u="sng" dirty="0">
                  <a:solidFill>
                    <a:prstClr val="black"/>
                  </a:solidFill>
                  <a:latin typeface="Arial" pitchFamily="34" charset="0"/>
                </a:rPr>
                <a:t>feature-of-interest</a:t>
              </a:r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</a:rPr>
                <a:t>, at a specific point in time, obtained using a specified </a:t>
              </a:r>
              <a:r>
                <a:rPr lang="en-US" sz="1000" b="1" u="sng" dirty="0">
                  <a:solidFill>
                    <a:prstClr val="black"/>
                  </a:solidFill>
                  <a:latin typeface="Arial" pitchFamily="34" charset="0"/>
                </a:rPr>
                <a:t>procedure</a:t>
              </a:r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60" name="Text Box 31"/>
            <p:cNvSpPr txBox="1">
              <a:spLocks noChangeArrowheads="1"/>
            </p:cNvSpPr>
            <p:nvPr/>
          </p:nvSpPr>
          <p:spPr bwMode="auto">
            <a:xfrm>
              <a:off x="6059502" y="5737298"/>
              <a:ext cx="3084497" cy="98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  <a:t>Waarde: uitkomst van een meting of toetsing van een grootheid of parameter.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nl-NL" sz="1000" i="1" dirty="0" err="1">
                  <a:solidFill>
                    <a:prstClr val="black"/>
                  </a:solidFill>
                  <a:latin typeface="Arial" pitchFamily="34" charset="0"/>
                </a:rPr>
                <a:t>O&amp;M</a:t>
              </a:r>
              <a: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  <a:t>: </a:t>
              </a:r>
              <a:r>
                <a:rPr lang="en-US" sz="1000" dirty="0">
                  <a:latin typeface="Arial" panose="020B0604020202020204" pitchFamily="34" charset="0"/>
                </a:rPr>
                <a:t>includes measured, modelled or simulated data</a:t>
              </a:r>
              <a:endParaRPr lang="nl-NL" sz="1000" i="1" dirty="0">
                <a:solidFill>
                  <a:prstClr val="black"/>
                </a:solidFill>
                <a:latin typeface="Arial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GB" sz="1200" i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6037385" y="731707"/>
              <a:ext cx="2960077" cy="68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nl-NL" sz="1000" dirty="0">
                  <a:solidFill>
                    <a:prstClr val="black"/>
                  </a:solidFill>
                  <a:latin typeface="Arial" pitchFamily="34" charset="0"/>
                </a:rPr>
                <a:t>Abstractie van een fenomeen in de werkelijkheid...(</a:t>
              </a:r>
              <a:r>
                <a:rPr lang="nl-NL" sz="1000" i="1" dirty="0" err="1">
                  <a:solidFill>
                    <a:prstClr val="black"/>
                  </a:solidFill>
                  <a:latin typeface="Arial" pitchFamily="34" charset="0"/>
                </a:rPr>
                <a:t>Geo</a:t>
              </a:r>
              <a: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  <a:t>:</a:t>
              </a:r>
              <a:r>
                <a:rPr lang="nl-NL" sz="1000" dirty="0">
                  <a:solidFill>
                    <a:prstClr val="black"/>
                  </a:solidFill>
                  <a:latin typeface="Arial" pitchFamily="34" charset="0"/>
                </a:rPr>
                <a:t>) dat direct of indirect geassocieerd wordt met een locatie relatief ten opzichte van het aardoppervlak</a:t>
              </a:r>
              <a:r>
                <a:rPr lang="nl-NL" sz="1200" dirty="0">
                  <a:solidFill>
                    <a:prstClr val="black"/>
                  </a:solidFill>
                  <a:latin typeface="Arial" pitchFamily="34" charset="0"/>
                </a:rPr>
                <a:t>.</a:t>
              </a:r>
              <a:endParaRPr lang="en-GB" sz="12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2" name="Rectangle 21"/>
            <p:cNvSpPr>
              <a:spLocks noChangeArrowheads="1"/>
            </p:cNvSpPr>
            <p:nvPr/>
          </p:nvSpPr>
          <p:spPr bwMode="auto">
            <a:xfrm>
              <a:off x="577951" y="4580415"/>
              <a:ext cx="1332000" cy="72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36000" rIns="36000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nl-NL" sz="1200" b="1" dirty="0" err="1">
                  <a:solidFill>
                    <a:prstClr val="black"/>
                  </a:solidFill>
                  <a:latin typeface="Arial" pitchFamily="34" charset="0"/>
                </a:rPr>
                <a:t>Observation</a:t>
              </a:r>
              <a:r>
                <a:rPr lang="nl-NL" sz="1200" b="1" dirty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br>
                <a:rPr lang="nl-NL" sz="1200" b="1" dirty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nl-NL" sz="1200" b="1" dirty="0" err="1">
                  <a:solidFill>
                    <a:prstClr val="black"/>
                  </a:solidFill>
                  <a:latin typeface="Arial" pitchFamily="34" charset="0"/>
                </a:rPr>
                <a:t>Process</a:t>
              </a:r>
              <a:endParaRPr lang="nl-NL" sz="1200" b="1" dirty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hangingPunct="0">
                <a:spcBef>
                  <a:spcPts val="200"/>
                </a:spcBef>
                <a:spcAft>
                  <a:spcPts val="200"/>
                </a:spcAft>
              </a:pPr>
              <a: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  <a:t>- Meetapparaat</a:t>
              </a:r>
              <a:b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  <a:t>- Waardebepalingsmethode</a:t>
              </a:r>
              <a:endParaRPr lang="en-GB" sz="800" i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3" name="Rectangle 21"/>
            <p:cNvSpPr>
              <a:spLocks noChangeArrowheads="1"/>
            </p:cNvSpPr>
            <p:nvPr/>
          </p:nvSpPr>
          <p:spPr bwMode="auto">
            <a:xfrm>
              <a:off x="2292786" y="5889090"/>
              <a:ext cx="1210342" cy="72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nl-NL" sz="1400" b="1" dirty="0" err="1">
                  <a:solidFill>
                    <a:prstClr val="black"/>
                  </a:solidFill>
                  <a:latin typeface="Arial" pitchFamily="34" charset="0"/>
                </a:rPr>
                <a:t>Result</a:t>
              </a:r>
              <a:endParaRPr lang="nl-NL" sz="1400" b="1" dirty="0">
                <a:solidFill>
                  <a:prstClr val="black"/>
                </a:solidFill>
                <a:latin typeface="Arial" pitchFamily="34" charset="0"/>
              </a:endParaRPr>
            </a:p>
            <a:p>
              <a:pPr algn="ctr" eaLnBrk="0" hangingPunct="0">
                <a:spcBef>
                  <a:spcPts val="200"/>
                </a:spcBef>
                <a:spcAft>
                  <a:spcPts val="200"/>
                </a:spcAft>
              </a:pPr>
              <a:r>
                <a:rPr lang="nl-NL" sz="1200" i="1" dirty="0">
                  <a:solidFill>
                    <a:prstClr val="black"/>
                  </a:solidFill>
                  <a:latin typeface="Arial" pitchFamily="34" charset="0"/>
                </a:rPr>
                <a:t>Waarde </a:t>
              </a:r>
              <a:b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  <a:t>(</a:t>
              </a:r>
              <a:r>
                <a:rPr lang="nl-NL" sz="800" i="1" dirty="0" err="1">
                  <a:solidFill>
                    <a:prstClr val="black"/>
                  </a:solidFill>
                  <a:latin typeface="Arial" pitchFamily="34" charset="0"/>
                </a:rPr>
                <a:t>TijdWaarde</a:t>
              </a:r>
              <a: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  <a:t>, </a:t>
              </a:r>
              <a:b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nl-NL" sz="800" i="1" dirty="0" err="1">
                  <a:solidFill>
                    <a:prstClr val="black"/>
                  </a:solidFill>
                  <a:latin typeface="Arial" pitchFamily="34" charset="0"/>
                </a:rPr>
                <a:t>PlaatsTijdwaarde</a:t>
              </a:r>
              <a: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  <a:t> etc.)</a:t>
              </a:r>
              <a:endParaRPr lang="en-GB" sz="800" i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4" name="Rectangle 21"/>
            <p:cNvSpPr>
              <a:spLocks noChangeArrowheads="1"/>
            </p:cNvSpPr>
            <p:nvPr/>
          </p:nvSpPr>
          <p:spPr bwMode="auto">
            <a:xfrm>
              <a:off x="568605" y="3211994"/>
              <a:ext cx="1332000" cy="72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36000" rIns="36000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nl-NL" sz="1200" b="1" dirty="0" err="1">
                  <a:solidFill>
                    <a:prstClr val="black"/>
                  </a:solidFill>
                  <a:latin typeface="Arial" pitchFamily="34" charset="0"/>
                </a:rPr>
                <a:t>SamplingProcess</a:t>
              </a:r>
              <a:endParaRPr lang="nl-NL" sz="1200" b="1" dirty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hangingPunct="0">
                <a:spcBef>
                  <a:spcPts val="200"/>
                </a:spcBef>
                <a:spcAft>
                  <a:spcPts val="200"/>
                </a:spcAft>
              </a:pPr>
              <a: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  <a:t>- Bemonsteringsmethode</a:t>
              </a:r>
              <a:b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  <a:t>- Bemonsteringsapparaat</a:t>
              </a:r>
              <a:endParaRPr lang="en-GB" sz="800" i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2292785" y="2009885"/>
              <a:ext cx="1376538" cy="72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spcBef>
                  <a:spcPts val="200"/>
                </a:spcBef>
                <a:spcAft>
                  <a:spcPts val="200"/>
                </a:spcAft>
              </a:pPr>
              <a:r>
                <a:rPr lang="nl-NL" sz="1400" b="1" dirty="0" err="1">
                  <a:solidFill>
                    <a:prstClr val="black"/>
                  </a:solidFill>
                  <a:latin typeface="Arial" pitchFamily="34" charset="0"/>
                </a:rPr>
                <a:t>Measurement</a:t>
              </a:r>
              <a:br>
                <a:rPr lang="nl-NL" sz="1400" b="1" dirty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nl-NL" sz="1400" b="1" dirty="0">
                  <a:solidFill>
                    <a:prstClr val="black"/>
                  </a:solidFill>
                  <a:latin typeface="Arial" pitchFamily="34" charset="0"/>
                </a:rPr>
                <a:t>Object</a:t>
              </a:r>
            </a:p>
            <a:p>
              <a:pPr algn="ctr" eaLnBrk="0" hangingPunct="0">
                <a:spcBef>
                  <a:spcPts val="200"/>
                </a:spcBef>
                <a:spcAft>
                  <a:spcPts val="200"/>
                </a:spcAft>
              </a:pPr>
              <a:r>
                <a:rPr lang="nl-NL" sz="1200" i="1" dirty="0">
                  <a:solidFill>
                    <a:prstClr val="black"/>
                  </a:solidFill>
                  <a:latin typeface="Arial" pitchFamily="34" charset="0"/>
                </a:rPr>
                <a:t>Meetobject</a:t>
              </a:r>
              <a:endParaRPr lang="en-GB" sz="1200" i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4967500" y="4580415"/>
              <a:ext cx="970238" cy="7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nl-NL" sz="1200" dirty="0" err="1">
                  <a:solidFill>
                    <a:prstClr val="black"/>
                  </a:solidFill>
                  <a:latin typeface="Arial" pitchFamily="34" charset="0"/>
                </a:rPr>
                <a:t>Observed</a:t>
              </a:r>
              <a:r>
                <a:rPr lang="nl-NL" sz="1200" dirty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br>
                <a:rPr lang="nl-NL" sz="1200" dirty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nl-NL" sz="1200" dirty="0">
                  <a:solidFill>
                    <a:prstClr val="black"/>
                  </a:solidFill>
                  <a:latin typeface="Arial" pitchFamily="34" charset="0"/>
                </a:rPr>
                <a:t>Property</a:t>
              </a:r>
            </a:p>
            <a:p>
              <a:pPr eaLnBrk="0" hangingPunct="0">
                <a:spcBef>
                  <a:spcPts val="200"/>
                </a:spcBef>
                <a:spcAft>
                  <a:spcPts val="200"/>
                </a:spcAft>
              </a:pPr>
              <a: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  <a:t>- Grootheid</a:t>
              </a:r>
              <a:b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  <a:t>- Parameter</a:t>
              </a:r>
              <a:b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nl-NL" sz="800" i="1" dirty="0">
                  <a:solidFill>
                    <a:prstClr val="black"/>
                  </a:solidFill>
                  <a:latin typeface="Arial" pitchFamily="34" charset="0"/>
                </a:rPr>
                <a:t>- Hoedanigheid</a:t>
              </a:r>
              <a:endParaRPr lang="en-GB" sz="800" i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67" name="Gebogen verbindingslijn 69"/>
            <p:cNvCxnSpPr>
              <a:stCxn id="65" idx="2"/>
            </p:cNvCxnSpPr>
            <p:nvPr/>
          </p:nvCxnSpPr>
          <p:spPr>
            <a:xfrm>
              <a:off x="2981054" y="2729885"/>
              <a:ext cx="0" cy="461658"/>
            </a:xfrm>
            <a:prstGeom prst="straightConnector1">
              <a:avLst/>
            </a:prstGeom>
            <a:ln w="25400">
              <a:headEnd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bogen verbindingslijn 69"/>
            <p:cNvCxnSpPr/>
            <p:nvPr/>
          </p:nvCxnSpPr>
          <p:spPr>
            <a:xfrm>
              <a:off x="3372117" y="3931994"/>
              <a:ext cx="0" cy="657972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bogen verbindingslijn 69"/>
            <p:cNvCxnSpPr/>
            <p:nvPr/>
          </p:nvCxnSpPr>
          <p:spPr>
            <a:xfrm>
              <a:off x="3503128" y="2729885"/>
              <a:ext cx="0" cy="1850531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bogen verbindingslijn 69"/>
            <p:cNvCxnSpPr/>
            <p:nvPr/>
          </p:nvCxnSpPr>
          <p:spPr>
            <a:xfrm>
              <a:off x="3871246" y="1447801"/>
              <a:ext cx="0" cy="3132615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bogen verbindingslijn 69"/>
            <p:cNvCxnSpPr/>
            <p:nvPr/>
          </p:nvCxnSpPr>
          <p:spPr>
            <a:xfrm>
              <a:off x="2981053" y="5285605"/>
              <a:ext cx="0" cy="603485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bogen verbindingslijn 69"/>
            <p:cNvCxnSpPr>
              <a:stCxn id="66" idx="1"/>
              <a:endCxn id="56" idx="3"/>
            </p:cNvCxnSpPr>
            <p:nvPr/>
          </p:nvCxnSpPr>
          <p:spPr>
            <a:xfrm flipH="1">
              <a:off x="3938954" y="4940415"/>
              <a:ext cx="1028546" cy="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bogen verbindingslijn 69"/>
            <p:cNvCxnSpPr>
              <a:stCxn id="62" idx="3"/>
              <a:endCxn id="56" idx="1"/>
            </p:cNvCxnSpPr>
            <p:nvPr/>
          </p:nvCxnSpPr>
          <p:spPr>
            <a:xfrm>
              <a:off x="1909951" y="4940415"/>
              <a:ext cx="382833" cy="1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arrow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bogen verbindingslijn 69"/>
            <p:cNvCxnSpPr>
              <a:stCxn id="64" idx="3"/>
              <a:endCxn id="55" idx="1"/>
            </p:cNvCxnSpPr>
            <p:nvPr/>
          </p:nvCxnSpPr>
          <p:spPr>
            <a:xfrm>
              <a:off x="1900605" y="3571994"/>
              <a:ext cx="392180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arrow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kstvak 74"/>
            <p:cNvSpPr txBox="1"/>
            <p:nvPr/>
          </p:nvSpPr>
          <p:spPr>
            <a:xfrm>
              <a:off x="504103" y="2945322"/>
              <a:ext cx="1185196" cy="246221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nl-NL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O&amp;M</a:t>
              </a:r>
              <a:r>
                <a:rPr lang="nl-NL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: Procedure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2104516" y="858681"/>
              <a:ext cx="15745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O&amp;M</a:t>
              </a:r>
              <a:r>
                <a:rPr lang="nl-NL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nl-NL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FeatureOfInterest</a:t>
              </a:r>
              <a:endParaRPr lang="nl-NL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2096695" y="5652057"/>
              <a:ext cx="1185196" cy="246221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nl-NL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O&amp;M</a:t>
              </a:r>
              <a:r>
                <a:rPr lang="nl-NL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nl-NL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Result</a:t>
              </a:r>
              <a:endParaRPr lang="nl-NL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kstvak 77"/>
            <p:cNvSpPr txBox="1"/>
            <p:nvPr/>
          </p:nvSpPr>
          <p:spPr>
            <a:xfrm rot="16200000">
              <a:off x="-1016351" y="5252044"/>
              <a:ext cx="2554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latin typeface="Arial" panose="020B0604020202020204" pitchFamily="34" charset="0"/>
                  <a:cs typeface="Arial" panose="020B0604020202020204" pitchFamily="34" charset="0"/>
                </a:rPr>
                <a:t>Tijd-/</a:t>
              </a:r>
              <a:r>
                <a:rPr lang="nl-NL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Meetwaarde.csv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kstvak 78"/>
            <p:cNvSpPr txBox="1"/>
            <p:nvPr/>
          </p:nvSpPr>
          <p:spPr>
            <a:xfrm rot="16200000">
              <a:off x="-603528" y="1815406"/>
              <a:ext cx="1728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Meetpunt.csv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kstvak 79"/>
            <p:cNvSpPr txBox="1"/>
            <p:nvPr/>
          </p:nvSpPr>
          <p:spPr>
            <a:xfrm>
              <a:off x="3816451" y="4331664"/>
              <a:ext cx="1003200" cy="93960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r">
                <a:spcBef>
                  <a:spcPts val="100"/>
                </a:spcBef>
                <a:spcAft>
                  <a:spcPts val="100"/>
                </a:spcAft>
              </a:pPr>
              <a:r>
                <a:rPr lang="nl-NL" sz="800" dirty="0" err="1">
                  <a:solidFill>
                    <a:prstClr val="black"/>
                  </a:solidFill>
                  <a:latin typeface="Arial" pitchFamily="34" charset="0"/>
                </a:rPr>
                <a:t>Observation</a:t>
              </a:r>
              <a:endParaRPr lang="nl-NL" sz="800" dirty="0">
                <a:solidFill>
                  <a:prstClr val="black"/>
                </a:solidFill>
                <a:latin typeface="Arial" pitchFamily="34" charset="0"/>
              </a:endParaRPr>
            </a:p>
            <a:p>
              <a:pPr algn="r">
                <a:spcBef>
                  <a:spcPts val="100"/>
                </a:spcBef>
                <a:spcAft>
                  <a:spcPts val="100"/>
                </a:spcAft>
              </a:pPr>
              <a:r>
                <a:rPr lang="nl-NL" sz="800" dirty="0">
                  <a:solidFill>
                    <a:prstClr val="black"/>
                  </a:solidFill>
                  <a:latin typeface="Arial" pitchFamily="34" charset="0"/>
                </a:rPr>
                <a:t>Analysis</a:t>
              </a:r>
            </a:p>
            <a:p>
              <a:pPr algn="r">
                <a:spcBef>
                  <a:spcPts val="100"/>
                </a:spcBef>
                <a:spcAft>
                  <a:spcPts val="100"/>
                </a:spcAft>
              </a:pPr>
              <a:r>
                <a:rPr lang="nl-NL" sz="800" dirty="0" err="1">
                  <a:solidFill>
                    <a:prstClr val="black"/>
                  </a:solidFill>
                  <a:latin typeface="Arial" pitchFamily="34" charset="0"/>
                </a:rPr>
                <a:t>CalculatedAnalysis</a:t>
              </a:r>
              <a:endParaRPr lang="nl-NL" sz="800" dirty="0">
                <a:solidFill>
                  <a:prstClr val="black"/>
                </a:solidFill>
                <a:latin typeface="Arial" pitchFamily="34" charset="0"/>
              </a:endParaRPr>
            </a:p>
            <a:p>
              <a:pPr algn="r">
                <a:spcBef>
                  <a:spcPts val="100"/>
                </a:spcBef>
                <a:spcAft>
                  <a:spcPts val="100"/>
                </a:spcAft>
              </a:pPr>
              <a:r>
                <a:rPr lang="nl-NL" sz="800" dirty="0" err="1">
                  <a:solidFill>
                    <a:prstClr val="black"/>
                  </a:solidFill>
                  <a:latin typeface="Arial" pitchFamily="34" charset="0"/>
                </a:rPr>
                <a:t>BioObservation</a:t>
              </a:r>
              <a:endParaRPr lang="nl-NL" sz="800" dirty="0">
                <a:solidFill>
                  <a:prstClr val="black"/>
                </a:solidFill>
                <a:latin typeface="Arial" pitchFamily="34" charset="0"/>
              </a:endParaRPr>
            </a:p>
            <a:p>
              <a:pPr algn="r">
                <a:spcBef>
                  <a:spcPts val="100"/>
                </a:spcBef>
                <a:spcAft>
                  <a:spcPts val="100"/>
                </a:spcAft>
              </a:pPr>
              <a:r>
                <a:rPr lang="nl-NL" sz="800" dirty="0" err="1">
                  <a:solidFill>
                    <a:prstClr val="black"/>
                  </a:solidFill>
                  <a:latin typeface="Arial" pitchFamily="34" charset="0"/>
                </a:rPr>
                <a:t>TestingConclusion</a:t>
              </a:r>
              <a:endParaRPr lang="nl-NL" sz="800" dirty="0">
                <a:solidFill>
                  <a:prstClr val="black"/>
                </a:solidFill>
                <a:latin typeface="Arial" pitchFamily="34" charset="0"/>
              </a:endParaRPr>
            </a:p>
            <a:p>
              <a:pPr algn="r">
                <a:spcBef>
                  <a:spcPts val="100"/>
                </a:spcBef>
                <a:spcAft>
                  <a:spcPts val="100"/>
                </a:spcAft>
              </a:pPr>
              <a:r>
                <a:rPr lang="nl-NL" sz="800" dirty="0" err="1">
                  <a:solidFill>
                    <a:prstClr val="black"/>
                  </a:solidFill>
                  <a:latin typeface="Arial" pitchFamily="34" charset="0"/>
                </a:rPr>
                <a:t>Characteristic</a:t>
              </a:r>
              <a:endParaRPr lang="nl-NL" sz="8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3498593" y="5670808"/>
              <a:ext cx="1316523" cy="1062718"/>
            </a:xfrm>
            <a:prstGeom prst="rect">
              <a:avLst/>
            </a:prstGeom>
            <a:noFill/>
          </p:spPr>
          <p:txBody>
            <a:bodyPr wrap="square" lIns="0" tIns="36000" rIns="36000" bIns="36000" rtlCol="0">
              <a:spAutoFit/>
            </a:bodyPr>
            <a:lstStyle/>
            <a:p>
              <a:pPr algn="r">
                <a:spcBef>
                  <a:spcPts val="100"/>
                </a:spcBef>
                <a:spcAft>
                  <a:spcPts val="100"/>
                </a:spcAft>
              </a:pPr>
              <a:r>
                <a:rPr lang="nl-NL" sz="800" dirty="0" err="1">
                  <a:solidFill>
                    <a:prstClr val="black"/>
                  </a:solidFill>
                  <a:latin typeface="Arial" pitchFamily="34" charset="0"/>
                </a:rPr>
                <a:t>Result,MeasureResult</a:t>
              </a:r>
              <a:endParaRPr lang="nl-NL" sz="800" dirty="0">
                <a:solidFill>
                  <a:prstClr val="black"/>
                </a:solidFill>
                <a:latin typeface="Arial" pitchFamily="34" charset="0"/>
              </a:endParaRPr>
            </a:p>
            <a:p>
              <a:pPr algn="r">
                <a:spcBef>
                  <a:spcPts val="100"/>
                </a:spcBef>
                <a:spcAft>
                  <a:spcPts val="100"/>
                </a:spcAft>
              </a:pPr>
              <a:r>
                <a:rPr lang="nl-NL" sz="800" dirty="0" err="1">
                  <a:solidFill>
                    <a:prstClr val="black"/>
                  </a:solidFill>
                  <a:latin typeface="Arial" pitchFamily="34" charset="0"/>
                </a:rPr>
                <a:t>AnaliticResult</a:t>
              </a:r>
              <a:endParaRPr lang="nl-NL" sz="800" dirty="0">
                <a:solidFill>
                  <a:prstClr val="black"/>
                </a:solidFill>
                <a:latin typeface="Arial" pitchFamily="34" charset="0"/>
              </a:endParaRPr>
            </a:p>
            <a:p>
              <a:pPr algn="r">
                <a:spcBef>
                  <a:spcPts val="100"/>
                </a:spcBef>
                <a:spcAft>
                  <a:spcPts val="100"/>
                </a:spcAft>
              </a:pPr>
              <a:r>
                <a:rPr lang="nl-NL" sz="800" dirty="0" err="1">
                  <a:solidFill>
                    <a:prstClr val="black"/>
                  </a:solidFill>
                  <a:latin typeface="Arial" pitchFamily="34" charset="0"/>
                </a:rPr>
                <a:t>ClasssifiedResult</a:t>
              </a:r>
              <a:r>
                <a:rPr lang="nl-NL" sz="800" dirty="0">
                  <a:solidFill>
                    <a:prstClr val="black"/>
                  </a:solidFill>
                  <a:latin typeface="Arial" pitchFamily="34" charset="0"/>
                </a:rPr>
                <a:t> </a:t>
              </a:r>
              <a:r>
                <a:rPr lang="nl-NL" sz="800" dirty="0" err="1">
                  <a:solidFill>
                    <a:prstClr val="black"/>
                  </a:solidFill>
                  <a:latin typeface="Arial" pitchFamily="34" charset="0"/>
                </a:rPr>
                <a:t>DescriptionResult</a:t>
              </a:r>
              <a:endParaRPr lang="nl-NL" sz="800" dirty="0">
                <a:solidFill>
                  <a:prstClr val="black"/>
                </a:solidFill>
                <a:latin typeface="Arial" pitchFamily="34" charset="0"/>
              </a:endParaRPr>
            </a:p>
            <a:p>
              <a:pPr algn="r">
                <a:spcBef>
                  <a:spcPts val="100"/>
                </a:spcBef>
                <a:spcAft>
                  <a:spcPts val="100"/>
                </a:spcAft>
              </a:pPr>
              <a:r>
                <a:rPr lang="nl-NL" sz="800" dirty="0" err="1">
                  <a:solidFill>
                    <a:prstClr val="black"/>
                  </a:solidFill>
                  <a:latin typeface="Arial" pitchFamily="34" charset="0"/>
                </a:rPr>
                <a:t>TimeResult</a:t>
              </a:r>
              <a:endParaRPr lang="nl-NL" sz="800" dirty="0">
                <a:solidFill>
                  <a:prstClr val="black"/>
                </a:solidFill>
                <a:latin typeface="Arial" pitchFamily="34" charset="0"/>
              </a:endParaRPr>
            </a:p>
            <a:p>
              <a:pPr algn="r">
                <a:spcBef>
                  <a:spcPts val="100"/>
                </a:spcBef>
                <a:spcAft>
                  <a:spcPts val="100"/>
                </a:spcAft>
              </a:pPr>
              <a:r>
                <a:rPr lang="nl-NL" sz="800" dirty="0" err="1">
                  <a:solidFill>
                    <a:prstClr val="black"/>
                  </a:solidFill>
                  <a:latin typeface="Arial" pitchFamily="34" charset="0"/>
                </a:rPr>
                <a:t>LocationResult,DepthResult</a:t>
              </a:r>
              <a:endParaRPr lang="nl-NL" sz="800" dirty="0">
                <a:solidFill>
                  <a:prstClr val="black"/>
                </a:solidFill>
                <a:latin typeface="Arial" pitchFamily="34" charset="0"/>
              </a:endParaRPr>
            </a:p>
            <a:p>
              <a:pPr algn="r">
                <a:spcBef>
                  <a:spcPts val="100"/>
                </a:spcBef>
                <a:spcAft>
                  <a:spcPts val="100"/>
                </a:spcAft>
              </a:pPr>
              <a:r>
                <a:rPr lang="nl-NL" sz="800" dirty="0" err="1">
                  <a:solidFill>
                    <a:prstClr val="black"/>
                  </a:solidFill>
                  <a:latin typeface="Arial" pitchFamily="34" charset="0"/>
                </a:rPr>
                <a:t>RangeResult</a:t>
              </a:r>
              <a:endParaRPr lang="nl-NL" sz="8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2" name="Boog 81"/>
            <p:cNvSpPr/>
            <p:nvPr/>
          </p:nvSpPr>
          <p:spPr>
            <a:xfrm>
              <a:off x="3600222" y="3872283"/>
              <a:ext cx="226016" cy="256433"/>
            </a:xfrm>
            <a:prstGeom prst="arc">
              <a:avLst>
                <a:gd name="adj1" fmla="val 16542590"/>
                <a:gd name="adj2" fmla="val 11159536"/>
              </a:avLst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Boog 82"/>
            <p:cNvSpPr/>
            <p:nvPr/>
          </p:nvSpPr>
          <p:spPr>
            <a:xfrm>
              <a:off x="3826238" y="5164837"/>
              <a:ext cx="249463" cy="271158"/>
            </a:xfrm>
            <a:prstGeom prst="arc">
              <a:avLst>
                <a:gd name="adj1" fmla="val 16200000"/>
                <a:gd name="adj2" fmla="val 11159536"/>
              </a:avLst>
            </a:prstGeom>
            <a:ln w="25400">
              <a:solidFill>
                <a:schemeClr val="accent3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3826238" y="3887258"/>
              <a:ext cx="10721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i="1" dirty="0">
                  <a:solidFill>
                    <a:srgbClr val="0142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relatie met..</a:t>
              </a:r>
            </a:p>
          </p:txBody>
        </p:sp>
        <p:cxnSp>
          <p:nvCxnSpPr>
            <p:cNvPr id="85" name="Gebogen verbindingslijn 69"/>
            <p:cNvCxnSpPr>
              <a:endCxn id="47" idx="0"/>
            </p:cNvCxnSpPr>
            <p:nvPr/>
          </p:nvCxnSpPr>
          <p:spPr>
            <a:xfrm>
              <a:off x="2941265" y="1447800"/>
              <a:ext cx="0" cy="219076"/>
            </a:xfrm>
            <a:prstGeom prst="straightConnector1">
              <a:avLst/>
            </a:prstGeom>
            <a:ln w="25400">
              <a:headEnd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Box 28"/>
            <p:cNvSpPr txBox="1">
              <a:spLocks noChangeArrowheads="1"/>
            </p:cNvSpPr>
            <p:nvPr/>
          </p:nvSpPr>
          <p:spPr bwMode="auto">
            <a:xfrm>
              <a:off x="5234866" y="1380260"/>
              <a:ext cx="298645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000" dirty="0" err="1">
                  <a:solidFill>
                    <a:prstClr val="black"/>
                  </a:solidFill>
                  <a:latin typeface="Arial" pitchFamily="34" charset="0"/>
                </a:rPr>
                <a:t>O&amp;M</a:t>
              </a:r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</a:rPr>
                <a:t>: </a:t>
              </a:r>
              <a:r>
                <a:rPr lang="en-US" sz="1000" b="1" dirty="0" err="1">
                  <a:solidFill>
                    <a:prstClr val="black"/>
                  </a:solidFill>
                  <a:latin typeface="Arial" pitchFamily="34" charset="0"/>
                </a:rPr>
                <a:t>SamplingFeature</a:t>
              </a:r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</a:rPr>
                <a:t>: feature which is involved in making observations concerning a domain feature, this feature provides the direct context for the specific observation (spatial, specimen)</a:t>
              </a:r>
              <a:br>
                <a:rPr lang="en-US" sz="1000" dirty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</a:rPr>
                <a:t>e.g. station, transect, section or specimen</a:t>
              </a: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6059502" y="5201066"/>
              <a:ext cx="3012829" cy="51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  <a:t>Aquo: </a:t>
              </a:r>
              <a:r>
                <a:rPr lang="nl-NL" sz="1000" b="1" i="1" dirty="0">
                  <a:solidFill>
                    <a:prstClr val="black"/>
                  </a:solidFill>
                  <a:latin typeface="Arial" pitchFamily="34" charset="0"/>
                </a:rPr>
                <a:t>Waardereeks</a:t>
              </a:r>
              <a: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  <a:t>: </a:t>
              </a:r>
              <a:b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</a:br>
              <a: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  <a:t>een reeks van waarden alleen variërend in </a:t>
              </a:r>
              <a:r>
                <a:rPr lang="nl-NL" sz="1000" i="1" dirty="0" err="1">
                  <a:solidFill>
                    <a:prstClr val="black"/>
                  </a:solidFill>
                  <a:latin typeface="Arial" pitchFamily="34" charset="0"/>
                </a:rPr>
                <a:t>geo</a:t>
              </a:r>
              <a:r>
                <a:rPr lang="nl-NL" sz="1000" i="1" dirty="0">
                  <a:solidFill>
                    <a:prstClr val="black"/>
                  </a:solidFill>
                  <a:latin typeface="Arial" pitchFamily="34" charset="0"/>
                </a:rPr>
                <a:t>-object en/of tijd.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35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aquo.nl/Aquo/uitwisselmodellen/EARoot/EA1/EA4/EA13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 </a:t>
            </a:r>
            <a:r>
              <a:rPr lang="nl-NL" dirty="0" err="1"/>
              <a:t>measurements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7680" y="4724400"/>
            <a:ext cx="8458200" cy="1524000"/>
          </a:xfrm>
        </p:spPr>
        <p:txBody>
          <a:bodyPr/>
          <a:lstStyle/>
          <a:p>
            <a:r>
              <a:rPr lang="nl-NL" sz="2000" dirty="0"/>
              <a:t>Green: </a:t>
            </a:r>
            <a:r>
              <a:rPr lang="nl-NL" sz="2000" dirty="0" err="1"/>
              <a:t>observations</a:t>
            </a:r>
            <a:r>
              <a:rPr lang="nl-NL" sz="2000" dirty="0"/>
              <a:t> &amp; </a:t>
            </a:r>
            <a:r>
              <a:rPr lang="nl-NL" sz="2000" dirty="0" err="1"/>
              <a:t>measurements</a:t>
            </a:r>
            <a:endParaRPr lang="nl-NL" sz="2000" dirty="0"/>
          </a:p>
          <a:p>
            <a:r>
              <a:rPr lang="nl-NL" sz="2000" dirty="0">
                <a:hlinkClick r:id="rId4"/>
              </a:rPr>
              <a:t>http://www.aquo.nl/Aquo/uitwisselmodellen/index.htm</a:t>
            </a:r>
            <a:r>
              <a:rPr lang="nl-NL" sz="2000" dirty="0"/>
              <a:t> </a:t>
            </a:r>
          </a:p>
          <a:p>
            <a:r>
              <a:rPr lang="nl-NL" sz="2000" dirty="0" err="1"/>
              <a:t>Improvement</a:t>
            </a:r>
            <a:r>
              <a:rPr lang="nl-NL" sz="2000" dirty="0"/>
              <a:t> of </a:t>
            </a:r>
            <a:r>
              <a:rPr lang="nl-NL" sz="2000" dirty="0" err="1"/>
              <a:t>the</a:t>
            </a:r>
            <a:r>
              <a:rPr lang="nl-NL" sz="2000" dirty="0"/>
              <a:t> standard: more </a:t>
            </a:r>
            <a:r>
              <a:rPr lang="nl-NL" sz="2000" dirty="0" err="1"/>
              <a:t>complexity</a:t>
            </a:r>
            <a:r>
              <a:rPr lang="nl-NL" sz="2000" dirty="0"/>
              <a:t> or </a:t>
            </a:r>
            <a:r>
              <a:rPr lang="nl-NL" sz="2000" dirty="0" err="1"/>
              <a:t>simplicity</a:t>
            </a:r>
            <a:r>
              <a:rPr lang="nl-NL" sz="2000" dirty="0"/>
              <a:t>?</a:t>
            </a:r>
          </a:p>
          <a:p>
            <a:r>
              <a:rPr lang="nl-NL" sz="2000" dirty="0"/>
              <a:t>Does </a:t>
            </a:r>
            <a:r>
              <a:rPr lang="nl-NL" sz="2000" dirty="0" err="1"/>
              <a:t>complexity</a:t>
            </a:r>
            <a:r>
              <a:rPr lang="nl-NL" sz="2000" dirty="0"/>
              <a:t> affect adoption?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1896704"/>
      </p:ext>
    </p:extLst>
  </p:cSld>
  <p:clrMapOvr>
    <a:masterClrMapping/>
  </p:clrMapOvr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4416</TotalTime>
  <Words>1744</Words>
  <Application>Microsoft Office PowerPoint</Application>
  <PresentationFormat>Diavoorstelling (4:3)</PresentationFormat>
  <Paragraphs>239</Paragraphs>
  <Slides>16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CG Times</vt:lpstr>
      <vt:lpstr>MS PGothic</vt:lpstr>
      <vt:lpstr>Arial</vt:lpstr>
      <vt:lpstr>Arial Black</vt:lpstr>
      <vt:lpstr>Calibri</vt:lpstr>
      <vt:lpstr>Times New Roman</vt:lpstr>
      <vt:lpstr>OGC_PowerPoint_Template</vt:lpstr>
      <vt:lpstr>Informatiehuis Water and the Aquo standard</vt:lpstr>
      <vt:lpstr>Agenda</vt:lpstr>
      <vt:lpstr>Water management in NL</vt:lpstr>
      <vt:lpstr>Informatiehuis Water</vt:lpstr>
      <vt:lpstr>The Aquo standard</vt:lpstr>
      <vt:lpstr>The Aquo standard</vt:lpstr>
      <vt:lpstr>Standards around, within Aquo</vt:lpstr>
      <vt:lpstr>IM metingen en O&amp;M</vt:lpstr>
      <vt:lpstr>IM measurements</vt:lpstr>
      <vt:lpstr>Model relations</vt:lpstr>
      <vt:lpstr>Choices in the Aquo standards</vt:lpstr>
      <vt:lpstr>Solving the puzzle</vt:lpstr>
      <vt:lpstr>WaterML-WQ</vt:lpstr>
      <vt:lpstr>Code lists</vt:lpstr>
      <vt:lpstr>From here</vt:lpstr>
      <vt:lpstr>Concluding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Edwin Wisse</cp:lastModifiedBy>
  <cp:revision>75</cp:revision>
  <cp:lastPrinted>2003-02-03T21:59:32Z</cp:lastPrinted>
  <dcterms:created xsi:type="dcterms:W3CDTF">2015-09-08T23:47:11Z</dcterms:created>
  <dcterms:modified xsi:type="dcterms:W3CDTF">2017-06-22T16:54:58Z</dcterms:modified>
</cp:coreProperties>
</file>