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69" r:id="rId5"/>
    <p:sldId id="271" r:id="rId6"/>
    <p:sldId id="270" r:id="rId7"/>
    <p:sldId id="264" r:id="rId8"/>
    <p:sldId id="257" r:id="rId9"/>
    <p:sldId id="258" r:id="rId10"/>
    <p:sldId id="259" r:id="rId11"/>
    <p:sldId id="260" r:id="rId12"/>
    <p:sldId id="261" r:id="rId13"/>
    <p:sldId id="262" r:id="rId14"/>
    <p:sldId id="266" r:id="rId1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DCDCDC"/>
    <a:srgbClr val="C8C8C8"/>
    <a:srgbClr val="FEFEFE"/>
    <a:srgbClr val="FFFFFE"/>
    <a:srgbClr val="B2B2B2"/>
    <a:srgbClr val="A6A698"/>
    <a:srgbClr val="00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400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4BC86-26B2-4E97-84BC-86D2BECDFB93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ECE614-CF06-4360-A034-A4F9B9C4995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2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7936C7-6A70-449E-955C-4D17B497A807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684D4-5C03-4A46-9CBF-D8F1FEEB246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7324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14 juni 2016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00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1465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17011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</p:spPr>
        <p:txBody>
          <a:bodyPr/>
          <a:lstStyle>
            <a:lvl1pPr>
              <a:defRPr sz="1600"/>
            </a:lvl1pPr>
          </a:lstStyle>
          <a:p>
            <a:fld id="{160C8537-CD5B-4F6A-8990-14BC11FCC3F8}" type="datetime4">
              <a:rPr lang="nl-NL"/>
              <a:pPr/>
              <a:t>14 juni 2016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91F89-4BA7-4C49-BB83-D4DCEE9C4456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8E87-0CAE-4287-929D-B4842452C8B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6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2B385-FD84-40AD-B908-87ABF84FD2B9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78DCF-9440-4728-B0F5-FDF8D942C7C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5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030A-D9DC-426C-A4D0-5E7AEAC0AFF5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C096-3EE4-4BEC-940C-289F6535919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1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C86C5-C2DA-4EDA-978F-153C5DCCD893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835F-19BB-40F0-A624-FCF442D9343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3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4A45C-8E2C-4CC1-BAFB-88DD43DE8E64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EC3BE-B9AC-4CC1-B14D-FDB303D2EBD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01291-FFFF-4F4C-A168-DA7A6385C733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8990-E9C6-47B7-89CA-82525F27E0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34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829E7-E8E5-4B14-BE56-71B664FDC8B4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DB34A-53C9-4D7D-8EBA-7309284EFFD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2F8CD-E568-4F97-8364-BEB69C552994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0F2F-A621-435F-B4D2-0418B1EB607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6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A1269-1AEE-4084-8D63-4001D443C445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9F8B-D355-436C-A5FF-D203EE356B4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FB461-D481-48BC-950A-0FE646C02DF3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0FE2-BC66-4C11-B2D2-0546B1B667B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8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0"/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3" y="6613525"/>
            <a:ext cx="1436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66F9FA89-AA74-4661-B676-D671F0EF0075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3525"/>
            <a:ext cx="243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0" y="6613525"/>
            <a:ext cx="46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DC5A28C5-F21B-4021-BE2C-2B9D4123791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8" y="-26988"/>
            <a:ext cx="9123363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0F1C1D6C-4B74-4CA6-AD23-50FFC11087F7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Deltares</a:t>
            </a:r>
            <a:r>
              <a:rPr lang="en-US" dirty="0"/>
              <a:t> experiences with </a:t>
            </a:r>
            <a:r>
              <a:rPr lang="en-US" dirty="0" err="1" smtClean="0"/>
              <a:t>WaterML</a:t>
            </a:r>
            <a:r>
              <a:rPr lang="en-US" dirty="0" smtClean="0"/>
              <a:t> </a:t>
            </a:r>
            <a:r>
              <a:rPr lang="en-US" dirty="0"/>
              <a:t>2.0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 and lessons learnt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/>
              <a:t>Deltares</a:t>
            </a:r>
            <a:r>
              <a:rPr lang="en-US" dirty="0"/>
              <a:t> flow chart for parsing </a:t>
            </a:r>
            <a:r>
              <a:rPr lang="en-US" dirty="0" err="1"/>
              <a:t>WaterML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0C0"/>
                </a:solidFill>
              </a:rPr>
              <a:t>om:OM_Observation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/>
            <a:r>
              <a:rPr lang="en-US" dirty="0" smtClean="0"/>
              <a:t>   </a:t>
            </a:r>
            <a:r>
              <a:rPr lang="en-US" sz="1600" dirty="0" smtClean="0"/>
              <a:t>  - </a:t>
            </a:r>
            <a:r>
              <a:rPr lang="en-US" sz="1600" dirty="0" err="1" smtClean="0">
                <a:solidFill>
                  <a:srgbClr val="00B0F0"/>
                </a:solidFill>
              </a:rPr>
              <a:t>phenomenonTime</a:t>
            </a:r>
            <a:r>
              <a:rPr lang="en-US" sz="1600" dirty="0" smtClean="0"/>
              <a:t>: estimate </a:t>
            </a:r>
            <a:r>
              <a:rPr lang="en-US" sz="1600" dirty="0"/>
              <a:t>length of time series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expected: </a:t>
            </a:r>
            <a:r>
              <a:rPr lang="en-US" sz="1600" dirty="0" err="1" smtClean="0"/>
              <a:t>gml:TimePeriod</a:t>
            </a:r>
            <a:r>
              <a:rPr lang="en-US" sz="1600" dirty="0" smtClean="0"/>
              <a:t> with </a:t>
            </a:r>
            <a:r>
              <a:rPr lang="en-US" sz="1600" dirty="0" err="1" smtClean="0"/>
              <a:t>attr</a:t>
            </a:r>
            <a:r>
              <a:rPr lang="en-US" sz="1600" dirty="0" smtClean="0"/>
              <a:t> </a:t>
            </a:r>
            <a:r>
              <a:rPr lang="en-US" sz="1600" dirty="0" err="1" smtClean="0"/>
              <a:t>gml:id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alternative: </a:t>
            </a:r>
            <a:r>
              <a:rPr lang="en-US" sz="1600" dirty="0" err="1" smtClean="0"/>
              <a:t>temporalExtent</a:t>
            </a:r>
            <a:r>
              <a:rPr lang="en-US" sz="1600" dirty="0" smtClean="0"/>
              <a:t> value or reference (CIMA) </a:t>
            </a:r>
            <a:br>
              <a:rPr lang="en-US" sz="1600" dirty="0" smtClean="0"/>
            </a:br>
            <a:r>
              <a:rPr lang="en-US" sz="1600" dirty="0" smtClean="0"/>
              <a:t>     - </a:t>
            </a:r>
            <a:r>
              <a:rPr lang="en-US" sz="1600" dirty="0" err="1" smtClean="0">
                <a:solidFill>
                  <a:srgbClr val="00B0F0"/>
                </a:solidFill>
              </a:rPr>
              <a:t>resultTime</a:t>
            </a:r>
            <a:r>
              <a:rPr lang="en-US" sz="1600" dirty="0" smtClean="0"/>
              <a:t>: creation time of time series</a:t>
            </a:r>
          </a:p>
          <a:p>
            <a:pPr marL="0" indent="0"/>
            <a:r>
              <a:rPr lang="en-US" sz="1600" dirty="0"/>
              <a:t>	</a:t>
            </a:r>
            <a:r>
              <a:rPr lang="en-US" sz="1600" dirty="0" smtClean="0"/>
              <a:t>expected: </a:t>
            </a:r>
            <a:r>
              <a:rPr lang="en-US" sz="1600" dirty="0" err="1" smtClean="0"/>
              <a:t>gml:TimeInstant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- </a:t>
            </a:r>
            <a:r>
              <a:rPr lang="en-US" sz="1600" dirty="0" smtClean="0">
                <a:solidFill>
                  <a:srgbClr val="00B0F0"/>
                </a:solidFill>
              </a:rPr>
              <a:t>procedure</a:t>
            </a:r>
            <a:r>
              <a:rPr lang="en-US" sz="1600" dirty="0" smtClean="0"/>
              <a:t>: use as qualifier</a:t>
            </a:r>
            <a:br>
              <a:rPr lang="en-US" sz="1600" dirty="0" smtClean="0"/>
            </a:br>
            <a:r>
              <a:rPr lang="en-US" sz="1600" dirty="0" smtClean="0"/>
              <a:t>	expected: </a:t>
            </a:r>
            <a:r>
              <a:rPr lang="en-US" sz="1600" dirty="0" err="1" smtClean="0"/>
              <a:t>href</a:t>
            </a:r>
            <a:r>
              <a:rPr lang="en-US" sz="1600" dirty="0" smtClean="0"/>
              <a:t> or title or </a:t>
            </a:r>
            <a:r>
              <a:rPr lang="en-US" sz="1600" dirty="0" err="1" smtClean="0"/>
              <a:t>ObservationProcess</a:t>
            </a:r>
            <a:r>
              <a:rPr lang="en-US" sz="1600" dirty="0" smtClean="0"/>
              <a:t> id (CIMA) </a:t>
            </a:r>
            <a:br>
              <a:rPr lang="en-US" sz="1600" dirty="0" smtClean="0"/>
            </a:br>
            <a:r>
              <a:rPr lang="en-US" sz="1600" dirty="0" smtClean="0"/>
              <a:t>     - </a:t>
            </a:r>
            <a:r>
              <a:rPr lang="en-US" sz="1600" dirty="0" err="1" smtClean="0">
                <a:solidFill>
                  <a:srgbClr val="00B0F0"/>
                </a:solidFill>
              </a:rPr>
              <a:t>observedProperty</a:t>
            </a:r>
            <a:r>
              <a:rPr lang="en-US" sz="1600" dirty="0" smtClean="0"/>
              <a:t>: parameter id</a:t>
            </a:r>
            <a:br>
              <a:rPr lang="en-US" sz="1600" dirty="0" smtClean="0"/>
            </a:br>
            <a:r>
              <a:rPr lang="en-US" sz="1600" dirty="0" smtClean="0"/>
              <a:t>	expected: </a:t>
            </a:r>
            <a:r>
              <a:rPr lang="en-US" sz="1600" dirty="0" err="1" smtClean="0"/>
              <a:t>href</a:t>
            </a:r>
            <a:r>
              <a:rPr lang="en-US" sz="1600" dirty="0" smtClean="0"/>
              <a:t> or title</a:t>
            </a:r>
            <a:br>
              <a:rPr lang="en-US" sz="1600" dirty="0" smtClean="0"/>
            </a:br>
            <a:r>
              <a:rPr lang="en-US" sz="1600" dirty="0" smtClean="0"/>
              <a:t>     - </a:t>
            </a:r>
            <a:r>
              <a:rPr lang="en-US" sz="1600" dirty="0" smtClean="0">
                <a:solidFill>
                  <a:srgbClr val="00B0F0"/>
                </a:solidFill>
              </a:rPr>
              <a:t>parameter</a:t>
            </a:r>
            <a:r>
              <a:rPr lang="en-US" sz="1600" dirty="0" smtClean="0"/>
              <a:t>: extract forecast time (forecasting example)</a:t>
            </a:r>
          </a:p>
          <a:p>
            <a:pPr marL="0" indent="0"/>
            <a:r>
              <a:rPr lang="en-US" sz="1600" dirty="0"/>
              <a:t>	</a:t>
            </a:r>
            <a:r>
              <a:rPr lang="en-US" sz="1600" dirty="0" smtClean="0"/>
              <a:t>expected: </a:t>
            </a:r>
            <a:r>
              <a:rPr lang="en-US" sz="1600" dirty="0" err="1" smtClean="0"/>
              <a:t>xlink:role</a:t>
            </a:r>
            <a:r>
              <a:rPr lang="en-US" sz="1600" dirty="0" smtClean="0"/>
              <a:t>=</a:t>
            </a:r>
            <a:r>
              <a:rPr lang="en-US" sz="1600" dirty="0" err="1" smtClean="0"/>
              <a:t>analysisTime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- </a:t>
            </a:r>
            <a:r>
              <a:rPr lang="en-US" sz="1600" dirty="0" err="1" smtClean="0">
                <a:solidFill>
                  <a:srgbClr val="00B0F0"/>
                </a:solidFill>
              </a:rPr>
              <a:t>featureOfInterest</a:t>
            </a:r>
            <a:r>
              <a:rPr lang="en-US" sz="1600" dirty="0" smtClean="0"/>
              <a:t>: location id</a:t>
            </a:r>
          </a:p>
          <a:p>
            <a:pPr marL="0" indent="0"/>
            <a:r>
              <a:rPr lang="en-US" sz="1600" dirty="0"/>
              <a:t>	</a:t>
            </a:r>
            <a:r>
              <a:rPr lang="en-US" sz="1600" dirty="0" smtClean="0"/>
              <a:t>expected: </a:t>
            </a:r>
            <a:r>
              <a:rPr lang="en-US" sz="1600" dirty="0" err="1" smtClean="0"/>
              <a:t>href</a:t>
            </a:r>
            <a:r>
              <a:rPr lang="en-US" sz="1600" dirty="0" smtClean="0"/>
              <a:t> or title or </a:t>
            </a:r>
            <a:r>
              <a:rPr lang="en-US" sz="1600" dirty="0" err="1" smtClean="0"/>
              <a:t>MonitoringPoint</a:t>
            </a:r>
            <a:r>
              <a:rPr lang="en-US" sz="1600" dirty="0" smtClean="0"/>
              <a:t> id (</a:t>
            </a:r>
            <a:r>
              <a:rPr lang="en-US" sz="1600" dirty="0" err="1" smtClean="0"/>
              <a:t>Deltares</a:t>
            </a:r>
            <a:r>
              <a:rPr lang="en-US" sz="1600" dirty="0" smtClean="0"/>
              <a:t>) or  identifier or  </a:t>
            </a:r>
            <a:r>
              <a:rPr lang="en-US" sz="1600" dirty="0" err="1" smtClean="0"/>
              <a:t>sampledFeature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- </a:t>
            </a:r>
            <a:r>
              <a:rPr lang="en-US" sz="1600" dirty="0" smtClean="0">
                <a:solidFill>
                  <a:srgbClr val="00B0F0"/>
                </a:solidFill>
              </a:rPr>
              <a:t>result</a:t>
            </a:r>
            <a:r>
              <a:rPr lang="en-US" sz="1600" dirty="0" smtClean="0"/>
              <a:t>: time series data</a:t>
            </a: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/>
              <a:t>Deltares</a:t>
            </a:r>
            <a:r>
              <a:rPr lang="en-US" dirty="0"/>
              <a:t> flow chart for parsing </a:t>
            </a:r>
            <a:r>
              <a:rPr lang="en-US" dirty="0" err="1"/>
              <a:t>WaterML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0C0"/>
                </a:solidFill>
              </a:rPr>
              <a:t>om:result</a:t>
            </a:r>
            <a:r>
              <a:rPr lang="en-US" sz="2400" dirty="0" smtClean="0">
                <a:solidFill>
                  <a:srgbClr val="0070C0"/>
                </a:solidFill>
              </a:rPr>
              <a:t> &gt; wml2:MeasurementTimeseries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- </a:t>
            </a:r>
            <a:r>
              <a:rPr lang="en-US" sz="1600" dirty="0" err="1" smtClean="0">
                <a:solidFill>
                  <a:srgbClr val="00B0F0"/>
                </a:solidFill>
              </a:rPr>
              <a:t>temporalExtent</a:t>
            </a:r>
            <a:r>
              <a:rPr lang="en-US" sz="1600" dirty="0"/>
              <a:t>: estimate length of time </a:t>
            </a:r>
            <a:r>
              <a:rPr lang="en-US" sz="1600" dirty="0" smtClean="0"/>
              <a:t>series</a:t>
            </a:r>
            <a:br>
              <a:rPr lang="en-US" sz="1600" dirty="0" smtClean="0"/>
            </a:br>
            <a:r>
              <a:rPr lang="en-US" sz="1600" dirty="0" smtClean="0"/>
              <a:t>	can have reference to </a:t>
            </a:r>
            <a:r>
              <a:rPr lang="en-US" sz="1600" dirty="0" err="1"/>
              <a:t>phenomenonTime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</a:t>
            </a:r>
            <a:r>
              <a:rPr lang="en-US" sz="1600" dirty="0" smtClean="0">
                <a:solidFill>
                  <a:srgbClr val="00B0F0"/>
                </a:solidFill>
              </a:rPr>
              <a:t>metadata</a:t>
            </a:r>
            <a:r>
              <a:rPr lang="en-US" sz="1600" dirty="0" smtClean="0"/>
              <a:t>: start time (use with </a:t>
            </a:r>
            <a:r>
              <a:rPr lang="en-US" sz="1600" dirty="0" err="1" smtClean="0"/>
              <a:t>timestep</a:t>
            </a:r>
            <a:r>
              <a:rPr lang="en-US" sz="1600" dirty="0" smtClean="0"/>
              <a:t>), </a:t>
            </a:r>
            <a:r>
              <a:rPr lang="en-US" sz="1600" dirty="0" err="1" smtClean="0"/>
              <a:t>timestep</a:t>
            </a:r>
            <a:r>
              <a:rPr lang="en-US" sz="1600" dirty="0" smtClean="0"/>
              <a:t>, parameter 	type, aggregation period</a:t>
            </a:r>
            <a:br>
              <a:rPr lang="en-US" sz="1600" dirty="0" smtClean="0"/>
            </a:br>
            <a:r>
              <a:rPr lang="en-US" sz="1600" dirty="0" smtClean="0"/>
              <a:t>	expected</a:t>
            </a:r>
            <a:r>
              <a:rPr lang="en-US" sz="1600" dirty="0"/>
              <a:t>:  </a:t>
            </a:r>
            <a:r>
              <a:rPr lang="en-US" sz="1600" dirty="0" err="1" smtClean="0"/>
              <a:t>MeasurementTimeseriesMetadata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- </a:t>
            </a:r>
            <a:r>
              <a:rPr lang="en-US" sz="1600" dirty="0" err="1" smtClean="0"/>
              <a:t>baseTime</a:t>
            </a:r>
            <a:r>
              <a:rPr lang="en-US" sz="1600" dirty="0" smtClean="0"/>
              <a:t> (start time) (daily-</a:t>
            </a:r>
            <a:r>
              <a:rPr lang="en-US" sz="1600" dirty="0" err="1" smtClean="0"/>
              <a:t>discharge..xml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		- spacing (</a:t>
            </a:r>
            <a:r>
              <a:rPr lang="en-US" sz="1600" dirty="0" err="1" smtClean="0"/>
              <a:t>timestep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		</a:t>
            </a:r>
            <a:r>
              <a:rPr lang="en-US" sz="1600" dirty="0"/>
              <a:t>- </a:t>
            </a:r>
            <a:r>
              <a:rPr lang="en-US" sz="1600" dirty="0" smtClean="0"/>
              <a:t>cumulative (CHIMA)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	- </a:t>
            </a:r>
            <a:r>
              <a:rPr lang="en-US" sz="1600" dirty="0" err="1" smtClean="0"/>
              <a:t>aggregationDuration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	- </a:t>
            </a:r>
            <a:r>
              <a:rPr lang="en-US" sz="1600" dirty="0" err="1" smtClean="0"/>
              <a:t>temporalExtent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 err="1" smtClean="0">
                <a:solidFill>
                  <a:srgbClr val="00B0F0"/>
                </a:solidFill>
              </a:rPr>
              <a:t>defaultPointMetadata</a:t>
            </a:r>
            <a:r>
              <a:rPr lang="en-US" sz="1600" dirty="0" smtClean="0"/>
              <a:t>: unit, interpolation type,  flag</a:t>
            </a:r>
            <a:br>
              <a:rPr lang="en-US" sz="1600" dirty="0" smtClean="0"/>
            </a:br>
            <a:r>
              <a:rPr lang="en-US" sz="1600" dirty="0" smtClean="0"/>
              <a:t>	expected</a:t>
            </a:r>
            <a:r>
              <a:rPr lang="en-US" sz="1600" dirty="0"/>
              <a:t>: </a:t>
            </a:r>
            <a:r>
              <a:rPr lang="en-US" sz="1600" dirty="0" err="1" smtClean="0"/>
              <a:t>DefaultTVPMeasurementMetadata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- </a:t>
            </a:r>
            <a:r>
              <a:rPr lang="en-US" sz="1600" dirty="0" err="1" smtClean="0"/>
              <a:t>uom</a:t>
            </a:r>
            <a:r>
              <a:rPr lang="en-US" sz="1600" dirty="0" smtClean="0"/>
              <a:t> (</a:t>
            </a:r>
            <a:r>
              <a:rPr lang="en-US" sz="1600" dirty="0" err="1" smtClean="0"/>
              <a:t>uom</a:t>
            </a:r>
            <a:r>
              <a:rPr lang="en-US" sz="1600" dirty="0" smtClean="0"/>
              <a:t>, code or title)</a:t>
            </a:r>
            <a:br>
              <a:rPr lang="en-US" sz="1600" dirty="0" smtClean="0"/>
            </a:br>
            <a:r>
              <a:rPr lang="en-US" sz="1600" dirty="0" smtClean="0"/>
              <a:t>		- </a:t>
            </a:r>
            <a:r>
              <a:rPr lang="en-US" sz="1600" dirty="0" err="1" smtClean="0"/>
              <a:t>interpolationType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- qualifier (</a:t>
            </a:r>
            <a:r>
              <a:rPr lang="en-US" sz="1600" dirty="0" err="1" smtClean="0"/>
              <a:t>href</a:t>
            </a:r>
            <a:r>
              <a:rPr lang="en-US" sz="1600" dirty="0" smtClean="0"/>
              <a:t>, title or Quantity (KIWIS.xml))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 smtClean="0">
                <a:solidFill>
                  <a:srgbClr val="00B0F0"/>
                </a:solidFill>
              </a:rPr>
              <a:t>point</a:t>
            </a:r>
            <a:r>
              <a:rPr lang="en-US" sz="1600" dirty="0" smtClean="0"/>
              <a:t>: value, time, flag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Request formats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600" dirty="0" smtClean="0"/>
              <a:t>BOM / WATERINFO:</a:t>
            </a:r>
          </a:p>
          <a:p>
            <a:pPr marL="0" indent="0"/>
            <a:r>
              <a:rPr lang="en-US" sz="1200" dirty="0" smtClean="0"/>
              <a:t>service=</a:t>
            </a:r>
            <a:r>
              <a:rPr lang="en-US" sz="1200" dirty="0" err="1" smtClean="0"/>
              <a:t>kisters&amp;type</a:t>
            </a:r>
            <a:r>
              <a:rPr lang="en-US" sz="1200" dirty="0" smtClean="0"/>
              <a:t>=</a:t>
            </a:r>
            <a:r>
              <a:rPr lang="en-US" sz="1200" dirty="0" err="1" smtClean="0"/>
              <a:t>queryServices&amp;</a:t>
            </a:r>
            <a:r>
              <a:rPr lang="en-US" sz="1200" dirty="0" err="1" smtClean="0">
                <a:solidFill>
                  <a:srgbClr val="00B0F0"/>
                </a:solidFill>
              </a:rPr>
              <a:t>request</a:t>
            </a:r>
            <a:r>
              <a:rPr lang="en-US" sz="1200" dirty="0" smtClean="0">
                <a:solidFill>
                  <a:srgbClr val="00B0F0"/>
                </a:solidFill>
              </a:rPr>
              <a:t>=</a:t>
            </a:r>
            <a:r>
              <a:rPr lang="en-US" sz="1200" dirty="0" err="1" smtClean="0">
                <a:solidFill>
                  <a:srgbClr val="00B0F0"/>
                </a:solidFill>
              </a:rPr>
              <a:t>getTimeseriesValue</a:t>
            </a:r>
            <a:r>
              <a:rPr lang="en-US" sz="1200" dirty="0" err="1" smtClean="0"/>
              <a:t>s&amp;format</a:t>
            </a:r>
            <a:r>
              <a:rPr lang="en-US" sz="1200" dirty="0" smtClean="0"/>
              <a:t>=wml2&amp;</a:t>
            </a:r>
            <a:r>
              <a:rPr lang="en-US" sz="1200" dirty="0" smtClean="0">
                <a:solidFill>
                  <a:srgbClr val="7030A0"/>
                </a:solidFill>
              </a:rPr>
              <a:t>to</a:t>
            </a:r>
            <a:r>
              <a:rPr lang="en-US" sz="1200" dirty="0" smtClean="0"/>
              <a:t>=?&amp;</a:t>
            </a:r>
            <a:r>
              <a:rPr lang="en-US" sz="1200" dirty="0" smtClean="0">
                <a:solidFill>
                  <a:srgbClr val="7030A0"/>
                </a:solidFill>
              </a:rPr>
              <a:t>from</a:t>
            </a:r>
            <a:r>
              <a:rPr lang="en-US" sz="1200" dirty="0" smtClean="0"/>
              <a:t>=?&amp;</a:t>
            </a:r>
            <a:r>
              <a:rPr lang="en-US" sz="1200" dirty="0" err="1" smtClean="0"/>
              <a:t>datasource</a:t>
            </a:r>
            <a:r>
              <a:rPr lang="en-US" sz="1200" dirty="0" smtClean="0"/>
              <a:t>=?&amp;</a:t>
            </a:r>
            <a:r>
              <a:rPr lang="en-US" sz="1200" dirty="0" err="1" smtClean="0"/>
              <a:t>ts_id</a:t>
            </a:r>
            <a:r>
              <a:rPr lang="en-US" sz="1200" dirty="0" smtClean="0"/>
              <a:t>=?</a:t>
            </a:r>
          </a:p>
          <a:p>
            <a:pPr marL="0" indent="0"/>
            <a:endParaRPr lang="en-US" sz="1100" dirty="0" smtClean="0"/>
          </a:p>
          <a:p>
            <a:pPr marL="0" indent="0"/>
            <a:r>
              <a:rPr lang="en-US" sz="1600" dirty="0" smtClean="0"/>
              <a:t>CIMA / METHEO FR:</a:t>
            </a:r>
          </a:p>
          <a:p>
            <a:pPr marL="0" indent="0"/>
            <a:r>
              <a:rPr lang="en-US" sz="1400" dirty="0">
                <a:solidFill>
                  <a:srgbClr val="00B050"/>
                </a:solidFill>
              </a:rPr>
              <a:t>location</a:t>
            </a:r>
            <a:r>
              <a:rPr lang="en-US" sz="1400" dirty="0" smtClean="0"/>
              <a:t>=?&amp;</a:t>
            </a:r>
            <a:r>
              <a:rPr lang="en-US" sz="1400" dirty="0" smtClean="0">
                <a:solidFill>
                  <a:srgbClr val="FF0000"/>
                </a:solidFill>
              </a:rPr>
              <a:t>variable</a:t>
            </a:r>
            <a:r>
              <a:rPr lang="en-US" sz="1400" dirty="0" smtClean="0"/>
              <a:t>=?&amp;</a:t>
            </a:r>
            <a:r>
              <a:rPr lang="en-US" sz="1400" dirty="0" err="1" smtClean="0">
                <a:solidFill>
                  <a:srgbClr val="7030A0"/>
                </a:solidFill>
              </a:rPr>
              <a:t>startDate</a:t>
            </a:r>
            <a:r>
              <a:rPr lang="en-US" sz="1400" dirty="0" smtClean="0"/>
              <a:t>=?&amp;</a:t>
            </a:r>
            <a:r>
              <a:rPr lang="en-US" sz="1400" dirty="0" err="1" smtClean="0">
                <a:solidFill>
                  <a:srgbClr val="7030A0"/>
                </a:solidFill>
              </a:rPr>
              <a:t>endDate</a:t>
            </a:r>
            <a:r>
              <a:rPr lang="en-US" sz="1400" dirty="0" smtClean="0"/>
              <a:t>=?</a:t>
            </a:r>
          </a:p>
          <a:p>
            <a:endParaRPr lang="en-US" sz="1600" dirty="0" smtClean="0"/>
          </a:p>
          <a:p>
            <a:r>
              <a:rPr lang="en-US" sz="1600" dirty="0" smtClean="0"/>
              <a:t>NWS / DELTARES: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request=</a:t>
            </a:r>
            <a:r>
              <a:rPr lang="en-US" sz="1400" dirty="0" err="1" smtClean="0">
                <a:solidFill>
                  <a:srgbClr val="00B0F0"/>
                </a:solidFill>
              </a:rPr>
              <a:t>GetObservation</a:t>
            </a:r>
            <a:r>
              <a:rPr lang="en-US" sz="1400" dirty="0" err="1" smtClean="0"/>
              <a:t>&amp;</a:t>
            </a:r>
            <a:r>
              <a:rPr lang="en-US" sz="1400" dirty="0" err="1" smtClean="0">
                <a:solidFill>
                  <a:srgbClr val="00B050"/>
                </a:solidFill>
              </a:rPr>
              <a:t>featureId</a:t>
            </a:r>
            <a:r>
              <a:rPr lang="en-US" sz="1400" dirty="0" smtClean="0"/>
              <a:t>=?&amp;</a:t>
            </a:r>
            <a:r>
              <a:rPr lang="en-US" sz="1400" dirty="0" err="1" smtClean="0">
                <a:solidFill>
                  <a:srgbClr val="FF0000"/>
                </a:solidFill>
              </a:rPr>
              <a:t>observedProperty</a:t>
            </a:r>
            <a:r>
              <a:rPr lang="en-US" sz="1400" dirty="0" smtClean="0"/>
              <a:t>=?&amp;</a:t>
            </a:r>
            <a:r>
              <a:rPr lang="en-US" sz="1400" dirty="0" err="1" smtClean="0">
                <a:solidFill>
                  <a:srgbClr val="7030A0"/>
                </a:solidFill>
              </a:rPr>
              <a:t>beginPosition</a:t>
            </a:r>
            <a:r>
              <a:rPr lang="en-US" sz="1400" dirty="0" smtClean="0"/>
              <a:t>=?&amp;</a:t>
            </a:r>
            <a:r>
              <a:rPr lang="en-US" sz="1400" dirty="0" err="1" smtClean="0">
                <a:solidFill>
                  <a:srgbClr val="7030A0"/>
                </a:solidFill>
              </a:rPr>
              <a:t>endPosition</a:t>
            </a:r>
            <a:r>
              <a:rPr lang="en-US" sz="1400" dirty="0" smtClean="0"/>
              <a:t>=?</a:t>
            </a:r>
          </a:p>
          <a:p>
            <a:endParaRPr lang="en-US" sz="1200" dirty="0" smtClean="0"/>
          </a:p>
          <a:p>
            <a:r>
              <a:rPr lang="en-US" sz="1600" dirty="0" smtClean="0"/>
              <a:t>USGS:</a:t>
            </a:r>
          </a:p>
          <a:p>
            <a:r>
              <a:rPr lang="en-US" sz="1400" dirty="0">
                <a:solidFill>
                  <a:srgbClr val="00B050"/>
                </a:solidFill>
              </a:rPr>
              <a:t>site</a:t>
            </a:r>
            <a:r>
              <a:rPr lang="en-US" sz="1400" dirty="0"/>
              <a:t>=?&amp;format=waterml,2.0&amp;startDT=?&amp;</a:t>
            </a:r>
            <a:r>
              <a:rPr lang="en-US" sz="1400" dirty="0" err="1"/>
              <a:t>endDT</a:t>
            </a:r>
            <a:r>
              <a:rPr lang="en-US" sz="1400" dirty="0"/>
              <a:t>=?&amp;</a:t>
            </a:r>
            <a:r>
              <a:rPr lang="en-US" sz="1400" dirty="0" err="1">
                <a:solidFill>
                  <a:srgbClr val="FF0000"/>
                </a:solidFill>
              </a:rPr>
              <a:t>parameterCd</a:t>
            </a:r>
            <a:r>
              <a:rPr lang="en-US" sz="1400" dirty="0"/>
              <a:t>=?</a:t>
            </a:r>
          </a:p>
          <a:p>
            <a:endParaRPr lang="en-US" sz="1200" dirty="0" smtClean="0"/>
          </a:p>
          <a:p>
            <a:r>
              <a:rPr lang="en-US" sz="1400" dirty="0" smtClean="0"/>
              <a:t>NZ:</a:t>
            </a:r>
          </a:p>
          <a:p>
            <a:r>
              <a:rPr lang="en-US" sz="1400" dirty="0" smtClean="0"/>
              <a:t>service=</a:t>
            </a:r>
            <a:r>
              <a:rPr lang="en-US" sz="1400" dirty="0" err="1" smtClean="0"/>
              <a:t>SOS&amp;</a:t>
            </a:r>
            <a:r>
              <a:rPr lang="en-US" sz="1400" dirty="0" err="1" smtClean="0">
                <a:solidFill>
                  <a:srgbClr val="00B0F0"/>
                </a:solidFill>
              </a:rPr>
              <a:t>request</a:t>
            </a:r>
            <a:r>
              <a:rPr lang="en-US" sz="1400" dirty="0" smtClean="0">
                <a:solidFill>
                  <a:srgbClr val="00B0F0"/>
                </a:solidFill>
              </a:rPr>
              <a:t>=</a:t>
            </a:r>
            <a:r>
              <a:rPr lang="en-US" sz="1400" dirty="0" err="1" smtClean="0">
                <a:solidFill>
                  <a:srgbClr val="00B0F0"/>
                </a:solidFill>
              </a:rPr>
              <a:t>GetObservation</a:t>
            </a:r>
            <a:r>
              <a:rPr lang="en-US" sz="1400" dirty="0" err="1" smtClean="0"/>
              <a:t>&amp;</a:t>
            </a:r>
            <a:r>
              <a:rPr lang="en-US" sz="1400" dirty="0" err="1" smtClean="0">
                <a:solidFill>
                  <a:srgbClr val="00B050"/>
                </a:solidFill>
              </a:rPr>
              <a:t>featureOfInterest</a:t>
            </a:r>
            <a:r>
              <a:rPr lang="en-US" sz="1400" dirty="0" smtClean="0"/>
              <a:t>=?&amp;</a:t>
            </a:r>
            <a:r>
              <a:rPr lang="en-US" sz="1400" dirty="0" err="1" smtClean="0">
                <a:solidFill>
                  <a:srgbClr val="FF0000"/>
                </a:solidFill>
              </a:rPr>
              <a:t>ObservedProperty</a:t>
            </a:r>
            <a:r>
              <a:rPr lang="en-US" sz="1400" dirty="0" smtClean="0"/>
              <a:t>=?&amp;</a:t>
            </a:r>
            <a:r>
              <a:rPr lang="en-US" sz="1400" dirty="0" err="1" smtClean="0">
                <a:solidFill>
                  <a:srgbClr val="7030A0"/>
                </a:solidFill>
              </a:rPr>
              <a:t>temporalFilter</a:t>
            </a:r>
            <a:r>
              <a:rPr lang="en-US" sz="1400" dirty="0" smtClean="0"/>
              <a:t>=</a:t>
            </a:r>
            <a:r>
              <a:rPr lang="en-US" sz="1400" dirty="0" err="1" smtClean="0"/>
              <a:t>om:phenomenomTime</a:t>
            </a:r>
            <a:r>
              <a:rPr lang="en-US" sz="1400" dirty="0" smtClean="0"/>
              <a:t>,?/?</a:t>
            </a:r>
          </a:p>
        </p:txBody>
      </p:sp>
    </p:spTree>
    <p:extLst>
      <p:ext uri="{BB962C8B-B14F-4D97-AF65-F5344CB8AC3E}">
        <p14:creationId xmlns:p14="http://schemas.microsoft.com/office/powerpoint/2010/main" val="36341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800" dirty="0" smtClean="0"/>
              <a:t>1. Requested content can differ from Response: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sz="1600" dirty="0" smtClean="0"/>
              <a:t>CIMA / METHEO FR: </a:t>
            </a:r>
          </a:p>
          <a:p>
            <a:pPr marL="0" indent="0"/>
            <a:r>
              <a:rPr lang="en-US" sz="1400" dirty="0" smtClean="0"/>
              <a:t>request location=</a:t>
            </a:r>
            <a:r>
              <a:rPr lang="en-US" sz="1400" dirty="0" smtClean="0">
                <a:solidFill>
                  <a:srgbClr val="00B050"/>
                </a:solidFill>
              </a:rPr>
              <a:t>CIMA1:1138</a:t>
            </a:r>
            <a:r>
              <a:rPr lang="en-US" sz="1400" dirty="0" smtClean="0"/>
              <a:t> 	&gt; response </a:t>
            </a:r>
            <a:r>
              <a:rPr lang="en-US" sz="1400" dirty="0" err="1"/>
              <a:t>gml:id</a:t>
            </a:r>
            <a:r>
              <a:rPr lang="en-US" sz="1400" dirty="0"/>
              <a:t>="</a:t>
            </a:r>
            <a:r>
              <a:rPr lang="en-US" sz="1400" dirty="0" smtClean="0">
                <a:solidFill>
                  <a:srgbClr val="FF0000"/>
                </a:solidFill>
              </a:rPr>
              <a:t>CIMA1-1138</a:t>
            </a:r>
            <a:r>
              <a:rPr lang="en-US" sz="1400" dirty="0" smtClean="0"/>
              <a:t>“</a:t>
            </a:r>
          </a:p>
          <a:p>
            <a:pPr marL="0" indent="0"/>
            <a:r>
              <a:rPr lang="en-US" sz="1600" dirty="0" smtClean="0"/>
              <a:t>USGS</a:t>
            </a:r>
            <a:r>
              <a:rPr lang="en-US" sz="1600" dirty="0"/>
              <a:t>: </a:t>
            </a:r>
            <a:endParaRPr lang="en-US" sz="1400" dirty="0" smtClean="0"/>
          </a:p>
          <a:p>
            <a:pPr marL="0" indent="0"/>
            <a:r>
              <a:rPr lang="en-US" sz="1400" dirty="0" smtClean="0"/>
              <a:t>request site=</a:t>
            </a:r>
            <a:r>
              <a:rPr lang="en-US" sz="1400" dirty="0" smtClean="0">
                <a:solidFill>
                  <a:srgbClr val="00B050"/>
                </a:solidFill>
              </a:rPr>
              <a:t>15239050</a:t>
            </a:r>
            <a:r>
              <a:rPr lang="en-US" sz="1400" dirty="0" smtClean="0"/>
              <a:t>	</a:t>
            </a:r>
            <a:r>
              <a:rPr lang="en-US" sz="1400" dirty="0"/>
              <a:t>&gt; </a:t>
            </a:r>
            <a:r>
              <a:rPr lang="en-US" sz="1400" dirty="0" smtClean="0"/>
              <a:t>response </a:t>
            </a:r>
            <a:r>
              <a:rPr lang="en-US" sz="1400" dirty="0" err="1"/>
              <a:t>gml:id</a:t>
            </a:r>
            <a:r>
              <a:rPr lang="en-US" sz="1400" dirty="0"/>
              <a:t>="</a:t>
            </a:r>
            <a:r>
              <a:rPr lang="en-US" sz="1400" dirty="0" smtClean="0">
                <a:solidFill>
                  <a:srgbClr val="FF0000"/>
                </a:solidFill>
              </a:rPr>
              <a:t>USGS.MP.USGS.15239050.00060.1.00003</a:t>
            </a:r>
            <a:r>
              <a:rPr lang="en-US" sz="1400" dirty="0" smtClean="0"/>
              <a:t>“</a:t>
            </a:r>
          </a:p>
          <a:p>
            <a:pPr marL="0" indent="0"/>
            <a:endParaRPr lang="en-US" sz="1400" dirty="0"/>
          </a:p>
          <a:p>
            <a:r>
              <a:rPr lang="en-US" sz="1600" dirty="0" smtClean="0"/>
              <a:t>2. Retrieving forecasts: Is this the accepted solution?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nl-NL" sz="1400" dirty="0" smtClean="0">
                <a:solidFill>
                  <a:srgbClr val="00B0F0"/>
                </a:solidFill>
              </a:rPr>
              <a:t>&lt;</a:t>
            </a:r>
            <a:r>
              <a:rPr lang="nl-NL" sz="1400" dirty="0" err="1">
                <a:solidFill>
                  <a:srgbClr val="00B0F0"/>
                </a:solidFill>
              </a:rPr>
              <a:t>om:parameter</a:t>
            </a:r>
            <a:r>
              <a:rPr lang="nl-NL" sz="1400" dirty="0">
                <a:solidFill>
                  <a:srgbClr val="00B0F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B0F0"/>
                </a:solidFill>
              </a:rPr>
              <a:t>     </a:t>
            </a:r>
            <a:r>
              <a:rPr lang="nl-NL" sz="1400" dirty="0" smtClean="0">
                <a:solidFill>
                  <a:srgbClr val="00B0F0"/>
                </a:solidFill>
              </a:rPr>
              <a:t>       &lt;</a:t>
            </a:r>
            <a:r>
              <a:rPr lang="nl-NL" sz="1400" dirty="0" err="1">
                <a:solidFill>
                  <a:srgbClr val="00B0F0"/>
                </a:solidFill>
              </a:rPr>
              <a:t>om:NamedValue</a:t>
            </a:r>
            <a:r>
              <a:rPr lang="nl-NL" sz="1400" dirty="0">
                <a:solidFill>
                  <a:srgbClr val="00B0F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B0F0"/>
                </a:solidFill>
              </a:rPr>
              <a:t>          </a:t>
            </a:r>
            <a:r>
              <a:rPr lang="nl-NL" sz="1400" dirty="0" smtClean="0">
                <a:solidFill>
                  <a:srgbClr val="00B0F0"/>
                </a:solidFill>
              </a:rPr>
              <a:t>      &lt;</a:t>
            </a:r>
            <a:r>
              <a:rPr lang="nl-NL" sz="1400" dirty="0" err="1">
                <a:solidFill>
                  <a:srgbClr val="00B0F0"/>
                </a:solidFill>
              </a:rPr>
              <a:t>om:name</a:t>
            </a:r>
            <a:r>
              <a:rPr lang="nl-NL" sz="1400" dirty="0">
                <a:solidFill>
                  <a:srgbClr val="00B0F0"/>
                </a:solidFill>
              </a:rPr>
              <a:t> </a:t>
            </a:r>
            <a:r>
              <a:rPr lang="nl-NL" sz="1400" dirty="0" err="1">
                <a:solidFill>
                  <a:srgbClr val="00B0F0"/>
                </a:solidFill>
              </a:rPr>
              <a:t>xlink:title</a:t>
            </a:r>
            <a:r>
              <a:rPr lang="nl-NL" sz="1400" dirty="0">
                <a:solidFill>
                  <a:srgbClr val="00B0F0"/>
                </a:solidFill>
              </a:rPr>
              <a:t>="T0 (Time of analysis)" </a:t>
            </a:r>
            <a:r>
              <a:rPr lang="nl-NL" sz="1400" dirty="0" err="1">
                <a:solidFill>
                  <a:srgbClr val="00B0F0"/>
                </a:solidFill>
              </a:rPr>
              <a:t>xlink:role</a:t>
            </a:r>
            <a:r>
              <a:rPr lang="nl-NL" sz="1400" dirty="0">
                <a:solidFill>
                  <a:srgbClr val="00B0F0"/>
                </a:solidFill>
              </a:rPr>
              <a:t>="</a:t>
            </a:r>
            <a:r>
              <a:rPr lang="nl-NL" sz="1400" b="1" dirty="0" err="1">
                <a:solidFill>
                  <a:srgbClr val="FF0000"/>
                </a:solidFill>
              </a:rPr>
              <a:t>analysisTime</a:t>
            </a:r>
            <a:r>
              <a:rPr lang="nl-NL" sz="1400" dirty="0">
                <a:solidFill>
                  <a:srgbClr val="00B0F0"/>
                </a:solidFill>
              </a:rPr>
              <a:t>"/&gt;</a:t>
            </a:r>
          </a:p>
          <a:p>
            <a:r>
              <a:rPr lang="nl-NL" sz="1400" dirty="0">
                <a:solidFill>
                  <a:srgbClr val="00B0F0"/>
                </a:solidFill>
              </a:rPr>
              <a:t>          </a:t>
            </a:r>
            <a:r>
              <a:rPr lang="nl-NL" sz="1400" dirty="0" smtClean="0">
                <a:solidFill>
                  <a:srgbClr val="00B0F0"/>
                </a:solidFill>
              </a:rPr>
              <a:t>      &lt;</a:t>
            </a:r>
            <a:r>
              <a:rPr lang="nl-NL" sz="1400" dirty="0" err="1">
                <a:solidFill>
                  <a:srgbClr val="00B0F0"/>
                </a:solidFill>
              </a:rPr>
              <a:t>om:value</a:t>
            </a:r>
            <a:r>
              <a:rPr lang="nl-NL" sz="1400" dirty="0">
                <a:solidFill>
                  <a:srgbClr val="00B0F0"/>
                </a:solidFill>
              </a:rPr>
              <a:t> </a:t>
            </a:r>
            <a:r>
              <a:rPr lang="nl-NL" sz="1400" dirty="0" err="1">
                <a:solidFill>
                  <a:srgbClr val="00B0F0"/>
                </a:solidFill>
              </a:rPr>
              <a:t>xsi:type</a:t>
            </a:r>
            <a:r>
              <a:rPr lang="nl-NL" sz="1400" dirty="0">
                <a:solidFill>
                  <a:srgbClr val="00B0F0"/>
                </a:solidFill>
              </a:rPr>
              <a:t>="</a:t>
            </a:r>
            <a:r>
              <a:rPr lang="nl-NL" sz="1400" dirty="0" err="1">
                <a:solidFill>
                  <a:srgbClr val="00B0F0"/>
                </a:solidFill>
              </a:rPr>
              <a:t>gml:TimePositionType</a:t>
            </a:r>
            <a:r>
              <a:rPr lang="nl-NL" sz="1400" dirty="0">
                <a:solidFill>
                  <a:srgbClr val="00B0F0"/>
                </a:solidFill>
              </a:rPr>
              <a:t>"&gt;2010-05-06T00:00:00+00:00&lt;/</a:t>
            </a:r>
            <a:r>
              <a:rPr lang="nl-NL" sz="1400" dirty="0" err="1">
                <a:solidFill>
                  <a:srgbClr val="00B0F0"/>
                </a:solidFill>
              </a:rPr>
              <a:t>om:value</a:t>
            </a:r>
            <a:r>
              <a:rPr lang="nl-NL" sz="1400" dirty="0">
                <a:solidFill>
                  <a:srgbClr val="00B0F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B0F0"/>
                </a:solidFill>
              </a:rPr>
              <a:t>     </a:t>
            </a:r>
            <a:r>
              <a:rPr lang="nl-NL" sz="1400" dirty="0" smtClean="0">
                <a:solidFill>
                  <a:srgbClr val="00B0F0"/>
                </a:solidFill>
              </a:rPr>
              <a:t>       &lt;/</a:t>
            </a:r>
            <a:r>
              <a:rPr lang="nl-NL" sz="1400" dirty="0" err="1">
                <a:solidFill>
                  <a:srgbClr val="00B0F0"/>
                </a:solidFill>
              </a:rPr>
              <a:t>om:NamedValue</a:t>
            </a:r>
            <a:r>
              <a:rPr lang="nl-NL" sz="1400" dirty="0">
                <a:solidFill>
                  <a:srgbClr val="00B0F0"/>
                </a:solidFill>
              </a:rPr>
              <a:t>&gt;</a:t>
            </a:r>
          </a:p>
          <a:p>
            <a:r>
              <a:rPr lang="nl-NL" sz="1400" dirty="0" smtClean="0">
                <a:solidFill>
                  <a:srgbClr val="00B0F0"/>
                </a:solidFill>
              </a:rPr>
              <a:t>      &lt;/</a:t>
            </a:r>
            <a:r>
              <a:rPr lang="nl-NL" sz="1400" dirty="0" err="1">
                <a:solidFill>
                  <a:srgbClr val="00B0F0"/>
                </a:solidFill>
              </a:rPr>
              <a:t>om:parameter</a:t>
            </a:r>
            <a:r>
              <a:rPr lang="nl-NL" sz="1400" dirty="0">
                <a:solidFill>
                  <a:srgbClr val="00B0F0"/>
                </a:solidFill>
              </a:rPr>
              <a:t>&gt;</a:t>
            </a:r>
          </a:p>
          <a:p>
            <a:pPr>
              <a:buAutoNum type="arabicPeriod" startAt="2"/>
            </a:pPr>
            <a:endParaRPr lang="en-US" sz="1600" dirty="0" smtClean="0"/>
          </a:p>
          <a:p>
            <a:pPr marL="0" indent="0"/>
            <a:r>
              <a:rPr lang="en-US" sz="1600" dirty="0" smtClean="0"/>
              <a:t>3. Multiple locations in single request?</a:t>
            </a:r>
          </a:p>
          <a:p>
            <a:pPr marL="0" indent="0"/>
            <a:r>
              <a:rPr lang="en-US" sz="1600" dirty="0" smtClean="0">
                <a:solidFill>
                  <a:srgbClr val="00B0F0"/>
                </a:solidFill>
              </a:rPr>
              <a:t>     </a:t>
            </a:r>
            <a:r>
              <a:rPr lang="en-US" sz="1600" dirty="0" err="1" smtClean="0">
                <a:solidFill>
                  <a:srgbClr val="00B0F0"/>
                </a:solidFill>
              </a:rPr>
              <a:t>featureId</a:t>
            </a:r>
            <a:r>
              <a:rPr lang="en-US" sz="1600" dirty="0" smtClean="0">
                <a:solidFill>
                  <a:srgbClr val="00B0F0"/>
                </a:solidFill>
              </a:rPr>
              <a:t>=loc1,loc2,loc3</a:t>
            </a:r>
          </a:p>
        </p:txBody>
      </p:sp>
    </p:spTree>
    <p:extLst>
      <p:ext uri="{BB962C8B-B14F-4D97-AF65-F5344CB8AC3E}">
        <p14:creationId xmlns:p14="http://schemas.microsoft.com/office/powerpoint/2010/main" val="41120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4060" b="11836"/>
          <a:stretch/>
        </p:blipFill>
        <p:spPr bwMode="auto">
          <a:xfrm>
            <a:off x="141873" y="2060848"/>
            <a:ext cx="875060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83739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4"/>
            <a:ext cx="7835900" cy="611187"/>
          </a:xfrm>
        </p:spPr>
        <p:txBody>
          <a:bodyPr/>
          <a:lstStyle/>
          <a:p>
            <a:r>
              <a:rPr lang="en-US" dirty="0" smtClean="0"/>
              <a:t>GLOFFIS demo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68760"/>
            <a:ext cx="7874000" cy="4514503"/>
          </a:xfrm>
        </p:spPr>
        <p:txBody>
          <a:bodyPr/>
          <a:lstStyle/>
          <a:p>
            <a:pPr marL="0" indent="0"/>
            <a:r>
              <a:rPr lang="en-US" dirty="0"/>
              <a:t>GLOFFIS (Global Flood Forecasting Information System</a:t>
            </a:r>
            <a:r>
              <a:rPr lang="en-US" dirty="0" smtClean="0"/>
              <a:t>)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Data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NOAA CPC/GFS (USA), NASA IMERGE (USA), USGS FEWS NET </a:t>
            </a:r>
            <a:r>
              <a:rPr lang="en-US" sz="1600" dirty="0"/>
              <a:t>(USA)</a:t>
            </a:r>
            <a:r>
              <a:rPr lang="en-US" sz="1600" dirty="0" smtClean="0"/>
              <a:t>,ECMWF TIGGE (EU), BOM (AU), EC (CA), ANA (BR), PEGEL (DE)</a:t>
            </a:r>
            <a:endParaRPr lang="en-US" sz="1600" dirty="0"/>
          </a:p>
          <a:p>
            <a:pPr marL="0" indent="0"/>
            <a:r>
              <a:rPr lang="en-US" dirty="0" smtClean="0"/>
              <a:t>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World Wide Water Resources Assessment </a:t>
            </a:r>
            <a:r>
              <a:rPr lang="en-US" dirty="0" smtClean="0"/>
              <a:t>(</a:t>
            </a:r>
            <a:r>
              <a:rPr lang="en-US" sz="1400" dirty="0" smtClean="0"/>
              <a:t>Australian National University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 smtClean="0"/>
              <a:t>PCRaster</a:t>
            </a:r>
            <a:r>
              <a:rPr lang="en-US" sz="1800" dirty="0" smtClean="0"/>
              <a:t> Global Water Balance </a:t>
            </a:r>
            <a:r>
              <a:rPr lang="en-US" dirty="0" smtClean="0"/>
              <a:t>(</a:t>
            </a:r>
            <a:r>
              <a:rPr lang="en-US" sz="1400" dirty="0" smtClean="0"/>
              <a:t>University of Utrecht</a:t>
            </a:r>
            <a:r>
              <a:rPr lang="en-US" dirty="0" smtClean="0"/>
              <a:t>)</a:t>
            </a:r>
          </a:p>
          <a:p>
            <a:pPr marL="0" indent="0"/>
            <a:r>
              <a:rPr lang="en-US" dirty="0" smtClean="0"/>
              <a:t>Outputs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Water Balance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Discharges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Soil Moisture, etc</a:t>
            </a:r>
            <a:r>
              <a:rPr lang="en-US" dirty="0" smtClean="0"/>
              <a:t>.</a:t>
            </a:r>
          </a:p>
          <a:p>
            <a:pPr marL="0" indent="0"/>
            <a:r>
              <a:rPr lang="en-US" sz="1800" dirty="0" smtClean="0"/>
              <a:t>Contact: Albrecht Weerts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44210" y="5206323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 to GLOFFIS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Deltares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14 juni 2016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1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Delft-FEWS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14 juni 2016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1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import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14 juni 2016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9807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https://publicwiki.deltares.nl/display/FEWSDOC/Available+data+types</a:t>
            </a:r>
          </a:p>
        </p:txBody>
      </p:sp>
    </p:spTree>
    <p:extLst>
      <p:ext uri="{BB962C8B-B14F-4D97-AF65-F5344CB8AC3E}">
        <p14:creationId xmlns:p14="http://schemas.microsoft.com/office/powerpoint/2010/main" val="28001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 of online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4056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More info on GLOFFIS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14 juni 2016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0"/>
          <a:stretch/>
        </p:blipFill>
        <p:spPr bwMode="auto">
          <a:xfrm>
            <a:off x="251520" y="1642864"/>
            <a:ext cx="8674100" cy="45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WaterML</a:t>
            </a:r>
            <a:r>
              <a:rPr lang="nl-NL" dirty="0" smtClean="0"/>
              <a:t> 2.0 data sources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14 juni 2016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0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FEWS </a:t>
            </a:r>
            <a:r>
              <a:rPr lang="en-US" dirty="0" smtClean="0"/>
              <a:t>history </a:t>
            </a:r>
            <a:r>
              <a:rPr lang="en-US" dirty="0" smtClean="0"/>
              <a:t>of WaterML2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Can we import WaterML2 ?</a:t>
            </a:r>
          </a:p>
          <a:p>
            <a:endParaRPr lang="en-US" sz="2400" dirty="0" smtClean="0"/>
          </a:p>
          <a:p>
            <a:r>
              <a:rPr lang="en-US" sz="2400" dirty="0" smtClean="0"/>
              <a:t>Yes we can! </a:t>
            </a:r>
            <a:br>
              <a:rPr lang="en-US" sz="2400" dirty="0" smtClean="0"/>
            </a:br>
            <a:r>
              <a:rPr lang="en-US" dirty="0" smtClean="0"/>
              <a:t>But we need an example first….</a:t>
            </a:r>
            <a:endParaRPr lang="en-US" dirty="0"/>
          </a:p>
          <a:p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implementation April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2012 to 2014 &gt;&gt;&gt; NOTHING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Implement </a:t>
            </a:r>
            <a:br>
              <a:rPr lang="en-US" sz="1800" dirty="0" smtClean="0"/>
            </a:br>
            <a:r>
              <a:rPr lang="en-US" sz="1800" dirty="0" smtClean="0"/>
              <a:t>- KIWIS 		2014 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WaterBoard</a:t>
            </a:r>
            <a:r>
              <a:rPr lang="en-US" sz="1800" dirty="0" smtClean="0"/>
              <a:t> </a:t>
            </a:r>
            <a:r>
              <a:rPr lang="en-US" sz="1800" dirty="0" err="1" smtClean="0"/>
              <a:t>Dommel</a:t>
            </a:r>
            <a:r>
              <a:rPr lang="en-US" sz="1800" dirty="0" smtClean="0"/>
              <a:t>, USGS, BOM 	2015</a:t>
            </a:r>
            <a:br>
              <a:rPr lang="en-US" sz="1800" dirty="0" smtClean="0"/>
            </a:br>
            <a:r>
              <a:rPr lang="en-US" sz="1800" dirty="0" smtClean="0"/>
              <a:t>(multiple locations single request, </a:t>
            </a:r>
            <a:r>
              <a:rPr lang="en-US" sz="1800" dirty="0" err="1" smtClean="0"/>
              <a:t>gzip</a:t>
            </a:r>
            <a:r>
              <a:rPr lang="en-US" sz="1800" dirty="0" smtClean="0"/>
              <a:t> response)</a:t>
            </a:r>
            <a:br>
              <a:rPr lang="en-US" sz="1800" dirty="0" smtClean="0"/>
            </a:br>
            <a:endParaRPr lang="en-US" sz="1800" dirty="0" smtClean="0"/>
          </a:p>
          <a:p>
            <a:pPr marL="0" indent="0"/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Supported Producers:</a:t>
            </a:r>
          </a:p>
          <a:p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Deltares</a:t>
            </a:r>
            <a:r>
              <a:rPr lang="en-US" sz="2400" dirty="0" smtClean="0"/>
              <a:t> (</a:t>
            </a:r>
            <a:r>
              <a:rPr lang="en-US" sz="2400" dirty="0" err="1" smtClean="0"/>
              <a:t>Deltares</a:t>
            </a:r>
            <a:r>
              <a:rPr lang="en-US" sz="2400" dirty="0" smtClean="0"/>
              <a:t>, NWS)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Kisters</a:t>
            </a:r>
            <a:r>
              <a:rPr lang="en-US" sz="2400" dirty="0" smtClean="0"/>
              <a:t> (BOM, WATERINFO, </a:t>
            </a:r>
            <a:r>
              <a:rPr lang="en-US" sz="2400" dirty="0" err="1" smtClean="0"/>
              <a:t>BrabantseDelta</a:t>
            </a:r>
            <a:r>
              <a:rPr lang="en-U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CINERGI (CIMA, METHEO FR)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Hilltop (NZ)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USGS (USGS)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14 juni 2016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/>
              <a:t>Deltares</a:t>
            </a:r>
            <a:r>
              <a:rPr lang="en-US" dirty="0"/>
              <a:t> flow chart for parsing </a:t>
            </a:r>
            <a:r>
              <a:rPr lang="en-US" dirty="0" err="1"/>
              <a:t>WaterML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Wml2:Collection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dirty="0" err="1" smtClean="0">
                <a:solidFill>
                  <a:srgbClr val="00B0F0"/>
                </a:solidFill>
              </a:rPr>
              <a:t>observationMember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- </a:t>
            </a:r>
            <a:r>
              <a:rPr lang="en-US" sz="2400" dirty="0" err="1" smtClean="0"/>
              <a:t>OM_Observation</a:t>
            </a:r>
            <a:endParaRPr lang="en-US" sz="2400" dirty="0" smtClean="0"/>
          </a:p>
          <a:p>
            <a:pPr marL="0" indent="0"/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0C0"/>
                </a:solidFill>
              </a:rPr>
              <a:t>Sos:GetObservationResponse</a:t>
            </a:r>
            <a:r>
              <a:rPr lang="en-US" sz="2400" dirty="0" smtClean="0"/>
              <a:t> (kiwis sos2 profile)</a:t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dirty="0" err="1" smtClean="0">
                <a:solidFill>
                  <a:srgbClr val="00B0F0"/>
                </a:solidFill>
              </a:rPr>
              <a:t>observationData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- </a:t>
            </a:r>
            <a:r>
              <a:rPr lang="en-US" sz="2400" dirty="0" err="1" smtClean="0"/>
              <a:t>OM_Observation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tares template 2010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Deltares Template</Template>
  <TotalTime>323</TotalTime>
  <Words>281</Words>
  <Application>Microsoft Office PowerPoint</Application>
  <PresentationFormat>On-screen Show (4:3)</PresentationFormat>
  <Paragraphs>104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Deltares template 2010</vt:lpstr>
      <vt:lpstr>Deltares experiences with WaterML 2.0</vt:lpstr>
      <vt:lpstr>Deltares</vt:lpstr>
      <vt:lpstr>Delft-FEWS</vt:lpstr>
      <vt:lpstr>Supported import types</vt:lpstr>
      <vt:lpstr>Possibilities of online data</vt:lpstr>
      <vt:lpstr>WaterML 2.0 data sources</vt:lpstr>
      <vt:lpstr>FEWS history of WaterML2</vt:lpstr>
      <vt:lpstr>Comparison</vt:lpstr>
      <vt:lpstr>Deltares flow chart for parsing WaterML</vt:lpstr>
      <vt:lpstr>Deltares flow chart for parsing WaterML</vt:lpstr>
      <vt:lpstr>Deltares flow chart for parsing WaterML</vt:lpstr>
      <vt:lpstr>Request formats</vt:lpstr>
      <vt:lpstr>Remarks</vt:lpstr>
      <vt:lpstr>GLOFFIS demo</vt:lpstr>
    </vt:vector>
  </TitlesOfParts>
  <Company>Stichting 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Deltares experiences with WaterML 2.0</dc:title>
  <dc:creator>Erik de Rooij</dc:creator>
  <cp:lastModifiedBy>Erik de Rooij</cp:lastModifiedBy>
  <cp:revision>45</cp:revision>
  <cp:lastPrinted>2007-11-21T13:24:47Z</cp:lastPrinted>
  <dcterms:created xsi:type="dcterms:W3CDTF">2016-06-10T13:23:10Z</dcterms:created>
  <dcterms:modified xsi:type="dcterms:W3CDTF">2016-06-14T09:07:46Z</dcterms:modified>
</cp:coreProperties>
</file>