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2"/>
  </p:notesMasterIdLst>
  <p:handoutMasterIdLst>
    <p:handoutMasterId r:id="rId13"/>
  </p:handoutMasterIdLst>
  <p:sldIdLst>
    <p:sldId id="408" r:id="rId2"/>
    <p:sldId id="438" r:id="rId3"/>
    <p:sldId id="470" r:id="rId4"/>
    <p:sldId id="449" r:id="rId5"/>
    <p:sldId id="473" r:id="rId6"/>
    <p:sldId id="460" r:id="rId7"/>
    <p:sldId id="472" r:id="rId8"/>
    <p:sldId id="467" r:id="rId9"/>
    <p:sldId id="474" r:id="rId10"/>
    <p:sldId id="461" r:id="rId11"/>
  </p:sldIdLst>
  <p:sldSz cx="10691813" cy="7559675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AEF"/>
    <a:srgbClr val="4DB6C6"/>
    <a:srgbClr val="0097AE"/>
    <a:srgbClr val="6AB8C2"/>
    <a:srgbClr val="4C91AA"/>
    <a:srgbClr val="CCDDE6"/>
    <a:srgbClr val="EAEAEA"/>
    <a:srgbClr val="ABD5FF"/>
    <a:srgbClr val="B3E7B9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05" autoAdjust="0"/>
  </p:normalViewPr>
  <p:slideViewPr>
    <p:cSldViewPr>
      <p:cViewPr varScale="1">
        <p:scale>
          <a:sx n="71" d="100"/>
          <a:sy n="71" d="100"/>
        </p:scale>
        <p:origin x="-346" y="-77"/>
      </p:cViewPr>
      <p:guideLst>
        <p:guide orient="horz" pos="192"/>
        <p:guide orient="horz" pos="4560"/>
        <p:guide orient="horz" pos="816"/>
        <p:guide orient="horz" pos="3984"/>
        <p:guide orient="horz" pos="1872"/>
        <p:guide orient="horz" pos="2928"/>
        <p:guide pos="192"/>
        <p:guide pos="6528"/>
        <p:guide pos="816"/>
        <p:guide pos="5856"/>
        <p:guide pos="2496"/>
        <p:guide pos="4176"/>
        <p:guide pos="5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02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defTabSz="92213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5" y="1"/>
            <a:ext cx="2944341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 defTabSz="92213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6"/>
            <a:ext cx="294434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defTabSz="92213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5" y="9429306"/>
            <a:ext cx="2944341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 defTabSz="922131">
              <a:defRPr sz="1200"/>
            </a:lvl1pPr>
          </a:lstStyle>
          <a:p>
            <a:pPr>
              <a:defRPr/>
            </a:pPr>
            <a:fld id="{809AC553-BF9B-4D34-BBBF-F7C2045A01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999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defTabSz="92213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35" y="1"/>
            <a:ext cx="2944341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 defTabSz="92213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432" y="4716193"/>
            <a:ext cx="4988812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434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defTabSz="92213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35" y="9429306"/>
            <a:ext cx="2944341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 defTabSz="92213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244172-8055-453D-9AEF-3A1275EAC5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10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BF26FE4-C560-4A40-8E51-B4AE59A233C6}" type="slidenum">
              <a:rPr lang="de-DE" altLang="de-DE" sz="1200">
                <a:latin typeface="Times New Roman" pitchFamily="18" charset="0"/>
              </a:rPr>
              <a:pPr/>
              <a:t>1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7732"/>
            <a:ext cx="4985772" cy="4465216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585807B-8BA2-4FD5-9256-A6943D0F3786}" type="slidenum">
              <a:rPr lang="de-DE" altLang="de-DE" sz="1200">
                <a:latin typeface="Times New Roman" pitchFamily="18" charset="0"/>
              </a:rPr>
              <a:pPr/>
              <a:t>10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41D7CED-770E-45A5-A2CA-297D9B112A20}" type="slidenum">
              <a:rPr lang="de-DE" altLang="de-DE" sz="1200">
                <a:latin typeface="Times New Roman" pitchFamily="18" charset="0"/>
              </a:rPr>
              <a:pPr/>
              <a:t>2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E5FEE18-D170-4239-A9FA-27920DC734E8}" type="slidenum">
              <a:rPr lang="de-DE" altLang="de-DE" sz="1200">
                <a:latin typeface="Times New Roman" pitchFamily="18" charset="0"/>
              </a:rPr>
              <a:pPr/>
              <a:t>3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E5FEE18-D170-4239-A9FA-27920DC734E8}" type="slidenum">
              <a:rPr lang="de-DE" altLang="de-DE" sz="1200">
                <a:latin typeface="Times New Roman" pitchFamily="18" charset="0"/>
              </a:rPr>
              <a:pPr/>
              <a:t>4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C2A4846-168D-45FE-B447-86C8218F58A5}" type="slidenum">
              <a:rPr lang="de-DE" altLang="de-DE" sz="1200">
                <a:latin typeface="Times New Roman" pitchFamily="18" charset="0"/>
              </a:rPr>
              <a:pPr/>
              <a:t>5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56B26AD-0BBF-432C-98A7-9B77C9A242AF}" type="slidenum">
              <a:rPr lang="de-DE" altLang="de-DE" sz="1200">
                <a:latin typeface="Times New Roman" pitchFamily="18" charset="0"/>
              </a:rPr>
              <a:pPr/>
              <a:t>6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A12D949-F78A-4D12-8B3E-95FEF1DB84A0}" type="slidenum">
              <a:rPr lang="de-DE" altLang="de-DE" sz="1200">
                <a:latin typeface="Times New Roman" pitchFamily="18" charset="0"/>
              </a:rPr>
              <a:pPr/>
              <a:t>7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56B26AD-0BBF-432C-98A7-9B77C9A242AF}" type="slidenum">
              <a:rPr lang="de-DE" altLang="de-DE" sz="1200">
                <a:latin typeface="Times New Roman" pitchFamily="18" charset="0"/>
              </a:rPr>
              <a:pPr/>
              <a:t>8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31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872" indent="-275720" defTabSz="922131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2881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4033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5185" indent="-220576" defTabSz="922131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6338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7490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8642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9794" indent="-220576" defTabSz="9221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6030E42-FCD8-40C5-B188-760E4D1FFAEF}" type="slidenum">
              <a:rPr lang="de-DE" altLang="de-DE" sz="1200">
                <a:latin typeface="Times New Roman" pitchFamily="18" charset="0"/>
              </a:rPr>
              <a:pPr/>
              <a:t>9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473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fG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75" y="179388"/>
            <a:ext cx="1827164" cy="7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BR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368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0"/>
            <a:ext cx="1576388" cy="7559675"/>
          </a:xfrm>
          <a:prstGeom prst="rect">
            <a:avLst/>
          </a:prstGeom>
          <a:gradFill rotWithShape="1">
            <a:gsLst>
              <a:gs pos="0">
                <a:schemeClr val="bg1">
                  <a:alpha val="51999"/>
                </a:scheme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9353749" y="7286845"/>
            <a:ext cx="1331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100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folio </a:t>
            </a:r>
            <a:fld id="{3BE36FE7-D539-4A4F-BD77-9DBF3F1A4EDB}" type="slidenum">
              <a:rPr lang="de-DE" altLang="de-DE" sz="100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000" smtClean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18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&gt;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&gt;"/>
        <a:defRPr sz="3000">
          <a:solidFill>
            <a:schemeClr val="tx1"/>
          </a:solidFill>
          <a:latin typeface="+mn-lt"/>
        </a:defRPr>
      </a:lvl2pPr>
      <a:lvl3pPr marL="1298575" indent="-260350" algn="l" defTabSz="1042988" rtl="0" eaLnBrk="0" fontAlgn="base" hangingPunct="0">
        <a:spcBef>
          <a:spcPct val="20000"/>
        </a:spcBef>
        <a:spcAft>
          <a:spcPct val="0"/>
        </a:spcAft>
        <a:buChar char="&gt;"/>
        <a:defRPr sz="2500">
          <a:solidFill>
            <a:schemeClr val="tx1"/>
          </a:solidFill>
          <a:latin typeface="+mn-lt"/>
        </a:defRPr>
      </a:lvl3pPr>
      <a:lvl4pPr marL="1751013" indent="-261938" algn="l" defTabSz="1042988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&gt;"/>
        <a:defRPr sz="2000">
          <a:solidFill>
            <a:schemeClr val="tx1"/>
          </a:solidFill>
          <a:latin typeface="+mn-lt"/>
        </a:defRPr>
      </a:lvl4pPr>
      <a:lvl5pPr marL="2201863" indent="-260350" algn="l" defTabSz="1042988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&gt;"/>
        <a:defRPr sz="1500">
          <a:solidFill>
            <a:schemeClr val="tx1"/>
          </a:solidFill>
          <a:latin typeface="+mn-lt"/>
        </a:defRPr>
      </a:lvl5pPr>
      <a:lvl6pPr marL="2659063" indent="-260350" algn="l" defTabSz="1042988" rtl="0" fontAlgn="base">
        <a:spcBef>
          <a:spcPct val="20000"/>
        </a:spcBef>
        <a:spcAft>
          <a:spcPct val="0"/>
        </a:spcAft>
        <a:buFont typeface="Times" pitchFamily="18" charset="0"/>
        <a:buChar char="&gt;"/>
        <a:defRPr sz="1500">
          <a:solidFill>
            <a:schemeClr val="tx1"/>
          </a:solidFill>
          <a:latin typeface="+mn-lt"/>
        </a:defRPr>
      </a:lvl6pPr>
      <a:lvl7pPr marL="3116263" indent="-260350" algn="l" defTabSz="1042988" rtl="0" fontAlgn="base">
        <a:spcBef>
          <a:spcPct val="20000"/>
        </a:spcBef>
        <a:spcAft>
          <a:spcPct val="0"/>
        </a:spcAft>
        <a:buFont typeface="Times" pitchFamily="18" charset="0"/>
        <a:buChar char="&gt;"/>
        <a:defRPr sz="1500">
          <a:solidFill>
            <a:schemeClr val="tx1"/>
          </a:solidFill>
          <a:latin typeface="+mn-lt"/>
        </a:defRPr>
      </a:lvl7pPr>
      <a:lvl8pPr marL="3573463" indent="-260350" algn="l" defTabSz="1042988" rtl="0" fontAlgn="base">
        <a:spcBef>
          <a:spcPct val="20000"/>
        </a:spcBef>
        <a:spcAft>
          <a:spcPct val="0"/>
        </a:spcAft>
        <a:buFont typeface="Times" pitchFamily="18" charset="0"/>
        <a:buChar char="&gt;"/>
        <a:defRPr sz="1500">
          <a:solidFill>
            <a:schemeClr val="tx1"/>
          </a:solidFill>
          <a:latin typeface="+mn-lt"/>
        </a:defRPr>
      </a:lvl8pPr>
      <a:lvl9pPr marL="4030663" indent="-260350" algn="l" defTabSz="1042988" rtl="0" fontAlgn="base">
        <a:spcBef>
          <a:spcPct val="20000"/>
        </a:spcBef>
        <a:spcAft>
          <a:spcPct val="0"/>
        </a:spcAft>
        <a:buFont typeface="Times" pitchFamily="18" charset="0"/>
        <a:buChar char="&gt;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0"/>
            <a:ext cx="1817688" cy="7559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2052" name="Picture 5" descr="bfg_logoFL1_A0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07963"/>
            <a:ext cx="21494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hteck 1"/>
          <p:cNvSpPr>
            <a:spLocks noChangeArrowheads="1"/>
          </p:cNvSpPr>
          <p:nvPr/>
        </p:nvSpPr>
        <p:spPr bwMode="auto">
          <a:xfrm>
            <a:off x="398463" y="1908175"/>
            <a:ext cx="53054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003366"/>
                </a:solidFill>
                <a:latin typeface="Arial" charset="0"/>
              </a:rPr>
              <a:t>Welcome to the</a:t>
            </a:r>
            <a:br>
              <a:rPr lang="en-GB" altLang="de-DE">
                <a:solidFill>
                  <a:srgbClr val="003366"/>
                </a:solidFill>
                <a:latin typeface="Arial" charset="0"/>
              </a:rPr>
            </a:br>
            <a:endParaRPr lang="en-GB" altLang="de-DE">
              <a:solidFill>
                <a:srgbClr val="003366"/>
              </a:solidFill>
              <a:latin typeface="Arial" charset="0"/>
            </a:endParaRPr>
          </a:p>
          <a:p>
            <a:pPr eaLnBrk="1" hangingPunct="1"/>
            <a:r>
              <a:rPr lang="en-GB" altLang="de-DE" sz="2800" b="1">
                <a:solidFill>
                  <a:srgbClr val="003366"/>
                </a:solidFill>
                <a:latin typeface="Arial" charset="0"/>
              </a:rPr>
              <a:t>German</a:t>
            </a:r>
          </a:p>
          <a:p>
            <a:pPr eaLnBrk="1" hangingPunct="1"/>
            <a:r>
              <a:rPr lang="en-GB" altLang="de-DE" sz="2800" b="1">
                <a:solidFill>
                  <a:srgbClr val="003366"/>
                </a:solidFill>
                <a:latin typeface="Arial" charset="0"/>
              </a:rPr>
              <a:t>Federal Institute of Hydrology</a:t>
            </a:r>
          </a:p>
          <a:p>
            <a:pPr eaLnBrk="1" hangingPunct="1"/>
            <a:r>
              <a:rPr lang="en-GB" altLang="de-DE" sz="2800">
                <a:solidFill>
                  <a:srgbClr val="003366"/>
                </a:solidFill>
                <a:latin typeface="Arial" charset="0"/>
              </a:rPr>
              <a:t>(BfG)</a:t>
            </a:r>
          </a:p>
        </p:txBody>
      </p:sp>
      <p:pic>
        <p:nvPicPr>
          <p:cNvPr id="205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6216650"/>
            <a:ext cx="2209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hteck 3"/>
          <p:cNvSpPr>
            <a:spLocks noChangeArrowheads="1"/>
          </p:cNvSpPr>
          <p:nvPr/>
        </p:nvSpPr>
        <p:spPr bwMode="auto">
          <a:xfrm>
            <a:off x="449263" y="5724525"/>
            <a:ext cx="2393901" cy="13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altLang="de-DE" sz="1200" b="1">
                <a:solidFill>
                  <a:srgbClr val="003366"/>
                </a:solidFill>
                <a:latin typeface="Arial" charset="0"/>
              </a:rPr>
              <a:t>Federal Institute of Hydrology</a:t>
            </a: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/>
            </a:r>
            <a:br>
              <a:rPr lang="de-DE" altLang="de-DE" sz="1200">
                <a:solidFill>
                  <a:srgbClr val="003366"/>
                </a:solidFill>
                <a:latin typeface="Arial" charset="0"/>
              </a:rPr>
            </a:b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Am Mainzer Tor 1</a:t>
            </a:r>
            <a:br>
              <a:rPr lang="de-DE" altLang="de-DE" sz="1200">
                <a:solidFill>
                  <a:srgbClr val="003366"/>
                </a:solidFill>
                <a:latin typeface="Arial" charset="0"/>
              </a:rPr>
            </a:b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56068 </a:t>
            </a:r>
            <a:r>
              <a:rPr lang="de-DE" altLang="de-DE" sz="1200" smtClean="0">
                <a:solidFill>
                  <a:srgbClr val="003366"/>
                </a:solidFill>
                <a:latin typeface="Arial" charset="0"/>
              </a:rPr>
              <a:t>Koblenz, Germany</a:t>
            </a: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/>
            </a:r>
            <a:br>
              <a:rPr lang="de-DE" altLang="de-DE" sz="1200">
                <a:solidFill>
                  <a:srgbClr val="003366"/>
                </a:solidFill>
                <a:latin typeface="Arial" charset="0"/>
              </a:rPr>
            </a:b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Tel.:  </a:t>
            </a:r>
            <a:r>
              <a:rPr lang="de-DE" altLang="de-DE" sz="1200" smtClean="0">
                <a:solidFill>
                  <a:srgbClr val="003366"/>
                </a:solidFill>
                <a:latin typeface="Arial" charset="0"/>
              </a:rPr>
              <a:t>   +</a:t>
            </a: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49 (0)261 1306 0</a:t>
            </a:r>
            <a:br>
              <a:rPr lang="de-DE" altLang="de-DE" sz="1200">
                <a:solidFill>
                  <a:srgbClr val="003366"/>
                </a:solidFill>
                <a:latin typeface="Arial" charset="0"/>
              </a:rPr>
            </a:b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Fax : </a:t>
            </a:r>
            <a:r>
              <a:rPr lang="de-DE" altLang="de-DE" sz="1200" smtClean="0">
                <a:solidFill>
                  <a:srgbClr val="003366"/>
                </a:solidFill>
                <a:latin typeface="Arial" charset="0"/>
              </a:rPr>
              <a:t>   +</a:t>
            </a: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49 (0)261 1306 5302</a:t>
            </a:r>
            <a:br>
              <a:rPr lang="de-DE" altLang="de-DE" sz="1200">
                <a:solidFill>
                  <a:srgbClr val="003366"/>
                </a:solidFill>
                <a:latin typeface="Arial" charset="0"/>
              </a:rPr>
            </a:b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E-Mail: posteingang@bafg.de</a:t>
            </a:r>
            <a:br>
              <a:rPr lang="de-DE" altLang="de-DE" sz="1200">
                <a:solidFill>
                  <a:srgbClr val="003366"/>
                </a:solidFill>
                <a:latin typeface="Arial" charset="0"/>
              </a:rPr>
            </a:b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URL: </a:t>
            </a:r>
            <a:r>
              <a:rPr lang="de-DE" altLang="de-DE" sz="1200" smtClean="0">
                <a:solidFill>
                  <a:srgbClr val="003366"/>
                </a:solidFill>
                <a:latin typeface="Arial" charset="0"/>
              </a:rPr>
              <a:t>   http</a:t>
            </a:r>
            <a:r>
              <a:rPr lang="de-DE" altLang="de-DE" sz="1200">
                <a:solidFill>
                  <a:srgbClr val="003366"/>
                </a:solidFill>
                <a:latin typeface="Arial" charset="0"/>
              </a:rPr>
              <a:t>://www.bafg.de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2346" y="7349963"/>
            <a:ext cx="971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10/2014</a:t>
            </a:r>
            <a:endParaRPr lang="de-DE" sz="8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97" y="-318"/>
            <a:ext cx="3818215" cy="7559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6326188"/>
            <a:ext cx="1570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smtClean="0">
                <a:solidFill>
                  <a:srgbClr val="D5E5F3"/>
                </a:solidFill>
                <a:latin typeface="Arial" charset="0"/>
              </a:rPr>
              <a:t>WWW</a:t>
            </a:r>
            <a:endParaRPr lang="de-DE" altLang="de-DE" sz="1600">
              <a:solidFill>
                <a:srgbClr val="D5E5F3"/>
              </a:solidFill>
              <a:latin typeface="Arial" charset="0"/>
            </a:endParaRPr>
          </a:p>
        </p:txBody>
      </p:sp>
      <p:sp>
        <p:nvSpPr>
          <p:cNvPr id="15363" name="Rechteck 132"/>
          <p:cNvSpPr>
            <a:spLocks noChangeArrowheads="1"/>
          </p:cNvSpPr>
          <p:nvPr/>
        </p:nvSpPr>
        <p:spPr bwMode="auto">
          <a:xfrm>
            <a:off x="2754313" y="819150"/>
            <a:ext cx="23034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www.bafg.de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1619250"/>
            <a:ext cx="6772275" cy="53482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775"/>
            <a:ext cx="2160000" cy="21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eck 1"/>
          <p:cNvSpPr>
            <a:spLocks noChangeArrowheads="1"/>
          </p:cNvSpPr>
          <p:nvPr/>
        </p:nvSpPr>
        <p:spPr bwMode="auto">
          <a:xfrm>
            <a:off x="2249562" y="644526"/>
            <a:ext cx="64087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The Federal Institute of Hydrology </a:t>
            </a:r>
            <a:r>
              <a:rPr lang="de-DE" altLang="de-DE" sz="2300" b="1" smtClean="0">
                <a:solidFill>
                  <a:srgbClr val="003366"/>
                </a:solidFill>
                <a:latin typeface="Arial" charset="0"/>
              </a:rPr>
              <a:t>is...</a:t>
            </a:r>
            <a:endParaRPr lang="de-DE" altLang="de-DE" sz="23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71412" y="1694656"/>
            <a:ext cx="777716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the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scientific institute of the Federal Government for research, assessments, and consulting in the fields of</a:t>
            </a:r>
          </a:p>
          <a:p>
            <a:pPr marL="1371600" lvl="2" indent="-457200" algn="just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hydrology</a:t>
            </a:r>
          </a:p>
          <a:p>
            <a:pPr marL="1371600" lvl="2" indent="-457200" algn="just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water-resources management</a:t>
            </a:r>
          </a:p>
          <a:p>
            <a:pPr marL="1371600" lvl="2" indent="-457200" algn="just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ecology and</a:t>
            </a:r>
          </a:p>
          <a:p>
            <a:pPr marL="1371600" lvl="2" indent="-457200" algn="just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conservation of waters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the specialised consultant of the Federal Waterways and Shipping Administration regarding  the planning, development and new construction of Federal 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waterways</a:t>
            </a:r>
          </a:p>
          <a:p>
            <a:pPr algn="just">
              <a:spcBef>
                <a:spcPct val="20000"/>
              </a:spcBef>
              <a:defRPr/>
            </a:pPr>
            <a:endParaRPr lang="de-DE" altLang="de-DE" sz="900" smtClean="0">
              <a:solidFill>
                <a:srgbClr val="003366"/>
              </a:solidFill>
              <a:latin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consultant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for Federal Ministries (transport, environment, research, foreign affairs/international development) in 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decision-making</a:t>
            </a:r>
          </a:p>
          <a:p>
            <a:pPr algn="just">
              <a:spcBef>
                <a:spcPct val="20000"/>
              </a:spcBef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a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higher authority of the Federal Republic of Germany under the jurisdiction of the Federal Ministry of Transport and Digital Infrastructure (BMVI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)</a:t>
            </a:r>
          </a:p>
          <a:p>
            <a:pPr algn="just">
              <a:spcBef>
                <a:spcPct val="20000"/>
              </a:spcBef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run by approximately 400 members of 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staff</a:t>
            </a:r>
            <a:endParaRPr lang="de-DE" sz="16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6326188"/>
            <a:ext cx="1570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D5E5F3"/>
                </a:solidFill>
                <a:latin typeface="Arial" charset="0"/>
              </a:rPr>
              <a:t>We are…</a:t>
            </a:r>
          </a:p>
        </p:txBody>
      </p:sp>
      <p:pic>
        <p:nvPicPr>
          <p:cNvPr id="3078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614363"/>
            <a:ext cx="2159000" cy="2160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6326188"/>
            <a:ext cx="1570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smtClean="0">
                <a:solidFill>
                  <a:srgbClr val="D5E5F3"/>
                </a:solidFill>
                <a:latin typeface="Arial" charset="0"/>
              </a:rPr>
              <a:t>Fairways and more</a:t>
            </a:r>
            <a:endParaRPr lang="de-DE" altLang="de-DE" sz="1600">
              <a:solidFill>
                <a:srgbClr val="D5E5F3"/>
              </a:solidFill>
              <a:latin typeface="Arial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85"/>
            <a:ext cx="2160000" cy="21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02" y="1115540"/>
            <a:ext cx="6408712" cy="62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2465586" y="602860"/>
            <a:ext cx="410445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300" b="1" smtClean="0">
                <a:solidFill>
                  <a:srgbClr val="003366"/>
                </a:solidFill>
                <a:latin typeface="Arial" charset="0"/>
              </a:rPr>
              <a:t>BfG activity fields</a:t>
            </a:r>
            <a:endParaRPr lang="de-DE" altLang="de-DE" sz="23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924622" y="1307296"/>
            <a:ext cx="2520280" cy="40324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24622" y="1297426"/>
            <a:ext cx="26373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for the public</a:t>
            </a:r>
            <a:endParaRPr lang="de-DE" sz="1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Inland and coastal waterway transport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 predictions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defence and warning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Waterways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Fairways, harbours, locks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and biological embankments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 management and dredging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enviromental directives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quality of waters 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 regime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continuity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Morphological conditions</a:t>
            </a:r>
            <a:endParaRPr lang="de-DE" sz="1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9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1"/>
          <p:cNvSpPr>
            <a:spLocks noChangeArrowheads="1"/>
          </p:cNvSpPr>
          <p:nvPr/>
        </p:nvSpPr>
        <p:spPr bwMode="auto">
          <a:xfrm>
            <a:off x="2681288" y="606917"/>
            <a:ext cx="20161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Main tasks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6326188"/>
            <a:ext cx="1570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D5E5F3"/>
                </a:solidFill>
                <a:latin typeface="Arial" charset="0"/>
              </a:rPr>
              <a:t>Skills</a:t>
            </a:r>
          </a:p>
        </p:txBody>
      </p:sp>
      <p:sp>
        <p:nvSpPr>
          <p:cNvPr id="31" name="Rechteck 30"/>
          <p:cNvSpPr/>
          <p:nvPr/>
        </p:nvSpPr>
        <p:spPr>
          <a:xfrm>
            <a:off x="2674057" y="1343076"/>
            <a:ext cx="7200900" cy="5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Identifying and solving conflicting interests regarding Federal 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Waterways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between</a:t>
            </a:r>
          </a:p>
          <a:p>
            <a:pPr marL="1371600" lvl="2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transportation function</a:t>
            </a:r>
          </a:p>
          <a:p>
            <a:pPr marL="1371600" lvl="2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water-resources management (quantity and quality)</a:t>
            </a:r>
          </a:p>
          <a:p>
            <a:pPr marL="1371600" lvl="2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ecology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Studying floodflow and low-flow conditions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Hydrological and ecological forecasting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Computing water balances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 smtClean="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Setting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up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methodologies for environmental impact 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studies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 smtClean="0">
              <a:solidFill>
                <a:srgbClr val="0033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Impact assessment of anthropogenic activities on water quality, their risks for humans and environment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de-DE" altLang="de-DE" sz="900">
              <a:solidFill>
                <a:srgbClr val="0033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Monitoring of water quality in Federal waterways</a:t>
            </a:r>
          </a:p>
          <a:p>
            <a:pPr marL="1371600" lvl="2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radiological 	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alarm 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system</a:t>
            </a:r>
            <a:endParaRPr lang="de-DE" altLang="de-DE" sz="1400">
              <a:solidFill>
                <a:srgbClr val="003366"/>
              </a:solidFill>
              <a:latin typeface="Arial" charset="0"/>
            </a:endParaRPr>
          </a:p>
          <a:p>
            <a:pPr marL="1371600" lvl="2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chemical 	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water, suspended solids and 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sediments</a:t>
            </a:r>
            <a:endParaRPr lang="de-DE" altLang="de-DE" sz="1400">
              <a:solidFill>
                <a:srgbClr val="003366"/>
              </a:solidFill>
              <a:latin typeface="Arial" charset="0"/>
            </a:endParaRPr>
          </a:p>
          <a:p>
            <a:pPr marL="1371600" lvl="2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biological 	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water, habitats, </a:t>
            </a: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impacts</a:t>
            </a:r>
            <a:endParaRPr lang="de-DE" sz="160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611188"/>
            <a:ext cx="2159001" cy="2160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6326188"/>
            <a:ext cx="1570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D5E5F3"/>
                </a:solidFill>
                <a:latin typeface="Arial" charset="0"/>
              </a:rPr>
              <a:t>WSV</a:t>
            </a:r>
          </a:p>
        </p:txBody>
      </p:sp>
      <p:sp>
        <p:nvSpPr>
          <p:cNvPr id="14339" name="Rechteck 1"/>
          <p:cNvSpPr>
            <a:spLocks noChangeArrowheads="1"/>
          </p:cNvSpPr>
          <p:nvPr/>
        </p:nvSpPr>
        <p:spPr bwMode="auto">
          <a:xfrm>
            <a:off x="2465388" y="1033368"/>
            <a:ext cx="794385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Federal Waterways and Shipping </a:t>
            </a:r>
            <a:r>
              <a:rPr lang="de-DE" altLang="de-DE" sz="2300" b="1" smtClean="0">
                <a:solidFill>
                  <a:srgbClr val="003366"/>
                </a:solidFill>
                <a:latin typeface="Arial" charset="0"/>
              </a:rPr>
              <a:t>Administration </a:t>
            </a:r>
            <a:r>
              <a:rPr lang="de-DE" altLang="de-DE" sz="2300">
                <a:solidFill>
                  <a:srgbClr val="003366"/>
                </a:solidFill>
                <a:latin typeface="Arial" charset="0"/>
              </a:rPr>
              <a:t>(WSV)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43" y="2627709"/>
            <a:ext cx="3149002" cy="4222234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5100000">
              <a:rot lat="19225962" lon="572051" rev="21360000"/>
            </a:camera>
            <a:lightRig rig="chilly" dir="t"/>
          </a:scene3d>
          <a:sp3d z="-6350" extrusionH="38100" prstMaterial="softEdge">
            <a:bevelT w="260350" h="50800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1188"/>
            <a:ext cx="2160588" cy="21605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6146" y="2915741"/>
            <a:ext cx="2693366" cy="40787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hteck 132"/>
          <p:cNvSpPr>
            <a:spLocks noChangeArrowheads="1"/>
          </p:cNvSpPr>
          <p:nvPr/>
        </p:nvSpPr>
        <p:spPr bwMode="auto">
          <a:xfrm>
            <a:off x="2497138" y="1571446"/>
            <a:ext cx="6439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The waterways in the ownership of the Federal Government are managed by the Federal Waterways and Shipping Agency (GDWS) with 40 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local </a:t>
            </a: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offices and 13,000 employees.</a:t>
            </a:r>
            <a:endParaRPr lang="de-DE" altLang="de-DE" sz="16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69642" y="6960606"/>
            <a:ext cx="283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German Federal Waterways</a:t>
            </a: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ur Startseite der Wasser- und Schifffahrtsverwaltung des Bun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12" y="1724024"/>
            <a:ext cx="1104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6311900"/>
            <a:ext cx="1528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D5E5F3"/>
                </a:solidFill>
                <a:latin typeface="Arial" charset="0"/>
              </a:rPr>
              <a:t>Interdisciplinary fields</a:t>
            </a:r>
          </a:p>
        </p:txBody>
      </p:sp>
      <p:sp>
        <p:nvSpPr>
          <p:cNvPr id="11267" name="Rechteck 1"/>
          <p:cNvSpPr>
            <a:spLocks noChangeArrowheads="1"/>
          </p:cNvSpPr>
          <p:nvPr/>
        </p:nvSpPr>
        <p:spPr bwMode="auto">
          <a:xfrm>
            <a:off x="2427288" y="592130"/>
            <a:ext cx="52070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Interdisciplinary fields of activity</a:t>
            </a:r>
          </a:p>
        </p:txBody>
      </p:sp>
      <p:sp>
        <p:nvSpPr>
          <p:cNvPr id="133" name="Rechteck 132"/>
          <p:cNvSpPr/>
          <p:nvPr/>
        </p:nvSpPr>
        <p:spPr>
          <a:xfrm>
            <a:off x="4235450" y="1673225"/>
            <a:ext cx="5862638" cy="27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 smtClean="0">
                <a:solidFill>
                  <a:srgbClr val="003366"/>
                </a:solidFill>
                <a:latin typeface="Arial" charset="0"/>
              </a:rPr>
              <a:t>Environmental </a:t>
            </a: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impact assessments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System analyses, e.g. of tidal waters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1600">
                <a:solidFill>
                  <a:srgbClr val="003366"/>
                </a:solidFill>
                <a:latin typeface="Arial" charset="0"/>
              </a:rPr>
              <a:t>Sediment and dredged material management concepts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smtClean="0">
                <a:solidFill>
                  <a:srgbClr val="003366"/>
                </a:solidFill>
                <a:latin typeface="Arial" charset="0"/>
              </a:rPr>
              <a:t>Scientific/technical </a:t>
            </a:r>
            <a:r>
              <a:rPr lang="en-US" sz="1600">
                <a:solidFill>
                  <a:srgbClr val="003366"/>
                </a:solidFill>
                <a:latin typeface="Arial" charset="0"/>
              </a:rPr>
              <a:t>support to airborne surveillance and disaster management</a:t>
            </a:r>
            <a:endParaRPr lang="de-DE" altLang="de-DE" sz="1600">
              <a:solidFill>
                <a:srgbClr val="003366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Detection, quantification and classification of</a:t>
            </a:r>
          </a:p>
          <a:p>
            <a:pPr marL="914400" lvl="1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 smtClean="0">
                <a:solidFill>
                  <a:srgbClr val="003366"/>
                </a:solidFill>
                <a:latin typeface="Arial" charset="0"/>
              </a:rPr>
              <a:t>oil </a:t>
            </a: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spills and</a:t>
            </a:r>
          </a:p>
          <a:p>
            <a:pPr marL="914400" lvl="1" indent="-457200">
              <a:spcBef>
                <a:spcPct val="2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chemical pollution</a:t>
            </a:r>
          </a:p>
          <a:p>
            <a:pPr lvl="1">
              <a:spcBef>
                <a:spcPct val="20000"/>
              </a:spcBef>
              <a:defRPr/>
            </a:pPr>
            <a:r>
              <a:rPr lang="de-DE" altLang="de-DE" sz="1400">
                <a:solidFill>
                  <a:srgbClr val="003366"/>
                </a:solidFill>
                <a:latin typeface="Arial" charset="0"/>
              </a:rPr>
              <a:t>on the surface of German territorial waters in the North Sea and the Baltic Sea</a:t>
            </a:r>
          </a:p>
        </p:txBody>
      </p:sp>
      <p:sp>
        <p:nvSpPr>
          <p:cNvPr id="25" name="Rechteck 24"/>
          <p:cNvSpPr/>
          <p:nvPr/>
        </p:nvSpPr>
        <p:spPr>
          <a:xfrm>
            <a:off x="2547938" y="2630488"/>
            <a:ext cx="1281112" cy="706437"/>
          </a:xfrm>
          <a:prstGeom prst="rect">
            <a:avLst/>
          </a:prstGeom>
          <a:solidFill>
            <a:srgbClr val="58A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0" name="Textfeld 28"/>
          <p:cNvSpPr txBox="1">
            <a:spLocks noChangeArrowheads="1"/>
          </p:cNvSpPr>
          <p:nvPr/>
        </p:nvSpPr>
        <p:spPr bwMode="auto">
          <a:xfrm>
            <a:off x="2603500" y="2665413"/>
            <a:ext cx="1165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1200" b="1">
                <a:latin typeface="Arial" charset="0"/>
                <a:cs typeface="Arial" charset="0"/>
              </a:rPr>
              <a:t>Division G</a:t>
            </a:r>
          </a:p>
        </p:txBody>
      </p:sp>
      <p:sp>
        <p:nvSpPr>
          <p:cNvPr id="11271" name="Textfeld 29"/>
          <p:cNvSpPr txBox="1">
            <a:spLocks noChangeArrowheads="1"/>
          </p:cNvSpPr>
          <p:nvPr/>
        </p:nvSpPr>
        <p:spPr bwMode="auto">
          <a:xfrm>
            <a:off x="2522538" y="2873375"/>
            <a:ext cx="124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1000">
                <a:latin typeface="Arial" charset="0"/>
                <a:cs typeface="Arial" charset="0"/>
              </a:rPr>
              <a:t>Qualitative Hydrology</a:t>
            </a:r>
          </a:p>
        </p:txBody>
      </p:sp>
      <p:sp>
        <p:nvSpPr>
          <p:cNvPr id="32" name="Rechteck 31"/>
          <p:cNvSpPr/>
          <p:nvPr/>
        </p:nvSpPr>
        <p:spPr>
          <a:xfrm>
            <a:off x="2536825" y="3605213"/>
            <a:ext cx="1270000" cy="679450"/>
          </a:xfrm>
          <a:prstGeom prst="rect">
            <a:avLst/>
          </a:prstGeom>
          <a:solidFill>
            <a:srgbClr val="58A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3" name="Textfeld 32"/>
          <p:cNvSpPr txBox="1">
            <a:spLocks noChangeArrowheads="1"/>
          </p:cNvSpPr>
          <p:nvPr/>
        </p:nvSpPr>
        <p:spPr bwMode="auto">
          <a:xfrm>
            <a:off x="2551113" y="3636963"/>
            <a:ext cx="124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1200" b="1">
                <a:latin typeface="Arial" charset="0"/>
                <a:cs typeface="Arial" charset="0"/>
              </a:rPr>
              <a:t>Division U</a:t>
            </a:r>
          </a:p>
        </p:txBody>
      </p:sp>
      <p:sp>
        <p:nvSpPr>
          <p:cNvPr id="11274" name="Textfeld 33"/>
          <p:cNvSpPr txBox="1">
            <a:spLocks noChangeArrowheads="1"/>
          </p:cNvSpPr>
          <p:nvPr/>
        </p:nvSpPr>
        <p:spPr bwMode="auto">
          <a:xfrm>
            <a:off x="2551113" y="3843338"/>
            <a:ext cx="1247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1000">
                <a:latin typeface="Arial" charset="0"/>
                <a:cs typeface="Arial" charset="0"/>
              </a:rPr>
              <a:t>Ecology</a:t>
            </a:r>
          </a:p>
        </p:txBody>
      </p:sp>
      <p:cxnSp>
        <p:nvCxnSpPr>
          <p:cNvPr id="11275" name="Gerade Verbindung 34"/>
          <p:cNvCxnSpPr>
            <a:cxnSpLocks noChangeShapeType="1"/>
          </p:cNvCxnSpPr>
          <p:nvPr/>
        </p:nvCxnSpPr>
        <p:spPr bwMode="auto">
          <a:xfrm>
            <a:off x="2487613" y="4311650"/>
            <a:ext cx="1473200" cy="0"/>
          </a:xfrm>
          <a:prstGeom prst="line">
            <a:avLst/>
          </a:prstGeom>
          <a:noFill/>
          <a:ln w="444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hteck 35"/>
          <p:cNvSpPr/>
          <p:nvPr/>
        </p:nvSpPr>
        <p:spPr>
          <a:xfrm>
            <a:off x="2570163" y="1673225"/>
            <a:ext cx="1258887" cy="679450"/>
          </a:xfrm>
          <a:prstGeom prst="rect">
            <a:avLst/>
          </a:prstGeom>
          <a:solidFill>
            <a:srgbClr val="58A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7" name="Textfeld 36"/>
          <p:cNvSpPr txBox="1">
            <a:spLocks noChangeArrowheads="1"/>
          </p:cNvSpPr>
          <p:nvPr/>
        </p:nvSpPr>
        <p:spPr bwMode="auto">
          <a:xfrm>
            <a:off x="2643188" y="1706563"/>
            <a:ext cx="1163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1200" b="1">
                <a:latin typeface="Arial" charset="0"/>
                <a:cs typeface="Arial" charset="0"/>
              </a:rPr>
              <a:t>Division M</a:t>
            </a:r>
          </a:p>
        </p:txBody>
      </p:sp>
      <p:sp>
        <p:nvSpPr>
          <p:cNvPr id="11278" name="Textfeld 37"/>
          <p:cNvSpPr txBox="1">
            <a:spLocks noChangeArrowheads="1"/>
          </p:cNvSpPr>
          <p:nvPr/>
        </p:nvSpPr>
        <p:spPr bwMode="auto">
          <a:xfrm>
            <a:off x="2560638" y="1912938"/>
            <a:ext cx="124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1000">
                <a:latin typeface="Arial" charset="0"/>
                <a:cs typeface="Arial" charset="0"/>
              </a:rPr>
              <a:t>Quantitative Hydrology</a:t>
            </a:r>
          </a:p>
        </p:txBody>
      </p:sp>
      <p:pic>
        <p:nvPicPr>
          <p:cNvPr id="40" name="Picture 23" descr="StrahlenEntstört-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5381297"/>
            <a:ext cx="1943100" cy="1848178"/>
          </a:xfrm>
          <a:prstGeom prst="rect">
            <a:avLst/>
          </a:prstGeom>
          <a:noFill/>
          <a:ln w="508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0863" y="5395913"/>
            <a:ext cx="1844675" cy="1839912"/>
          </a:xfrm>
          <a:prstGeom prst="rect">
            <a:avLst/>
          </a:prstGeom>
          <a:noFill/>
          <a:ln w="508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0" y="5395913"/>
            <a:ext cx="1931988" cy="1833562"/>
          </a:xfrm>
          <a:prstGeom prst="rect">
            <a:avLst/>
          </a:prstGeom>
          <a:noFill/>
          <a:ln w="508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225"/>
            <a:ext cx="2160000" cy="21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8" y="1460938"/>
            <a:ext cx="8164835" cy="51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6326188"/>
            <a:ext cx="16014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D5E5F3"/>
                </a:solidFill>
                <a:latin typeface="Arial" charset="0"/>
              </a:rPr>
              <a:t>S</a:t>
            </a:r>
            <a:r>
              <a:rPr lang="de-DE" altLang="de-DE" sz="1600" smtClean="0">
                <a:solidFill>
                  <a:srgbClr val="D5E5F3"/>
                </a:solidFill>
                <a:latin typeface="Arial" charset="0"/>
              </a:rPr>
              <a:t>cientists</a:t>
            </a:r>
            <a:endParaRPr lang="de-DE" altLang="de-DE" sz="1600">
              <a:solidFill>
                <a:srgbClr val="D5E5F3"/>
              </a:solidFill>
              <a:latin typeface="Arial" charset="0"/>
            </a:endParaRPr>
          </a:p>
        </p:txBody>
      </p:sp>
      <p:sp>
        <p:nvSpPr>
          <p:cNvPr id="13315" name="Rechteck 1"/>
          <p:cNvSpPr>
            <a:spLocks noChangeArrowheads="1"/>
          </p:cNvSpPr>
          <p:nvPr/>
        </p:nvSpPr>
        <p:spPr bwMode="auto">
          <a:xfrm>
            <a:off x="2391766" y="899517"/>
            <a:ext cx="712695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altLang="de-DE" sz="2300" b="1" smtClean="0">
                <a:solidFill>
                  <a:srgbClr val="003366"/>
                </a:solidFill>
                <a:latin typeface="Arial" charset="0"/>
              </a:rPr>
              <a:t>BfG works with a number </a:t>
            </a:r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of </a:t>
            </a:r>
            <a:r>
              <a:rPr lang="de-DE" sz="2300" b="1">
                <a:solidFill>
                  <a:srgbClr val="003366"/>
                </a:solidFill>
                <a:latin typeface="Arial" charset="0"/>
              </a:rPr>
              <a:t>university experts</a:t>
            </a:r>
            <a:endParaRPr lang="de-DE" altLang="de-DE" sz="23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69842" y="6681673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to the scientists</a:t>
            </a:r>
          </a:p>
          <a:p>
            <a:pPr algn="ctr"/>
            <a:r>
              <a:rPr lang="de-DE" sz="1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de-DE" sz="1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85"/>
            <a:ext cx="2160000" cy="21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777954" y="1979637"/>
            <a:ext cx="4564876" cy="4329203"/>
            <a:chOff x="1619992" y="608872"/>
            <a:chExt cx="5760000" cy="5771977"/>
          </a:xfrm>
        </p:grpSpPr>
        <p:pic>
          <p:nvPicPr>
            <p:cNvPr id="10" name="Picture 2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992" y="4940849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04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992" y="4940849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92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993" y="3500849"/>
              <a:ext cx="1440001" cy="144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992" y="60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992" y="492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992" y="348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 preferRelativeResize="0"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48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992" y="2048872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5417914" y="279311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/>
            <a:r>
              <a:rPr lang="de-DE" sz="16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and</a:t>
            </a:r>
          </a:p>
          <a:p>
            <a:pPr algn="ctr"/>
            <a:r>
              <a:rPr lang="de-DE" sz="16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assistants</a:t>
            </a:r>
            <a:endParaRPr lang="de-DE"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19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6311900"/>
            <a:ext cx="15287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smtClean="0">
                <a:solidFill>
                  <a:srgbClr val="D5E5F3"/>
                </a:solidFill>
                <a:latin typeface="Arial" charset="0"/>
              </a:rPr>
              <a:t>UNESCO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600" smtClean="0">
                <a:solidFill>
                  <a:srgbClr val="D5E5F3"/>
                </a:solidFill>
                <a:latin typeface="Arial" charset="0"/>
              </a:rPr>
              <a:t>Cat II Centre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1600">
              <a:solidFill>
                <a:srgbClr val="D5E5F3"/>
              </a:solidFill>
              <a:latin typeface="Arial" charset="0"/>
            </a:endParaRPr>
          </a:p>
        </p:txBody>
      </p:sp>
      <p:sp>
        <p:nvSpPr>
          <p:cNvPr id="11267" name="Rechteck 1"/>
          <p:cNvSpPr>
            <a:spLocks noChangeArrowheads="1"/>
          </p:cNvSpPr>
          <p:nvPr/>
        </p:nvSpPr>
        <p:spPr bwMode="auto">
          <a:xfrm>
            <a:off x="2805157" y="732059"/>
            <a:ext cx="5207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2300" b="1" dirty="0" smtClean="0">
                <a:solidFill>
                  <a:srgbClr val="003366"/>
                </a:solidFill>
                <a:latin typeface="Arial" charset="0"/>
              </a:rPr>
              <a:t>Networking </a:t>
            </a:r>
            <a:r>
              <a:rPr lang="de-DE" altLang="de-DE" sz="2300" b="1" err="1" smtClean="0">
                <a:solidFill>
                  <a:srgbClr val="003366"/>
                </a:solidFill>
                <a:latin typeface="Arial" charset="0"/>
              </a:rPr>
              <a:t>and</a:t>
            </a:r>
            <a:r>
              <a:rPr lang="de-DE" altLang="de-DE" sz="2300" b="1" smtClean="0">
                <a:solidFill>
                  <a:srgbClr val="003366"/>
                </a:solidFill>
                <a:latin typeface="Arial" charset="0"/>
              </a:rPr>
              <a:t> Co-operation</a:t>
            </a:r>
            <a:endParaRPr lang="de-DE" altLang="de-DE" sz="2300" b="1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5"/>
            <a:ext cx="2247900" cy="2266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hteck 43"/>
          <p:cNvSpPr/>
          <p:nvPr/>
        </p:nvSpPr>
        <p:spPr bwMode="auto">
          <a:xfrm>
            <a:off x="4308360" y="2850391"/>
            <a:ext cx="1334461" cy="2774850"/>
          </a:xfrm>
          <a:prstGeom prst="rect">
            <a:avLst/>
          </a:prstGeom>
          <a:solidFill>
            <a:srgbClr val="CDE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Rechteck 44"/>
          <p:cNvSpPr/>
          <p:nvPr/>
        </p:nvSpPr>
        <p:spPr bwMode="auto">
          <a:xfrm>
            <a:off x="5734201" y="2840320"/>
            <a:ext cx="1334461" cy="2774850"/>
          </a:xfrm>
          <a:prstGeom prst="rect">
            <a:avLst/>
          </a:prstGeom>
          <a:solidFill>
            <a:srgbClr val="CDE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Rechteck 45"/>
          <p:cNvSpPr/>
          <p:nvPr/>
        </p:nvSpPr>
        <p:spPr bwMode="auto">
          <a:xfrm>
            <a:off x="7174221" y="2850391"/>
            <a:ext cx="1334461" cy="2774850"/>
          </a:xfrm>
          <a:prstGeom prst="rect">
            <a:avLst/>
          </a:prstGeom>
          <a:solidFill>
            <a:srgbClr val="CDE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Rechteck 46"/>
          <p:cNvSpPr/>
          <p:nvPr/>
        </p:nvSpPr>
        <p:spPr bwMode="auto">
          <a:xfrm>
            <a:off x="8617176" y="2840320"/>
            <a:ext cx="1334461" cy="2774850"/>
          </a:xfrm>
          <a:prstGeom prst="rect">
            <a:avLst/>
          </a:prstGeom>
          <a:solidFill>
            <a:srgbClr val="CDE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Rechteck 47"/>
          <p:cNvSpPr/>
          <p:nvPr/>
        </p:nvSpPr>
        <p:spPr bwMode="auto">
          <a:xfrm>
            <a:off x="2881336" y="2840320"/>
            <a:ext cx="1334461" cy="2774850"/>
          </a:xfrm>
          <a:prstGeom prst="rect">
            <a:avLst/>
          </a:prstGeom>
          <a:solidFill>
            <a:srgbClr val="CDE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9" name="Rechteck 48"/>
          <p:cNvSpPr/>
          <p:nvPr/>
        </p:nvSpPr>
        <p:spPr bwMode="auto">
          <a:xfrm>
            <a:off x="2878417" y="1354195"/>
            <a:ext cx="7055326" cy="792088"/>
          </a:xfrm>
          <a:prstGeom prst="rect">
            <a:avLst/>
          </a:prstGeom>
          <a:solidFill>
            <a:srgbClr val="0097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2881337" y="1445314"/>
            <a:ext cx="708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 for Water Resources and Global Change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UNESCO Cat II Centre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2881337" y="2260359"/>
            <a:ext cx="1334461" cy="579962"/>
          </a:xfrm>
          <a:prstGeom prst="rect">
            <a:avLst/>
          </a:prstGeom>
          <a:solidFill>
            <a:srgbClr val="4DB6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881337" y="2255546"/>
            <a:ext cx="133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projects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4304652" y="2270429"/>
            <a:ext cx="1334461" cy="579962"/>
          </a:xfrm>
          <a:prstGeom prst="rect">
            <a:avLst/>
          </a:prstGeom>
          <a:solidFill>
            <a:srgbClr val="4DB6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215798" y="22656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development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5727967" y="2260358"/>
            <a:ext cx="1334461" cy="579962"/>
          </a:xfrm>
          <a:prstGeom prst="rect">
            <a:avLst/>
          </a:prstGeom>
          <a:solidFill>
            <a:srgbClr val="4DB6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573112" y="23786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7174221" y="2260358"/>
            <a:ext cx="1334461" cy="579962"/>
          </a:xfrm>
          <a:prstGeom prst="rect">
            <a:avLst/>
          </a:prstGeom>
          <a:solidFill>
            <a:srgbClr val="4DB6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019366" y="23786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8617179" y="2270429"/>
            <a:ext cx="1334461" cy="579962"/>
          </a:xfrm>
          <a:prstGeom prst="rect">
            <a:avLst/>
          </a:prstGeom>
          <a:solidFill>
            <a:srgbClr val="4DB6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8617179" y="2265616"/>
            <a:ext cx="133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IHP /HWRP Secretariat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2881337" y="2950243"/>
            <a:ext cx="133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Seamless prediction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805157" y="3545693"/>
            <a:ext cx="144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Climate impact research in Vietnam</a:t>
            </a:r>
            <a:endParaRPr lang="en-GB" dirty="0"/>
          </a:p>
        </p:txBody>
      </p:sp>
      <p:sp>
        <p:nvSpPr>
          <p:cNvPr id="63" name="Textfeld 62"/>
          <p:cNvSpPr txBox="1"/>
          <p:nvPr/>
        </p:nvSpPr>
        <p:spPr>
          <a:xfrm>
            <a:off x="4304652" y="3057964"/>
            <a:ext cx="133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E-Learning</a:t>
            </a:r>
            <a:endParaRPr lang="en-GB" dirty="0"/>
          </a:p>
        </p:txBody>
      </p:sp>
      <p:sp>
        <p:nvSpPr>
          <p:cNvPr id="64" name="Textfeld 63"/>
          <p:cNvSpPr txBox="1"/>
          <p:nvPr/>
        </p:nvSpPr>
        <p:spPr>
          <a:xfrm>
            <a:off x="4273573" y="3499529"/>
            <a:ext cx="1454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workshops for improving operational capabilities</a:t>
            </a:r>
            <a:endParaRPr lang="en-GB" sz="1200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299621" y="4555286"/>
            <a:ext cx="133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Scientific workshops</a:t>
            </a:r>
            <a:endParaRPr lang="en-GB" dirty="0"/>
          </a:p>
        </p:txBody>
      </p:sp>
      <p:sp>
        <p:nvSpPr>
          <p:cNvPr id="66" name="Textfeld 65"/>
          <p:cNvSpPr txBox="1"/>
          <p:nvPr/>
        </p:nvSpPr>
        <p:spPr>
          <a:xfrm>
            <a:off x="4238820" y="5213563"/>
            <a:ext cx="1423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Conferences</a:t>
            </a:r>
            <a:endParaRPr lang="en-GB" dirty="0"/>
          </a:p>
        </p:txBody>
      </p:sp>
      <p:sp>
        <p:nvSpPr>
          <p:cNvPr id="67" name="Textfeld 66"/>
          <p:cNvSpPr txBox="1"/>
          <p:nvPr/>
        </p:nvSpPr>
        <p:spPr>
          <a:xfrm>
            <a:off x="7168357" y="3057963"/>
            <a:ext cx="133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Hydroforum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7149593" y="3776527"/>
            <a:ext cx="140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Scientific Commissions</a:t>
            </a:r>
            <a:endParaRPr lang="en-GB" dirty="0"/>
          </a:p>
        </p:txBody>
      </p:sp>
      <p:sp>
        <p:nvSpPr>
          <p:cNvPr id="69" name="Textfeld 68"/>
          <p:cNvSpPr txBox="1"/>
          <p:nvPr/>
        </p:nvSpPr>
        <p:spPr>
          <a:xfrm>
            <a:off x="5761952" y="2965628"/>
            <a:ext cx="133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Global Water Data Centre</a:t>
            </a:r>
            <a:endParaRPr lang="en-GB" dirty="0"/>
          </a:p>
        </p:txBody>
      </p:sp>
      <p:sp>
        <p:nvSpPr>
          <p:cNvPr id="70" name="Textfeld 69"/>
          <p:cNvSpPr txBox="1"/>
          <p:nvPr/>
        </p:nvSpPr>
        <p:spPr>
          <a:xfrm>
            <a:off x="5727967" y="3868860"/>
            <a:ext cx="133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GEMStat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5773989" y="4555287"/>
            <a:ext cx="133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Global Water Portal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8617178" y="3057962"/>
            <a:ext cx="133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IHP projects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8641728" y="3776526"/>
            <a:ext cx="133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HWRP projects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8592899" y="4647619"/>
            <a:ext cx="133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HyWa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8575004" y="5213564"/>
            <a:ext cx="133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DHG</a:t>
            </a:r>
          </a:p>
        </p:txBody>
      </p:sp>
      <p:sp>
        <p:nvSpPr>
          <p:cNvPr id="76" name="Rechteck 75"/>
          <p:cNvSpPr/>
          <p:nvPr/>
        </p:nvSpPr>
        <p:spPr bwMode="auto">
          <a:xfrm>
            <a:off x="2877425" y="5575697"/>
            <a:ext cx="7067231" cy="579962"/>
          </a:xfrm>
          <a:prstGeom prst="rect">
            <a:avLst/>
          </a:prstGeom>
          <a:solidFill>
            <a:srgbClr val="4DB6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050113" y="5575697"/>
            <a:ext cx="677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</a:t>
            </a:r>
            <a:endParaRPr lang="de-D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 – GRDC – GPCC – IAHS – IAH – ICRAG – UN-</a:t>
            </a:r>
            <a:r>
              <a:rPr lang="de-DE" sz="1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r>
              <a:rPr lang="de-DE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UNEP – UNESCO – WMO - WWAP</a:t>
            </a:r>
            <a:endParaRPr lang="de-DE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2805157" y="6394537"/>
            <a:ext cx="7128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3366"/>
                </a:solidFill>
                <a:latin typeface="Arial" charset="0"/>
              </a:rPr>
              <a:t>The Federal Institute of </a:t>
            </a:r>
            <a:r>
              <a:rPr lang="en-US" sz="1600" dirty="0" smtClean="0">
                <a:solidFill>
                  <a:srgbClr val="003366"/>
                </a:solidFill>
                <a:latin typeface="Arial" charset="0"/>
              </a:rPr>
              <a:t>Hydrology is serving the </a:t>
            </a:r>
            <a:r>
              <a:rPr lang="en-US" sz="1600" smtClean="0">
                <a:solidFill>
                  <a:srgbClr val="003366"/>
                </a:solidFill>
                <a:latin typeface="Arial" charset="0"/>
              </a:rPr>
              <a:t>international community by </a:t>
            </a:r>
            <a:r>
              <a:rPr lang="en-US" sz="1600" dirty="0" smtClean="0">
                <a:solidFill>
                  <a:srgbClr val="003366"/>
                </a:solidFill>
                <a:latin typeface="Arial" charset="0"/>
              </a:rPr>
              <a:t>operating the Global Water Data Centre </a:t>
            </a:r>
            <a:r>
              <a:rPr lang="en-US" sz="1600" smtClean="0">
                <a:solidFill>
                  <a:srgbClr val="003366"/>
                </a:solidFill>
                <a:latin typeface="Arial" charset="0"/>
              </a:rPr>
              <a:t>&amp; the </a:t>
            </a:r>
            <a:r>
              <a:rPr lang="en-US" sz="1600" dirty="0" smtClean="0">
                <a:solidFill>
                  <a:srgbClr val="003366"/>
                </a:solidFill>
                <a:latin typeface="Arial" charset="0"/>
              </a:rPr>
              <a:t>Center for Water Resources and Global Change </a:t>
            </a:r>
          </a:p>
        </p:txBody>
      </p:sp>
    </p:spTree>
    <p:extLst>
      <p:ext uri="{BB962C8B-B14F-4D97-AF65-F5344CB8AC3E}">
        <p14:creationId xmlns:p14="http://schemas.microsoft.com/office/powerpoint/2010/main" val="124815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6311900"/>
            <a:ext cx="15287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>
                <a:solidFill>
                  <a:srgbClr val="D5E5F3"/>
                </a:solidFill>
                <a:latin typeface="Arial" charset="0"/>
              </a:rPr>
              <a:t>GRDC</a:t>
            </a:r>
          </a:p>
        </p:txBody>
      </p:sp>
      <p:sp>
        <p:nvSpPr>
          <p:cNvPr id="12291" name="Rechteck 1"/>
          <p:cNvSpPr>
            <a:spLocks noChangeArrowheads="1"/>
          </p:cNvSpPr>
          <p:nvPr/>
        </p:nvSpPr>
        <p:spPr bwMode="auto">
          <a:xfrm>
            <a:off x="2427288" y="755650"/>
            <a:ext cx="52070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Global Runoff Data Centre </a:t>
            </a:r>
            <a:r>
              <a:rPr lang="de-DE" altLang="de-DE" sz="2300">
                <a:solidFill>
                  <a:srgbClr val="003366"/>
                </a:solidFill>
                <a:latin typeface="Arial" charset="0"/>
              </a:rPr>
              <a:t>(GRDC)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7063"/>
            <a:ext cx="2160588" cy="2159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hteck 1"/>
          <p:cNvSpPr>
            <a:spLocks noChangeArrowheads="1"/>
          </p:cNvSpPr>
          <p:nvPr/>
        </p:nvSpPr>
        <p:spPr bwMode="auto">
          <a:xfrm>
            <a:off x="2391849" y="6075892"/>
            <a:ext cx="46820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/>
            <a:r>
              <a:rPr lang="en-US" altLang="de-DE" sz="1600">
                <a:solidFill>
                  <a:srgbClr val="003366"/>
                </a:solidFill>
                <a:latin typeface="Arial" charset="0"/>
              </a:rPr>
              <a:t>The </a:t>
            </a:r>
            <a:r>
              <a:rPr lang="en-US" altLang="de-DE" sz="1600" smtClean="0">
                <a:solidFill>
                  <a:srgbClr val="003366"/>
                </a:solidFill>
                <a:latin typeface="Arial" charset="0"/>
              </a:rPr>
              <a:t>BfG operates the GRDC under the auspices of the World Meteorological Organization.</a:t>
            </a:r>
          </a:p>
          <a:p>
            <a:pPr algn="just"/>
            <a:r>
              <a:rPr lang="en-US" altLang="de-DE" sz="1600" smtClean="0">
                <a:solidFill>
                  <a:srgbClr val="003366"/>
                </a:solidFill>
                <a:latin typeface="Arial" charset="0"/>
              </a:rPr>
              <a:t>This international archive of river discharge times series is supporting global change research.</a:t>
            </a:r>
            <a:endParaRPr lang="de-DE" altLang="de-DE" sz="16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2295" name="Rechteck 1"/>
          <p:cNvSpPr>
            <a:spLocks noChangeArrowheads="1"/>
          </p:cNvSpPr>
          <p:nvPr/>
        </p:nvSpPr>
        <p:spPr bwMode="auto">
          <a:xfrm>
            <a:off x="7073900" y="6427788"/>
            <a:ext cx="312896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de-DE" altLang="de-DE" sz="2300" b="1">
                <a:solidFill>
                  <a:srgbClr val="003366"/>
                </a:solidFill>
                <a:latin typeface="Arial" charset="0"/>
              </a:rPr>
              <a:t>www.bafg.de/GRDC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34" y="1732995"/>
            <a:ext cx="7982116" cy="399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49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fg_weiss_EV">
  <a:themeElements>
    <a:clrScheme name="bfg_weiss_E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FD1"/>
      </a:accent1>
      <a:accent2>
        <a:srgbClr val="B4D800"/>
      </a:accent2>
      <a:accent3>
        <a:srgbClr val="FFFFFF"/>
      </a:accent3>
      <a:accent4>
        <a:srgbClr val="000000"/>
      </a:accent4>
      <a:accent5>
        <a:srgbClr val="B8CDE5"/>
      </a:accent5>
      <a:accent6>
        <a:srgbClr val="A3C400"/>
      </a:accent6>
      <a:hlink>
        <a:srgbClr val="948580"/>
      </a:hlink>
      <a:folHlink>
        <a:srgbClr val="82AA97"/>
      </a:folHlink>
    </a:clrScheme>
    <a:fontScheme name="bfg_weiss_EV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fg_weiss_E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FD1"/>
        </a:accent1>
        <a:accent2>
          <a:srgbClr val="B4D800"/>
        </a:accent2>
        <a:accent3>
          <a:srgbClr val="FFFFFF"/>
        </a:accent3>
        <a:accent4>
          <a:srgbClr val="000000"/>
        </a:accent4>
        <a:accent5>
          <a:srgbClr val="B8CDE5"/>
        </a:accent5>
        <a:accent6>
          <a:srgbClr val="A3C400"/>
        </a:accent6>
        <a:hlink>
          <a:srgbClr val="948580"/>
        </a:hlink>
        <a:folHlink>
          <a:srgbClr val="82AA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Grobi Dokus:BFG_2003_prod:bfg_ppt_010903:bfg_ppt_entwurfsvorlagen:bfg_weiss_EV.pot</Template>
  <TotalTime>0</TotalTime>
  <Words>489</Words>
  <Application>Microsoft Office PowerPoint</Application>
  <PresentationFormat>Benutzerdefiniert</PresentationFormat>
  <Paragraphs>132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bfg_weiss_EV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morkvomork</dc:creator>
  <cp:lastModifiedBy>Ulrich Looser</cp:lastModifiedBy>
  <cp:revision>596</cp:revision>
  <cp:lastPrinted>2014-10-06T07:04:16Z</cp:lastPrinted>
  <dcterms:created xsi:type="dcterms:W3CDTF">2003-08-11T14:39:37Z</dcterms:created>
  <dcterms:modified xsi:type="dcterms:W3CDTF">2016-06-10T11:59:30Z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-1649977856</vt:i4>
  </property>
  <property fmtid="{D5CDD505-2E9C-101B-9397-08002B2CF9AE}" pid="3" name="_NewReviewCycle">
    <vt:lpwstr/>
  </property>
  <property fmtid="{D5CDD505-2E9C-101B-9397-08002B2CF9AE}" pid="4" name="_EmailSubject">
    <vt:lpwstr>BfG intro Englisch</vt:lpwstr>
  </property>
  <property fmtid="{D5CDD505-2E9C-101B-9397-08002B2CF9AE}" pid="5" name="_AuthorEmail">
    <vt:lpwstr>Boeth@bafg.de</vt:lpwstr>
  </property>
  <property fmtid="{D5CDD505-2E9C-101B-9397-08002B2CF9AE}" pid="6" name="_AuthorEmailDisplayName">
    <vt:lpwstr>Boeth, Harald, M5, MT</vt:lpwstr>
  </property>
</Properties>
</file>