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05" r:id="rId2"/>
    <p:sldId id="269" r:id="rId3"/>
    <p:sldId id="440" r:id="rId4"/>
    <p:sldId id="441" r:id="rId5"/>
    <p:sldId id="337" r:id="rId6"/>
    <p:sldId id="442" r:id="rId7"/>
    <p:sldId id="325" r:id="rId8"/>
    <p:sldId id="296" r:id="rId9"/>
    <p:sldId id="263" r:id="rId10"/>
    <p:sldId id="287" r:id="rId11"/>
    <p:sldId id="331" r:id="rId12"/>
    <p:sldId id="356" r:id="rId13"/>
    <p:sldId id="348" r:id="rId14"/>
    <p:sldId id="349" r:id="rId15"/>
    <p:sldId id="362" r:id="rId16"/>
    <p:sldId id="293" r:id="rId17"/>
    <p:sldId id="294" r:id="rId18"/>
  </p:sldIdLst>
  <p:sldSz cx="9144000" cy="6858000" type="screen4x3"/>
  <p:notesSz cx="6797675" cy="9926638"/>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16">
          <p15:clr>
            <a:srgbClr val="A4A3A4"/>
          </p15:clr>
        </p15:guide>
        <p15:guide id="3" orient="horz" pos="3840">
          <p15:clr>
            <a:srgbClr val="A4A3A4"/>
          </p15:clr>
        </p15:guide>
        <p15:guide id="4" orient="horz" pos="1056">
          <p15:clr>
            <a:srgbClr val="A4A3A4"/>
          </p15:clr>
        </p15:guide>
        <p15:guide id="5" pos="2880">
          <p15:clr>
            <a:srgbClr val="A4A3A4"/>
          </p15:clr>
        </p15:guide>
        <p15:guide id="6" pos="288">
          <p15:clr>
            <a:srgbClr val="A4A3A4"/>
          </p15:clr>
        </p15:guide>
        <p15:guide id="7" pos="547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A2E6D"/>
    <a:srgbClr val="0A387A"/>
    <a:srgbClr val="7DC7A0"/>
    <a:srgbClr val="34BE86"/>
    <a:srgbClr val="38C88E"/>
    <a:srgbClr val="34BA84"/>
    <a:srgbClr val="6ED6AC"/>
    <a:srgbClr val="0A1F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801" autoAdjust="0"/>
  </p:normalViewPr>
  <p:slideViewPr>
    <p:cSldViewPr>
      <p:cViewPr varScale="1">
        <p:scale>
          <a:sx n="37" d="100"/>
          <a:sy n="37" d="100"/>
        </p:scale>
        <p:origin x="2262" y="42"/>
      </p:cViewPr>
      <p:guideLst>
        <p:guide orient="horz" pos="2160"/>
        <p:guide orient="horz" pos="816"/>
        <p:guide orient="horz" pos="3840"/>
        <p:guide orient="horz" pos="1056"/>
        <p:guide pos="2880"/>
        <p:guide pos="288"/>
        <p:guide pos="5472"/>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7" d="100"/>
          <a:sy n="87" d="100"/>
        </p:scale>
        <p:origin x="298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DCC02A0-C947-4278-96D1-0DB9C063DF55}" type="datetimeFigureOut">
              <a:rPr lang="en-US" smtClean="0">
                <a:latin typeface="Arial"/>
              </a:rPr>
              <a:t>20-Sep-18</a:t>
            </a:fld>
            <a:endParaRPr lang="en-US" dirty="0">
              <a:latin typeface="Aria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533FAA7-9DA0-4163-8828-B20FAF1EB063}"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280106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17488" y="414338"/>
            <a:ext cx="3722687" cy="27924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77649" y="3391601"/>
            <a:ext cx="6042378" cy="579053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77649" y="9430307"/>
            <a:ext cx="4833902" cy="246443"/>
          </a:xfrm>
          <a:prstGeom prst="rect">
            <a:avLst/>
          </a:prstGeom>
        </p:spPr>
        <p:txBody>
          <a:bodyPr vert="horz" wrap="none" lIns="0" tIns="0" rIns="0" bIns="0" rtlCol="0" anchor="ctr"/>
          <a:lstStyle>
            <a:lvl1pPr algn="l">
              <a:defRPr sz="1000">
                <a:latin typeface="Arial"/>
              </a:defRPr>
            </a:lvl1pPr>
          </a:lstStyle>
          <a:p>
            <a:endParaRPr lang="en-US" dirty="0"/>
          </a:p>
        </p:txBody>
      </p:sp>
      <p:sp>
        <p:nvSpPr>
          <p:cNvPr id="7" name="Slide Number Placeholder 6"/>
          <p:cNvSpPr>
            <a:spLocks noGrp="1"/>
          </p:cNvSpPr>
          <p:nvPr>
            <p:ph type="sldNum" sz="quarter" idx="5"/>
          </p:nvPr>
        </p:nvSpPr>
        <p:spPr>
          <a:xfrm>
            <a:off x="5815789" y="9430307"/>
            <a:ext cx="604238" cy="246443"/>
          </a:xfrm>
          <a:prstGeom prst="rect">
            <a:avLst/>
          </a:prstGeom>
        </p:spPr>
        <p:txBody>
          <a:bodyPr vert="horz" wrap="none" lIns="0" tIns="0" rIns="0" bIns="0" rtlCol="0" anchor="ctr"/>
          <a:lstStyle>
            <a:lvl1pPr algn="r">
              <a:defRPr sz="1000">
                <a:latin typeface="Arial"/>
              </a:defRPr>
            </a:lvl1pPr>
          </a:lstStyle>
          <a:p>
            <a:fld id="{8547E1EE-0039-4797-B978-F453418260D1}" type="slidenum">
              <a:rPr lang="en-US" smtClean="0"/>
              <a:pPr/>
              <a:t>‹#›</a:t>
            </a:fld>
            <a:endParaRPr lang="en-US" dirty="0"/>
          </a:p>
        </p:txBody>
      </p:sp>
    </p:spTree>
    <p:extLst>
      <p:ext uri="{BB962C8B-B14F-4D97-AF65-F5344CB8AC3E}">
        <p14:creationId xmlns:p14="http://schemas.microsoft.com/office/powerpoint/2010/main" val="273646510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Arial"/>
        <a:ea typeface="+mn-ea"/>
        <a:cs typeface="+mn-cs"/>
      </a:defRPr>
    </a:lvl1pPr>
    <a:lvl2pPr marL="182880" indent="-137160" algn="l" defTabSz="914400" rtl="0" eaLnBrk="1" latinLnBrk="0" hangingPunct="1">
      <a:spcBef>
        <a:spcPts val="600"/>
      </a:spcBef>
      <a:buFont typeface="HP Simplified" panose="020B0604020204020204" pitchFamily="34" charset="0"/>
      <a:buChar char="•"/>
      <a:defRPr sz="1050" kern="1200">
        <a:solidFill>
          <a:schemeClr val="tx1"/>
        </a:solidFill>
        <a:latin typeface="Arial"/>
        <a:ea typeface="+mn-ea"/>
        <a:cs typeface="+mn-cs"/>
      </a:defRPr>
    </a:lvl2pPr>
    <a:lvl3pPr marL="339725" indent="-104775" algn="l" defTabSz="914400" rtl="0" eaLnBrk="1" latinLnBrk="0" hangingPunct="1">
      <a:spcBef>
        <a:spcPts val="600"/>
      </a:spcBef>
      <a:buFont typeface="HP Simplified" panose="020B0604020204020204" pitchFamily="34" charset="0"/>
      <a:buChar char="–"/>
      <a:defRPr sz="1000" kern="1200">
        <a:solidFill>
          <a:schemeClr val="tx1"/>
        </a:solidFill>
        <a:latin typeface="Arial"/>
        <a:ea typeface="+mn-ea"/>
        <a:cs typeface="+mn-cs"/>
      </a:defRPr>
    </a:lvl3pPr>
    <a:lvl4pPr marL="515938" indent="-117475" algn="l" defTabSz="914400" rtl="0" eaLnBrk="1" latinLnBrk="0" hangingPunct="1">
      <a:spcBef>
        <a:spcPts val="600"/>
      </a:spcBef>
      <a:buFont typeface="HP Simplified" panose="020B0604020204020204" pitchFamily="34" charset="0"/>
      <a:buChar char="•"/>
      <a:defRPr sz="900" kern="1200">
        <a:solidFill>
          <a:schemeClr val="tx1"/>
        </a:solidFill>
        <a:latin typeface="Arial"/>
        <a:ea typeface="+mn-ea"/>
        <a:cs typeface="+mn-cs"/>
      </a:defRPr>
    </a:lvl4pPr>
    <a:lvl5pPr marL="633413" indent="-117475" algn="l" defTabSz="914400" rtl="0" eaLnBrk="1" latinLnBrk="0" hangingPunct="1">
      <a:spcBef>
        <a:spcPts val="600"/>
      </a:spcBef>
      <a:buFont typeface="HP Simplified" panose="020B0604020204020204" pitchFamily="34" charset="0"/>
      <a:buChar char="–"/>
      <a:defRPr sz="8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463550"/>
            <a:ext cx="4165600" cy="3125788"/>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215422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11</a:t>
            </a:fld>
            <a:endParaRPr lang="en-US"/>
          </a:p>
        </p:txBody>
      </p:sp>
    </p:spTree>
    <p:extLst>
      <p:ext uri="{BB962C8B-B14F-4D97-AF65-F5344CB8AC3E}">
        <p14:creationId xmlns:p14="http://schemas.microsoft.com/office/powerpoint/2010/main" val="3764137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latin typeface="+mn-lt"/>
            </a:endParaRPr>
          </a:p>
        </p:txBody>
      </p:sp>
      <p:sp>
        <p:nvSpPr>
          <p:cNvPr id="4" name="Slide Number Placeholder 3"/>
          <p:cNvSpPr>
            <a:spLocks noGrp="1"/>
          </p:cNvSpPr>
          <p:nvPr>
            <p:ph type="sldNum" sz="quarter" idx="10"/>
          </p:nvPr>
        </p:nvSpPr>
        <p:spPr/>
        <p:txBody>
          <a:bodyPr/>
          <a:lstStyle/>
          <a:p>
            <a:fld id="{957FBC74-BA36-481E-BB1F-68EF6E837E59}" type="slidenum">
              <a:rPr lang="en-GB" smtClean="0"/>
              <a:t>12</a:t>
            </a:fld>
            <a:endParaRPr lang="en-GB"/>
          </a:p>
        </p:txBody>
      </p:sp>
    </p:spTree>
    <p:extLst>
      <p:ext uri="{BB962C8B-B14F-4D97-AF65-F5344CB8AC3E}">
        <p14:creationId xmlns:p14="http://schemas.microsoft.com/office/powerpoint/2010/main" val="473079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0ADF3EF-5A00-470E-9BFB-9F4C1C3CCD2D}" type="slidenum">
              <a:rPr lang="en-GB" smtClean="0"/>
              <a:t>13</a:t>
            </a:fld>
            <a:endParaRPr lang="en-GB"/>
          </a:p>
        </p:txBody>
      </p:sp>
    </p:spTree>
    <p:extLst>
      <p:ext uri="{BB962C8B-B14F-4D97-AF65-F5344CB8AC3E}">
        <p14:creationId xmlns:p14="http://schemas.microsoft.com/office/powerpoint/2010/main" val="1881434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14</a:t>
            </a:fld>
            <a:endParaRPr lang="en-US" dirty="0"/>
          </a:p>
        </p:txBody>
      </p:sp>
    </p:spTree>
    <p:extLst>
      <p:ext uri="{BB962C8B-B14F-4D97-AF65-F5344CB8AC3E}">
        <p14:creationId xmlns:p14="http://schemas.microsoft.com/office/powerpoint/2010/main" val="1052893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15</a:t>
            </a:fld>
            <a:endParaRPr lang="en-US" dirty="0"/>
          </a:p>
        </p:txBody>
      </p:sp>
    </p:spTree>
    <p:extLst>
      <p:ext uri="{BB962C8B-B14F-4D97-AF65-F5344CB8AC3E}">
        <p14:creationId xmlns:p14="http://schemas.microsoft.com/office/powerpoint/2010/main" val="3397346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b="0" i="0" kern="1200" baseline="0" dirty="0">
              <a:solidFill>
                <a:schemeClr val="tx1">
                  <a:lumMod val="50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dirty="0"/>
          </a:p>
        </p:txBody>
      </p:sp>
    </p:spTree>
    <p:extLst>
      <p:ext uri="{BB962C8B-B14F-4D97-AF65-F5344CB8AC3E}">
        <p14:creationId xmlns:p14="http://schemas.microsoft.com/office/powerpoint/2010/main" val="645043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b="0" i="0" kern="1200" baseline="0" dirty="0">
              <a:solidFill>
                <a:schemeClr val="tx1">
                  <a:lumMod val="50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17</a:t>
            </a:fld>
            <a:endParaRPr lang="en-US" dirty="0"/>
          </a:p>
        </p:txBody>
      </p:sp>
    </p:spTree>
    <p:extLst>
      <p:ext uri="{BB962C8B-B14F-4D97-AF65-F5344CB8AC3E}">
        <p14:creationId xmlns:p14="http://schemas.microsoft.com/office/powerpoint/2010/main" val="55230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E9949B-0BAE-493B-88B8-FF998B736669}" type="slidenum">
              <a:rPr lang="en-GB" smtClean="0"/>
              <a:t>2</a:t>
            </a:fld>
            <a:endParaRPr lang="en-GB"/>
          </a:p>
        </p:txBody>
      </p:sp>
    </p:spTree>
    <p:extLst>
      <p:ext uri="{BB962C8B-B14F-4D97-AF65-F5344CB8AC3E}">
        <p14:creationId xmlns:p14="http://schemas.microsoft.com/office/powerpoint/2010/main" val="3179637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3432175" cy="2573338"/>
          </a:xfrm>
        </p:spPr>
      </p:sp>
      <p:sp>
        <p:nvSpPr>
          <p:cNvPr id="3" name="Notes Placeholder 2"/>
          <p:cNvSpPr>
            <a:spLocks noGrp="1"/>
          </p:cNvSpPr>
          <p:nvPr>
            <p:ph type="body" idx="1"/>
          </p:nvPr>
        </p:nvSpPr>
        <p:spPr/>
        <p:txBody>
          <a:bodyPr>
            <a:normAutofit/>
          </a:bodyPr>
          <a:lstStyle/>
          <a:p>
            <a:pPr marL="0" indent="0">
              <a:buClr>
                <a:schemeClr val="accent3"/>
              </a:buClr>
              <a:buFont typeface="+mj-lt"/>
              <a:buNone/>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547E1EE-0039-4797-B978-F453418260D1}" type="slidenum">
              <a:rPr lang="en-US" smtClean="0"/>
              <a:pPr/>
              <a:t>3</a:t>
            </a:fld>
            <a:endParaRPr lang="en-US"/>
          </a:p>
        </p:txBody>
      </p:sp>
    </p:spTree>
    <p:extLst>
      <p:ext uri="{BB962C8B-B14F-4D97-AF65-F5344CB8AC3E}">
        <p14:creationId xmlns:p14="http://schemas.microsoft.com/office/powerpoint/2010/main" val="265791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4</a:t>
            </a:fld>
            <a:endParaRPr lang="en-US" dirty="0"/>
          </a:p>
        </p:txBody>
      </p:sp>
    </p:spTree>
    <p:extLst>
      <p:ext uri="{BB962C8B-B14F-4D97-AF65-F5344CB8AC3E}">
        <p14:creationId xmlns:p14="http://schemas.microsoft.com/office/powerpoint/2010/main" val="2047387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5</a:t>
            </a:fld>
            <a:endParaRPr lang="en-US" dirty="0"/>
          </a:p>
        </p:txBody>
      </p:sp>
    </p:spTree>
    <p:extLst>
      <p:ext uri="{BB962C8B-B14F-4D97-AF65-F5344CB8AC3E}">
        <p14:creationId xmlns:p14="http://schemas.microsoft.com/office/powerpoint/2010/main" val="2565299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pPr eaLnBrk="1" hangingPunct="1"/>
            <a:endParaRPr lang="en-US" dirty="0">
              <a:latin typeface="Times New Roman" pitchFamily="18" charset="0"/>
            </a:endParaRPr>
          </a:p>
        </p:txBody>
      </p:sp>
      <p:sp>
        <p:nvSpPr>
          <p:cNvPr id="14340" name="Slide Number Placeholder 3"/>
          <p:cNvSpPr>
            <a:spLocks noGrp="1"/>
          </p:cNvSpPr>
          <p:nvPr>
            <p:ph type="sldNum" sz="quarter" idx="5"/>
          </p:nvPr>
        </p:nvSpPr>
        <p:spPr>
          <a:noFill/>
        </p:spPr>
        <p:txBody>
          <a:bodyPr/>
          <a:lstStyle/>
          <a:p>
            <a:fld id="{71C8F683-E8A0-4D98-9EBD-C112F5B23BAB}" type="slidenum">
              <a:rPr lang="en-GB" smtClean="0">
                <a:latin typeface="Times New Roman" pitchFamily="18" charset="0"/>
                <a:cs typeface="Arial" charset="0"/>
              </a:rPr>
              <a:pPr/>
              <a:t>7</a:t>
            </a:fld>
            <a:endParaRPr lang="en-GB">
              <a:latin typeface="Times New Roman" pitchFamily="18" charset="0"/>
              <a:cs typeface="Arial" charset="0"/>
            </a:endParaRPr>
          </a:p>
        </p:txBody>
      </p:sp>
    </p:spTree>
    <p:extLst>
      <p:ext uri="{BB962C8B-B14F-4D97-AF65-F5344CB8AC3E}">
        <p14:creationId xmlns:p14="http://schemas.microsoft.com/office/powerpoint/2010/main" val="3235485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E9949B-0BAE-493B-88B8-FF998B736669}" type="slidenum">
              <a:rPr lang="en-GB" smtClean="0"/>
              <a:t>8</a:t>
            </a:fld>
            <a:endParaRPr lang="en-GB"/>
          </a:p>
        </p:txBody>
      </p:sp>
    </p:spTree>
    <p:extLst>
      <p:ext uri="{BB962C8B-B14F-4D97-AF65-F5344CB8AC3E}">
        <p14:creationId xmlns:p14="http://schemas.microsoft.com/office/powerpoint/2010/main" val="155898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E9949B-0BAE-493B-88B8-FF998B736669}" type="slidenum">
              <a:rPr lang="en-GB" smtClean="0"/>
              <a:t>9</a:t>
            </a:fld>
            <a:endParaRPr lang="en-GB"/>
          </a:p>
        </p:txBody>
      </p:sp>
    </p:spTree>
    <p:extLst>
      <p:ext uri="{BB962C8B-B14F-4D97-AF65-F5344CB8AC3E}">
        <p14:creationId xmlns:p14="http://schemas.microsoft.com/office/powerpoint/2010/main" val="2230884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95363" eaLnBrk="1" hangingPunct="1">
              <a:lnSpc>
                <a:spcPct val="90000"/>
              </a:lnSpc>
              <a:defRPr/>
            </a:pPr>
            <a:endParaRPr lang="en-GB" sz="12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D570138F-78AE-4091-B414-2CFE39C824DB}" type="slidenum">
              <a:rPr lang="en-GB" smtClean="0"/>
              <a:t>10</a:t>
            </a:fld>
            <a:endParaRPr lang="en-GB"/>
          </a:p>
        </p:txBody>
      </p:sp>
    </p:spTree>
    <p:extLst>
      <p:ext uri="{BB962C8B-B14F-4D97-AF65-F5344CB8AC3E}">
        <p14:creationId xmlns:p14="http://schemas.microsoft.com/office/powerpoint/2010/main" val="1766071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6512" y="0"/>
            <a:ext cx="9180512" cy="6858000"/>
          </a:xfrm>
          <a:prstGeom prst="rect">
            <a:avLst/>
          </a:prstGeom>
          <a:solidFill>
            <a:schemeClr val="bg1">
              <a:alpha val="40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latin typeface="Arial"/>
            </a:endParaRPr>
          </a:p>
        </p:txBody>
      </p:sp>
      <p:sp>
        <p:nvSpPr>
          <p:cNvPr id="2" name="Title 1"/>
          <p:cNvSpPr>
            <a:spLocks noGrp="1"/>
          </p:cNvSpPr>
          <p:nvPr>
            <p:ph type="ctrTitle"/>
          </p:nvPr>
        </p:nvSpPr>
        <p:spPr>
          <a:xfrm>
            <a:off x="457200" y="2763520"/>
            <a:ext cx="6858000" cy="1554480"/>
          </a:xfrm>
        </p:spPr>
        <p:txBody>
          <a:bodyPr/>
          <a:lstStyle>
            <a:lvl1pPr>
              <a:defRPr sz="5000" spc="-100" baseline="0"/>
            </a:lvl1pPr>
          </a:lstStyle>
          <a:p>
            <a:r>
              <a:rPr lang="en-US" dirty="0"/>
              <a:t>Click to edit Master title style</a:t>
            </a:r>
          </a:p>
        </p:txBody>
      </p:sp>
      <p:sp>
        <p:nvSpPr>
          <p:cNvPr id="3" name="Subtitle 2"/>
          <p:cNvSpPr>
            <a:spLocks noGrp="1"/>
          </p:cNvSpPr>
          <p:nvPr>
            <p:ph type="subTitle" idx="1"/>
          </p:nvPr>
        </p:nvSpPr>
        <p:spPr>
          <a:xfrm>
            <a:off x="457200" y="4419600"/>
            <a:ext cx="6858000" cy="1188720"/>
          </a:xfrm>
        </p:spPr>
        <p:txBody>
          <a:bodyPr>
            <a:noAutofit/>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copyright"/>
          <p:cNvSpPr txBox="1"/>
          <p:nvPr userDrawn="1"/>
        </p:nvSpPr>
        <p:spPr>
          <a:xfrm>
            <a:off x="457200" y="6482536"/>
            <a:ext cx="2819400" cy="223064"/>
          </a:xfrm>
          <a:prstGeom prst="rect">
            <a:avLst/>
          </a:prstGeom>
          <a:noFill/>
        </p:spPr>
        <p:txBody>
          <a:bodyPr wrap="square" lIns="0" tIns="0" rIns="0" bIns="0" rtlCol="0" anchor="b">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rgbClr val="FFFFFF"/>
                </a:solidFill>
                <a:latin typeface="Arial"/>
                <a:cs typeface="Arial"/>
              </a:rPr>
              <a:t>.</a:t>
            </a:r>
          </a:p>
        </p:txBody>
      </p:sp>
    </p:spTree>
    <p:extLst>
      <p:ext uri="{BB962C8B-B14F-4D97-AF65-F5344CB8AC3E}">
        <p14:creationId xmlns:p14="http://schemas.microsoft.com/office/powerpoint/2010/main" val="17577174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a:t>Click to edit Master title style</a:t>
            </a:r>
            <a:endParaRPr lang="en-US" dirty="0"/>
          </a:p>
        </p:txBody>
      </p:sp>
      <p:sp>
        <p:nvSpPr>
          <p:cNvPr id="3" name="Picture Placeholder 2"/>
          <p:cNvSpPr>
            <a:spLocks noGrp="1"/>
          </p:cNvSpPr>
          <p:nvPr>
            <p:ph type="pic" idx="1"/>
          </p:nvPr>
        </p:nvSpPr>
        <p:spPr>
          <a:xfrm>
            <a:off x="457200" y="1295400"/>
            <a:ext cx="50292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8"/>
          <p:cNvSpPr>
            <a:spLocks noGrp="1"/>
          </p:cNvSpPr>
          <p:nvPr>
            <p:ph type="body" sz="quarter" idx="13"/>
          </p:nvPr>
        </p:nvSpPr>
        <p:spPr>
          <a:xfrm>
            <a:off x="5760720" y="1295400"/>
            <a:ext cx="2926080"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5244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a:t>Click to edit Master title style</a:t>
            </a:r>
            <a:endParaRPr lang="en-US" dirty="0"/>
          </a:p>
        </p:txBody>
      </p:sp>
      <p:sp>
        <p:nvSpPr>
          <p:cNvPr id="3" name="Picture Placeholder 2"/>
          <p:cNvSpPr>
            <a:spLocks noGrp="1"/>
          </p:cNvSpPr>
          <p:nvPr>
            <p:ph type="pic" idx="1"/>
          </p:nvPr>
        </p:nvSpPr>
        <p:spPr>
          <a:xfrm>
            <a:off x="457200" y="1295400"/>
            <a:ext cx="3986784"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p:cNvSpPr>
            <a:spLocks noGrp="1"/>
          </p:cNvSpPr>
          <p:nvPr>
            <p:ph type="pic" idx="13"/>
          </p:nvPr>
        </p:nvSpPr>
        <p:spPr>
          <a:xfrm>
            <a:off x="4700016" y="1295400"/>
            <a:ext cx="3986784"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4953000"/>
            <a:ext cx="3986784"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3"/>
          <p:cNvSpPr>
            <a:spLocks noGrp="1"/>
          </p:cNvSpPr>
          <p:nvPr>
            <p:ph type="body" sz="half" idx="14"/>
          </p:nvPr>
        </p:nvSpPr>
        <p:spPr>
          <a:xfrm>
            <a:off x="4700016" y="4953000"/>
            <a:ext cx="3986784"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0210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a:t>Click to edit Master title style</a:t>
            </a:r>
            <a:endParaRPr lang="en-US" dirty="0"/>
          </a:p>
        </p:txBody>
      </p:sp>
      <p:sp>
        <p:nvSpPr>
          <p:cNvPr id="3" name="Picture Placeholder 2"/>
          <p:cNvSpPr>
            <a:spLocks noGrp="1"/>
          </p:cNvSpPr>
          <p:nvPr>
            <p:ph type="pic" idx="1"/>
          </p:nvPr>
        </p:nvSpPr>
        <p:spPr>
          <a:xfrm>
            <a:off x="45720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Picture Placeholder 2"/>
          <p:cNvSpPr>
            <a:spLocks noGrp="1"/>
          </p:cNvSpPr>
          <p:nvPr>
            <p:ph type="pic" idx="15"/>
          </p:nvPr>
        </p:nvSpPr>
        <p:spPr>
          <a:xfrm>
            <a:off x="329184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p:cNvSpPr>
            <a:spLocks noGrp="1"/>
          </p:cNvSpPr>
          <p:nvPr>
            <p:ph type="pic" idx="16"/>
          </p:nvPr>
        </p:nvSpPr>
        <p:spPr>
          <a:xfrm>
            <a:off x="612648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Text Placeholder 3"/>
          <p:cNvSpPr>
            <a:spLocks noGrp="1"/>
          </p:cNvSpPr>
          <p:nvPr>
            <p:ph type="body" sz="half" idx="17"/>
          </p:nvPr>
        </p:nvSpPr>
        <p:spPr>
          <a:xfrm>
            <a:off x="329184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3"/>
          <p:cNvSpPr>
            <a:spLocks noGrp="1"/>
          </p:cNvSpPr>
          <p:nvPr>
            <p:ph type="body" sz="half" idx="18"/>
          </p:nvPr>
        </p:nvSpPr>
        <p:spPr>
          <a:xfrm>
            <a:off x="612648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611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8pPr>
              <a:defRPr/>
            </a:lvl8pPr>
          </a:lstStyle>
          <a:p>
            <a:pPr lvl="0"/>
            <a:r>
              <a:rPr lang="en-US" dirty="0"/>
              <a:t>Click to edit Master text styles</a:t>
            </a:r>
          </a:p>
          <a:p>
            <a:pPr lvl="1"/>
            <a:r>
              <a:rPr lang="en-US" dirty="0"/>
              <a:t>Second level</a:t>
            </a:r>
          </a:p>
          <a:p>
            <a:pPr lvl="2"/>
            <a:r>
              <a:rPr lang="en-US" dirty="0"/>
              <a:t>Third level </a:t>
            </a:r>
          </a:p>
        </p:txBody>
      </p:sp>
    </p:spTree>
    <p:extLst>
      <p:ext uri="{BB962C8B-B14F-4D97-AF65-F5344CB8AC3E}">
        <p14:creationId xmlns:p14="http://schemas.microsoft.com/office/powerpoint/2010/main" val="270921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1A916F36-5219-4A58-8117-C459CDEBD2F1}" type="datetimeFigureOut">
              <a:rPr lang="en-US"/>
              <a:pPr>
                <a:defRPr/>
              </a:pPr>
              <a:t>20-Sep-18</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B65A34A-FE68-49FA-9F02-221441E9A671}" type="slidenum">
              <a:rPr lang="en-US"/>
              <a:pPr>
                <a:defRPr/>
              </a:pPr>
              <a:t>‹#›</a:t>
            </a:fld>
            <a:endParaRPr lang="en-US"/>
          </a:p>
        </p:txBody>
      </p:sp>
    </p:spTree>
    <p:extLst>
      <p:ext uri="{BB962C8B-B14F-4D97-AF65-F5344CB8AC3E}">
        <p14:creationId xmlns:p14="http://schemas.microsoft.com/office/powerpoint/2010/main" val="4214790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A91C5E4-BE9B-4158-843B-CEC11DD11909}" type="datetimeFigureOut">
              <a:rPr lang="en-US"/>
              <a:pPr>
                <a:defRPr/>
              </a:pPr>
              <a:t>20-Sep-18</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CC44E500-F76B-40C7-864D-9CC8E092A6D1}" type="slidenum">
              <a:rPr lang="en-US"/>
              <a:pPr>
                <a:defRPr/>
              </a:pPr>
              <a:t>‹#›</a:t>
            </a:fld>
            <a:endParaRPr lang="en-US"/>
          </a:p>
        </p:txBody>
      </p:sp>
    </p:spTree>
    <p:extLst>
      <p:ext uri="{BB962C8B-B14F-4D97-AF65-F5344CB8AC3E}">
        <p14:creationId xmlns:p14="http://schemas.microsoft.com/office/powerpoint/2010/main" val="145796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200" b="1" cap="none" spc="-100" baseline="0"/>
            </a:lvl1pPr>
          </a:lstStyle>
          <a:p>
            <a:r>
              <a:rPr lang="en-US" dirty="0"/>
              <a:t>Click to edit Master title style</a:t>
            </a:r>
          </a:p>
        </p:txBody>
      </p:sp>
      <p:sp>
        <p:nvSpPr>
          <p:cNvPr id="3" name="Text Placeholder 2"/>
          <p:cNvSpPr>
            <a:spLocks noGrp="1"/>
          </p:cNvSpPr>
          <p:nvPr>
            <p:ph type="body" idx="1"/>
          </p:nvPr>
        </p:nvSpPr>
        <p:spPr>
          <a:xfrm>
            <a:off x="457200" y="4419600"/>
            <a:ext cx="6858000" cy="1188720"/>
          </a:xfrm>
        </p:spPr>
        <p:txBody>
          <a:bodyPr anchor="t">
            <a:noAutofit/>
          </a:bodyPr>
          <a:lstStyle>
            <a:lvl1pPr marL="0" indent="0">
              <a:spcBef>
                <a:spcPts val="60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2920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 </a:t>
            </a:r>
          </a:p>
        </p:txBody>
      </p:sp>
    </p:spTree>
    <p:extLst>
      <p:ext uri="{BB962C8B-B14F-4D97-AF65-F5344CB8AC3E}">
        <p14:creationId xmlns:p14="http://schemas.microsoft.com/office/powerpoint/2010/main" val="225010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sz="quarter" idx="13" hasCustomPrompt="1"/>
          </p:nvPr>
        </p:nvSpPr>
        <p:spPr>
          <a:xfrm>
            <a:off x="457200" y="1133856"/>
            <a:ext cx="8229600"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add subtitle</a:t>
            </a:r>
          </a:p>
        </p:txBody>
      </p:sp>
      <p:sp>
        <p:nvSpPr>
          <p:cNvPr id="3" name="Content Placeholder 2"/>
          <p:cNvSpPr>
            <a:spLocks noGrp="1"/>
          </p:cNvSpPr>
          <p:nvPr>
            <p:ph idx="1"/>
          </p:nvPr>
        </p:nvSpPr>
        <p:spPr>
          <a:xfrm>
            <a:off x="457200" y="1676399"/>
            <a:ext cx="8229600" cy="4419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5215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7"/>
          <p:cNvSpPr>
            <a:spLocks noGrp="1"/>
          </p:cNvSpPr>
          <p:nvPr>
            <p:ph type="body" sz="quarter" idx="13" hasCustomPrompt="1"/>
          </p:nvPr>
        </p:nvSpPr>
        <p:spPr>
          <a:xfrm>
            <a:off x="457200" y="1133856"/>
            <a:ext cx="8229600" cy="260574"/>
          </a:xfrm>
        </p:spPr>
        <p:txBody>
          <a:bodyPr>
            <a:noAutofit/>
          </a:bodyPr>
          <a:lstStyle>
            <a:lvl1pPr marL="0" indent="0">
              <a:spcBef>
                <a:spcPts val="0"/>
              </a:spcBef>
              <a:buNone/>
              <a:defRPr sz="1800">
                <a:solidFill>
                  <a:srgbClr val="0A1F5A"/>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add subtitle</a:t>
            </a:r>
          </a:p>
        </p:txBody>
      </p:sp>
    </p:spTree>
    <p:extLst>
      <p:ext uri="{BB962C8B-B14F-4D97-AF65-F5344CB8AC3E}">
        <p14:creationId xmlns:p14="http://schemas.microsoft.com/office/powerpoint/2010/main" val="34493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1"/>
            <a:ext cx="3986784" cy="4800600"/>
          </a:xfrm>
        </p:spPr>
        <p:txBody>
          <a:bodyPr>
            <a:normAutofit/>
          </a:bodyPr>
          <a:lstStyle>
            <a:lvl1pPr>
              <a:defRPr sz="2000"/>
            </a:lvl1pPr>
            <a:lvl2pPr>
              <a:defRPr sz="2000"/>
            </a:lvl2pPr>
            <a:lvl3pPr>
              <a:defRPr sz="2000"/>
            </a:lvl3pPr>
            <a:lvl4pPr>
              <a:defRPr sz="2000"/>
            </a:lvl4pPr>
            <a:lvl5pPr>
              <a:defRPr sz="1200"/>
            </a:lvl5pPr>
            <a:lvl6pPr marL="914400" indent="0">
              <a:buNone/>
              <a:defRPr sz="1200"/>
            </a:lvl6pPr>
            <a:lvl7pPr>
              <a:defRPr sz="1200"/>
            </a:lvl7pPr>
            <a:lvl8pPr>
              <a:defRPr sz="1200"/>
            </a:lvl8pPr>
            <a:lvl9pPr>
              <a:defRPr sz="1200"/>
            </a:lvl9pPr>
          </a:lstStyle>
          <a:p>
            <a:pPr lvl="0"/>
            <a:r>
              <a:rPr lang="en-US" dirty="0"/>
              <a:t>Click to edit Master text styles</a:t>
            </a:r>
          </a:p>
          <a:p>
            <a:pPr lvl="1"/>
            <a:r>
              <a:rPr lang="en-US" dirty="0"/>
              <a:t>Second level </a:t>
            </a:r>
          </a:p>
        </p:txBody>
      </p:sp>
      <p:sp>
        <p:nvSpPr>
          <p:cNvPr id="4" name="Content Placeholder 3"/>
          <p:cNvSpPr>
            <a:spLocks noGrp="1"/>
          </p:cNvSpPr>
          <p:nvPr>
            <p:ph sz="half" idx="2"/>
          </p:nvPr>
        </p:nvSpPr>
        <p:spPr>
          <a:xfrm>
            <a:off x="4700016" y="1295401"/>
            <a:ext cx="3986784" cy="4800600"/>
          </a:xfrm>
        </p:spPr>
        <p:txBody>
          <a:bodyPr>
            <a:normAutofit/>
          </a:bodyPr>
          <a:lstStyle>
            <a:lvl1pPr>
              <a:defRPr sz="2000"/>
            </a:lvl1pPr>
            <a:lvl2pPr>
              <a:defRPr sz="2000"/>
            </a:lvl2pPr>
            <a:lvl3pPr>
              <a:defRPr sz="2000"/>
            </a:lvl3pPr>
            <a:lvl4pPr>
              <a:defRPr sz="20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6956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lvl1pPr>
              <a:defRPr/>
            </a:lvl1pPr>
          </a:lstStyle>
          <a:p>
            <a:r>
              <a:rPr lang="en-US"/>
              <a:t>Click to edit Master title style</a:t>
            </a:r>
            <a:endParaRPr lang="en-US" dirty="0"/>
          </a:p>
        </p:txBody>
      </p:sp>
      <p:sp>
        <p:nvSpPr>
          <p:cNvPr id="10" name="Text Placeholder 7"/>
          <p:cNvSpPr>
            <a:spLocks noGrp="1"/>
          </p:cNvSpPr>
          <p:nvPr>
            <p:ph type="body" sz="quarter" idx="13" hasCustomPrompt="1"/>
          </p:nvPr>
        </p:nvSpPr>
        <p:spPr>
          <a:xfrm>
            <a:off x="457200" y="1133856"/>
            <a:ext cx="8229600"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add subtitle</a:t>
            </a:r>
          </a:p>
        </p:txBody>
      </p:sp>
      <p:sp>
        <p:nvSpPr>
          <p:cNvPr id="3" name="Text Placeholder 2"/>
          <p:cNvSpPr>
            <a:spLocks noGrp="1"/>
          </p:cNvSpPr>
          <p:nvPr>
            <p:ph type="body" idx="1" hasCustomPrompt="1"/>
          </p:nvPr>
        </p:nvSpPr>
        <p:spPr>
          <a:xfrm>
            <a:off x="457200" y="1676399"/>
            <a:ext cx="3986784" cy="274320"/>
          </a:xfrm>
        </p:spPr>
        <p:txBody>
          <a:bodyPr anchor="t">
            <a:no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heading</a:t>
            </a:r>
          </a:p>
        </p:txBody>
      </p:sp>
      <p:sp>
        <p:nvSpPr>
          <p:cNvPr id="4" name="Content Placeholder 3"/>
          <p:cNvSpPr>
            <a:spLocks noGrp="1"/>
          </p:cNvSpPr>
          <p:nvPr>
            <p:ph sz="half" idx="2"/>
          </p:nvPr>
        </p:nvSpPr>
        <p:spPr>
          <a:xfrm>
            <a:off x="457200" y="2057401"/>
            <a:ext cx="3986784" cy="4038600"/>
          </a:xfrm>
        </p:spPr>
        <p:txBody>
          <a:bodyPr>
            <a:normAutofit/>
          </a:bodyPr>
          <a:lstStyle>
            <a:lvl1pPr>
              <a:defRPr sz="2000"/>
            </a:lvl1pPr>
            <a:lvl2pPr>
              <a:defRPr sz="20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 </a:t>
            </a:r>
          </a:p>
        </p:txBody>
      </p:sp>
      <p:sp>
        <p:nvSpPr>
          <p:cNvPr id="5" name="Text Placeholder 4"/>
          <p:cNvSpPr>
            <a:spLocks noGrp="1"/>
          </p:cNvSpPr>
          <p:nvPr>
            <p:ph type="body" sz="quarter" idx="3" hasCustomPrompt="1"/>
          </p:nvPr>
        </p:nvSpPr>
        <p:spPr>
          <a:xfrm>
            <a:off x="4700016" y="1676399"/>
            <a:ext cx="3986784" cy="274320"/>
          </a:xfrm>
        </p:spPr>
        <p:txBody>
          <a:bodyPr anchor="t">
            <a:no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heading</a:t>
            </a:r>
          </a:p>
        </p:txBody>
      </p:sp>
      <p:sp>
        <p:nvSpPr>
          <p:cNvPr id="6" name="Content Placeholder 5"/>
          <p:cNvSpPr>
            <a:spLocks noGrp="1"/>
          </p:cNvSpPr>
          <p:nvPr>
            <p:ph sz="quarter" idx="4"/>
          </p:nvPr>
        </p:nvSpPr>
        <p:spPr>
          <a:xfrm>
            <a:off x="4700016" y="2057401"/>
            <a:ext cx="3986784" cy="4038600"/>
          </a:xfrm>
        </p:spPr>
        <p:txBody>
          <a:bodyPr>
            <a:normAutofit/>
          </a:bodyPr>
          <a:lstStyle>
            <a:lvl1pPr>
              <a:defRPr sz="2000"/>
            </a:lvl1pPr>
            <a:lvl2pPr>
              <a:defRPr sz="20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 l</a:t>
            </a:r>
          </a:p>
        </p:txBody>
      </p:sp>
    </p:spTree>
    <p:extLst>
      <p:ext uri="{BB962C8B-B14F-4D97-AF65-F5344CB8AC3E}">
        <p14:creationId xmlns:p14="http://schemas.microsoft.com/office/powerpoint/2010/main" val="112992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457200" y="1295401"/>
            <a:ext cx="5715000" cy="4800600"/>
          </a:xfrm>
        </p:spPr>
        <p:txBody>
          <a:bodyPr>
            <a:normAutofit/>
          </a:bodyPr>
          <a:lstStyle>
            <a:lvl1pPr>
              <a:defRPr sz="2000"/>
            </a:lvl1pPr>
            <a:lvl2pPr>
              <a:defRPr sz="2000"/>
            </a:lvl2pPr>
            <a:lvl3pPr>
              <a:defRPr sz="2000"/>
            </a:lvl3pPr>
            <a:lvl4pPr>
              <a:defRPr sz="1200"/>
            </a:lvl4pPr>
            <a:lvl5pPr>
              <a:defRPr sz="1200"/>
            </a:lvl5pPr>
            <a:lvl6pPr marL="914400" indent="0">
              <a:buNone/>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6400800" y="1295400"/>
            <a:ext cx="2286000" cy="4800600"/>
          </a:xfrm>
        </p:spPr>
        <p:txBody>
          <a:bodyPr>
            <a:noAutofit/>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53280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a:t>Click to edit Master title style</a:t>
            </a:r>
            <a:endParaRPr lang="en-US" dirty="0"/>
          </a:p>
        </p:txBody>
      </p:sp>
      <p:sp>
        <p:nvSpPr>
          <p:cNvPr id="3" name="Picture Placeholder 2"/>
          <p:cNvSpPr>
            <a:spLocks noGrp="1"/>
          </p:cNvSpPr>
          <p:nvPr>
            <p:ph type="pic" idx="1"/>
          </p:nvPr>
        </p:nvSpPr>
        <p:spPr>
          <a:xfrm>
            <a:off x="457200" y="1295400"/>
            <a:ext cx="50292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760720" y="1295400"/>
            <a:ext cx="2926080" cy="4800600"/>
          </a:xfrm>
        </p:spPr>
        <p:txBody>
          <a:bodyPr>
            <a:noAutofit/>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882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762000"/>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457200" y="1295401"/>
            <a:ext cx="8229600" cy="48006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4" name="Picture 3" descr="Image result for unece logo">
            <a:extLst>
              <a:ext uri="{FF2B5EF4-FFF2-40B4-BE49-F238E27FC236}">
                <a16:creationId xmlns:a16="http://schemas.microsoft.com/office/drawing/2014/main" id="{7582CA96-C578-4A65-9B1E-779113C54FB5}"/>
              </a:ext>
            </a:extLst>
          </p:cNvPr>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t="16649" b="23115"/>
          <a:stretch/>
        </p:blipFill>
        <p:spPr bwMode="auto">
          <a:xfrm>
            <a:off x="0" y="5970714"/>
            <a:ext cx="2623497" cy="8872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F137929-FABE-4139-9C03-013DE6318ECC}"/>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948264" y="6122125"/>
            <a:ext cx="2133334" cy="711111"/>
          </a:xfrm>
          <a:prstGeom prst="rect">
            <a:avLst/>
          </a:prstGeom>
        </p:spPr>
      </p:pic>
    </p:spTree>
    <p:extLst>
      <p:ext uri="{BB962C8B-B14F-4D97-AF65-F5344CB8AC3E}">
        <p14:creationId xmlns:p14="http://schemas.microsoft.com/office/powerpoint/2010/main" val="865477330"/>
      </p:ext>
    </p:extLst>
  </p:cSld>
  <p:clrMap bg1="lt1" tx1="dk1" bg2="lt2" tx2="dk2" accent1="accent1" accent2="accent2" accent3="accent3" accent4="accent4" accent5="accent5" accent6="accent6" hlink="hlink" folHlink="folHlink"/>
  <p:sldLayoutIdLst>
    <p:sldLayoutId id="2147483673" r:id="rId1"/>
    <p:sldLayoutId id="2147483651" r:id="rId2"/>
    <p:sldLayoutId id="2147483650" r:id="rId3"/>
    <p:sldLayoutId id="2147483663" r:id="rId4"/>
    <p:sldLayoutId id="2147483665" r:id="rId5"/>
    <p:sldLayoutId id="2147483652" r:id="rId6"/>
    <p:sldLayoutId id="2147483666" r:id="rId7"/>
    <p:sldLayoutId id="2147483656" r:id="rId8"/>
    <p:sldLayoutId id="2147483657" r:id="rId9"/>
    <p:sldLayoutId id="2147483670" r:id="rId10"/>
    <p:sldLayoutId id="2147483671" r:id="rId11"/>
    <p:sldLayoutId id="2147483672" r:id="rId12"/>
    <p:sldLayoutId id="2147483658" r:id="rId13"/>
    <p:sldLayoutId id="2147483674" r:id="rId14"/>
    <p:sldLayoutId id="214748367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2000" kern="1200">
          <a:solidFill>
            <a:schemeClr val="tx1"/>
          </a:solidFill>
          <a:latin typeface="Arial"/>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2000" kern="1200">
          <a:solidFill>
            <a:schemeClr val="tx1"/>
          </a:solidFill>
          <a:latin typeface="Arial"/>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Arial"/>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2E6D"/>
        </a:solidFill>
        <a:effectLst/>
      </p:bgPr>
    </p:bg>
    <p:spTree>
      <p:nvGrpSpPr>
        <p:cNvPr id="1" name=""/>
        <p:cNvGrpSpPr/>
        <p:nvPr/>
      </p:nvGrpSpPr>
      <p:grpSpPr>
        <a:xfrm>
          <a:off x="0" y="0"/>
          <a:ext cx="0" cy="0"/>
          <a:chOff x="0" y="0"/>
          <a:chExt cx="0" cy="0"/>
        </a:xfrm>
      </p:grpSpPr>
      <p:pic>
        <p:nvPicPr>
          <p:cNvPr id="5" name="Tijdelijke aanduiding voor inhoud 3"/>
          <p:cNvPicPr>
            <a:picLocks noChangeAspect="1"/>
          </p:cNvPicPr>
          <p:nvPr/>
        </p:nvPicPr>
        <p:blipFill rotWithShape="1">
          <a:blip r:embed="rId3">
            <a:extLst>
              <a:ext uri="{28A0092B-C50C-407E-A947-70E740481C1C}">
                <a14:useLocalDpi xmlns:a14="http://schemas.microsoft.com/office/drawing/2010/main" val="0"/>
              </a:ext>
            </a:extLst>
          </a:blip>
          <a:srcRect t="31868" r="8729" b="14285"/>
          <a:stretch/>
        </p:blipFill>
        <p:spPr>
          <a:xfrm>
            <a:off x="0" y="0"/>
            <a:ext cx="9144000" cy="3068960"/>
          </a:xfrm>
          <a:prstGeom prst="rect">
            <a:avLst/>
          </a:prstGeom>
          <a:ln>
            <a:noFill/>
          </a:ln>
          <a:effectLst>
            <a:outerShdw blurRad="292100" dist="139700" dir="2700000" algn="tl" rotWithShape="0">
              <a:srgbClr val="333333">
                <a:alpha val="65000"/>
              </a:srgbClr>
            </a:outerShdw>
            <a:reflection blurRad="6350" stA="50000" endA="300" endPos="40000" dist="50800" dir="5400000" sy="-100000" algn="bl" rotWithShape="0"/>
          </a:effectLst>
        </p:spPr>
      </p:pic>
      <p:sp>
        <p:nvSpPr>
          <p:cNvPr id="2" name="Title 1"/>
          <p:cNvSpPr>
            <a:spLocks noGrp="1"/>
          </p:cNvSpPr>
          <p:nvPr>
            <p:ph type="ctrTitle"/>
          </p:nvPr>
        </p:nvSpPr>
        <p:spPr>
          <a:xfrm>
            <a:off x="170303" y="4509120"/>
            <a:ext cx="8803393" cy="841959"/>
          </a:xfrm>
        </p:spPr>
        <p:txBody>
          <a:bodyPr/>
          <a:lstStyle/>
          <a:p>
            <a:br>
              <a:rPr lang="en-GB" sz="2401" dirty="0"/>
            </a:br>
            <a:r>
              <a:rPr lang="en-US" sz="2401" dirty="0"/>
              <a:t>Activities on monitoring and assessment under the</a:t>
            </a:r>
            <a:r>
              <a:rPr lang="en-GB" sz="2401" dirty="0"/>
              <a:t> Water Convention </a:t>
            </a:r>
            <a:r>
              <a:rPr lang="en-US" sz="2401" dirty="0"/>
              <a:t>: comprehensive and thematic assessment </a:t>
            </a:r>
            <a:endParaRPr lang="en-US" sz="3301" dirty="0"/>
          </a:p>
        </p:txBody>
      </p:sp>
      <p:sp>
        <p:nvSpPr>
          <p:cNvPr id="3" name="Subtitle 2"/>
          <p:cNvSpPr>
            <a:spLocks noGrp="1"/>
          </p:cNvSpPr>
          <p:nvPr>
            <p:ph type="subTitle" idx="1"/>
          </p:nvPr>
        </p:nvSpPr>
        <p:spPr>
          <a:xfrm>
            <a:off x="143167" y="5515694"/>
            <a:ext cx="5238313" cy="985742"/>
          </a:xfrm>
        </p:spPr>
        <p:txBody>
          <a:bodyPr/>
          <a:lstStyle/>
          <a:p>
            <a:endParaRPr lang="en-US" sz="1350" b="1" dirty="0"/>
          </a:p>
          <a:p>
            <a:r>
              <a:rPr lang="en-US" sz="1350" b="1" dirty="0"/>
              <a:t>Dr. Annukka Lipponen</a:t>
            </a:r>
          </a:p>
          <a:p>
            <a:r>
              <a:rPr lang="en-US" sz="1350" b="1" dirty="0"/>
              <a:t>Environmental Affairs Officer, UNECE Water Convention</a:t>
            </a:r>
          </a:p>
          <a:p>
            <a:endParaRPr lang="fr-CH" sz="1350" b="1" dirty="0"/>
          </a:p>
          <a:p>
            <a:r>
              <a:rPr lang="fr-CH" sz="1350" b="1" dirty="0"/>
              <a:t>20 </a:t>
            </a:r>
            <a:r>
              <a:rPr lang="en-US" sz="1350" b="1" dirty="0"/>
              <a:t>September</a:t>
            </a:r>
            <a:r>
              <a:rPr lang="fr-CH" sz="1350" b="1" dirty="0"/>
              <a:t> 2018</a:t>
            </a:r>
            <a:endParaRPr lang="en-US" sz="1350" b="1" dirty="0"/>
          </a:p>
          <a:p>
            <a:endParaRPr lang="en-US" sz="1800" b="1" dirty="0"/>
          </a:p>
        </p:txBody>
      </p:sp>
      <p:pic>
        <p:nvPicPr>
          <p:cNvPr id="6" name="Picture 5">
            <a:extLst>
              <a:ext uri="{FF2B5EF4-FFF2-40B4-BE49-F238E27FC236}">
                <a16:creationId xmlns:a16="http://schemas.microsoft.com/office/drawing/2014/main" id="{F5E2368A-F044-4520-B4FF-28F3B57294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5805264"/>
            <a:ext cx="2590805" cy="795530"/>
          </a:xfrm>
          <a:prstGeom prst="rect">
            <a:avLst/>
          </a:prstGeom>
        </p:spPr>
      </p:pic>
    </p:spTree>
    <p:extLst>
      <p:ext uri="{BB962C8B-B14F-4D97-AF65-F5344CB8AC3E}">
        <p14:creationId xmlns:p14="http://schemas.microsoft.com/office/powerpoint/2010/main" val="323390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1885"/>
            <a:ext cx="8229600" cy="762000"/>
          </a:xfrm>
        </p:spPr>
        <p:txBody>
          <a:bodyPr>
            <a:noAutofit/>
          </a:bodyPr>
          <a:lstStyle/>
          <a:p>
            <a:r>
              <a:rPr lang="fr-CH" sz="3600" b="1" dirty="0" err="1"/>
              <a:t>Climate</a:t>
            </a:r>
            <a:r>
              <a:rPr lang="fr-CH" sz="3600" b="1" dirty="0"/>
              <a:t> change </a:t>
            </a:r>
            <a:r>
              <a:rPr lang="fr-CH" sz="3600" b="1" dirty="0" err="1"/>
              <a:t>activities</a:t>
            </a:r>
            <a:r>
              <a:rPr lang="fr-CH" sz="3600" b="1" dirty="0"/>
              <a:t> and </a:t>
            </a:r>
            <a:r>
              <a:rPr lang="fr-CH" sz="3600" b="1" dirty="0" err="1"/>
              <a:t>related</a:t>
            </a:r>
            <a:r>
              <a:rPr lang="fr-CH" sz="3600" b="1" dirty="0"/>
              <a:t> information </a:t>
            </a:r>
            <a:r>
              <a:rPr lang="fr-CH" sz="3600" b="1" dirty="0" err="1"/>
              <a:t>under</a:t>
            </a:r>
            <a:r>
              <a:rPr lang="fr-CH" sz="3600" b="1" dirty="0"/>
              <a:t> the Water Convention</a:t>
            </a:r>
            <a:endParaRPr lang="en-GB" sz="3600" b="1" dirty="0"/>
          </a:p>
        </p:txBody>
      </p:sp>
      <p:sp>
        <p:nvSpPr>
          <p:cNvPr id="3" name="Content Placeholder 2"/>
          <p:cNvSpPr>
            <a:spLocks noGrp="1"/>
          </p:cNvSpPr>
          <p:nvPr>
            <p:ph idx="1"/>
          </p:nvPr>
        </p:nvSpPr>
        <p:spPr>
          <a:xfrm>
            <a:off x="251520" y="1600200"/>
            <a:ext cx="7063680" cy="4724400"/>
          </a:xfrm>
        </p:spPr>
        <p:txBody>
          <a:bodyPr>
            <a:normAutofit fontScale="92500" lnSpcReduction="20000"/>
          </a:bodyPr>
          <a:lstStyle/>
          <a:p>
            <a:pPr lvl="1" fontAlgn="auto">
              <a:lnSpc>
                <a:spcPct val="90000"/>
              </a:lnSpc>
              <a:spcBef>
                <a:spcPts val="0"/>
              </a:spcBef>
              <a:spcAft>
                <a:spcPts val="1200"/>
              </a:spcAft>
              <a:buFontTx/>
              <a:buChar char="-"/>
              <a:defRPr/>
            </a:pPr>
            <a:r>
              <a:rPr lang="de-DE" sz="2200" dirty="0" err="1">
                <a:latin typeface="Verdana" pitchFamily="34" charset="0"/>
                <a:ea typeface="Verdana" pitchFamily="34" charset="0"/>
                <a:cs typeface="Verdana" pitchFamily="34" charset="0"/>
              </a:rPr>
              <a:t>Provisions</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of</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the</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Water</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Convention</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can</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help</a:t>
            </a:r>
            <a:r>
              <a:rPr lang="de-DE" sz="2200" dirty="0">
                <a:latin typeface="Verdana" pitchFamily="34" charset="0"/>
                <a:ea typeface="Verdana" pitchFamily="34" charset="0"/>
                <a:cs typeface="Verdana" pitchFamily="34" charset="0"/>
              </a:rPr>
              <a:t> countries </a:t>
            </a:r>
            <a:r>
              <a:rPr lang="de-DE" sz="2200" dirty="0" err="1">
                <a:latin typeface="Verdana" pitchFamily="34" charset="0"/>
                <a:ea typeface="Verdana" pitchFamily="34" charset="0"/>
                <a:cs typeface="Verdana" pitchFamily="34" charset="0"/>
              </a:rPr>
              <a:t>and</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basins</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adapt</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to</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climate</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change</a:t>
            </a:r>
            <a:endParaRPr lang="de-DE" sz="2200" dirty="0">
              <a:latin typeface="Verdana" pitchFamily="34" charset="0"/>
              <a:ea typeface="Verdana" pitchFamily="34" charset="0"/>
              <a:cs typeface="Verdana" pitchFamily="34" charset="0"/>
            </a:endParaRPr>
          </a:p>
          <a:p>
            <a:pPr lvl="1" fontAlgn="auto">
              <a:lnSpc>
                <a:spcPct val="90000"/>
              </a:lnSpc>
              <a:spcBef>
                <a:spcPts val="0"/>
              </a:spcBef>
              <a:spcAft>
                <a:spcPts val="1200"/>
              </a:spcAft>
              <a:buFontTx/>
              <a:buChar char="-"/>
              <a:defRPr/>
            </a:pPr>
            <a:r>
              <a:rPr lang="de-DE" sz="2200" dirty="0" err="1">
                <a:latin typeface="Verdana" pitchFamily="34" charset="0"/>
                <a:ea typeface="Verdana" pitchFamily="34" charset="0"/>
                <a:cs typeface="Verdana" pitchFamily="34" charset="0"/>
              </a:rPr>
              <a:t>Guidance</a:t>
            </a:r>
            <a:r>
              <a:rPr lang="de-DE" sz="2200" dirty="0">
                <a:latin typeface="Verdana" pitchFamily="34" charset="0"/>
                <a:ea typeface="Verdana" pitchFamily="34" charset="0"/>
                <a:cs typeface="Verdana" pitchFamily="34" charset="0"/>
              </a:rPr>
              <a:t> on </a:t>
            </a:r>
            <a:r>
              <a:rPr lang="de-DE" sz="2200" dirty="0" err="1">
                <a:latin typeface="Verdana" pitchFamily="34" charset="0"/>
                <a:ea typeface="Verdana" pitchFamily="34" charset="0"/>
                <a:cs typeface="Verdana" pitchFamily="34" charset="0"/>
              </a:rPr>
              <a:t>Water</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and</a:t>
            </a:r>
            <a:r>
              <a:rPr lang="de-DE" sz="2200" dirty="0">
                <a:latin typeface="Verdana" pitchFamily="34" charset="0"/>
                <a:ea typeface="Verdana" pitchFamily="34" charset="0"/>
                <a:cs typeface="Verdana" pitchFamily="34" charset="0"/>
              </a:rPr>
              <a:t> Adaptation </a:t>
            </a:r>
            <a:r>
              <a:rPr lang="de-DE" sz="2200" dirty="0" err="1">
                <a:latin typeface="Verdana" pitchFamily="34" charset="0"/>
                <a:ea typeface="Verdana" pitchFamily="34" charset="0"/>
                <a:cs typeface="Verdana" pitchFamily="34" charset="0"/>
              </a:rPr>
              <a:t>to</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Climate</a:t>
            </a:r>
            <a:r>
              <a:rPr lang="de-DE" sz="2200" dirty="0">
                <a:latin typeface="Verdana" pitchFamily="34" charset="0"/>
                <a:ea typeface="Verdana" pitchFamily="34" charset="0"/>
                <a:cs typeface="Verdana" pitchFamily="34" charset="0"/>
              </a:rPr>
              <a:t> Change </a:t>
            </a:r>
            <a:r>
              <a:rPr lang="de-DE" sz="2200" dirty="0" err="1">
                <a:latin typeface="Verdana" pitchFamily="34" charset="0"/>
                <a:ea typeface="Verdana" pitchFamily="34" charset="0"/>
                <a:cs typeface="Verdana" pitchFamily="34" charset="0"/>
              </a:rPr>
              <a:t>adopted</a:t>
            </a:r>
            <a:r>
              <a:rPr lang="de-DE" sz="2200" dirty="0">
                <a:latin typeface="Verdana" pitchFamily="34" charset="0"/>
                <a:ea typeface="Verdana" pitchFamily="34" charset="0"/>
                <a:cs typeface="Verdana" pitchFamily="34" charset="0"/>
              </a:rPr>
              <a:t> in 2009</a:t>
            </a:r>
          </a:p>
          <a:p>
            <a:pPr lvl="1" fontAlgn="auto">
              <a:lnSpc>
                <a:spcPct val="90000"/>
              </a:lnSpc>
              <a:spcBef>
                <a:spcPts val="0"/>
              </a:spcBef>
              <a:spcAft>
                <a:spcPts val="1200"/>
              </a:spcAft>
              <a:buFontTx/>
              <a:buChar char="-"/>
              <a:defRPr/>
            </a:pPr>
            <a:r>
              <a:rPr lang="de-DE" sz="2200" dirty="0">
                <a:latin typeface="Verdana" pitchFamily="34" charset="0"/>
                <a:ea typeface="Verdana" pitchFamily="34" charset="0"/>
                <a:cs typeface="Verdana" pitchFamily="34" charset="0"/>
              </a:rPr>
              <a:t>Programme </a:t>
            </a:r>
            <a:r>
              <a:rPr lang="de-DE" sz="2200" dirty="0" err="1">
                <a:latin typeface="Verdana" pitchFamily="34" charset="0"/>
                <a:ea typeface="Verdana" pitchFamily="34" charset="0"/>
                <a:cs typeface="Verdana" pitchFamily="34" charset="0"/>
              </a:rPr>
              <a:t>of</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pilot</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projects</a:t>
            </a:r>
            <a:r>
              <a:rPr lang="de-DE" sz="2200" dirty="0">
                <a:latin typeface="Verdana" pitchFamily="34" charset="0"/>
                <a:ea typeface="Verdana" pitchFamily="34" charset="0"/>
                <a:cs typeface="Verdana" pitchFamily="34" charset="0"/>
              </a:rPr>
              <a:t> on </a:t>
            </a:r>
            <a:r>
              <a:rPr lang="de-DE" sz="2200" dirty="0" err="1">
                <a:latin typeface="Verdana" pitchFamily="34" charset="0"/>
                <a:ea typeface="Verdana" pitchFamily="34" charset="0"/>
                <a:cs typeface="Verdana" pitchFamily="34" charset="0"/>
              </a:rPr>
              <a:t>climate</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change</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adaptation</a:t>
            </a:r>
            <a:r>
              <a:rPr lang="de-DE" sz="2200" dirty="0">
                <a:latin typeface="Verdana" pitchFamily="34" charset="0"/>
                <a:ea typeface="Verdana" pitchFamily="34" charset="0"/>
                <a:cs typeface="Verdana" pitchFamily="34" charset="0"/>
              </a:rPr>
              <a:t> in </a:t>
            </a:r>
            <a:r>
              <a:rPr lang="de-DE" sz="2200" dirty="0" err="1">
                <a:latin typeface="Verdana" pitchFamily="34" charset="0"/>
                <a:ea typeface="Verdana" pitchFamily="34" charset="0"/>
                <a:cs typeface="Verdana" pitchFamily="34" charset="0"/>
              </a:rPr>
              <a:t>transboundary</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basins</a:t>
            </a:r>
            <a:r>
              <a:rPr lang="de-DE" sz="2200" dirty="0">
                <a:latin typeface="Verdana" pitchFamily="34" charset="0"/>
                <a:ea typeface="Verdana" pitchFamily="34" charset="0"/>
                <a:cs typeface="Verdana" pitchFamily="34" charset="0"/>
              </a:rPr>
              <a:t> (Chu Talas, </a:t>
            </a:r>
            <a:r>
              <a:rPr lang="de-DE" sz="2200" dirty="0" err="1">
                <a:latin typeface="Verdana" pitchFamily="34" charset="0"/>
                <a:ea typeface="Verdana" pitchFamily="34" charset="0"/>
                <a:cs typeface="Verdana" pitchFamily="34" charset="0"/>
              </a:rPr>
              <a:t>Neman</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Dniester</a:t>
            </a:r>
            <a:r>
              <a:rPr lang="de-DE" sz="2200" dirty="0">
                <a:latin typeface="Verdana" pitchFamily="34" charset="0"/>
                <a:ea typeface="Verdana" pitchFamily="34" charset="0"/>
                <a:cs typeface="Verdana" pitchFamily="34" charset="0"/>
              </a:rPr>
              <a:t>, Sava </a:t>
            </a:r>
            <a:r>
              <a:rPr lang="de-DE" sz="2200" dirty="0" err="1">
                <a:latin typeface="Verdana" pitchFamily="34" charset="0"/>
                <a:ea typeface="Verdana" pitchFamily="34" charset="0"/>
                <a:cs typeface="Verdana" pitchFamily="34" charset="0"/>
              </a:rPr>
              <a:t>rivers</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information</a:t>
            </a:r>
            <a:r>
              <a:rPr lang="de-DE" sz="2200" dirty="0">
                <a:latin typeface="Verdana" pitchFamily="34" charset="0"/>
                <a:ea typeface="Verdana" pitchFamily="34" charset="0"/>
                <a:cs typeface="Verdana" pitchFamily="34" charset="0"/>
              </a:rPr>
              <a:t> and </a:t>
            </a:r>
            <a:r>
              <a:rPr lang="de-DE" sz="2200" dirty="0" err="1">
                <a:latin typeface="Verdana" pitchFamily="34" charset="0"/>
                <a:ea typeface="Verdana" pitchFamily="34" charset="0"/>
                <a:cs typeface="Verdana" pitchFamily="34" charset="0"/>
              </a:rPr>
              <a:t>monitoring</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commonly</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among</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the</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key</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adaptation</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measures</a:t>
            </a:r>
            <a:endParaRPr lang="de-DE" sz="2200" dirty="0">
              <a:latin typeface="Verdana" pitchFamily="34" charset="0"/>
              <a:ea typeface="Verdana" pitchFamily="34" charset="0"/>
              <a:cs typeface="Verdana" pitchFamily="34" charset="0"/>
            </a:endParaRPr>
          </a:p>
          <a:p>
            <a:pPr lvl="1" fontAlgn="auto">
              <a:lnSpc>
                <a:spcPct val="90000"/>
              </a:lnSpc>
              <a:spcBef>
                <a:spcPts val="0"/>
              </a:spcBef>
              <a:spcAft>
                <a:spcPts val="1200"/>
              </a:spcAft>
              <a:buFontTx/>
              <a:buChar char="-"/>
              <a:defRPr/>
            </a:pPr>
            <a:r>
              <a:rPr lang="de-DE" sz="2200" dirty="0">
                <a:latin typeface="Verdana" pitchFamily="34" charset="0"/>
                <a:ea typeface="Verdana" pitchFamily="34" charset="0"/>
                <a:cs typeface="Verdana" pitchFamily="34" charset="0"/>
              </a:rPr>
              <a:t>(Global) </a:t>
            </a:r>
            <a:r>
              <a:rPr lang="de-DE" sz="2200" dirty="0" err="1">
                <a:latin typeface="Verdana" pitchFamily="34" charset="0"/>
                <a:ea typeface="Verdana" pitchFamily="34" charset="0"/>
                <a:cs typeface="Verdana" pitchFamily="34" charset="0"/>
              </a:rPr>
              <a:t>Platform</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for</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exchanging</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experience</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regular</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workshops</a:t>
            </a:r>
            <a:endParaRPr lang="de-DE" sz="2200" dirty="0">
              <a:latin typeface="Verdana" pitchFamily="34" charset="0"/>
              <a:ea typeface="Verdana" pitchFamily="34" charset="0"/>
              <a:cs typeface="Verdana" pitchFamily="34" charset="0"/>
            </a:endParaRPr>
          </a:p>
          <a:p>
            <a:pPr lvl="1" fontAlgn="auto">
              <a:lnSpc>
                <a:spcPct val="90000"/>
              </a:lnSpc>
              <a:spcBef>
                <a:spcPts val="0"/>
              </a:spcBef>
              <a:spcAft>
                <a:spcPts val="1200"/>
              </a:spcAft>
              <a:buFontTx/>
              <a:buChar char="-"/>
              <a:defRPr/>
            </a:pPr>
            <a:r>
              <a:rPr lang="de-DE" sz="2200" dirty="0">
                <a:latin typeface="Verdana" pitchFamily="34" charset="0"/>
                <a:ea typeface="Verdana" pitchFamily="34" charset="0"/>
                <a:cs typeface="Verdana" pitchFamily="34" charset="0"/>
              </a:rPr>
              <a:t>Global </a:t>
            </a:r>
            <a:r>
              <a:rPr lang="de-DE" sz="2200" dirty="0" err="1">
                <a:latin typeface="Verdana" pitchFamily="34" charset="0"/>
                <a:ea typeface="Verdana" pitchFamily="34" charset="0"/>
                <a:cs typeface="Verdana" pitchFamily="34" charset="0"/>
              </a:rPr>
              <a:t>network</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of</a:t>
            </a:r>
            <a:r>
              <a:rPr lang="de-DE" sz="2200" dirty="0">
                <a:latin typeface="Verdana" pitchFamily="34" charset="0"/>
                <a:ea typeface="Verdana" pitchFamily="34" charset="0"/>
                <a:cs typeface="Verdana" pitchFamily="34" charset="0"/>
              </a:rPr>
              <a:t> 14 </a:t>
            </a:r>
            <a:r>
              <a:rPr lang="de-DE" sz="2200" dirty="0" err="1">
                <a:latin typeface="Verdana" pitchFamily="34" charset="0"/>
                <a:ea typeface="Verdana" pitchFamily="34" charset="0"/>
                <a:cs typeface="Verdana" pitchFamily="34" charset="0"/>
              </a:rPr>
              <a:t>basins</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working</a:t>
            </a:r>
            <a:r>
              <a:rPr lang="de-DE" sz="2200" dirty="0">
                <a:latin typeface="Verdana" pitchFamily="34" charset="0"/>
                <a:ea typeface="Verdana" pitchFamily="34" charset="0"/>
                <a:cs typeface="Verdana" pitchFamily="34" charset="0"/>
              </a:rPr>
              <a:t> on </a:t>
            </a:r>
            <a:r>
              <a:rPr lang="de-DE" sz="2200" dirty="0" err="1">
                <a:latin typeface="Verdana" pitchFamily="34" charset="0"/>
                <a:ea typeface="Verdana" pitchFamily="34" charset="0"/>
                <a:cs typeface="Verdana" pitchFamily="34" charset="0"/>
              </a:rPr>
              <a:t>climate</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change</a:t>
            </a:r>
            <a:r>
              <a:rPr lang="de-DE" sz="2200" dirty="0">
                <a:latin typeface="Verdana" pitchFamily="34" charset="0"/>
                <a:ea typeface="Verdana" pitchFamily="34" charset="0"/>
                <a:cs typeface="Verdana" pitchFamily="34" charset="0"/>
              </a:rPr>
              <a:t>  </a:t>
            </a:r>
          </a:p>
          <a:p>
            <a:pPr lvl="1" fontAlgn="auto">
              <a:lnSpc>
                <a:spcPct val="90000"/>
              </a:lnSpc>
              <a:spcBef>
                <a:spcPts val="0"/>
              </a:spcBef>
              <a:spcAft>
                <a:spcPts val="1200"/>
              </a:spcAft>
              <a:buFontTx/>
              <a:buChar char="-"/>
              <a:defRPr/>
            </a:pPr>
            <a:r>
              <a:rPr lang="de-DE" sz="2200" dirty="0" err="1">
                <a:latin typeface="Verdana" pitchFamily="34" charset="0"/>
                <a:ea typeface="Verdana" pitchFamily="34" charset="0"/>
                <a:cs typeface="Verdana" pitchFamily="34" charset="0"/>
              </a:rPr>
              <a:t>Collection</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of</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good</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practices</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and</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lessons</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learned</a:t>
            </a:r>
            <a:r>
              <a:rPr lang="de-DE" sz="2200" dirty="0">
                <a:latin typeface="Verdana" pitchFamily="34" charset="0"/>
                <a:ea typeface="Verdana" pitchFamily="34" charset="0"/>
                <a:cs typeface="Verdana" pitchFamily="34" charset="0"/>
              </a:rPr>
              <a:t> </a:t>
            </a:r>
            <a:r>
              <a:rPr lang="de-DE" sz="2200" dirty="0" err="1">
                <a:latin typeface="Verdana" pitchFamily="34" charset="0"/>
                <a:ea typeface="Verdana" pitchFamily="34" charset="0"/>
                <a:cs typeface="Verdana" pitchFamily="34" charset="0"/>
              </a:rPr>
              <a:t>published</a:t>
            </a:r>
            <a:r>
              <a:rPr lang="de-DE" sz="2200" dirty="0">
                <a:latin typeface="Verdana" pitchFamily="34" charset="0"/>
                <a:ea typeface="Verdana" pitchFamily="34" charset="0"/>
                <a:cs typeface="Verdana" pitchFamily="34" charset="0"/>
              </a:rPr>
              <a:t> in 2015</a:t>
            </a:r>
          </a:p>
          <a:p>
            <a:pPr lvl="1">
              <a:lnSpc>
                <a:spcPct val="90000"/>
              </a:lnSpc>
              <a:spcBef>
                <a:spcPts val="0"/>
              </a:spcBef>
              <a:spcAft>
                <a:spcPts val="1200"/>
              </a:spcAft>
              <a:buFontTx/>
              <a:buChar char="-"/>
              <a:defRPr/>
            </a:pPr>
            <a:r>
              <a:rPr lang="fr-CH" sz="2200" dirty="0">
                <a:latin typeface="Verdana" pitchFamily="34" charset="0"/>
                <a:ea typeface="Verdana" pitchFamily="34" charset="0"/>
                <a:cs typeface="Verdana" pitchFamily="34" charset="0"/>
              </a:rPr>
              <a:t>Policy </a:t>
            </a:r>
            <a:r>
              <a:rPr lang="fr-CH" sz="2200" dirty="0" err="1">
                <a:latin typeface="Verdana" pitchFamily="34" charset="0"/>
                <a:ea typeface="Verdana" pitchFamily="34" charset="0"/>
                <a:cs typeface="Verdana" pitchFamily="34" charset="0"/>
              </a:rPr>
              <a:t>work</a:t>
            </a:r>
            <a:r>
              <a:rPr lang="fr-CH" sz="2200" dirty="0">
                <a:latin typeface="Verdana" pitchFamily="34" charset="0"/>
                <a:ea typeface="Verdana" pitchFamily="34" charset="0"/>
                <a:cs typeface="Verdana" pitchFamily="34" charset="0"/>
              </a:rPr>
              <a:t> in global </a:t>
            </a:r>
            <a:r>
              <a:rPr lang="fr-CH" sz="2200" dirty="0" err="1">
                <a:latin typeface="Verdana" pitchFamily="34" charset="0"/>
                <a:ea typeface="Verdana" pitchFamily="34" charset="0"/>
                <a:cs typeface="Verdana" pitchFamily="34" charset="0"/>
              </a:rPr>
              <a:t>processes</a:t>
            </a:r>
            <a:r>
              <a:rPr lang="fr-CH" sz="2200" dirty="0">
                <a:latin typeface="Verdana" pitchFamily="34" charset="0"/>
                <a:ea typeface="Verdana" pitchFamily="34" charset="0"/>
                <a:cs typeface="Verdana" pitchFamily="34" charset="0"/>
              </a:rPr>
              <a:t>, </a:t>
            </a:r>
            <a:r>
              <a:rPr lang="fr-CH" sz="2200" dirty="0" err="1">
                <a:latin typeface="Verdana" pitchFamily="34" charset="0"/>
                <a:ea typeface="Verdana" pitchFamily="34" charset="0"/>
                <a:cs typeface="Verdana" pitchFamily="34" charset="0"/>
              </a:rPr>
              <a:t>such</a:t>
            </a:r>
            <a:r>
              <a:rPr lang="fr-CH" sz="2200" dirty="0">
                <a:latin typeface="Verdana" pitchFamily="34" charset="0"/>
                <a:ea typeface="Verdana" pitchFamily="34" charset="0"/>
                <a:cs typeface="Verdana" pitchFamily="34" charset="0"/>
              </a:rPr>
              <a:t> as UNFCCC </a:t>
            </a:r>
            <a:r>
              <a:rPr lang="fr-CH" sz="2200" dirty="0" err="1">
                <a:latin typeface="Verdana" pitchFamily="34" charset="0"/>
                <a:ea typeface="Verdana" pitchFamily="34" charset="0"/>
                <a:cs typeface="Verdana" pitchFamily="34" charset="0"/>
              </a:rPr>
              <a:t>COPs</a:t>
            </a:r>
            <a:r>
              <a:rPr lang="fr-CH" sz="2200" dirty="0">
                <a:latin typeface="Verdana" pitchFamily="34" charset="0"/>
                <a:ea typeface="Verdana" pitchFamily="34" charset="0"/>
                <a:cs typeface="Verdana" pitchFamily="34" charset="0"/>
              </a:rPr>
              <a:t>, ISDR</a:t>
            </a:r>
          </a:p>
          <a:p>
            <a:pPr lvl="1" fontAlgn="auto">
              <a:lnSpc>
                <a:spcPct val="90000"/>
              </a:lnSpc>
              <a:spcAft>
                <a:spcPts val="0"/>
              </a:spcAft>
              <a:buFontTx/>
              <a:buChar char="-"/>
              <a:defRPr/>
            </a:pPr>
            <a:endParaRPr lang="de-DE" sz="2400" dirty="0">
              <a:latin typeface="Verdana" pitchFamily="34" charset="0"/>
              <a:ea typeface="Verdana" pitchFamily="34" charset="0"/>
              <a:cs typeface="Verdana" pitchFamily="34" charset="0"/>
            </a:endParaRPr>
          </a:p>
          <a:p>
            <a:endParaRPr lang="en-GB"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399" y="2057400"/>
            <a:ext cx="129764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398" y="4190999"/>
            <a:ext cx="1297647" cy="18243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3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62000"/>
          </a:xfrm>
        </p:spPr>
        <p:txBody>
          <a:bodyPr/>
          <a:lstStyle/>
          <a:p>
            <a:r>
              <a:rPr lang="en-US" altLang="en-US" sz="2800" dirty="0"/>
              <a:t>Nexus </a:t>
            </a:r>
            <a:r>
              <a:rPr lang="en-US" altLang="en-US" sz="2800"/>
              <a:t>assessments under the </a:t>
            </a:r>
            <a:r>
              <a:rPr lang="en-US" altLang="en-US" sz="2800" dirty="0"/>
              <a:t>UNECE Water Convention: the framework</a:t>
            </a:r>
            <a:endParaRPr lang="en-US" sz="2800" dirty="0"/>
          </a:p>
        </p:txBody>
      </p:sp>
      <p:sp>
        <p:nvSpPr>
          <p:cNvPr id="3" name="Content Placeholder 2"/>
          <p:cNvSpPr>
            <a:spLocks noGrp="1"/>
          </p:cNvSpPr>
          <p:nvPr>
            <p:ph idx="1"/>
          </p:nvPr>
        </p:nvSpPr>
        <p:spPr>
          <a:xfrm>
            <a:off x="414263" y="1340768"/>
            <a:ext cx="8668072" cy="1468346"/>
          </a:xfrm>
        </p:spPr>
        <p:txBody>
          <a:bodyPr>
            <a:normAutofit lnSpcReduction="10000"/>
          </a:bodyPr>
          <a:lstStyle/>
          <a:p>
            <a:r>
              <a:rPr lang="en-GB" altLang="en-US" dirty="0"/>
              <a:t>As the </a:t>
            </a:r>
            <a:r>
              <a:rPr lang="en-GB" altLang="en-US" b="1" dirty="0">
                <a:solidFill>
                  <a:srgbClr val="0070C0"/>
                </a:solidFill>
              </a:rPr>
              <a:t>Programme of Work, </a:t>
            </a:r>
            <a:r>
              <a:rPr lang="en-GB" altLang="en-US" dirty="0"/>
              <a:t>2 cycles of intersectoral basin assessments - 2013-2015 to 2016-2018: the Alazani/</a:t>
            </a:r>
            <a:r>
              <a:rPr lang="en-GB" altLang="en-US" dirty="0" err="1"/>
              <a:t>Ganykh</a:t>
            </a:r>
            <a:r>
              <a:rPr lang="en-GB" altLang="en-US" dirty="0"/>
              <a:t>, Sava &amp;Drina, </a:t>
            </a:r>
            <a:r>
              <a:rPr lang="en-GB" altLang="en-US" dirty="0" err="1"/>
              <a:t>Syr</a:t>
            </a:r>
            <a:r>
              <a:rPr lang="en-GB" altLang="en-US" dirty="0"/>
              <a:t> Darya, NWSAS, Drin</a:t>
            </a:r>
          </a:p>
          <a:p>
            <a:r>
              <a:rPr lang="en-GB" altLang="en-US" b="1" dirty="0">
                <a:solidFill>
                  <a:srgbClr val="0070C0"/>
                </a:solidFill>
              </a:rPr>
              <a:t>Task Force</a:t>
            </a:r>
            <a:r>
              <a:rPr lang="en-GB" altLang="en-US" dirty="0">
                <a:solidFill>
                  <a:srgbClr val="0070C0"/>
                </a:solidFill>
              </a:rPr>
              <a:t> </a:t>
            </a:r>
            <a:r>
              <a:rPr lang="en-GB" altLang="en-US" dirty="0"/>
              <a:t>on the Water-Food-Energy-Ecosystems Nexus guides the work and provides oversight;</a:t>
            </a:r>
          </a:p>
          <a:p>
            <a:endParaRPr lang="en-GB" altLang="en-US" dirty="0"/>
          </a:p>
        </p:txBody>
      </p:sp>
      <p:sp>
        <p:nvSpPr>
          <p:cNvPr id="32" name="Content Placeholder 2"/>
          <p:cNvSpPr txBox="1">
            <a:spLocks/>
          </p:cNvSpPr>
          <p:nvPr/>
        </p:nvSpPr>
        <p:spPr>
          <a:xfrm>
            <a:off x="414263" y="2745161"/>
            <a:ext cx="4538095" cy="4112839"/>
          </a:xfrm>
          <a:prstGeom prst="rect">
            <a:avLst/>
          </a:prstGeom>
        </p:spPr>
        <p:txBody>
          <a:bodyPr vert="horz" lIns="0" tIns="0" rIns="0" bIns="0" rtlCol="0">
            <a:noAutofit/>
          </a:bodyPr>
          <a:lst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2000" kern="1200">
                <a:solidFill>
                  <a:schemeClr val="tx1"/>
                </a:solidFill>
                <a:latin typeface="Arial"/>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2000" kern="1200">
                <a:solidFill>
                  <a:schemeClr val="tx1"/>
                </a:solidFill>
                <a:latin typeface="Arial"/>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Arial"/>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a:lstStyle>
          <a:p>
            <a:r>
              <a:rPr lang="en-GB" altLang="en-US" dirty="0"/>
              <a:t>Aims: </a:t>
            </a:r>
            <a:r>
              <a:rPr lang="en-GB" altLang="en-US" b="1" dirty="0">
                <a:solidFill>
                  <a:srgbClr val="0070C0"/>
                </a:solidFill>
              </a:rPr>
              <a:t>Foster transboundary cooperation </a:t>
            </a:r>
            <a:r>
              <a:rPr lang="en-GB" altLang="en-US" dirty="0"/>
              <a:t>(</a:t>
            </a:r>
            <a:r>
              <a:rPr lang="en-GB" altLang="en-US" dirty="0" err="1"/>
              <a:t>intersectoral</a:t>
            </a:r>
            <a:r>
              <a:rPr lang="en-GB" altLang="en-US" dirty="0"/>
              <a:t> synergies &amp; measures to reduce tensions); assist countries (resource use optimization, capacity building);</a:t>
            </a:r>
          </a:p>
          <a:p>
            <a:r>
              <a:rPr lang="en-GB" altLang="en-US" b="1" dirty="0">
                <a:solidFill>
                  <a:srgbClr val="0070C0"/>
                </a:solidFill>
              </a:rPr>
              <a:t>Demand-driven assessments </a:t>
            </a:r>
            <a:r>
              <a:rPr lang="en-GB" altLang="en-US" dirty="0"/>
              <a:t>basins selected responding to expressions of interest from riparian countries or cooperation organizations; </a:t>
            </a:r>
          </a:p>
          <a:p>
            <a:r>
              <a:rPr lang="en-GB" altLang="en-US" dirty="0"/>
              <a:t>Meeting of the Parties </a:t>
            </a:r>
            <a:r>
              <a:rPr lang="en-GB" altLang="en-US" b="1" dirty="0">
                <a:solidFill>
                  <a:srgbClr val="0070C0"/>
                </a:solidFill>
              </a:rPr>
              <a:t>endorsed the methodology</a:t>
            </a:r>
            <a:r>
              <a:rPr lang="en-GB" altLang="en-US" dirty="0">
                <a:solidFill>
                  <a:srgbClr val="0070C0"/>
                </a:solidFill>
              </a:rPr>
              <a:t> </a:t>
            </a:r>
            <a:r>
              <a:rPr lang="en-GB" altLang="en-US" dirty="0"/>
              <a:t>&amp; general conclusions       (November 2015) </a:t>
            </a:r>
          </a:p>
        </p:txBody>
      </p:sp>
      <p:pic>
        <p:nvPicPr>
          <p:cNvPr id="5" name="Picture 2" descr="G:\EHLM\Water Convention\Assessment\Thematic assessment\Pilot\Photos\photo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584" y="2908795"/>
            <a:ext cx="3683336" cy="2762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1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9248"/>
            <a:ext cx="8229600" cy="1143000"/>
          </a:xfrm>
        </p:spPr>
        <p:txBody>
          <a:bodyPr/>
          <a:lstStyle/>
          <a:p>
            <a:r>
              <a:rPr lang="en-US" dirty="0"/>
              <a:t>Nexus assessment methodology developed under the Water Convention</a:t>
            </a:r>
            <a:endParaRPr lang="en-GB" dirty="0"/>
          </a:p>
        </p:txBody>
      </p:sp>
      <p:sp>
        <p:nvSpPr>
          <p:cNvPr id="22" name="Content Placeholder 2"/>
          <p:cNvSpPr txBox="1">
            <a:spLocks/>
          </p:cNvSpPr>
          <p:nvPr/>
        </p:nvSpPr>
        <p:spPr>
          <a:xfrm>
            <a:off x="457200" y="957655"/>
            <a:ext cx="8229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Provides for participatory </a:t>
            </a:r>
            <a:r>
              <a:rPr lang="en-US" sz="2200" dirty="0" err="1"/>
              <a:t>intersectoral</a:t>
            </a:r>
            <a:r>
              <a:rPr lang="en-US" sz="2200" dirty="0"/>
              <a:t> assessment at </a:t>
            </a:r>
            <a:r>
              <a:rPr lang="en-US" sz="2200"/>
              <a:t>transboundary level </a:t>
            </a:r>
            <a:r>
              <a:rPr lang="en-US" sz="2200" dirty="0"/>
              <a:t>informed by analysis, prepared in close cooperation with </a:t>
            </a:r>
            <a:r>
              <a:rPr lang="en-US" sz="2200"/>
              <a:t>national governments</a:t>
            </a:r>
            <a:endParaRPr lang="en-US" sz="2200" dirty="0"/>
          </a:p>
          <a:p>
            <a:r>
              <a:rPr lang="en-US" sz="2200" dirty="0"/>
              <a:t>Adapts to the context and the issues specific to the basin</a:t>
            </a:r>
            <a:endParaRPr lang="en-GB" sz="2200" dirty="0"/>
          </a:p>
          <a:p>
            <a:r>
              <a:rPr lang="en-US" sz="2200" dirty="0"/>
              <a:t>Applicable to surface water basins and aquifers</a:t>
            </a:r>
          </a:p>
        </p:txBody>
      </p:sp>
      <p:pic>
        <p:nvPicPr>
          <p:cNvPr id="1026" name="Picture 2" descr="C:\Users\lipponen\Documents\Nexus\Presentations\nexus-proc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7" y="3284984"/>
            <a:ext cx="9098645" cy="4244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03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36550" y="188640"/>
            <a:ext cx="8075612" cy="1143000"/>
          </a:xfrm>
        </p:spPr>
        <p:txBody>
          <a:bodyPr>
            <a:normAutofit fontScale="90000"/>
          </a:bodyPr>
          <a:lstStyle/>
          <a:p>
            <a:r>
              <a:rPr lang="en-CA" altLang="en-US" dirty="0"/>
              <a:t>Balancing different water uses in the Sava Basin</a:t>
            </a:r>
          </a:p>
        </p:txBody>
      </p:sp>
      <p:pic>
        <p:nvPicPr>
          <p:cNvPr id="32771" name="Picture 6" descr="C:\Users\lipponen\AppData\Local\Temp\notes256C9A\~b447791.T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1857375"/>
            <a:ext cx="7059613"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6781800" y="3564791"/>
            <a:ext cx="2343150" cy="3293209"/>
            <a:chOff x="6781800" y="3564791"/>
            <a:chExt cx="2343150" cy="3293209"/>
          </a:xfrm>
        </p:grpSpPr>
        <p:sp>
          <p:nvSpPr>
            <p:cNvPr id="3" name="Right Arrow 2"/>
            <p:cNvSpPr/>
            <p:nvPr/>
          </p:nvSpPr>
          <p:spPr>
            <a:xfrm>
              <a:off x="6781800" y="3810000"/>
              <a:ext cx="762000" cy="457200"/>
            </a:xfrm>
            <a:prstGeom prst="rightArrow">
              <a:avLst/>
            </a:prstGeom>
            <a:solidFill>
              <a:srgbClr val="7030A0"/>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162800" y="3564791"/>
              <a:ext cx="1962150" cy="3293209"/>
            </a:xfrm>
            <a:prstGeom prst="rect">
              <a:avLst/>
            </a:prstGeom>
            <a:noFill/>
          </p:spPr>
          <p:txBody>
            <a:bodyPr wrap="square" rtlCol="0">
              <a:spAutoFit/>
            </a:bodyPr>
            <a:lstStyle/>
            <a:p>
              <a:pPr algn="r"/>
              <a:r>
                <a:rPr lang="en-US" sz="1600" b="1" dirty="0"/>
                <a:t>EXPANSION OF</a:t>
              </a:r>
            </a:p>
            <a:p>
              <a:pPr algn="r"/>
              <a:r>
                <a:rPr lang="en-US" sz="1600" b="1" dirty="0"/>
                <a:t>IRRIGATION</a:t>
              </a:r>
            </a:p>
            <a:p>
              <a:pPr algn="r"/>
              <a:r>
                <a:rPr lang="en-US" sz="1600" b="1" dirty="0"/>
                <a:t>PLANNED</a:t>
              </a:r>
            </a:p>
            <a:p>
              <a:pPr algn="r"/>
              <a:r>
                <a:rPr lang="en-US" sz="1600" b="1" dirty="0">
                  <a:solidFill>
                    <a:schemeClr val="accent6">
                      <a:lumMod val="75000"/>
                    </a:schemeClr>
                  </a:solidFill>
                </a:rPr>
                <a:t>INCREASED </a:t>
              </a:r>
            </a:p>
            <a:p>
              <a:pPr algn="r"/>
              <a:r>
                <a:rPr lang="en-US" sz="1600" b="1" dirty="0">
                  <a:solidFill>
                    <a:schemeClr val="accent6">
                      <a:lumMod val="75000"/>
                    </a:schemeClr>
                  </a:solidFill>
                </a:rPr>
                <a:t>WATER SCARCITY</a:t>
              </a:r>
            </a:p>
            <a:p>
              <a:pPr algn="r"/>
              <a:r>
                <a:rPr lang="en-US" sz="1600" b="1" dirty="0">
                  <a:solidFill>
                    <a:schemeClr val="accent6">
                      <a:lumMod val="75000"/>
                    </a:schemeClr>
                  </a:solidFill>
                </a:rPr>
                <a:t>PREDICTED</a:t>
              </a:r>
            </a:p>
            <a:p>
              <a:pPr algn="r"/>
              <a:r>
                <a:rPr lang="en-US" sz="1600" b="1" dirty="0">
                  <a:solidFill>
                    <a:srgbClr val="7030A0"/>
                  </a:solidFill>
                </a:rPr>
                <a:t>NAVIGABILITY</a:t>
              </a:r>
            </a:p>
            <a:p>
              <a:pPr algn="r"/>
              <a:r>
                <a:rPr lang="en-US" sz="1600" b="1" dirty="0">
                  <a:solidFill>
                    <a:srgbClr val="7030A0"/>
                  </a:solidFill>
                </a:rPr>
                <a:t>NEEDS TO BE</a:t>
              </a:r>
            </a:p>
            <a:p>
              <a:pPr algn="r"/>
              <a:r>
                <a:rPr lang="en-US" sz="1600" b="1" dirty="0">
                  <a:solidFill>
                    <a:srgbClr val="7030A0"/>
                  </a:solidFill>
                </a:rPr>
                <a:t>ENSURED</a:t>
              </a:r>
              <a:r>
                <a:rPr lang="en-US" sz="1600" b="1" dirty="0"/>
                <a:t> </a:t>
              </a:r>
            </a:p>
            <a:p>
              <a:pPr algn="r"/>
              <a:r>
                <a:rPr lang="en-US" sz="1600" b="1" dirty="0">
                  <a:solidFill>
                    <a:srgbClr val="00B050"/>
                  </a:solidFill>
                </a:rPr>
                <a:t>WETLANDS SERVE FLOOD</a:t>
              </a:r>
            </a:p>
            <a:p>
              <a:pPr algn="r"/>
              <a:r>
                <a:rPr lang="en-US" sz="1600" b="1" dirty="0">
                  <a:solidFill>
                    <a:srgbClr val="00B050"/>
                  </a:solidFill>
                </a:rPr>
                <a:t>PROTECTION</a:t>
              </a:r>
              <a:endParaRPr lang="en-GB" sz="1600" b="1" dirty="0">
                <a:solidFill>
                  <a:srgbClr val="00B050"/>
                </a:solidFill>
              </a:endParaRPr>
            </a:p>
          </p:txBody>
        </p:sp>
      </p:grpSp>
      <p:grpSp>
        <p:nvGrpSpPr>
          <p:cNvPr id="11" name="Group 10"/>
          <p:cNvGrpSpPr/>
          <p:nvPr/>
        </p:nvGrpSpPr>
        <p:grpSpPr>
          <a:xfrm>
            <a:off x="304800" y="990601"/>
            <a:ext cx="8582025" cy="2514600"/>
            <a:chOff x="304800" y="990601"/>
            <a:chExt cx="8582025" cy="251460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815" y="990601"/>
              <a:ext cx="319801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1477743"/>
              <a:ext cx="5791200" cy="707886"/>
            </a:xfrm>
            <a:prstGeom prst="rect">
              <a:avLst/>
            </a:prstGeom>
            <a:noFill/>
          </p:spPr>
          <p:txBody>
            <a:bodyPr wrap="square" rtlCol="0">
              <a:spAutoFit/>
            </a:bodyPr>
            <a:lstStyle/>
            <a:p>
              <a:r>
                <a:rPr lang="en-GB" sz="2000" dirty="0">
                  <a:solidFill>
                    <a:srgbClr val="002060"/>
                  </a:solidFill>
                </a:rPr>
                <a:t>Basin water resources are of paramount importance for the energy security </a:t>
              </a:r>
            </a:p>
          </p:txBody>
        </p:sp>
      </p:grpSp>
      <p:grpSp>
        <p:nvGrpSpPr>
          <p:cNvPr id="12" name="Group 11"/>
          <p:cNvGrpSpPr/>
          <p:nvPr/>
        </p:nvGrpSpPr>
        <p:grpSpPr>
          <a:xfrm>
            <a:off x="47625" y="2209800"/>
            <a:ext cx="3990975" cy="1838325"/>
            <a:chOff x="47625" y="2209800"/>
            <a:chExt cx="3990975" cy="1838325"/>
          </a:xfrm>
        </p:grpSpPr>
        <p:sp>
          <p:nvSpPr>
            <p:cNvPr id="7" name="Oval 6"/>
            <p:cNvSpPr/>
            <p:nvPr/>
          </p:nvSpPr>
          <p:spPr>
            <a:xfrm>
              <a:off x="2286000" y="2209800"/>
              <a:ext cx="1752600" cy="1752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7625" y="2293799"/>
              <a:ext cx="2055947" cy="1754326"/>
            </a:xfrm>
            <a:prstGeom prst="rect">
              <a:avLst/>
            </a:prstGeom>
            <a:solidFill>
              <a:schemeClr val="bg1"/>
            </a:solidFill>
          </p:spPr>
          <p:txBody>
            <a:bodyPr wrap="none" rtlCol="0">
              <a:spAutoFit/>
            </a:bodyPr>
            <a:lstStyle/>
            <a:p>
              <a:r>
                <a:rPr lang="en-US" dirty="0">
                  <a:solidFill>
                    <a:srgbClr val="FF0000"/>
                  </a:solidFill>
                </a:rPr>
                <a:t>FLOW REGULATION </a:t>
              </a:r>
            </a:p>
            <a:p>
              <a:r>
                <a:rPr lang="en-US" dirty="0">
                  <a:solidFill>
                    <a:srgbClr val="FF0000"/>
                  </a:solidFill>
                </a:rPr>
                <a:t>TO  ACCOUNT NOT </a:t>
              </a:r>
            </a:p>
            <a:p>
              <a:r>
                <a:rPr lang="en-US" dirty="0">
                  <a:solidFill>
                    <a:srgbClr val="FF0000"/>
                  </a:solidFill>
                </a:rPr>
                <a:t>ONLY HYDRO BUT </a:t>
              </a:r>
            </a:p>
            <a:p>
              <a:r>
                <a:rPr lang="en-US" dirty="0">
                  <a:solidFill>
                    <a:srgbClr val="FF0000"/>
                  </a:solidFill>
                </a:rPr>
                <a:t>ALSO COOLING</a:t>
              </a:r>
            </a:p>
            <a:p>
              <a:r>
                <a:rPr lang="en-US" dirty="0">
                  <a:solidFill>
                    <a:srgbClr val="FF0000"/>
                  </a:solidFill>
                </a:rPr>
                <a:t>THERMAL &amp; </a:t>
              </a:r>
            </a:p>
            <a:p>
              <a:r>
                <a:rPr lang="en-US" dirty="0">
                  <a:solidFill>
                    <a:srgbClr val="FF0000"/>
                  </a:solidFill>
                </a:rPr>
                <a:t>NUCLEAR POWER</a:t>
              </a:r>
            </a:p>
          </p:txBody>
        </p:sp>
      </p:grpSp>
      <p:sp>
        <p:nvSpPr>
          <p:cNvPr id="2" name="Oval 1"/>
          <p:cNvSpPr/>
          <p:nvPr/>
        </p:nvSpPr>
        <p:spPr>
          <a:xfrm>
            <a:off x="4145756" y="3962400"/>
            <a:ext cx="1143000" cy="11430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4374356" y="5219700"/>
            <a:ext cx="685800" cy="381000"/>
          </a:xfrm>
          <a:prstGeom prst="rightArrow">
            <a:avLst/>
          </a:prstGeom>
          <a:solidFill>
            <a:srgbClr val="00B0F0"/>
          </a:solidFill>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411227" y="5770547"/>
            <a:ext cx="3297855" cy="923330"/>
          </a:xfrm>
          <a:prstGeom prst="rect">
            <a:avLst/>
          </a:prstGeom>
          <a:solidFill>
            <a:schemeClr val="bg1"/>
          </a:solidFill>
        </p:spPr>
        <p:txBody>
          <a:bodyPr wrap="square" rtlCol="0">
            <a:spAutoFit/>
          </a:bodyPr>
          <a:lstStyle/>
          <a:p>
            <a:r>
              <a:rPr lang="fr-CH" dirty="0">
                <a:solidFill>
                  <a:srgbClr val="00B0F0"/>
                </a:solidFill>
              </a:rPr>
              <a:t>SMALL AND MEDIUM</a:t>
            </a:r>
          </a:p>
          <a:p>
            <a:r>
              <a:rPr lang="fr-CH" dirty="0">
                <a:solidFill>
                  <a:srgbClr val="00B0F0"/>
                </a:solidFill>
              </a:rPr>
              <a:t>HYDROPOWER DEVELOPMENT</a:t>
            </a:r>
          </a:p>
          <a:p>
            <a:r>
              <a:rPr lang="fr-CH" dirty="0">
                <a:solidFill>
                  <a:srgbClr val="00B0F0"/>
                </a:solidFill>
              </a:rPr>
              <a:t>ON THE TRIBUTARIES</a:t>
            </a:r>
            <a:endParaRPr lang="en-GB" dirty="0">
              <a:solidFill>
                <a:srgbClr val="00B0F0"/>
              </a:solidFill>
            </a:endParaRPr>
          </a:p>
        </p:txBody>
      </p:sp>
      <p:sp>
        <p:nvSpPr>
          <p:cNvPr id="5" name="Oval 4"/>
          <p:cNvSpPr/>
          <p:nvPr/>
        </p:nvSpPr>
        <p:spPr>
          <a:xfrm>
            <a:off x="5326062" y="4724400"/>
            <a:ext cx="1143000" cy="11430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0867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043"/>
            <a:ext cx="8229600" cy="762000"/>
          </a:xfrm>
        </p:spPr>
        <p:txBody>
          <a:bodyPr/>
          <a:lstStyle/>
          <a:p>
            <a:r>
              <a:rPr lang="en-US" dirty="0"/>
              <a:t>Water resource and energy indicators</a:t>
            </a:r>
            <a:br>
              <a:rPr lang="en-US" dirty="0"/>
            </a:br>
            <a:r>
              <a:rPr lang="en-US" sz="2400" b="0" dirty="0"/>
              <a:t>Complementarity at the transboundary level to capitalize on!</a:t>
            </a:r>
            <a:endParaRPr lang="en-GB" b="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730351"/>
            <a:ext cx="6438900" cy="547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26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24744"/>
            <a:ext cx="885097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Nexus opportunities (examples)</a:t>
            </a:r>
            <a:br>
              <a:rPr lang="en-US" dirty="0"/>
            </a:br>
            <a:r>
              <a:rPr lang="en-US" sz="2000" dirty="0"/>
              <a:t>Many ways to address hydropower related issues…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839144076"/>
              </p:ext>
            </p:extLst>
          </p:nvPr>
        </p:nvGraphicFramePr>
        <p:xfrm>
          <a:off x="107504" y="3717032"/>
          <a:ext cx="8928990" cy="3093854"/>
        </p:xfrm>
        <a:graphic>
          <a:graphicData uri="http://schemas.openxmlformats.org/drawingml/2006/table">
            <a:tbl>
              <a:tblPr firstRow="1" firstCol="1" bandRow="1">
                <a:tableStyleId>{5C22544A-7EE6-4342-B048-85BDC9FD1C3A}</a:tableStyleId>
              </a:tblPr>
              <a:tblGrid>
                <a:gridCol w="2592289">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3240357">
                  <a:extLst>
                    <a:ext uri="{9D8B030D-6E8A-4147-A177-3AD203B41FA5}">
                      <a16:colId xmlns:a16="http://schemas.microsoft.com/office/drawing/2014/main" val="20002"/>
                    </a:ext>
                  </a:extLst>
                </a:gridCol>
              </a:tblGrid>
              <a:tr h="3093854">
                <a:tc>
                  <a:txBody>
                    <a:bodyPr/>
                    <a:lstStyle/>
                    <a:p>
                      <a:pPr>
                        <a:lnSpc>
                          <a:spcPct val="100000"/>
                        </a:lnSpc>
                        <a:spcAft>
                          <a:spcPts val="0"/>
                        </a:spcAft>
                      </a:pPr>
                      <a:r>
                        <a:rPr lang="en-US" sz="1800" u="sng" dirty="0">
                          <a:solidFill>
                            <a:schemeClr val="tx1"/>
                          </a:solidFill>
                          <a:effectLst/>
                          <a:latin typeface="+mn-lt"/>
                          <a:ea typeface="Times New Roman" panose="02020603050405020304" pitchFamily="18" charset="0"/>
                        </a:rPr>
                        <a:t>Sava &amp; Drina</a:t>
                      </a:r>
                    </a:p>
                    <a:p>
                      <a:pPr>
                        <a:lnSpc>
                          <a:spcPct val="100000"/>
                        </a:lnSpc>
                        <a:spcAft>
                          <a:spcPts val="0"/>
                        </a:spcAft>
                      </a:pPr>
                      <a:r>
                        <a:rPr lang="en-US" sz="1800" dirty="0">
                          <a:solidFill>
                            <a:schemeClr val="tx1"/>
                          </a:solidFill>
                          <a:effectLst/>
                          <a:latin typeface="+mn-lt"/>
                          <a:ea typeface="Times New Roman" panose="02020603050405020304" pitchFamily="18" charset="0"/>
                        </a:rPr>
                        <a:t>Develop hydropower sustainably and integrate other renewable energies; coordinate operation</a:t>
                      </a:r>
                      <a:r>
                        <a:rPr lang="en-US" sz="1800" baseline="0" dirty="0">
                          <a:solidFill>
                            <a:schemeClr val="tx1"/>
                          </a:solidFill>
                          <a:effectLst/>
                          <a:latin typeface="+mn-lt"/>
                          <a:ea typeface="Times New Roman" panose="02020603050405020304" pitchFamily="18" charset="0"/>
                        </a:rPr>
                        <a:t> of hydropower plants  (for flood control, for energy system benefits)  and development of new capacities</a:t>
                      </a:r>
                      <a:endParaRPr lang="en-GB" sz="1800" dirty="0">
                        <a:solidFill>
                          <a:schemeClr val="tx1"/>
                        </a:solidFill>
                        <a:effectLst/>
                        <a:latin typeface="+mn-lt"/>
                        <a:ea typeface="Times New Roman" panose="02020603050405020304" pitchFamily="18" charset="0"/>
                      </a:endParaRPr>
                    </a:p>
                  </a:txBody>
                  <a:tcPr marL="45823" marR="45823"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sng" dirty="0">
                          <a:solidFill>
                            <a:schemeClr val="tx1"/>
                          </a:solidFill>
                          <a:effectLst/>
                          <a:latin typeface="+mn-lt"/>
                          <a:ea typeface="Times New Roman" panose="02020603050405020304" pitchFamily="18" charset="0"/>
                        </a:rPr>
                        <a:t>Alazani/</a:t>
                      </a:r>
                      <a:r>
                        <a:rPr lang="en-US" sz="1800" u="sng" dirty="0" err="1">
                          <a:solidFill>
                            <a:schemeClr val="tx1"/>
                          </a:solidFill>
                          <a:effectLst/>
                          <a:latin typeface="+mn-lt"/>
                          <a:ea typeface="Times New Roman" panose="02020603050405020304" pitchFamily="18" charset="0"/>
                        </a:rPr>
                        <a:t>Ganykh</a:t>
                      </a:r>
                      <a:endParaRPr lang="en-US" sz="1800" u="sng" dirty="0">
                        <a:solidFill>
                          <a:schemeClr val="tx1"/>
                        </a:solidFill>
                        <a:effectLst/>
                        <a:latin typeface="+mn-lt"/>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ea typeface="Times New Roman" panose="02020603050405020304" pitchFamily="18" charset="0"/>
                        </a:rPr>
                        <a:t>Facilitate access to modern energy sources and energy trade;  minimize impacts from new hydropower development; catchment management to control erosion   </a:t>
                      </a:r>
                      <a:endParaRPr lang="en-GB" sz="1800" dirty="0">
                        <a:solidFill>
                          <a:schemeClr val="tx1"/>
                        </a:solidFill>
                        <a:effectLst/>
                        <a:latin typeface="+mn-lt"/>
                        <a:ea typeface="Times New Roman" panose="02020603050405020304" pitchFamily="18" charset="0"/>
                      </a:endParaRPr>
                    </a:p>
                    <a:p>
                      <a:pPr>
                        <a:lnSpc>
                          <a:spcPct val="100000"/>
                        </a:lnSpc>
                        <a:spcAft>
                          <a:spcPts val="0"/>
                        </a:spcAft>
                      </a:pPr>
                      <a:endParaRPr lang="en-GB" sz="1800" dirty="0">
                        <a:solidFill>
                          <a:schemeClr val="tx1"/>
                        </a:solidFill>
                        <a:effectLst/>
                        <a:latin typeface="+mn-lt"/>
                        <a:ea typeface="Times New Roman" panose="02020603050405020304" pitchFamily="18" charset="0"/>
                      </a:endParaRPr>
                    </a:p>
                  </a:txBody>
                  <a:tcPr marL="45823" marR="45823"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sng" dirty="0" err="1">
                          <a:solidFill>
                            <a:schemeClr val="tx1"/>
                          </a:solidFill>
                          <a:effectLst/>
                          <a:latin typeface="+mn-lt"/>
                          <a:ea typeface="Times New Roman" panose="02020603050405020304" pitchFamily="18" charset="0"/>
                        </a:rPr>
                        <a:t>Syr</a:t>
                      </a:r>
                      <a:r>
                        <a:rPr lang="en-US" sz="1800" u="sng" dirty="0">
                          <a:solidFill>
                            <a:schemeClr val="tx1"/>
                          </a:solidFill>
                          <a:effectLst/>
                          <a:latin typeface="+mn-lt"/>
                          <a:ea typeface="Times New Roman" panose="02020603050405020304" pitchFamily="18" charset="0"/>
                        </a:rPr>
                        <a:t> Darya</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ea typeface="Times New Roman" panose="02020603050405020304" pitchFamily="18" charset="0"/>
                        </a:rPr>
                        <a:t>Promote restoring and vitalizing energy market,  develop the currently minimal trade in agricultural products; improve efficiency in energy generation, transmission and use;  improve efficiency in water use (esp. in agriculture) </a:t>
                      </a:r>
                      <a:endParaRPr lang="en-GB" sz="1800" dirty="0">
                        <a:solidFill>
                          <a:schemeClr val="tx1"/>
                        </a:solidFill>
                        <a:effectLst/>
                        <a:latin typeface="+mn-lt"/>
                        <a:ea typeface="Times New Roman" panose="02020603050405020304" pitchFamily="18" charset="0"/>
                      </a:endParaRPr>
                    </a:p>
                    <a:p>
                      <a:pPr>
                        <a:lnSpc>
                          <a:spcPct val="100000"/>
                        </a:lnSpc>
                        <a:spcAft>
                          <a:spcPts val="0"/>
                        </a:spcAft>
                      </a:pPr>
                      <a:endParaRPr lang="en-GB" sz="1800" dirty="0">
                        <a:solidFill>
                          <a:schemeClr val="tx1"/>
                        </a:solidFill>
                        <a:effectLst/>
                        <a:latin typeface="+mn-lt"/>
                        <a:ea typeface="Times New Roman" panose="02020603050405020304" pitchFamily="18" charset="0"/>
                      </a:endParaRPr>
                    </a:p>
                  </a:txBody>
                  <a:tcPr marL="45823" marR="45823" marT="0" marB="0">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999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135" y="2571982"/>
            <a:ext cx="7817297" cy="1024519"/>
          </a:xfrm>
        </p:spPr>
        <p:txBody>
          <a:bodyPr>
            <a:normAutofit/>
          </a:bodyPr>
          <a:lstStyle/>
          <a:p>
            <a:pPr marL="34299" indent="0" algn="just">
              <a:buNone/>
            </a:pPr>
            <a:r>
              <a:rPr lang="en-US" sz="2000" dirty="0">
                <a:latin typeface="Calibri" panose="020F0502020204030204" pitchFamily="34" charset="0"/>
              </a:rPr>
              <a:t>Developing multi-country model of the three riparian countries (Bosnia and Herzegovina, Montenegro and Serbia) with the focus on Drina river basin, using the </a:t>
            </a:r>
            <a:r>
              <a:rPr lang="en-US" sz="2000" b="1" dirty="0">
                <a:latin typeface="Calibri" panose="020F0502020204030204" pitchFamily="34" charset="0"/>
              </a:rPr>
              <a:t>O</a:t>
            </a:r>
            <a:r>
              <a:rPr lang="en-US" sz="2000" dirty="0">
                <a:latin typeface="Calibri" panose="020F0502020204030204" pitchFamily="34" charset="0"/>
              </a:rPr>
              <a:t>pen </a:t>
            </a:r>
            <a:r>
              <a:rPr lang="en-US" sz="2000" b="1" dirty="0">
                <a:latin typeface="Calibri" panose="020F0502020204030204" pitchFamily="34" charset="0"/>
              </a:rPr>
              <a:t>S</a:t>
            </a:r>
            <a:r>
              <a:rPr lang="en-US" sz="2000" dirty="0">
                <a:latin typeface="Calibri" panose="020F0502020204030204" pitchFamily="34" charset="0"/>
              </a:rPr>
              <a:t>ource </a:t>
            </a:r>
            <a:r>
              <a:rPr lang="en-US" sz="2000" b="1" dirty="0">
                <a:latin typeface="Calibri" panose="020F0502020204030204" pitchFamily="34" charset="0"/>
              </a:rPr>
              <a:t>e</a:t>
            </a:r>
            <a:r>
              <a:rPr lang="en-US" sz="2000" dirty="0">
                <a:latin typeface="Calibri" panose="020F0502020204030204" pitchFamily="34" charset="0"/>
              </a:rPr>
              <a:t>nergy </a:t>
            </a:r>
            <a:r>
              <a:rPr lang="en-US" sz="2000" b="1" dirty="0" err="1">
                <a:latin typeface="Calibri" panose="020F0502020204030204" pitchFamily="34" charset="0"/>
              </a:rPr>
              <a:t>MO</a:t>
            </a:r>
            <a:r>
              <a:rPr lang="en-US" sz="2000" dirty="0" err="1">
                <a:latin typeface="Calibri" panose="020F0502020204030204" pitchFamily="34" charset="0"/>
              </a:rPr>
              <a:t>deling</a:t>
            </a:r>
            <a:r>
              <a:rPr lang="en-US" sz="2000" dirty="0">
                <a:latin typeface="Calibri" panose="020F0502020204030204" pitchFamily="34" charset="0"/>
              </a:rPr>
              <a:t> </a:t>
            </a:r>
            <a:r>
              <a:rPr lang="en-US" sz="2000" b="1" dirty="0" err="1">
                <a:latin typeface="Calibri" panose="020F0502020204030204" pitchFamily="34" charset="0"/>
              </a:rPr>
              <a:t>SYS</a:t>
            </a:r>
            <a:r>
              <a:rPr lang="en-US" sz="2000" dirty="0" err="1">
                <a:latin typeface="Calibri" panose="020F0502020204030204" pitchFamily="34" charset="0"/>
              </a:rPr>
              <a:t>tem</a:t>
            </a:r>
            <a:r>
              <a:rPr lang="en-US" sz="2000" dirty="0">
                <a:latin typeface="Calibri" panose="020F0502020204030204" pitchFamily="34" charset="0"/>
              </a:rPr>
              <a:t> (</a:t>
            </a:r>
            <a:r>
              <a:rPr lang="en-US" sz="2000" b="1" dirty="0">
                <a:latin typeface="Calibri" panose="020F0502020204030204" pitchFamily="34" charset="0"/>
              </a:rPr>
              <a:t>OSeMOSYS</a:t>
            </a:r>
            <a:r>
              <a:rPr lang="en-US" sz="2000" dirty="0">
                <a:latin typeface="Calibri" panose="020F0502020204030204" pitchFamily="34" charset="0"/>
              </a:rPr>
              <a:t>). </a:t>
            </a:r>
          </a:p>
        </p:txBody>
      </p:sp>
      <p:sp>
        <p:nvSpPr>
          <p:cNvPr id="6" name="Title 1"/>
          <p:cNvSpPr txBox="1">
            <a:spLocks/>
          </p:cNvSpPr>
          <p:nvPr/>
        </p:nvSpPr>
        <p:spPr>
          <a:xfrm>
            <a:off x="395536" y="562827"/>
            <a:ext cx="8229600" cy="857473"/>
          </a:xfrm>
          <a:prstGeom prst="rect">
            <a:avLst/>
          </a:prstGeom>
        </p:spPr>
        <p:txBody>
          <a:bodyPr vert="horz" lIns="68598" tIns="34299" rIns="68598" bIns="34299"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701" b="1" dirty="0"/>
              <a:t>Example from the Drina Basin:</a:t>
            </a:r>
          </a:p>
          <a:p>
            <a:r>
              <a:rPr lang="en-GB" sz="2701" b="1" dirty="0"/>
              <a:t>Quantification of the benefits of </a:t>
            </a:r>
          </a:p>
          <a:p>
            <a:r>
              <a:rPr lang="en-GB" sz="2701" b="1" dirty="0"/>
              <a:t>(Co-)optimizing flow regulation</a:t>
            </a:r>
            <a:endParaRPr lang="en-US" sz="2701" b="1" dirty="0"/>
          </a:p>
        </p:txBody>
      </p:sp>
      <p:sp>
        <p:nvSpPr>
          <p:cNvPr id="2" name="Rectangle 1"/>
          <p:cNvSpPr/>
          <p:nvPr/>
        </p:nvSpPr>
        <p:spPr>
          <a:xfrm>
            <a:off x="6224784" y="3707545"/>
            <a:ext cx="1998743" cy="594221"/>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Energy System</a:t>
            </a:r>
          </a:p>
        </p:txBody>
      </p:sp>
      <p:sp>
        <p:nvSpPr>
          <p:cNvPr id="8" name="Rectangle 7"/>
          <p:cNvSpPr/>
          <p:nvPr/>
        </p:nvSpPr>
        <p:spPr>
          <a:xfrm>
            <a:off x="6246622" y="4814957"/>
            <a:ext cx="1998743" cy="594221"/>
          </a:xfrm>
          <a:prstGeom prst="rect">
            <a:avLst/>
          </a:prstGeom>
          <a:solidFill>
            <a:schemeClr val="accent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Hydrological System</a:t>
            </a:r>
          </a:p>
        </p:txBody>
      </p:sp>
      <p:sp>
        <p:nvSpPr>
          <p:cNvPr id="9" name="Oval 8"/>
          <p:cNvSpPr/>
          <p:nvPr/>
        </p:nvSpPr>
        <p:spPr>
          <a:xfrm>
            <a:off x="6811246" y="4261251"/>
            <a:ext cx="869494" cy="594221"/>
          </a:xfrm>
          <a:prstGeom prst="ellipse">
            <a:avLst/>
          </a:prstGeom>
          <a:solidFill>
            <a:schemeClr val="accent5">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HPP</a:t>
            </a:r>
          </a:p>
        </p:txBody>
      </p:sp>
      <p:sp>
        <p:nvSpPr>
          <p:cNvPr id="13" name="Rectangle 12"/>
          <p:cNvSpPr/>
          <p:nvPr/>
        </p:nvSpPr>
        <p:spPr>
          <a:xfrm>
            <a:off x="2180641" y="2055026"/>
            <a:ext cx="5043515" cy="432161"/>
          </a:xfrm>
          <a:prstGeom prst="rect">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rPr>
              <a:t>Approach</a:t>
            </a:r>
          </a:p>
        </p:txBody>
      </p:sp>
      <p:sp>
        <p:nvSpPr>
          <p:cNvPr id="14" name="Content Placeholder 2"/>
          <p:cNvSpPr txBox="1">
            <a:spLocks/>
          </p:cNvSpPr>
          <p:nvPr/>
        </p:nvSpPr>
        <p:spPr>
          <a:xfrm>
            <a:off x="643135" y="4252348"/>
            <a:ext cx="5092419" cy="1175394"/>
          </a:xfrm>
          <a:prstGeom prst="rect">
            <a:avLst/>
          </a:prstGeom>
        </p:spPr>
        <p:txBody>
          <a:bodyPr vert="horz" lIns="68598" tIns="34299" rIns="68598" bIns="34299" rtlCol="0">
            <a:no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34299" indent="0" algn="just">
              <a:buNone/>
            </a:pPr>
            <a:r>
              <a:rPr lang="en-US" sz="2000" b="1" dirty="0">
                <a:latin typeface="Calibri" panose="020F0502020204030204" pitchFamily="34" charset="0"/>
              </a:rPr>
              <a:t>Focus: </a:t>
            </a:r>
          </a:p>
          <a:p>
            <a:pPr algn="just">
              <a:lnSpc>
                <a:spcPct val="100000"/>
              </a:lnSpc>
              <a:buFont typeface="Wingdings" panose="05000000000000000000" pitchFamily="2" charset="2"/>
              <a:buChar char="Ø"/>
            </a:pPr>
            <a:r>
              <a:rPr lang="en-US" sz="2000" dirty="0">
                <a:latin typeface="Calibri" panose="020F0502020204030204" pitchFamily="34" charset="0"/>
              </a:rPr>
              <a:t>Cost optimal electricity generation to meet the demand.</a:t>
            </a:r>
          </a:p>
          <a:p>
            <a:pPr algn="just">
              <a:lnSpc>
                <a:spcPct val="100000"/>
              </a:lnSpc>
              <a:buFont typeface="Wingdings" panose="05000000000000000000" pitchFamily="2" charset="2"/>
              <a:buChar char="Ø"/>
            </a:pPr>
            <a:r>
              <a:rPr lang="en-US" sz="2000" dirty="0">
                <a:latin typeface="Calibri" panose="020F0502020204030204" pitchFamily="34" charset="0"/>
              </a:rPr>
              <a:t>Soft linking of water flow in electricity generation system.</a:t>
            </a:r>
          </a:p>
        </p:txBody>
      </p:sp>
      <p:sp>
        <p:nvSpPr>
          <p:cNvPr id="15" name="Rectangle 14"/>
          <p:cNvSpPr/>
          <p:nvPr/>
        </p:nvSpPr>
        <p:spPr>
          <a:xfrm>
            <a:off x="655545" y="3709143"/>
            <a:ext cx="5043515" cy="432161"/>
          </a:xfrm>
          <a:prstGeom prst="rect">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latin typeface="Calibri" panose="020F0502020204030204" pitchFamily="34" charset="0"/>
              </a:rPr>
              <a:t>Drina Water – Energy Model (DWEM):</a:t>
            </a:r>
          </a:p>
        </p:txBody>
      </p:sp>
    </p:spTree>
    <p:extLst>
      <p:ext uri="{BB962C8B-B14F-4D97-AF65-F5344CB8AC3E}">
        <p14:creationId xmlns:p14="http://schemas.microsoft.com/office/powerpoint/2010/main" val="35288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12455" y="1167005"/>
            <a:ext cx="8229600" cy="857473"/>
          </a:xfrm>
          <a:prstGeom prst="rect">
            <a:avLst/>
          </a:prstGeom>
        </p:spPr>
        <p:txBody>
          <a:bodyPr vert="horz" lIns="68598" tIns="34299" rIns="68598" bIns="34299"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701" cap="all" dirty="0">
              <a:solidFill>
                <a:schemeClr val="tx1">
                  <a:lumMod val="50000"/>
                </a:schemeClr>
              </a:solidFill>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678" y="1167005"/>
            <a:ext cx="5258497" cy="380692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16795" y="309532"/>
            <a:ext cx="8229600" cy="857473"/>
          </a:xfrm>
          <a:prstGeom prst="rect">
            <a:avLst/>
          </a:prstGeom>
        </p:spPr>
        <p:txBody>
          <a:bodyPr vert="horz" lIns="68598" tIns="34299" rIns="68598" bIns="34299"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701" cap="all" dirty="0">
                <a:solidFill>
                  <a:schemeClr val="tx1">
                    <a:lumMod val="50000"/>
                  </a:schemeClr>
                </a:solidFill>
              </a:rPr>
              <a:t>Gains in electricity generation (Cooperation vs. Base scenario)</a:t>
            </a:r>
            <a:endParaRPr lang="en-US" sz="2701" cap="all" dirty="0">
              <a:solidFill>
                <a:schemeClr val="tx1">
                  <a:lumMod val="50000"/>
                </a:schemeClr>
              </a:solidFill>
            </a:endParaRPr>
          </a:p>
        </p:txBody>
      </p:sp>
      <p:sp>
        <p:nvSpPr>
          <p:cNvPr id="24" name="Content Placeholder 23"/>
          <p:cNvSpPr>
            <a:spLocks noGrp="1"/>
          </p:cNvSpPr>
          <p:nvPr>
            <p:ph idx="1"/>
          </p:nvPr>
        </p:nvSpPr>
        <p:spPr>
          <a:xfrm>
            <a:off x="213388" y="1628801"/>
            <a:ext cx="3494290" cy="3514656"/>
          </a:xfrm>
        </p:spPr>
        <p:txBody>
          <a:bodyPr>
            <a:normAutofit/>
          </a:bodyPr>
          <a:lstStyle/>
          <a:p>
            <a:r>
              <a:rPr lang="en-US" dirty="0"/>
              <a:t>Compare the Cooperative operation HPPs with non-cooperative (uncoordinated) scenario. </a:t>
            </a:r>
          </a:p>
          <a:p>
            <a:r>
              <a:rPr lang="en-US" dirty="0"/>
              <a:t>Better cooperation allow for better water availability in the river. </a:t>
            </a:r>
          </a:p>
          <a:p>
            <a:r>
              <a:rPr lang="en-US" dirty="0"/>
              <a:t>Reduce thermal generation and reduce the overall system cost. </a:t>
            </a:r>
          </a:p>
        </p:txBody>
      </p:sp>
      <p:sp>
        <p:nvSpPr>
          <p:cNvPr id="8" name="Content Placeholder 23"/>
          <p:cNvSpPr txBox="1">
            <a:spLocks/>
          </p:cNvSpPr>
          <p:nvPr/>
        </p:nvSpPr>
        <p:spPr>
          <a:xfrm>
            <a:off x="374861" y="4690880"/>
            <a:ext cx="8713468" cy="2000229"/>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1900" b="1" i="1" dirty="0"/>
              <a:t>Suggested Policy Direction</a:t>
            </a:r>
          </a:p>
          <a:p>
            <a:r>
              <a:rPr lang="en-US" sz="1900" b="1" i="1" dirty="0"/>
              <a:t>Improving cooperation between the DRB countries on flow regulation in the operation of hydro power plants, mitigation risks against  floods, reducing the stress on hydro and thermal generation through the implementation of energy efficiency measures and  non-hydro renewables. </a:t>
            </a:r>
          </a:p>
        </p:txBody>
      </p:sp>
    </p:spTree>
    <p:extLst>
      <p:ext uri="{BB962C8B-B14F-4D97-AF65-F5344CB8AC3E}">
        <p14:creationId xmlns:p14="http://schemas.microsoft.com/office/powerpoint/2010/main" val="206666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25F15D-B809-47A1-81EA-17F1A4F5D06F}"/>
              </a:ext>
            </a:extLst>
          </p:cNvPr>
          <p:cNvSpPr>
            <a:spLocks noGrp="1"/>
          </p:cNvSpPr>
          <p:nvPr>
            <p:ph idx="1"/>
          </p:nvPr>
        </p:nvSpPr>
        <p:spPr>
          <a:xfrm>
            <a:off x="899592" y="1844824"/>
            <a:ext cx="7632848" cy="4824536"/>
          </a:xfrm>
        </p:spPr>
        <p:txBody>
          <a:bodyPr>
            <a:normAutofit/>
          </a:bodyPr>
          <a:lstStyle/>
          <a:p>
            <a:r>
              <a:rPr lang="en-US" b="1" dirty="0"/>
              <a:t>Various guidelines on monitoring and assessment </a:t>
            </a:r>
            <a:r>
              <a:rPr lang="en-US" dirty="0"/>
              <a:t>developed in the 1990s and 2000s; tested in pilot projects on both surface waters and groundwaters</a:t>
            </a:r>
          </a:p>
          <a:p>
            <a:r>
              <a:rPr lang="en-US" b="1" dirty="0"/>
              <a:t>Regional assessments</a:t>
            </a:r>
            <a:r>
              <a:rPr lang="en-US" dirty="0"/>
              <a:t>: First Assessment of Transboundary Rivers, Lakes and </a:t>
            </a:r>
            <a:r>
              <a:rPr lang="en-US" dirty="0" err="1"/>
              <a:t>Groundwaters</a:t>
            </a:r>
            <a:r>
              <a:rPr lang="en-US" dirty="0"/>
              <a:t> (2007), Second Assessment (2011)</a:t>
            </a:r>
          </a:p>
          <a:p>
            <a:r>
              <a:rPr lang="en-US" b="1" dirty="0"/>
              <a:t>Working Group on Monitoring and Assessment</a:t>
            </a:r>
          </a:p>
          <a:p>
            <a:r>
              <a:rPr lang="en-US" dirty="0"/>
              <a:t>Lately monitoring and assessment has </a:t>
            </a:r>
            <a:r>
              <a:rPr lang="en-US" b="1" dirty="0"/>
              <a:t>been integrated into thematic activities </a:t>
            </a:r>
            <a:r>
              <a:rPr lang="en-US" dirty="0"/>
              <a:t>(e.g. adaptation to climate change, water-food-energy-ecosystems nexus), or has been a </a:t>
            </a:r>
            <a:r>
              <a:rPr lang="en-US" b="1" dirty="0"/>
              <a:t>component in projects on the ground</a:t>
            </a:r>
            <a:r>
              <a:rPr lang="en-US" dirty="0"/>
              <a:t> (e.g. Afghan-Tajik cooperation, the Drin GEF project)</a:t>
            </a:r>
            <a:endParaRPr lang="en-GB" dirty="0"/>
          </a:p>
        </p:txBody>
      </p:sp>
      <p:sp>
        <p:nvSpPr>
          <p:cNvPr id="3" name="Title 2">
            <a:extLst>
              <a:ext uri="{FF2B5EF4-FFF2-40B4-BE49-F238E27FC236}">
                <a16:creationId xmlns:a16="http://schemas.microsoft.com/office/drawing/2014/main" id="{72441E6E-6EE8-464F-B8AA-573ED7F247A4}"/>
              </a:ext>
            </a:extLst>
          </p:cNvPr>
          <p:cNvSpPr>
            <a:spLocks noGrp="1"/>
          </p:cNvSpPr>
          <p:nvPr>
            <p:ph type="title"/>
          </p:nvPr>
        </p:nvSpPr>
        <p:spPr>
          <a:xfrm>
            <a:off x="457200" y="908720"/>
            <a:ext cx="8229600" cy="762000"/>
          </a:xfrm>
        </p:spPr>
        <p:txBody>
          <a:bodyPr>
            <a:noAutofit/>
          </a:bodyPr>
          <a:lstStyle/>
          <a:p>
            <a:r>
              <a:rPr lang="fr-CH" sz="3600" dirty="0"/>
              <a:t>The basis: Monitoring and </a:t>
            </a:r>
            <a:r>
              <a:rPr lang="fr-CH" sz="3600" dirty="0" err="1"/>
              <a:t>assessment</a:t>
            </a:r>
            <a:r>
              <a:rPr lang="fr-CH" sz="3600" dirty="0"/>
              <a:t> </a:t>
            </a:r>
            <a:r>
              <a:rPr lang="fr-CH" sz="3600" dirty="0" err="1"/>
              <a:t>activities</a:t>
            </a:r>
            <a:r>
              <a:rPr lang="fr-CH" sz="3600" dirty="0"/>
              <a:t> </a:t>
            </a:r>
            <a:r>
              <a:rPr lang="fr-CH" sz="3600" dirty="0" err="1"/>
              <a:t>under</a:t>
            </a:r>
            <a:r>
              <a:rPr lang="fr-CH" sz="3600" dirty="0"/>
              <a:t> the Water Convention</a:t>
            </a:r>
            <a:endParaRPr lang="en-GB" sz="3600" dirty="0"/>
          </a:p>
        </p:txBody>
      </p:sp>
    </p:spTree>
    <p:extLst>
      <p:ext uri="{BB962C8B-B14F-4D97-AF65-F5344CB8AC3E}">
        <p14:creationId xmlns:p14="http://schemas.microsoft.com/office/powerpoint/2010/main" val="424616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61808"/>
            <a:ext cx="8517632" cy="762000"/>
          </a:xfrm>
        </p:spPr>
        <p:txBody>
          <a:bodyPr>
            <a:noAutofit/>
          </a:bodyPr>
          <a:lstStyle/>
          <a:p>
            <a:r>
              <a:rPr lang="en-GB" altLang="en-US" sz="3200" dirty="0"/>
              <a:t>Second Assessment of transboundary waters </a:t>
            </a:r>
            <a:br>
              <a:rPr lang="en-GB" altLang="en-US" sz="3200" dirty="0"/>
            </a:br>
            <a:r>
              <a:rPr lang="en-GB" altLang="en-US" sz="3200" dirty="0"/>
              <a:t>(2011)</a:t>
            </a:r>
            <a:endParaRPr lang="en-US" sz="3200" dirty="0"/>
          </a:p>
        </p:txBody>
      </p:sp>
      <p:sp>
        <p:nvSpPr>
          <p:cNvPr id="4" name="Content Placeholder 3"/>
          <p:cNvSpPr>
            <a:spLocks noGrp="1"/>
          </p:cNvSpPr>
          <p:nvPr>
            <p:ph idx="1"/>
          </p:nvPr>
        </p:nvSpPr>
        <p:spPr>
          <a:xfrm>
            <a:off x="457200" y="1412776"/>
            <a:ext cx="5208985" cy="5445223"/>
          </a:xfrm>
        </p:spPr>
        <p:txBody>
          <a:bodyPr>
            <a:normAutofit/>
          </a:bodyPr>
          <a:lstStyle/>
          <a:p>
            <a:r>
              <a:rPr lang="en-US" dirty="0"/>
              <a:t>Covered: </a:t>
            </a:r>
            <a:r>
              <a:rPr lang="en-US" b="1" dirty="0"/>
              <a:t>&gt;140 rivers, 25 lakes, some 200 </a:t>
            </a:r>
            <a:r>
              <a:rPr lang="en-US" b="1" dirty="0" err="1"/>
              <a:t>groundwaters</a:t>
            </a:r>
            <a:r>
              <a:rPr lang="en-US" b="1" dirty="0"/>
              <a:t> and 25 </a:t>
            </a:r>
            <a:r>
              <a:rPr lang="en-US" b="1" dirty="0" err="1"/>
              <a:t>Ramsar</a:t>
            </a:r>
            <a:r>
              <a:rPr lang="en-US" b="1" dirty="0"/>
              <a:t> Sites </a:t>
            </a:r>
            <a:r>
              <a:rPr lang="en-US" dirty="0"/>
              <a:t>&amp; other wetlands of transboundary importance from W. Europe to Central Asia; also countries from outside UNECE (Afghanistan, IR Iran, Mongolia) participated &amp; non-Parties</a:t>
            </a:r>
          </a:p>
          <a:p>
            <a:r>
              <a:rPr lang="en-US" b="1" dirty="0"/>
              <a:t>Process </a:t>
            </a:r>
            <a:r>
              <a:rPr lang="en-US" dirty="0"/>
              <a:t>(2009-2011): </a:t>
            </a:r>
            <a:r>
              <a:rPr lang="en-US" b="1" dirty="0" err="1"/>
              <a:t>subregional</a:t>
            </a:r>
            <a:r>
              <a:rPr lang="en-US" b="1" dirty="0"/>
              <a:t> focus</a:t>
            </a:r>
            <a:r>
              <a:rPr lang="en-US" dirty="0"/>
              <a:t>, extensive data collection using a questionnaire: 50 countries, 5 </a:t>
            </a:r>
            <a:r>
              <a:rPr lang="en-US" dirty="0" err="1"/>
              <a:t>subregional</a:t>
            </a:r>
            <a:r>
              <a:rPr lang="en-US" dirty="0"/>
              <a:t> workshops over &gt;2 years, reviews by national administrations, e.g. basin commissions  provided input</a:t>
            </a:r>
          </a:p>
        </p:txBody>
      </p:sp>
      <p:grpSp>
        <p:nvGrpSpPr>
          <p:cNvPr id="7" name="Group 6"/>
          <p:cNvGrpSpPr>
            <a:grpSpLocks noChangeAspect="1"/>
          </p:cNvGrpSpPr>
          <p:nvPr/>
        </p:nvGrpSpPr>
        <p:grpSpPr bwMode="auto">
          <a:xfrm>
            <a:off x="5669662" y="971217"/>
            <a:ext cx="3445501" cy="3435940"/>
            <a:chOff x="3551" y="0"/>
            <a:chExt cx="3964" cy="3953"/>
          </a:xfrm>
        </p:grpSpPr>
        <p:sp>
          <p:nvSpPr>
            <p:cNvPr id="8" name="AutoShape 3"/>
            <p:cNvSpPr>
              <a:spLocks noChangeAspect="1" noChangeArrowheads="1" noTextEdit="1"/>
            </p:cNvSpPr>
            <p:nvPr/>
          </p:nvSpPr>
          <p:spPr bwMode="auto">
            <a:xfrm>
              <a:off x="3551" y="0"/>
              <a:ext cx="3964" cy="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1" y="0"/>
              <a:ext cx="3968" cy="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4"/>
          <p:cNvGrpSpPr>
            <a:grpSpLocks noChangeAspect="1"/>
          </p:cNvGrpSpPr>
          <p:nvPr/>
        </p:nvGrpSpPr>
        <p:grpSpPr bwMode="auto">
          <a:xfrm>
            <a:off x="5671233" y="4267198"/>
            <a:ext cx="3443930" cy="2476534"/>
            <a:chOff x="2200" y="1538"/>
            <a:chExt cx="3560" cy="2560"/>
          </a:xfrm>
        </p:grpSpPr>
        <p:sp>
          <p:nvSpPr>
            <p:cNvPr id="11" name="AutoShape 3"/>
            <p:cNvSpPr>
              <a:spLocks noChangeAspect="1" noChangeArrowheads="1" noTextEdit="1"/>
            </p:cNvSpPr>
            <p:nvPr/>
          </p:nvSpPr>
          <p:spPr bwMode="auto">
            <a:xfrm>
              <a:off x="2200" y="1538"/>
              <a:ext cx="3560" cy="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0" y="1538"/>
              <a:ext cx="3562" cy="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5857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457200" y="762000"/>
            <a:ext cx="8305800" cy="1143000"/>
          </a:xfrm>
        </p:spPr>
        <p:txBody>
          <a:bodyPr/>
          <a:lstStyle/>
          <a:p>
            <a:r>
              <a:rPr lang="en-GB" sz="3600" dirty="0"/>
              <a:t>Information collected for the Second Assessment (2011) of </a:t>
            </a:r>
            <a:r>
              <a:rPr lang="en-GB" sz="3600" dirty="0" err="1"/>
              <a:t>transboundary</a:t>
            </a:r>
            <a:r>
              <a:rPr lang="en-GB" sz="3600" dirty="0"/>
              <a:t> waters</a:t>
            </a:r>
            <a:endParaRPr lang="en-US" sz="3600" dirty="0"/>
          </a:p>
        </p:txBody>
      </p:sp>
      <p:sp>
        <p:nvSpPr>
          <p:cNvPr id="72707" name="Rectangle 3"/>
          <p:cNvSpPr>
            <a:spLocks noGrp="1" noChangeArrowheads="1"/>
          </p:cNvSpPr>
          <p:nvPr>
            <p:ph type="body" idx="4294967295"/>
          </p:nvPr>
        </p:nvSpPr>
        <p:spPr>
          <a:xfrm>
            <a:off x="457200" y="2133600"/>
            <a:ext cx="8534400" cy="4191000"/>
          </a:xfrm>
        </p:spPr>
        <p:txBody>
          <a:bodyPr>
            <a:normAutofit fontScale="92500" lnSpcReduction="10000"/>
          </a:bodyPr>
          <a:lstStyle/>
          <a:p>
            <a:pPr>
              <a:lnSpc>
                <a:spcPct val="80000"/>
              </a:lnSpc>
            </a:pPr>
            <a:r>
              <a:rPr lang="en-GB" sz="2400" b="1" dirty="0"/>
              <a:t>Surface and groundwater resources</a:t>
            </a:r>
            <a:r>
              <a:rPr lang="en-GB" sz="2400" dirty="0"/>
              <a:t>: distribution among the riparian countries within a basin/aquifer (delineation, renewable resources, distribution and variability of flow) </a:t>
            </a:r>
            <a:endParaRPr lang="en-US" sz="2400" dirty="0"/>
          </a:p>
          <a:p>
            <a:pPr>
              <a:lnSpc>
                <a:spcPct val="80000"/>
              </a:lnSpc>
            </a:pPr>
            <a:r>
              <a:rPr lang="en-US" sz="2400" b="1" dirty="0"/>
              <a:t>Pressures and their importance </a:t>
            </a:r>
            <a:r>
              <a:rPr lang="en-US" sz="2400" dirty="0"/>
              <a:t>(water uses – consumptive and non-consumptive, polluting activities like wastewater discharges, diversion </a:t>
            </a:r>
            <a:r>
              <a:rPr lang="en-US" sz="2400" dirty="0" err="1"/>
              <a:t>etc</a:t>
            </a:r>
            <a:r>
              <a:rPr lang="en-US" sz="2400" dirty="0"/>
              <a:t>)</a:t>
            </a:r>
          </a:p>
          <a:p>
            <a:pPr>
              <a:lnSpc>
                <a:spcPct val="80000"/>
              </a:lnSpc>
            </a:pPr>
            <a:r>
              <a:rPr lang="en-US" sz="2400" b="1" dirty="0"/>
              <a:t>Quality and quantity status </a:t>
            </a:r>
            <a:r>
              <a:rPr lang="en-US" sz="2400" dirty="0"/>
              <a:t>of waters (quality: with reference to national systems – to be improved)</a:t>
            </a:r>
          </a:p>
          <a:p>
            <a:pPr>
              <a:lnSpc>
                <a:spcPct val="80000"/>
              </a:lnSpc>
            </a:pPr>
            <a:r>
              <a:rPr lang="en-GB" sz="2400" dirty="0" err="1"/>
              <a:t>Transboundary</a:t>
            </a:r>
            <a:r>
              <a:rPr lang="en-GB" sz="2400" dirty="0"/>
              <a:t> </a:t>
            </a:r>
            <a:r>
              <a:rPr lang="en-GB" sz="2400" b="1" dirty="0"/>
              <a:t>impacts</a:t>
            </a:r>
            <a:r>
              <a:rPr lang="en-GB" sz="2400" dirty="0"/>
              <a:t> (descriptive)</a:t>
            </a:r>
            <a:endParaRPr lang="en-US" sz="2400" dirty="0"/>
          </a:p>
          <a:p>
            <a:pPr>
              <a:lnSpc>
                <a:spcPct val="80000"/>
              </a:lnSpc>
            </a:pPr>
            <a:r>
              <a:rPr lang="en-US" sz="2400" b="1" dirty="0"/>
              <a:t>Cooperation</a:t>
            </a:r>
            <a:r>
              <a:rPr lang="en-US" sz="2400" dirty="0"/>
              <a:t>: joint bodies, agreements, joint monitoring </a:t>
            </a:r>
            <a:r>
              <a:rPr lang="en-US" sz="2400" dirty="0" err="1"/>
              <a:t>etc</a:t>
            </a:r>
            <a:r>
              <a:rPr lang="en-US" sz="2400" dirty="0"/>
              <a:t> </a:t>
            </a:r>
            <a:r>
              <a:rPr lang="en-GB" sz="2400" dirty="0"/>
              <a:t>(descriptive)</a:t>
            </a:r>
            <a:endParaRPr lang="en-US" sz="2400" dirty="0"/>
          </a:p>
          <a:p>
            <a:pPr>
              <a:lnSpc>
                <a:spcPct val="80000"/>
              </a:lnSpc>
            </a:pPr>
            <a:r>
              <a:rPr lang="en-GB" sz="2400" b="1" dirty="0"/>
              <a:t>Trends</a:t>
            </a:r>
            <a:endParaRPr lang="en-US" sz="2400" b="1" dirty="0"/>
          </a:p>
          <a:p>
            <a:pPr>
              <a:lnSpc>
                <a:spcPct val="80000"/>
              </a:lnSpc>
            </a:pPr>
            <a:r>
              <a:rPr lang="en-US" sz="2400" dirty="0"/>
              <a:t>Management </a:t>
            </a:r>
            <a:r>
              <a:rPr lang="en-US" sz="2400" b="1" dirty="0"/>
              <a:t>response measures </a:t>
            </a:r>
            <a:r>
              <a:rPr lang="en-US" sz="2400" dirty="0"/>
              <a:t>taken </a:t>
            </a:r>
            <a:r>
              <a:rPr lang="en-GB" sz="2400" dirty="0"/>
              <a:t>(descriptive)</a:t>
            </a:r>
            <a:endParaRPr lang="en-US" sz="2400" dirty="0"/>
          </a:p>
        </p:txBody>
      </p:sp>
    </p:spTree>
    <p:extLst>
      <p:ext uri="{BB962C8B-B14F-4D97-AF65-F5344CB8AC3E}">
        <p14:creationId xmlns:p14="http://schemas.microsoft.com/office/powerpoint/2010/main" val="346671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8077200" cy="1143000"/>
          </a:xfrm>
        </p:spPr>
        <p:txBody>
          <a:bodyPr/>
          <a:lstStyle/>
          <a:p>
            <a:r>
              <a:rPr lang="en-US" sz="4400" dirty="0"/>
              <a:t>Second Assessment: about information and its exchange</a:t>
            </a:r>
            <a:endParaRPr lang="en-GB" sz="4400" dirty="0"/>
          </a:p>
        </p:txBody>
      </p:sp>
      <p:sp>
        <p:nvSpPr>
          <p:cNvPr id="3" name="Content Placeholder 2"/>
          <p:cNvSpPr>
            <a:spLocks noGrp="1"/>
          </p:cNvSpPr>
          <p:nvPr>
            <p:ph idx="1"/>
          </p:nvPr>
        </p:nvSpPr>
        <p:spPr>
          <a:xfrm>
            <a:off x="457200" y="2133600"/>
            <a:ext cx="5698976" cy="3886200"/>
          </a:xfrm>
        </p:spPr>
        <p:txBody>
          <a:bodyPr>
            <a:normAutofit fontScale="92500" lnSpcReduction="10000"/>
          </a:bodyPr>
          <a:lstStyle/>
          <a:p>
            <a:pPr>
              <a:lnSpc>
                <a:spcPct val="80000"/>
              </a:lnSpc>
            </a:pPr>
            <a:r>
              <a:rPr lang="en-GB" sz="2000" dirty="0"/>
              <a:t>Information exchange often irregular, intermittent, opaque and unstructured</a:t>
            </a:r>
          </a:p>
          <a:p>
            <a:pPr>
              <a:lnSpc>
                <a:spcPct val="80000"/>
              </a:lnSpc>
            </a:pPr>
            <a:r>
              <a:rPr lang="en-GB" sz="2000" dirty="0"/>
              <a:t>Harmonization of information and approaches is a challenge </a:t>
            </a:r>
          </a:p>
          <a:p>
            <a:pPr>
              <a:lnSpc>
                <a:spcPct val="80000"/>
              </a:lnSpc>
            </a:pPr>
            <a:r>
              <a:rPr lang="en-GB" sz="2000" dirty="0"/>
              <a:t>Joint monitoring &amp; assessment hardly exist in many transboundary basins</a:t>
            </a:r>
          </a:p>
          <a:p>
            <a:pPr>
              <a:lnSpc>
                <a:spcPct val="80000"/>
              </a:lnSpc>
            </a:pPr>
            <a:r>
              <a:rPr lang="en-GB" sz="2000" dirty="0"/>
              <a:t>Weak exchange of data between different national sector authorities</a:t>
            </a:r>
          </a:p>
          <a:p>
            <a:pPr>
              <a:lnSpc>
                <a:spcPct val="80000"/>
              </a:lnSpc>
            </a:pPr>
            <a:r>
              <a:rPr lang="en-GB" sz="2000" dirty="0"/>
              <a:t>Information too often scattered and isolated and does not support sound management and decision-making</a:t>
            </a:r>
          </a:p>
          <a:p>
            <a:pPr>
              <a:lnSpc>
                <a:spcPct val="80000"/>
              </a:lnSpc>
            </a:pPr>
            <a:r>
              <a:rPr lang="en-GB" sz="2000" dirty="0"/>
              <a:t>Basin level information commonly not available</a:t>
            </a:r>
          </a:p>
          <a:p>
            <a:pPr>
              <a:lnSpc>
                <a:spcPct val="80000"/>
              </a:lnSpc>
            </a:pPr>
            <a:r>
              <a:rPr lang="en-GB" sz="2000" dirty="0"/>
              <a:t>Cost of and access to information is a major issue in many countries</a:t>
            </a:r>
          </a:p>
          <a:p>
            <a:pPr marL="0" indent="0">
              <a:lnSpc>
                <a:spcPct val="80000"/>
              </a:lnSpc>
              <a:buNone/>
            </a:pPr>
            <a:endParaRPr lang="en-GB" sz="2000" dirty="0"/>
          </a:p>
          <a:p>
            <a:pPr>
              <a:lnSpc>
                <a:spcPct val="80000"/>
              </a:lnSpc>
            </a:pPr>
            <a:endParaRPr lang="en-GB" sz="2000" dirty="0"/>
          </a:p>
        </p:txBody>
      </p:sp>
      <p:pic>
        <p:nvPicPr>
          <p:cNvPr id="2050" name="Picture 2" descr="http://www.unece.org/uploads/pics/3c7f211b3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33600"/>
            <a:ext cx="285750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51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814"/>
            <a:ext cx="8305800" cy="1143000"/>
          </a:xfrm>
        </p:spPr>
        <p:txBody>
          <a:bodyPr>
            <a:normAutofit fontScale="90000"/>
          </a:bodyPr>
          <a:lstStyle/>
          <a:p>
            <a:r>
              <a:rPr lang="en-US" dirty="0"/>
              <a:t>Basin example: water resources &amp;  the context of their use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2814"/>
            <a:ext cx="6545294" cy="537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648" y="3048000"/>
            <a:ext cx="2654351" cy="38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658" y="762000"/>
            <a:ext cx="2053018" cy="208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36" y="5741182"/>
            <a:ext cx="6215063" cy="111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827" y="3982155"/>
            <a:ext cx="1330814" cy="369332"/>
          </a:xfrm>
          <a:prstGeom prst="rect">
            <a:avLst/>
          </a:prstGeom>
          <a:noFill/>
        </p:spPr>
        <p:txBody>
          <a:bodyPr wrap="none" rtlCol="0">
            <a:spAutoFit/>
          </a:bodyPr>
          <a:lstStyle/>
          <a:p>
            <a:r>
              <a:rPr lang="en-US" dirty="0"/>
              <a:t>Discharge</a:t>
            </a:r>
            <a:endParaRPr lang="en-GB" dirty="0"/>
          </a:p>
        </p:txBody>
      </p:sp>
      <p:sp>
        <p:nvSpPr>
          <p:cNvPr id="4" name="TextBox 3"/>
          <p:cNvSpPr txBox="1"/>
          <p:nvPr/>
        </p:nvSpPr>
        <p:spPr>
          <a:xfrm>
            <a:off x="3657600" y="5454134"/>
            <a:ext cx="1477264" cy="369332"/>
          </a:xfrm>
          <a:prstGeom prst="rect">
            <a:avLst/>
          </a:prstGeom>
          <a:noFill/>
        </p:spPr>
        <p:txBody>
          <a:bodyPr wrap="none" rtlCol="0">
            <a:spAutoFit/>
          </a:bodyPr>
          <a:lstStyle/>
          <a:p>
            <a:r>
              <a:rPr lang="en-US" dirty="0"/>
              <a:t>Withdrawal</a:t>
            </a:r>
            <a:endParaRPr lang="en-GB" dirty="0"/>
          </a:p>
        </p:txBody>
      </p:sp>
      <p:sp>
        <p:nvSpPr>
          <p:cNvPr id="5" name="TextBox 4"/>
          <p:cNvSpPr txBox="1"/>
          <p:nvPr/>
        </p:nvSpPr>
        <p:spPr>
          <a:xfrm>
            <a:off x="6380642" y="836483"/>
            <a:ext cx="1450525" cy="646331"/>
          </a:xfrm>
          <a:prstGeom prst="rect">
            <a:avLst/>
          </a:prstGeom>
          <a:noFill/>
        </p:spPr>
        <p:txBody>
          <a:bodyPr wrap="none" rtlCol="0">
            <a:spAutoFit/>
          </a:bodyPr>
          <a:lstStyle/>
          <a:p>
            <a:r>
              <a:rPr lang="en-US" dirty="0"/>
              <a:t>Land use/</a:t>
            </a:r>
          </a:p>
          <a:p>
            <a:r>
              <a:rPr lang="en-US" dirty="0"/>
              <a:t>Land cover</a:t>
            </a:r>
            <a:endParaRPr lang="en-GB" dirty="0"/>
          </a:p>
        </p:txBody>
      </p:sp>
      <p:sp>
        <p:nvSpPr>
          <p:cNvPr id="6" name="TextBox 5"/>
          <p:cNvSpPr txBox="1"/>
          <p:nvPr/>
        </p:nvSpPr>
        <p:spPr>
          <a:xfrm>
            <a:off x="7831167" y="3048000"/>
            <a:ext cx="1390894" cy="369332"/>
          </a:xfrm>
          <a:prstGeom prst="rect">
            <a:avLst/>
          </a:prstGeom>
          <a:noFill/>
        </p:spPr>
        <p:txBody>
          <a:bodyPr wrap="none" rtlCol="0">
            <a:spAutoFit/>
          </a:bodyPr>
          <a:lstStyle/>
          <a:p>
            <a:r>
              <a:rPr lang="en-US" dirty="0"/>
              <a:t>Population</a:t>
            </a:r>
            <a:endParaRPr lang="en-GB" dirty="0"/>
          </a:p>
        </p:txBody>
      </p:sp>
    </p:spTree>
    <p:extLst>
      <p:ext uri="{BB962C8B-B14F-4D97-AF65-F5344CB8AC3E}">
        <p14:creationId xmlns:p14="http://schemas.microsoft.com/office/powerpoint/2010/main" val="299302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685800" y="457200"/>
            <a:ext cx="8077200" cy="1143000"/>
          </a:xfrm>
        </p:spPr>
        <p:txBody>
          <a:bodyPr anchor="ctr"/>
          <a:lstStyle/>
          <a:p>
            <a:pPr eaLnBrk="1" hangingPunct="1"/>
            <a:r>
              <a:rPr lang="en-US" sz="3600" dirty="0"/>
              <a:t>Benefits of common, clear methodologies for assessment of waters and reporting across the region</a:t>
            </a:r>
            <a:endParaRPr lang="en-GB" sz="3600" dirty="0"/>
          </a:p>
        </p:txBody>
      </p:sp>
      <p:sp>
        <p:nvSpPr>
          <p:cNvPr id="8196" name="Rectangle 3"/>
          <p:cNvSpPr>
            <a:spLocks noGrp="1" noChangeArrowheads="1"/>
          </p:cNvSpPr>
          <p:nvPr>
            <p:ph type="body" idx="4294967295"/>
          </p:nvPr>
        </p:nvSpPr>
        <p:spPr>
          <a:xfrm>
            <a:off x="138113" y="1600200"/>
            <a:ext cx="8777287" cy="4495800"/>
          </a:xfrm>
        </p:spPr>
        <p:txBody>
          <a:bodyPr>
            <a:normAutofit fontScale="92500"/>
          </a:bodyPr>
          <a:lstStyle/>
          <a:p>
            <a:pPr marL="342900" indent="-342900" eaLnBrk="1" hangingPunct="1">
              <a:buClr>
                <a:srgbClr val="009900"/>
              </a:buClr>
              <a:buFont typeface="Arial" panose="020B0604020202020204" pitchFamily="34" charset="0"/>
              <a:buChar char="•"/>
              <a:defRPr/>
            </a:pPr>
            <a:endParaRPr lang="en-US" sz="2200" dirty="0">
              <a:cs typeface="Times New Roman" pitchFamily="18" charset="0"/>
            </a:endParaRPr>
          </a:p>
          <a:p>
            <a:pPr marL="342900" indent="-342900" eaLnBrk="1" hangingPunct="1">
              <a:buClr>
                <a:schemeClr val="accent3"/>
              </a:buClr>
              <a:buFont typeface="Arial" panose="020B0604020202020204" pitchFamily="34" charset="0"/>
              <a:buChar char="•"/>
              <a:defRPr/>
            </a:pPr>
            <a:r>
              <a:rPr lang="en-US" sz="2100" dirty="0">
                <a:cs typeface="Times New Roman" pitchFamily="18" charset="0"/>
              </a:rPr>
              <a:t>Comparability (across borders, notably)</a:t>
            </a:r>
          </a:p>
          <a:p>
            <a:pPr marL="342900" indent="-342900" eaLnBrk="1" hangingPunct="1">
              <a:buClr>
                <a:schemeClr val="accent3"/>
              </a:buClr>
              <a:buFont typeface="Arial" panose="020B0604020202020204" pitchFamily="34" charset="0"/>
              <a:buChar char="•"/>
              <a:defRPr/>
            </a:pPr>
            <a:r>
              <a:rPr lang="en-US" sz="2100" dirty="0">
                <a:cs typeface="Times New Roman" pitchFamily="18" charset="0"/>
              </a:rPr>
              <a:t>A common basis for identifying challenges and needs for action — nationally, at basin level and regionally</a:t>
            </a:r>
          </a:p>
          <a:p>
            <a:pPr marL="342900" indent="-342900" eaLnBrk="1" hangingPunct="1">
              <a:buClr>
                <a:schemeClr val="accent3"/>
              </a:buClr>
              <a:buFont typeface="Arial" panose="020B0604020202020204" pitchFamily="34" charset="0"/>
              <a:buChar char="•"/>
              <a:defRPr/>
            </a:pPr>
            <a:r>
              <a:rPr lang="en-US" sz="2100" dirty="0">
                <a:cs typeface="Times New Roman" pitchFamily="18" charset="0"/>
              </a:rPr>
              <a:t>Some pressures on water quality clearly (sub-)regional: air pollution, pollution of recipient seas from land-based sources </a:t>
            </a:r>
          </a:p>
          <a:p>
            <a:pPr marL="342900" indent="-342900" eaLnBrk="1" hangingPunct="1">
              <a:buClr>
                <a:schemeClr val="accent3"/>
              </a:buClr>
              <a:buFont typeface="Arial" panose="020B0604020202020204" pitchFamily="34" charset="0"/>
              <a:buChar char="•"/>
              <a:defRPr/>
            </a:pPr>
            <a:r>
              <a:rPr lang="en-US" sz="2100" dirty="0">
                <a:cs typeface="Times New Roman" pitchFamily="18" charset="0"/>
              </a:rPr>
              <a:t>Benefit from a wider exchange of good practices/international experience  </a:t>
            </a:r>
          </a:p>
          <a:p>
            <a:pPr marL="342900" indent="-342900" eaLnBrk="1" hangingPunct="1">
              <a:buClr>
                <a:schemeClr val="accent3"/>
              </a:buClr>
              <a:buFont typeface="Arial" panose="020B0604020202020204" pitchFamily="34" charset="0"/>
              <a:buChar char="•"/>
              <a:defRPr/>
            </a:pPr>
            <a:r>
              <a:rPr lang="en-US" sz="2100" dirty="0">
                <a:cs typeface="Times New Roman" pitchFamily="18" charset="0"/>
              </a:rPr>
              <a:t>Promoting cooperation </a:t>
            </a:r>
          </a:p>
          <a:p>
            <a:pPr marL="342900" indent="-342900" eaLnBrk="1" hangingPunct="1">
              <a:buClr>
                <a:schemeClr val="accent3"/>
              </a:buClr>
              <a:buFont typeface="Arial" panose="020B0604020202020204" pitchFamily="34" charset="0"/>
              <a:buChar char="•"/>
              <a:defRPr/>
            </a:pPr>
            <a:r>
              <a:rPr lang="en-US" sz="2100" dirty="0">
                <a:cs typeface="Times New Roman" pitchFamily="18" charset="0"/>
              </a:rPr>
              <a:t>Making information available saves effort</a:t>
            </a:r>
          </a:p>
          <a:p>
            <a:pPr marL="342900" indent="-342900" eaLnBrk="1" hangingPunct="1">
              <a:buClr>
                <a:schemeClr val="accent3"/>
              </a:buClr>
              <a:buFont typeface="Arial" panose="020B0604020202020204" pitchFamily="34" charset="0"/>
              <a:buChar char="•"/>
              <a:defRPr/>
            </a:pPr>
            <a:r>
              <a:rPr lang="en-US" sz="2100" dirty="0">
                <a:cs typeface="Times New Roman" pitchFamily="18" charset="0"/>
              </a:rPr>
              <a:t>Increased public awareness &amp; access to information (trust, legitimacy)</a:t>
            </a:r>
          </a:p>
          <a:p>
            <a:pPr marL="342900" indent="-342900" eaLnBrk="1" hangingPunct="1">
              <a:buClr>
                <a:schemeClr val="accent3"/>
              </a:buClr>
              <a:buFont typeface="Arial" panose="020B0604020202020204" pitchFamily="34" charset="0"/>
              <a:buChar char="•"/>
              <a:defRPr/>
            </a:pPr>
            <a:r>
              <a:rPr lang="en-US" sz="2100" dirty="0">
                <a:cs typeface="Times New Roman" pitchFamily="18" charset="0"/>
              </a:rPr>
              <a:t>Serves to inform, guide and stimulate further action by</a:t>
            </a:r>
            <a:r>
              <a:rPr lang="en-GB" sz="2100" dirty="0">
                <a:cs typeface="Times New Roman" pitchFamily="18" charset="0"/>
              </a:rPr>
              <a:t> different actors  (including donors and the research community)</a:t>
            </a:r>
          </a:p>
        </p:txBody>
      </p:sp>
    </p:spTree>
    <p:extLst>
      <p:ext uri="{BB962C8B-B14F-4D97-AF65-F5344CB8AC3E}">
        <p14:creationId xmlns:p14="http://schemas.microsoft.com/office/powerpoint/2010/main" val="545400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1268760"/>
            <a:ext cx="7776864" cy="5400600"/>
          </a:xfrm>
        </p:spPr>
        <p:txBody>
          <a:bodyPr>
            <a:normAutofit fontScale="92500" lnSpcReduction="20000"/>
          </a:bodyPr>
          <a:lstStyle/>
          <a:p>
            <a:pPr marL="0" indent="0">
              <a:buNone/>
            </a:pPr>
            <a:r>
              <a:rPr lang="en-US" dirty="0"/>
              <a:t>Concept for a </a:t>
            </a:r>
            <a:r>
              <a:rPr lang="en-US" b="1" dirty="0"/>
              <a:t>3</a:t>
            </a:r>
            <a:r>
              <a:rPr lang="en-US" b="1" baseline="30000" dirty="0"/>
              <a:t>rd</a:t>
            </a:r>
            <a:r>
              <a:rPr lang="en-US" b="1" dirty="0"/>
              <a:t> comprehensive Assessment of Transboundary Waters</a:t>
            </a:r>
            <a:r>
              <a:rPr lang="en-US" dirty="0"/>
              <a:t> (mandated by 7</a:t>
            </a:r>
            <a:r>
              <a:rPr lang="en-US" baseline="30000" dirty="0"/>
              <a:t>th</a:t>
            </a:r>
            <a:r>
              <a:rPr lang="en-US" dirty="0"/>
              <a:t> </a:t>
            </a:r>
            <a:r>
              <a:rPr lang="en-US" dirty="0" err="1"/>
              <a:t>MoP</a:t>
            </a:r>
            <a:r>
              <a:rPr lang="en-US" dirty="0"/>
              <a:t>) was developed: </a:t>
            </a:r>
          </a:p>
          <a:p>
            <a:pPr lvl="1"/>
            <a:r>
              <a:rPr lang="en-US" dirty="0"/>
              <a:t>Following an initial discussion in 2016, Expert Group met in May 2017 to hear expectations from countries, reviewed related initiatives and to develop the scope and main features </a:t>
            </a:r>
          </a:p>
          <a:p>
            <a:pPr lvl="1"/>
            <a:r>
              <a:rPr lang="en-US" dirty="0"/>
              <a:t>Draft concept prepared to inform the discussion at the Working Group on IWRM, but </a:t>
            </a:r>
            <a:r>
              <a:rPr lang="en-US" i="1" dirty="0"/>
              <a:t>not included in the </a:t>
            </a:r>
            <a:r>
              <a:rPr lang="en-US" i="1" dirty="0" err="1"/>
              <a:t>Programme</a:t>
            </a:r>
            <a:r>
              <a:rPr lang="en-US" i="1" dirty="0"/>
              <a:t> of Work</a:t>
            </a:r>
            <a:r>
              <a:rPr lang="en-US" dirty="0"/>
              <a:t> (</a:t>
            </a:r>
            <a:r>
              <a:rPr lang="en-US" dirty="0" err="1"/>
              <a:t>PoW</a:t>
            </a:r>
            <a:r>
              <a:rPr lang="en-US" dirty="0"/>
              <a:t>) 2019-2021</a:t>
            </a:r>
          </a:p>
          <a:p>
            <a:endParaRPr lang="en-US" dirty="0"/>
          </a:p>
          <a:p>
            <a:pPr marL="0" indent="0">
              <a:buNone/>
            </a:pPr>
            <a:r>
              <a:rPr lang="en-US" b="1" dirty="0"/>
              <a:t>The approach proposed</a:t>
            </a:r>
          </a:p>
          <a:p>
            <a:r>
              <a:rPr lang="en-US" dirty="0"/>
              <a:t>Minimum common+ adjust the focus to the interest of the </a:t>
            </a:r>
            <a:r>
              <a:rPr lang="en-US" dirty="0" err="1"/>
              <a:t>riparians</a:t>
            </a:r>
            <a:r>
              <a:rPr lang="en-US" dirty="0"/>
              <a:t> and the level of existing cooperation;  clustering of basins interested in a specific thematic (e.g. disaster risk reduction, ecosystems, nexus, sediments) </a:t>
            </a:r>
          </a:p>
          <a:p>
            <a:r>
              <a:rPr lang="en-US" dirty="0"/>
              <a:t>The assessment approach has to be a mix of qualitative, semi-quantitative and quantitative information. Adjusted to the data availability in each basin</a:t>
            </a:r>
          </a:p>
          <a:p>
            <a:r>
              <a:rPr lang="en-US" dirty="0"/>
              <a:t>The key: the information and the process makes the co-</a:t>
            </a:r>
            <a:r>
              <a:rPr lang="en-US" dirty="0" err="1"/>
              <a:t>riparians</a:t>
            </a:r>
            <a:r>
              <a:rPr lang="en-US" dirty="0"/>
              <a:t> revisit, discuss and agree about their challenges and possible responses</a:t>
            </a:r>
          </a:p>
          <a:p>
            <a:endParaRPr lang="en-GB" dirty="0"/>
          </a:p>
        </p:txBody>
      </p:sp>
      <p:sp>
        <p:nvSpPr>
          <p:cNvPr id="3" name="Title 2"/>
          <p:cNvSpPr>
            <a:spLocks noGrp="1"/>
          </p:cNvSpPr>
          <p:nvPr>
            <p:ph type="title"/>
          </p:nvPr>
        </p:nvSpPr>
        <p:spPr/>
        <p:txBody>
          <a:bodyPr>
            <a:normAutofit fontScale="90000"/>
          </a:bodyPr>
          <a:lstStyle/>
          <a:p>
            <a:r>
              <a:rPr lang="en-US" dirty="0"/>
              <a:t>A possible third comprehensive assessment eventually?</a:t>
            </a:r>
            <a:endParaRPr lang="en-GB" dirty="0"/>
          </a:p>
        </p:txBody>
      </p:sp>
    </p:spTree>
    <p:extLst>
      <p:ext uri="{BB962C8B-B14F-4D97-AF65-F5344CB8AC3E}">
        <p14:creationId xmlns:p14="http://schemas.microsoft.com/office/powerpoint/2010/main" val="178786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836712"/>
            <a:ext cx="8229600" cy="4503237"/>
          </a:xfrm>
        </p:spPr>
        <p:txBody>
          <a:bodyPr>
            <a:noAutofit/>
          </a:bodyPr>
          <a:lstStyle/>
          <a:p>
            <a:pPr marL="0" indent="0">
              <a:buNone/>
            </a:pPr>
            <a:r>
              <a:rPr lang="en-US" sz="1800" b="1" i="1" dirty="0"/>
              <a:t>Projects on the ground</a:t>
            </a:r>
            <a:endParaRPr lang="en-GB" sz="1800" b="1" i="1" dirty="0"/>
          </a:p>
          <a:p>
            <a:r>
              <a:rPr lang="en-GB" sz="1800" i="1" dirty="0"/>
              <a:t>Main challenge: resource-intensive, funding</a:t>
            </a:r>
          </a:p>
          <a:p>
            <a:r>
              <a:rPr lang="en-US" sz="1800" i="1" dirty="0"/>
              <a:t>Lessons: Practical testing is key to delivering solid guidance, technical cooperation can pave the way to the political level advancement in cooperation </a:t>
            </a:r>
            <a:endParaRPr lang="en-GB" sz="1800" i="1" dirty="0"/>
          </a:p>
          <a:p>
            <a:pPr marL="0" indent="0">
              <a:buNone/>
            </a:pPr>
            <a:r>
              <a:rPr lang="en-US" sz="1800" b="1" i="1" dirty="0"/>
              <a:t>Regional assessments </a:t>
            </a:r>
          </a:p>
          <a:p>
            <a:r>
              <a:rPr lang="en-US" sz="1800" i="1" dirty="0"/>
              <a:t>Challenges: basin level information, </a:t>
            </a:r>
            <a:r>
              <a:rPr lang="en-US" sz="1800" i="1" dirty="0" err="1"/>
              <a:t>intersector</a:t>
            </a:r>
            <a:r>
              <a:rPr lang="en-US" sz="1800" i="1" dirty="0"/>
              <a:t> access, cost, different approaches (e.g. to water quality classification). What shape should assessment take under the global Convention?</a:t>
            </a:r>
          </a:p>
          <a:p>
            <a:r>
              <a:rPr lang="en-US" sz="1800" i="1" dirty="0"/>
              <a:t>Served to exchange views &amp; experience, harmonize approaches, keep the status of transboundary waters under scrutiny</a:t>
            </a:r>
          </a:p>
          <a:p>
            <a:pPr marL="0" indent="0">
              <a:buNone/>
            </a:pPr>
            <a:r>
              <a:rPr lang="en-US" sz="1800" b="1" i="1" dirty="0"/>
              <a:t>Monitoring and information components in thematic activities</a:t>
            </a:r>
          </a:p>
          <a:p>
            <a:r>
              <a:rPr lang="en-US" sz="1800" i="1" dirty="0"/>
              <a:t>Monitoring, assessment and information has synergies with other thematic activities: highly complementary to e.g. reporting under the Water Convention</a:t>
            </a:r>
          </a:p>
          <a:p>
            <a:r>
              <a:rPr lang="en-US" sz="1800" i="1" dirty="0"/>
              <a:t>Projects contribute experience of wider applicability which needs to be consolidated into policy products like principles, guidelines, good practice etc. </a:t>
            </a:r>
          </a:p>
          <a:p>
            <a:pPr marL="0" indent="0">
              <a:buNone/>
            </a:pPr>
            <a:r>
              <a:rPr lang="en-US" sz="2000" b="1" i="1" dirty="0">
                <a:solidFill>
                  <a:srgbClr val="0070C0"/>
                </a:solidFill>
              </a:rPr>
              <a:t>Exchange of data and information is presently a major challenge!</a:t>
            </a:r>
          </a:p>
        </p:txBody>
      </p:sp>
      <p:sp>
        <p:nvSpPr>
          <p:cNvPr id="3" name="Title 2"/>
          <p:cNvSpPr>
            <a:spLocks noGrp="1"/>
          </p:cNvSpPr>
          <p:nvPr>
            <p:ph type="title"/>
          </p:nvPr>
        </p:nvSpPr>
        <p:spPr>
          <a:xfrm>
            <a:off x="457200" y="0"/>
            <a:ext cx="8229600" cy="762000"/>
          </a:xfrm>
        </p:spPr>
        <p:txBody>
          <a:bodyPr>
            <a:noAutofit/>
          </a:bodyPr>
          <a:lstStyle/>
          <a:p>
            <a:r>
              <a:rPr lang="fr-CH" sz="3600" dirty="0" err="1"/>
              <a:t>Lessons</a:t>
            </a:r>
            <a:r>
              <a:rPr lang="fr-CH" sz="3600" dirty="0"/>
              <a:t> </a:t>
            </a:r>
            <a:r>
              <a:rPr lang="fr-CH" sz="3600" dirty="0" err="1"/>
              <a:t>learned</a:t>
            </a:r>
            <a:r>
              <a:rPr lang="fr-CH" sz="3600" dirty="0"/>
              <a:t> and challenges</a:t>
            </a:r>
            <a:endParaRPr lang="en-GB" sz="3600" dirty="0"/>
          </a:p>
        </p:txBody>
      </p:sp>
    </p:spTree>
    <p:extLst>
      <p:ext uri="{BB962C8B-B14F-4D97-AF65-F5344CB8AC3E}">
        <p14:creationId xmlns:p14="http://schemas.microsoft.com/office/powerpoint/2010/main" val="340323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UNECE_POTX_4x3">
  <a:themeElements>
    <a:clrScheme name="SDG color palette 2">
      <a:dk1>
        <a:sysClr val="windowText" lastClr="000000"/>
      </a:dk1>
      <a:lt1>
        <a:sysClr val="window" lastClr="FFFFFF"/>
      </a:lt1>
      <a:dk2>
        <a:srgbClr val="44546A"/>
      </a:dk2>
      <a:lt2>
        <a:srgbClr val="E7E6E6"/>
      </a:lt2>
      <a:accent1>
        <a:srgbClr val="0A97D9"/>
      </a:accent1>
      <a:accent2>
        <a:srgbClr val="DD1367"/>
      </a:accent2>
      <a:accent3>
        <a:srgbClr val="FCC30B"/>
      </a:accent3>
      <a:accent4>
        <a:srgbClr val="FD6925"/>
      </a:accent4>
      <a:accent5>
        <a:srgbClr val="4C9F38"/>
      </a:accent5>
      <a:accent6>
        <a:srgbClr val="E5243B"/>
      </a:accent6>
      <a:hlink>
        <a:srgbClr val="0563C1"/>
      </a:hlink>
      <a:folHlink>
        <a:srgbClr val="954F72"/>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noFill/>
          <a:miter lim="800000"/>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2.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3.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docProps/app.xml><?xml version="1.0" encoding="utf-8"?>
<Properties xmlns="http://schemas.openxmlformats.org/officeDocument/2006/extended-properties" xmlns:vt="http://schemas.openxmlformats.org/officeDocument/2006/docPropsVTypes">
  <Template/>
  <TotalTime>1400</TotalTime>
  <Words>1465</Words>
  <Application>Microsoft Office PowerPoint</Application>
  <PresentationFormat>On-screen Show (4:3)</PresentationFormat>
  <Paragraphs>147</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HP Simplified</vt:lpstr>
      <vt:lpstr>Arial</vt:lpstr>
      <vt:lpstr>Calibri</vt:lpstr>
      <vt:lpstr>Symbol</vt:lpstr>
      <vt:lpstr>Times New Roman</vt:lpstr>
      <vt:lpstr>Verdana</vt:lpstr>
      <vt:lpstr>Wingdings</vt:lpstr>
      <vt:lpstr>UNECE_POTX_4x3</vt:lpstr>
      <vt:lpstr> Activities on monitoring and assessment under the Water Convention : comprehensive and thematic assessment </vt:lpstr>
      <vt:lpstr>The basis: Monitoring and assessment activities under the Water Convention</vt:lpstr>
      <vt:lpstr>Second Assessment of transboundary waters  (2011)</vt:lpstr>
      <vt:lpstr>Information collected for the Second Assessment (2011) of transboundary waters</vt:lpstr>
      <vt:lpstr>Second Assessment: about information and its exchange</vt:lpstr>
      <vt:lpstr>Basin example: water resources &amp;  the context of their use</vt:lpstr>
      <vt:lpstr>Benefits of common, clear methodologies for assessment of waters and reporting across the region</vt:lpstr>
      <vt:lpstr>A possible third comprehensive assessment eventually?</vt:lpstr>
      <vt:lpstr>Lessons learned and challenges</vt:lpstr>
      <vt:lpstr>Climate change activities and related information under the Water Convention</vt:lpstr>
      <vt:lpstr>Nexus assessments under the UNECE Water Convention: the framework</vt:lpstr>
      <vt:lpstr>Nexus assessment methodology developed under the Water Convention</vt:lpstr>
      <vt:lpstr>Balancing different water uses in the Sava Basin</vt:lpstr>
      <vt:lpstr>Water resource and energy indicators Complementarity at the transboundary level to capitalize on!</vt:lpstr>
      <vt:lpstr>Nexus opportunities (examples) Many ways to address hydropower related issues…</vt:lpstr>
      <vt:lpstr>PowerPoint Presentation</vt:lpstr>
      <vt:lpstr>PowerPoint Presentation</vt:lpstr>
    </vt:vector>
  </TitlesOfParts>
  <Company>ECE-ISU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Jean Rodriguez</dc:creator>
  <cp:lastModifiedBy>Francesca Bernardini</cp:lastModifiedBy>
  <cp:revision>139</cp:revision>
  <cp:lastPrinted>2018-09-20T07:34:46Z</cp:lastPrinted>
  <dcterms:created xsi:type="dcterms:W3CDTF">2015-05-13T14:05:37Z</dcterms:created>
  <dcterms:modified xsi:type="dcterms:W3CDTF">2018-09-20T20:58:25Z</dcterms:modified>
</cp:coreProperties>
</file>