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6" r:id="rId4"/>
    <p:sldId id="275" r:id="rId5"/>
    <p:sldId id="270" r:id="rId6"/>
    <p:sldId id="274" r:id="rId7"/>
    <p:sldId id="277" r:id="rId8"/>
    <p:sldId id="278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ton Johnston" initials="LJ" lastIdx="2" clrIdx="0">
    <p:extLst>
      <p:ext uri="{19B8F6BF-5375-455C-9EA6-DF929625EA0E}">
        <p15:presenceInfo xmlns:p15="http://schemas.microsoft.com/office/powerpoint/2012/main" userId="S-1-5-21-299502267-492894223-1957994488-4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707" autoAdjust="0"/>
  </p:normalViewPr>
  <p:slideViewPr>
    <p:cSldViewPr snapToGrid="0">
      <p:cViewPr>
        <p:scale>
          <a:sx n="110" d="100"/>
          <a:sy n="110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4D40-C9A7-404A-83A7-4138E127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A35F4-61EB-45EA-A2CF-4DF69786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C3CC1-EDD8-46C2-98FD-752F5103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45E52-9BC1-4ED9-B313-7AE2E021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364C7-A31A-451B-A126-AF4DD3AB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33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B6F4-F405-4833-8545-209B34E9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D1EB1-0638-4E6C-A8E6-02839E91D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FF54C-C003-423B-8D44-D198FB45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1F231-4735-4F39-93C9-258687DD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A4AE-97B2-4F42-933E-04395F7A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85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32380-A6DB-4185-89BA-CB7D2C539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8B8F-12E8-444B-AE66-A46D7F38A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6286C-3B1C-4FEB-AF12-5F602AAD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B4C89-14C2-4CF4-A4CD-9109AD46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3442-3E97-4514-8078-F5A559BB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7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57DE-DEFF-431B-A449-C227461F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8403-18F3-4858-9BFE-12F223DBE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25444-33C7-4E3C-B018-CD20DCCD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F0079-112F-4072-86EC-55F477E7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3B90-7CA8-4F37-BEEE-F4F71E8B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37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99EF-E89E-40F6-9616-41135944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815F-86D4-40B7-822F-534D6CBD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83653-7DFC-4B78-BBF4-87123C10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E3234-2595-4B6C-959E-3B115BB4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7F608-6B9B-4FF7-9246-2CE86D9B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71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3537-3967-49D9-9223-96FAC2D1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A04F-333B-4B1A-8C0E-A1A86D376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9C71-2D7C-438E-B901-804516749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428D3-9248-4C31-8C27-5B61BFA2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B26E6-DD94-4360-9D48-DCC32E76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DD8D4-F48D-447E-A116-8EEEAE55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74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5476-7D97-4870-96F9-DCB6948F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62784-9BBA-4892-B8AD-7D46F3B0B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B9317-2151-4656-B335-748294304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B2C84-049A-4546-A99C-7329FE9EB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38BCB-911F-4034-B4F8-756D515B6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C1F87-1D4F-41BC-8559-BF6371E98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026EF-20E6-4F4A-9C5B-4AF9E331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9F0EC-C78F-44D6-AA77-64DB1CAF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31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8FE3-97C5-43E8-B797-9A4B6422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8A3C7-8648-4AB1-B2E1-1A8E50E8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94CA1-DF8A-4FAC-983C-28126D84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F883A-8A2E-4E99-8163-28E6D0D2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78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8842C-A43C-46E2-9E48-ACB073CC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EA627-225A-4757-8A65-A85978C9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C6EA1-E387-4D7B-8211-3B28B654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06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7170-58FC-4555-85D5-E60A3A17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8C121-A400-4817-90DB-7199E939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B0AEB-7E57-403B-826C-011D9398E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E12BC-C89B-4254-ACF5-095C88ED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5BE3D-B099-4F90-B8D0-5D181F64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44C0E-A115-4DC6-AB43-876B1AD9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08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068B-0923-427A-8851-9FBE76CF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A98C6-F079-43E5-B1B8-5F2694190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FF63C-1907-472F-80BE-66FBADB1F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3D312-02FD-4B46-9034-2F3036D5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4DA98-D516-4220-A858-AA0AF4F2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BEA5-DB4B-42B7-938C-DD102A7B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81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123D7-65EF-4D23-9A62-C7242575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EDDDA-2D17-48F6-9C12-267F00F3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734D-D40A-40F9-9F51-BF51AD731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BF09-56AE-480F-8036-055033909FAE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A438-6395-4F10-89A8-9947ABC40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D613B-4B4B-46CE-A360-F4AFC0E7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609A-D19F-4D16-AABF-33DC0BF7A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05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m.gov.au/water/regulations/dataFormat/document/Current_AI_March2017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B625E6-93AD-A644-B113-CAA499B4FC16}"/>
              </a:ext>
            </a:extLst>
          </p:cNvPr>
          <p:cNvSpPr/>
          <p:nvPr/>
        </p:nvSpPr>
        <p:spPr>
          <a:xfrm>
            <a:off x="0" y="3309256"/>
            <a:ext cx="12192000" cy="35487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36BD5-75AE-FF42-9B22-056D8C57EEA2}"/>
              </a:ext>
            </a:extLst>
          </p:cNvPr>
          <p:cNvSpPr txBox="1"/>
          <p:nvPr/>
        </p:nvSpPr>
        <p:spPr>
          <a:xfrm>
            <a:off x="359954" y="3628036"/>
            <a:ext cx="11701417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of Meteorology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Data &amp; Water Data Online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18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5B5DD-38F3-4DE2-B57F-92F0DA58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83" y="504252"/>
            <a:ext cx="2638967" cy="6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4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04E84BBD-094C-3B46-AF5A-6C3323894F14}"/>
              </a:ext>
            </a:extLst>
          </p:cNvPr>
          <p:cNvSpPr/>
          <p:nvPr/>
        </p:nvSpPr>
        <p:spPr>
          <a:xfrm>
            <a:off x="896406" y="259579"/>
            <a:ext cx="11212287" cy="57331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98A459-20D6-A94C-869E-F72B6B8FA5C7}"/>
              </a:ext>
            </a:extLst>
          </p:cNvPr>
          <p:cNvSpPr/>
          <p:nvPr/>
        </p:nvSpPr>
        <p:spPr>
          <a:xfrm>
            <a:off x="304602" y="340943"/>
            <a:ext cx="440916" cy="44091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F4340-7659-334B-91BD-F069F154218D}"/>
              </a:ext>
            </a:extLst>
          </p:cNvPr>
          <p:cNvSpPr/>
          <p:nvPr/>
        </p:nvSpPr>
        <p:spPr>
          <a:xfrm>
            <a:off x="0" y="6382657"/>
            <a:ext cx="12192000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6FCB7-3B6D-4528-A105-FE6E3D4650A6}"/>
              </a:ext>
            </a:extLst>
          </p:cNvPr>
          <p:cNvSpPr txBox="1"/>
          <p:nvPr/>
        </p:nvSpPr>
        <p:spPr>
          <a:xfrm>
            <a:off x="585216" y="1591056"/>
            <a:ext cx="1009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Historical context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Current status – water data and ingest summary, WDO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Future state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DataConnect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APIs &amp; integration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Analytics &amp; metrics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Enhancement &amp; integration – flood, met + water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 national infrastructure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2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04E84BBD-094C-3B46-AF5A-6C3323894F14}"/>
              </a:ext>
            </a:extLst>
          </p:cNvPr>
          <p:cNvSpPr/>
          <p:nvPr/>
        </p:nvSpPr>
        <p:spPr>
          <a:xfrm>
            <a:off x="896406" y="259579"/>
            <a:ext cx="11212287" cy="57331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98A459-20D6-A94C-869E-F72B6B8FA5C7}"/>
              </a:ext>
            </a:extLst>
          </p:cNvPr>
          <p:cNvSpPr/>
          <p:nvPr/>
        </p:nvSpPr>
        <p:spPr>
          <a:xfrm>
            <a:off x="304602" y="340943"/>
            <a:ext cx="440916" cy="44091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F4340-7659-334B-91BD-F069F154218D}"/>
              </a:ext>
            </a:extLst>
          </p:cNvPr>
          <p:cNvSpPr/>
          <p:nvPr/>
        </p:nvSpPr>
        <p:spPr>
          <a:xfrm>
            <a:off x="0" y="6382657"/>
            <a:ext cx="12192000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C0EA88-FFF0-5143-8E61-87C4C3DA6B3D}"/>
              </a:ext>
            </a:extLst>
          </p:cNvPr>
          <p:cNvSpPr txBox="1"/>
          <p:nvPr/>
        </p:nvSpPr>
        <p:spPr>
          <a:xfrm>
            <a:off x="11071860" y="6530340"/>
            <a:ext cx="967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ACE941-16C6-4FDE-B2FF-60C79CC51718}"/>
              </a:ext>
            </a:extLst>
          </p:cNvPr>
          <p:cNvCxnSpPr>
            <a:cxnSpLocks/>
          </p:cNvCxnSpPr>
          <p:nvPr/>
        </p:nvCxnSpPr>
        <p:spPr>
          <a:xfrm>
            <a:off x="864427" y="3102321"/>
            <a:ext cx="8650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">
            <a:extLst>
              <a:ext uri="{FF2B5EF4-FFF2-40B4-BE49-F238E27FC236}">
                <a16:creationId xmlns:a16="http://schemas.microsoft.com/office/drawing/2014/main" id="{0325A2D1-027E-4E88-8BA1-D0033A216A3B}"/>
              </a:ext>
            </a:extLst>
          </p:cNvPr>
          <p:cNvSpPr/>
          <p:nvPr/>
        </p:nvSpPr>
        <p:spPr>
          <a:xfrm>
            <a:off x="1031771" y="1568857"/>
            <a:ext cx="1224412" cy="1160886"/>
          </a:xfrm>
          <a:prstGeom prst="wedgeRectCallout">
            <a:avLst/>
          </a:prstGeom>
          <a:solidFill>
            <a:srgbClr val="002060"/>
          </a:solidFill>
          <a:effectLst>
            <a:outerShdw blurRad="228600" dist="76200" dir="2700000" algn="tl" rotWithShape="0">
              <a:schemeClr val="tx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information program established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31F07C2-072C-423E-A4F7-B3F3BA96424A}"/>
              </a:ext>
            </a:extLst>
          </p:cNvPr>
          <p:cNvSpPr/>
          <p:nvPr/>
        </p:nvSpPr>
        <p:spPr>
          <a:xfrm>
            <a:off x="1204664" y="2962325"/>
            <a:ext cx="279993" cy="279993"/>
          </a:xfrm>
          <a:prstGeom prst="ellipse">
            <a:avLst/>
          </a:prstGeom>
          <a:solidFill>
            <a:srgbClr val="002060"/>
          </a:solidFill>
          <a:effectLst>
            <a:outerShdw blurRad="228600" dist="76200" dir="2700000" algn="tl" rotWithShape="0">
              <a:schemeClr val="tx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A74BEB4-86C7-4CA1-AE50-DF121D3D62EC}"/>
              </a:ext>
            </a:extLst>
          </p:cNvPr>
          <p:cNvSpPr/>
          <p:nvPr/>
        </p:nvSpPr>
        <p:spPr>
          <a:xfrm>
            <a:off x="1294862" y="3052523"/>
            <a:ext cx="99596" cy="995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7D42B7-70E8-4F89-8260-59BC3BC97817}"/>
              </a:ext>
            </a:extLst>
          </p:cNvPr>
          <p:cNvSpPr txBox="1"/>
          <p:nvPr/>
        </p:nvSpPr>
        <p:spPr>
          <a:xfrm>
            <a:off x="2623355" y="33300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2CFD14-B590-45C4-8A26-C276F4791386}"/>
              </a:ext>
            </a:extLst>
          </p:cNvPr>
          <p:cNvSpPr txBox="1"/>
          <p:nvPr/>
        </p:nvSpPr>
        <p:spPr>
          <a:xfrm>
            <a:off x="1004933" y="33300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3043FF-436F-4095-8489-D01A8349DF55}"/>
              </a:ext>
            </a:extLst>
          </p:cNvPr>
          <p:cNvSpPr txBox="1"/>
          <p:nvPr/>
        </p:nvSpPr>
        <p:spPr>
          <a:xfrm>
            <a:off x="4048584" y="331186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40" name="Rectangular Callout 11">
            <a:extLst>
              <a:ext uri="{FF2B5EF4-FFF2-40B4-BE49-F238E27FC236}">
                <a16:creationId xmlns:a16="http://schemas.microsoft.com/office/drawing/2014/main" id="{4BD8F067-18B2-4FFE-85CF-6542B69904CC}"/>
              </a:ext>
            </a:extLst>
          </p:cNvPr>
          <p:cNvSpPr/>
          <p:nvPr/>
        </p:nvSpPr>
        <p:spPr>
          <a:xfrm>
            <a:off x="6912684" y="1576809"/>
            <a:ext cx="1224412" cy="1160885"/>
          </a:xfrm>
          <a:prstGeom prst="wedgeRectCallout">
            <a:avLst/>
          </a:prstGeom>
          <a:solidFill>
            <a:srgbClr val="00B050"/>
          </a:solidFill>
          <a:effectLst>
            <a:outerShdw blurRad="228600" dist="76200" dir="2700000" algn="tl" rotWithShape="0">
              <a:schemeClr val="tx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AWRIS2 and water data online SOS2 service released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EBB3F3-F5B4-4632-906B-85CD85933F9A}"/>
              </a:ext>
            </a:extLst>
          </p:cNvPr>
          <p:cNvSpPr/>
          <p:nvPr/>
        </p:nvSpPr>
        <p:spPr>
          <a:xfrm>
            <a:off x="2816269" y="2962325"/>
            <a:ext cx="279993" cy="279993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93B735-8D16-44C5-8ED9-ECC0BE014BD7}"/>
              </a:ext>
            </a:extLst>
          </p:cNvPr>
          <p:cNvSpPr/>
          <p:nvPr/>
        </p:nvSpPr>
        <p:spPr>
          <a:xfrm>
            <a:off x="2906467" y="3052523"/>
            <a:ext cx="99596" cy="995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E85551-5D51-46AF-AD92-6C09FFB32270}"/>
              </a:ext>
            </a:extLst>
          </p:cNvPr>
          <p:cNvSpPr/>
          <p:nvPr/>
        </p:nvSpPr>
        <p:spPr>
          <a:xfrm>
            <a:off x="4220768" y="2962325"/>
            <a:ext cx="279993" cy="27999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FF389A9-2136-4316-9153-1F2BC0C6D70D}"/>
              </a:ext>
            </a:extLst>
          </p:cNvPr>
          <p:cNvSpPr/>
          <p:nvPr/>
        </p:nvSpPr>
        <p:spPr>
          <a:xfrm>
            <a:off x="4310966" y="3052523"/>
            <a:ext cx="99596" cy="995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3B1544-4F28-4EB1-AF2E-6BCFD7CCD37D}"/>
              </a:ext>
            </a:extLst>
          </p:cNvPr>
          <p:cNvSpPr txBox="1"/>
          <p:nvPr/>
        </p:nvSpPr>
        <p:spPr>
          <a:xfrm>
            <a:off x="7071404" y="33300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CEB6D1-87A8-4F7D-A671-0694E4448427}"/>
              </a:ext>
            </a:extLst>
          </p:cNvPr>
          <p:cNvSpPr/>
          <p:nvPr/>
        </p:nvSpPr>
        <p:spPr>
          <a:xfrm>
            <a:off x="7140224" y="2962325"/>
            <a:ext cx="279993" cy="279993"/>
          </a:xfrm>
          <a:prstGeom prst="ellipse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40F9E7A-AB1D-4FF8-95C1-AF48747B62C3}"/>
              </a:ext>
            </a:extLst>
          </p:cNvPr>
          <p:cNvSpPr/>
          <p:nvPr/>
        </p:nvSpPr>
        <p:spPr>
          <a:xfrm>
            <a:off x="7230422" y="3054797"/>
            <a:ext cx="99596" cy="995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48E28-48D1-49A5-9ED2-144236CCAB4B}"/>
              </a:ext>
            </a:extLst>
          </p:cNvPr>
          <p:cNvSpPr txBox="1"/>
          <p:nvPr/>
        </p:nvSpPr>
        <p:spPr>
          <a:xfrm>
            <a:off x="5464624" y="32932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7B1F1BB-6D4B-4EEF-9144-BA1E6E530AD8}"/>
              </a:ext>
            </a:extLst>
          </p:cNvPr>
          <p:cNvSpPr/>
          <p:nvPr/>
        </p:nvSpPr>
        <p:spPr>
          <a:xfrm>
            <a:off x="5673440" y="2962325"/>
            <a:ext cx="279993" cy="279993"/>
          </a:xfrm>
          <a:prstGeom prst="ellipse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FB377F1-31F7-4914-B0FA-6F4968F83876}"/>
              </a:ext>
            </a:extLst>
          </p:cNvPr>
          <p:cNvSpPr/>
          <p:nvPr/>
        </p:nvSpPr>
        <p:spPr>
          <a:xfrm>
            <a:off x="5763638" y="3052523"/>
            <a:ext cx="99596" cy="995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ular Callout 7">
            <a:extLst>
              <a:ext uri="{FF2B5EF4-FFF2-40B4-BE49-F238E27FC236}">
                <a16:creationId xmlns:a16="http://schemas.microsoft.com/office/drawing/2014/main" id="{F55BAC53-DE79-478E-B73A-C867AE7EBCF4}"/>
              </a:ext>
            </a:extLst>
          </p:cNvPr>
          <p:cNvSpPr/>
          <p:nvPr/>
        </p:nvSpPr>
        <p:spPr>
          <a:xfrm>
            <a:off x="2583600" y="1568857"/>
            <a:ext cx="1224412" cy="1160886"/>
          </a:xfrm>
          <a:prstGeom prst="wedgeRectCallout">
            <a:avLst/>
          </a:prstGeom>
          <a:solidFill>
            <a:srgbClr val="006699"/>
          </a:solidFill>
          <a:effectLst>
            <a:outerShdw blurRad="228600" dist="76200" dir="2700000" algn="tl" rotWithShape="0">
              <a:schemeClr val="tx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AWRIS1 goes live</a:t>
            </a:r>
          </a:p>
        </p:txBody>
      </p:sp>
      <p:sp>
        <p:nvSpPr>
          <p:cNvPr id="56" name="Rectangular Callout 8">
            <a:extLst>
              <a:ext uri="{FF2B5EF4-FFF2-40B4-BE49-F238E27FC236}">
                <a16:creationId xmlns:a16="http://schemas.microsoft.com/office/drawing/2014/main" id="{74F876AF-D0FA-47E5-A305-F0099DA8000E}"/>
              </a:ext>
            </a:extLst>
          </p:cNvPr>
          <p:cNvSpPr/>
          <p:nvPr/>
        </p:nvSpPr>
        <p:spPr>
          <a:xfrm>
            <a:off x="4024112" y="1568856"/>
            <a:ext cx="1224412" cy="1160885"/>
          </a:xfrm>
          <a:prstGeom prst="wedgeRectCallout">
            <a:avLst/>
          </a:prstGeom>
          <a:solidFill>
            <a:srgbClr val="CC3300"/>
          </a:solidFill>
          <a:effectLst>
            <a:outerShdw blurRad="228600" dist="76200" dir="2700000" algn="tl" rotWithShape="0">
              <a:schemeClr val="tx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WDTF legislated for lead water agencies</a:t>
            </a:r>
          </a:p>
        </p:txBody>
      </p:sp>
      <p:sp>
        <p:nvSpPr>
          <p:cNvPr id="59" name="Rectangular Callout 20">
            <a:extLst>
              <a:ext uri="{FF2B5EF4-FFF2-40B4-BE49-F238E27FC236}">
                <a16:creationId xmlns:a16="http://schemas.microsoft.com/office/drawing/2014/main" id="{17A2C353-8A97-43CA-A513-648B4BE21E7F}"/>
              </a:ext>
            </a:extLst>
          </p:cNvPr>
          <p:cNvSpPr/>
          <p:nvPr/>
        </p:nvSpPr>
        <p:spPr>
          <a:xfrm>
            <a:off x="5464624" y="1570179"/>
            <a:ext cx="1224412" cy="1160885"/>
          </a:xfrm>
          <a:prstGeom prst="wedgeRectCallout">
            <a:avLst/>
          </a:prstGeom>
          <a:solidFill>
            <a:srgbClr val="993300"/>
          </a:solidFill>
          <a:effectLst>
            <a:outerShdw blurRad="228600" dist="76200" dir="2700000" algn="tl" rotWithShape="0">
              <a:schemeClr val="tx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Data Online released</a:t>
            </a:r>
          </a:p>
        </p:txBody>
      </p:sp>
      <p:sp>
        <p:nvSpPr>
          <p:cNvPr id="61" name="Rectangular Callout 11">
            <a:extLst>
              <a:ext uri="{FF2B5EF4-FFF2-40B4-BE49-F238E27FC236}">
                <a16:creationId xmlns:a16="http://schemas.microsoft.com/office/drawing/2014/main" id="{3C549465-BD10-4B78-A89D-4C7AA8A591C6}"/>
              </a:ext>
            </a:extLst>
          </p:cNvPr>
          <p:cNvSpPr/>
          <p:nvPr/>
        </p:nvSpPr>
        <p:spPr>
          <a:xfrm>
            <a:off x="8290380" y="1573761"/>
            <a:ext cx="1224412" cy="1160885"/>
          </a:xfrm>
          <a:prstGeom prst="wedgeRectCallout">
            <a:avLst/>
          </a:prstGeom>
          <a:solidFill>
            <a:schemeClr val="accent2"/>
          </a:solidFill>
          <a:effectLst>
            <a:outerShdw blurRad="228600" dist="76200" dir="2700000" algn="tl" rotWithShape="0">
              <a:schemeClr val="tx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water quality release – water data online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E44DC12-B911-4787-AE24-E83D1B48640F}"/>
              </a:ext>
            </a:extLst>
          </p:cNvPr>
          <p:cNvSpPr/>
          <p:nvPr/>
        </p:nvSpPr>
        <p:spPr>
          <a:xfrm>
            <a:off x="8508776" y="2986709"/>
            <a:ext cx="279993" cy="279993"/>
          </a:xfrm>
          <a:prstGeom prst="ellipse">
            <a:avLst/>
          </a:prstGeom>
          <a:solidFill>
            <a:schemeClr val="accent2"/>
          </a:solidFill>
          <a:effectLst>
            <a:outerShdw blurRad="228600" dist="76200" dir="2700000" algn="tl" rotWithShape="0">
              <a:schemeClr val="tx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9250916-354C-4289-9266-B3BF91473CB7}"/>
              </a:ext>
            </a:extLst>
          </p:cNvPr>
          <p:cNvSpPr/>
          <p:nvPr/>
        </p:nvSpPr>
        <p:spPr>
          <a:xfrm>
            <a:off x="8598974" y="3079181"/>
            <a:ext cx="99596" cy="995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FC8C43-9763-48CC-8A31-C7041C7AB9BF}"/>
              </a:ext>
            </a:extLst>
          </p:cNvPr>
          <p:cNvSpPr txBox="1"/>
          <p:nvPr/>
        </p:nvSpPr>
        <p:spPr>
          <a:xfrm>
            <a:off x="8299958" y="335873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F0D5283-341D-412D-AC78-0B9DF296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37" y="4281100"/>
            <a:ext cx="1522424" cy="142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338E2465-59D0-485A-BF0A-E56DFE275FE2}"/>
              </a:ext>
            </a:extLst>
          </p:cNvPr>
          <p:cNvSpPr/>
          <p:nvPr/>
        </p:nvSpPr>
        <p:spPr>
          <a:xfrm>
            <a:off x="7822064" y="4239109"/>
            <a:ext cx="1461893" cy="14104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304" b="-9630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6B47852B-1185-4D83-A5EC-96C4EE29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38" y="4287155"/>
            <a:ext cx="1408730" cy="14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DD43654C-D3C6-4E2A-BEB9-B9C3A3DE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02" y="4261622"/>
            <a:ext cx="1600893" cy="149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>
            <a:extLst>
              <a:ext uri="{FF2B5EF4-FFF2-40B4-BE49-F238E27FC236}">
                <a16:creationId xmlns:a16="http://schemas.microsoft.com/office/drawing/2014/main" id="{3D9051E2-03ED-4773-8461-EA2A0B06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42" y="4326746"/>
            <a:ext cx="1560013" cy="14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CE775-342D-4C38-98CF-F4BB16E59021}"/>
              </a:ext>
            </a:extLst>
          </p:cNvPr>
          <p:cNvSpPr txBox="1"/>
          <p:nvPr/>
        </p:nvSpPr>
        <p:spPr>
          <a:xfrm>
            <a:off x="1165199" y="5815864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National groundwater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625FF7-4CC3-4E8B-8BDA-5083340F08D6}"/>
              </a:ext>
            </a:extLst>
          </p:cNvPr>
          <p:cNvSpPr txBox="1"/>
          <p:nvPr/>
        </p:nvSpPr>
        <p:spPr>
          <a:xfrm>
            <a:off x="2833927" y="5815864"/>
            <a:ext cx="1159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Water storages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FD7589F-8BFC-423D-880B-C9663BFDE24C}"/>
              </a:ext>
            </a:extLst>
          </p:cNvPr>
          <p:cNvSpPr txBox="1"/>
          <p:nvPr/>
        </p:nvSpPr>
        <p:spPr>
          <a:xfrm>
            <a:off x="4536395" y="5815864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WDO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702C60A-DE95-4836-AD14-1BA38C6944E2}"/>
              </a:ext>
            </a:extLst>
          </p:cNvPr>
          <p:cNvSpPr txBox="1"/>
          <p:nvPr/>
        </p:nvSpPr>
        <p:spPr>
          <a:xfrm>
            <a:off x="6126122" y="5815864"/>
            <a:ext cx="16610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National water markets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BC35A5-1FD2-429C-8685-6A0A5B35E013}"/>
              </a:ext>
            </a:extLst>
          </p:cNvPr>
          <p:cNvSpPr txBox="1"/>
          <p:nvPr/>
        </p:nvSpPr>
        <p:spPr>
          <a:xfrm>
            <a:off x="7770584" y="5815864"/>
            <a:ext cx="1329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Water in Australia</a:t>
            </a:r>
          </a:p>
        </p:txBody>
      </p:sp>
    </p:spTree>
    <p:extLst>
      <p:ext uri="{BB962C8B-B14F-4D97-AF65-F5344CB8AC3E}">
        <p14:creationId xmlns:p14="http://schemas.microsoft.com/office/powerpoint/2010/main" val="417713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04E84BBD-094C-3B46-AF5A-6C3323894F14}"/>
              </a:ext>
            </a:extLst>
          </p:cNvPr>
          <p:cNvSpPr/>
          <p:nvPr/>
        </p:nvSpPr>
        <p:spPr>
          <a:xfrm>
            <a:off x="896406" y="259579"/>
            <a:ext cx="11212287" cy="57331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data online - current status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98A459-20D6-A94C-869E-F72B6B8FA5C7}"/>
              </a:ext>
            </a:extLst>
          </p:cNvPr>
          <p:cNvSpPr/>
          <p:nvPr/>
        </p:nvSpPr>
        <p:spPr>
          <a:xfrm>
            <a:off x="304602" y="340943"/>
            <a:ext cx="440916" cy="44091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F4340-7659-334B-91BD-F069F154218D}"/>
              </a:ext>
            </a:extLst>
          </p:cNvPr>
          <p:cNvSpPr/>
          <p:nvPr/>
        </p:nvSpPr>
        <p:spPr>
          <a:xfrm>
            <a:off x="0" y="6382657"/>
            <a:ext cx="12192000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C0EA88-FFF0-5143-8E61-87C4C3DA6B3D}"/>
              </a:ext>
            </a:extLst>
          </p:cNvPr>
          <p:cNvSpPr txBox="1"/>
          <p:nvPr/>
        </p:nvSpPr>
        <p:spPr>
          <a:xfrm>
            <a:off x="11071860" y="6530340"/>
            <a:ext cx="967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2D6649-D21A-4B9F-9D82-E5CFE1346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69804"/>
              </p:ext>
            </p:extLst>
          </p:nvPr>
        </p:nvGraphicFramePr>
        <p:xfrm>
          <a:off x="5751991" y="1231329"/>
          <a:ext cx="6208363" cy="387552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29060">
                  <a:extLst>
                    <a:ext uri="{9D8B030D-6E8A-4147-A177-3AD203B41FA5}">
                      <a16:colId xmlns:a16="http://schemas.microsoft.com/office/drawing/2014/main" val="2846681179"/>
                    </a:ext>
                  </a:extLst>
                </a:gridCol>
                <a:gridCol w="1781237">
                  <a:extLst>
                    <a:ext uri="{9D8B030D-6E8A-4147-A177-3AD203B41FA5}">
                      <a16:colId xmlns:a16="http://schemas.microsoft.com/office/drawing/2014/main" val="2070775249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3007092216"/>
                    </a:ext>
                  </a:extLst>
                </a:gridCol>
                <a:gridCol w="1435610">
                  <a:extLst>
                    <a:ext uri="{9D8B030D-6E8A-4147-A177-3AD203B41FA5}">
                      <a16:colId xmlns:a16="http://schemas.microsoft.com/office/drawing/2014/main" val="1175878668"/>
                    </a:ext>
                  </a:extLst>
                </a:gridCol>
              </a:tblGrid>
              <a:tr h="57319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Agencies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01524"/>
                  </a:ext>
                </a:extLst>
              </a:tr>
              <a:tr h="56760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water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9645861"/>
                  </a:ext>
                </a:extLst>
              </a:tr>
              <a:tr h="540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0069400"/>
                  </a:ext>
                </a:extLst>
              </a:tr>
              <a:tr h="35529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storage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level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8631356"/>
                  </a:ext>
                </a:extLst>
              </a:tr>
              <a:tr h="3065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volume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7041216"/>
                  </a:ext>
                </a:extLst>
              </a:tr>
              <a:tr h="3065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 quality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conductivity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942216"/>
                  </a:ext>
                </a:extLst>
              </a:tr>
              <a:tr h="3065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Turbidity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285515"/>
                  </a:ext>
                </a:extLst>
              </a:tr>
              <a:tr h="3065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112223"/>
                  </a:ext>
                </a:extLst>
              </a:tr>
              <a:tr h="3065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temperature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641621"/>
                  </a:ext>
                </a:extLst>
              </a:tr>
              <a:tr h="3065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Meteorological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Rainfall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6297291"/>
                  </a:ext>
                </a:extLst>
              </a:tr>
            </a:tbl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3EF681C3-AEE1-4351-9A35-CC5869BD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0" y="1226685"/>
            <a:ext cx="5079268" cy="388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7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D4993198-A6E9-9E48-BD26-EA4E7F658015}"/>
              </a:ext>
            </a:extLst>
          </p:cNvPr>
          <p:cNvSpPr/>
          <p:nvPr/>
        </p:nvSpPr>
        <p:spPr>
          <a:xfrm>
            <a:off x="896406" y="259579"/>
            <a:ext cx="11212287" cy="57331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water ingest summary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D312E9-970E-394D-9BD5-F5E3BBE97839}"/>
              </a:ext>
            </a:extLst>
          </p:cNvPr>
          <p:cNvSpPr/>
          <p:nvPr/>
        </p:nvSpPr>
        <p:spPr>
          <a:xfrm>
            <a:off x="304602" y="340943"/>
            <a:ext cx="440916" cy="44091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3F5862-83E9-C044-AA1C-90EE758D3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38703"/>
              </p:ext>
            </p:extLst>
          </p:nvPr>
        </p:nvGraphicFramePr>
        <p:xfrm>
          <a:off x="375318" y="1508761"/>
          <a:ext cx="11326353" cy="32866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86382">
                  <a:extLst>
                    <a:ext uri="{9D8B030D-6E8A-4147-A177-3AD203B41FA5}">
                      <a16:colId xmlns:a16="http://schemas.microsoft.com/office/drawing/2014/main" val="2846681179"/>
                    </a:ext>
                  </a:extLst>
                </a:gridCol>
                <a:gridCol w="671732">
                  <a:extLst>
                    <a:ext uri="{9D8B030D-6E8A-4147-A177-3AD203B41FA5}">
                      <a16:colId xmlns:a16="http://schemas.microsoft.com/office/drawing/2014/main" val="2070775249"/>
                    </a:ext>
                  </a:extLst>
                </a:gridCol>
                <a:gridCol w="2049985">
                  <a:extLst>
                    <a:ext uri="{9D8B030D-6E8A-4147-A177-3AD203B41FA5}">
                      <a16:colId xmlns:a16="http://schemas.microsoft.com/office/drawing/2014/main" val="3007092216"/>
                    </a:ext>
                  </a:extLst>
                </a:gridCol>
                <a:gridCol w="1175416">
                  <a:extLst>
                    <a:ext uri="{9D8B030D-6E8A-4147-A177-3AD203B41FA5}">
                      <a16:colId xmlns:a16="http://schemas.microsoft.com/office/drawing/2014/main" val="1175878668"/>
                    </a:ext>
                  </a:extLst>
                </a:gridCol>
                <a:gridCol w="1175415">
                  <a:extLst>
                    <a:ext uri="{9D8B030D-6E8A-4147-A177-3AD203B41FA5}">
                      <a16:colId xmlns:a16="http://schemas.microsoft.com/office/drawing/2014/main" val="2778023930"/>
                    </a:ext>
                  </a:extLst>
                </a:gridCol>
                <a:gridCol w="1420294">
                  <a:extLst>
                    <a:ext uri="{9D8B030D-6E8A-4147-A177-3AD203B41FA5}">
                      <a16:colId xmlns:a16="http://schemas.microsoft.com/office/drawing/2014/main" val="2359782021"/>
                    </a:ext>
                  </a:extLst>
                </a:gridCol>
                <a:gridCol w="1420294">
                  <a:extLst>
                    <a:ext uri="{9D8B030D-6E8A-4147-A177-3AD203B41FA5}">
                      <a16:colId xmlns:a16="http://schemas.microsoft.com/office/drawing/2014/main" val="3033425119"/>
                    </a:ext>
                  </a:extLst>
                </a:gridCol>
                <a:gridCol w="2026835">
                  <a:extLst>
                    <a:ext uri="{9D8B030D-6E8A-4147-A177-3AD203B41FA5}">
                      <a16:colId xmlns:a16="http://schemas.microsoft.com/office/drawing/2014/main" val="509308947"/>
                    </a:ext>
                  </a:extLst>
                </a:gridCol>
              </a:tblGrid>
              <a:tr h="51299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Regs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 - </a:t>
                      </a:r>
                      <a:r>
                        <a:rPr lang="en-A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Depending on category of person 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ingest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Database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Preferred Delivery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External Access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01524"/>
                  </a:ext>
                </a:extLst>
              </a:tr>
              <a:tr h="287964"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water level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Data Transfer Format or other formats (e.g. CSV)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AWRIS</a:t>
                      </a: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FTP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 Data Online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Only valid </a:t>
                      </a:r>
                      <a:r>
                        <a:rPr lang="en-A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WDTF</a:t>
                      </a:r>
                      <a:r>
                        <a:rPr lang="en-A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is ingested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96458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API (SOS2)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SOS2 Guide for access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5700349"/>
                  </a:ext>
                </a:extLst>
              </a:tr>
              <a:tr h="3179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Surface</a:t>
                      </a:r>
                      <a:r>
                        <a:rPr lang="en-US" sz="9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water discharge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Data Transfer Format or other formats (e.g. CSV)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AWRIS</a:t>
                      </a: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FTP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 Data Online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Only valid </a:t>
                      </a:r>
                      <a:r>
                        <a:rPr lang="en-A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WDTF</a:t>
                      </a:r>
                      <a:r>
                        <a:rPr lang="en-A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is ingested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0069400"/>
                  </a:ext>
                </a:extLst>
              </a:tr>
              <a:tr h="165662"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API (SOS2)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SOS2 Guide for access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954387"/>
                  </a:ext>
                </a:extLst>
              </a:tr>
              <a:tr h="31798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Licensed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otherwise surface water take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5a-d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CSV (preferred, but other formats allowed)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yearly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0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</a:t>
                      </a: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FTP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DataConnect</a:t>
                      </a: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lang="en-US" sz="10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Water Information</a:t>
                      </a:r>
                      <a:endParaRPr lang="en-US" sz="1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Cat 5 data requirements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8631356"/>
                  </a:ext>
                </a:extLst>
              </a:tr>
              <a:tr h="1840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Surface water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license to extract, </a:t>
                      </a:r>
                      <a:r>
                        <a:rPr lang="en-A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 announcements and permits to extract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6a, 6d,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6g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CSV or </a:t>
                      </a:r>
                      <a:b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formats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yearly (or on announcement)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AWRIS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FTP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DataConnect</a:t>
                      </a:r>
                      <a:r>
                        <a:rPr lang="en-US" sz="10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markets*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Cat 6 data format requirements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A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704121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239F3CD-FD3C-4951-9B42-22C9E96F61EC}"/>
              </a:ext>
            </a:extLst>
          </p:cNvPr>
          <p:cNvSpPr/>
          <p:nvPr/>
        </p:nvSpPr>
        <p:spPr>
          <a:xfrm>
            <a:off x="304602" y="933121"/>
            <a:ext cx="11397069" cy="57331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Bureau of Meteorology over the last ten years had developed the ability to ingest and disseminate a variety of water data parameters. The table below summarises the details regarding format and frequency of ingestion, databases where data are hosted and how to access data externally. </a:t>
            </a:r>
            <a:r>
              <a: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r>
              <a: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Todd.Lovell@bom.gov.au, Mattew.Walker@bom.gov.au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A09D5-CCA0-48CA-AFB6-82625C1DF129}"/>
              </a:ext>
            </a:extLst>
          </p:cNvPr>
          <p:cNvSpPr/>
          <p:nvPr/>
        </p:nvSpPr>
        <p:spPr>
          <a:xfrm>
            <a:off x="0" y="6382657"/>
            <a:ext cx="12192000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0604F-78ED-4C52-8B52-69D91F4DDFEC}"/>
              </a:ext>
            </a:extLst>
          </p:cNvPr>
          <p:cNvSpPr txBox="1"/>
          <p:nvPr/>
        </p:nvSpPr>
        <p:spPr>
          <a:xfrm>
            <a:off x="375318" y="6049931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Capability under development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3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04E84BBD-094C-3B46-AF5A-6C3323894F14}"/>
              </a:ext>
            </a:extLst>
          </p:cNvPr>
          <p:cNvSpPr/>
          <p:nvPr/>
        </p:nvSpPr>
        <p:spPr>
          <a:xfrm>
            <a:off x="896406" y="259579"/>
            <a:ext cx="11212287" cy="57331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state - </a:t>
            </a: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DataConnect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98A459-20D6-A94C-869E-F72B6B8FA5C7}"/>
              </a:ext>
            </a:extLst>
          </p:cNvPr>
          <p:cNvSpPr/>
          <p:nvPr/>
        </p:nvSpPr>
        <p:spPr>
          <a:xfrm>
            <a:off x="304602" y="340943"/>
            <a:ext cx="440916" cy="44091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F4340-7659-334B-91BD-F069F154218D}"/>
              </a:ext>
            </a:extLst>
          </p:cNvPr>
          <p:cNvSpPr/>
          <p:nvPr/>
        </p:nvSpPr>
        <p:spPr>
          <a:xfrm>
            <a:off x="0" y="6382657"/>
            <a:ext cx="12192000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8A7B260-C4C7-47EE-8D6F-BE57CF10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974154"/>
            <a:ext cx="8540109" cy="499656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221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04E84BBD-094C-3B46-AF5A-6C3323894F14}"/>
              </a:ext>
            </a:extLst>
          </p:cNvPr>
          <p:cNvSpPr/>
          <p:nvPr/>
        </p:nvSpPr>
        <p:spPr>
          <a:xfrm>
            <a:off x="896406" y="259579"/>
            <a:ext cx="11212287" cy="57331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state – APIs and integration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98A459-20D6-A94C-869E-F72B6B8FA5C7}"/>
              </a:ext>
            </a:extLst>
          </p:cNvPr>
          <p:cNvSpPr/>
          <p:nvPr/>
        </p:nvSpPr>
        <p:spPr>
          <a:xfrm>
            <a:off x="304602" y="340943"/>
            <a:ext cx="440916" cy="44091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F4340-7659-334B-91BD-F069F154218D}"/>
              </a:ext>
            </a:extLst>
          </p:cNvPr>
          <p:cNvSpPr/>
          <p:nvPr/>
        </p:nvSpPr>
        <p:spPr>
          <a:xfrm>
            <a:off x="0" y="6382657"/>
            <a:ext cx="12192000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C0EA88-FFF0-5143-8E61-87C4C3DA6B3D}"/>
              </a:ext>
            </a:extLst>
          </p:cNvPr>
          <p:cNvSpPr txBox="1"/>
          <p:nvPr/>
        </p:nvSpPr>
        <p:spPr>
          <a:xfrm>
            <a:off x="11071860" y="6530340"/>
            <a:ext cx="967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0638D-B664-4324-9D16-D16D394C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946341"/>
            <a:ext cx="9070859" cy="48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2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04E84BBD-094C-3B46-AF5A-6C3323894F14}"/>
              </a:ext>
            </a:extLst>
          </p:cNvPr>
          <p:cNvSpPr/>
          <p:nvPr/>
        </p:nvSpPr>
        <p:spPr>
          <a:xfrm>
            <a:off x="896406" y="259579"/>
            <a:ext cx="11212287" cy="57331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state cont.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98A459-20D6-A94C-869E-F72B6B8FA5C7}"/>
              </a:ext>
            </a:extLst>
          </p:cNvPr>
          <p:cNvSpPr/>
          <p:nvPr/>
        </p:nvSpPr>
        <p:spPr>
          <a:xfrm>
            <a:off x="304602" y="340943"/>
            <a:ext cx="440916" cy="44091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F4340-7659-334B-91BD-F069F154218D}"/>
              </a:ext>
            </a:extLst>
          </p:cNvPr>
          <p:cNvSpPr/>
          <p:nvPr/>
        </p:nvSpPr>
        <p:spPr>
          <a:xfrm>
            <a:off x="0" y="6382657"/>
            <a:ext cx="12192000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6FCB7-3B6D-4528-A105-FE6E3D4650A6}"/>
              </a:ext>
            </a:extLst>
          </p:cNvPr>
          <p:cNvSpPr txBox="1"/>
          <p:nvPr/>
        </p:nvSpPr>
        <p:spPr>
          <a:xfrm>
            <a:off x="585216" y="1591056"/>
            <a:ext cx="1009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Enhancements (e.g. authentication gateway, bulk data download)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Analytics &amp; metrics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Enhancement &amp; integration – flood, met + water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 national water data infrastructure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3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99B65A88-8A16-8343-89C3-26E26093450F}"/>
              </a:ext>
            </a:extLst>
          </p:cNvPr>
          <p:cNvSpPr/>
          <p:nvPr/>
        </p:nvSpPr>
        <p:spPr>
          <a:xfrm>
            <a:off x="896406" y="259579"/>
            <a:ext cx="11212287" cy="57331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B160F9-0EEF-E444-AC22-2D9BF16AC18C}"/>
              </a:ext>
            </a:extLst>
          </p:cNvPr>
          <p:cNvSpPr/>
          <p:nvPr/>
        </p:nvSpPr>
        <p:spPr>
          <a:xfrm>
            <a:off x="304602" y="340943"/>
            <a:ext cx="440916" cy="44091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C4A52-5DBC-7541-A643-15059022A668}"/>
              </a:ext>
            </a:extLst>
          </p:cNvPr>
          <p:cNvSpPr/>
          <p:nvPr/>
        </p:nvSpPr>
        <p:spPr>
          <a:xfrm>
            <a:off x="304602" y="1140302"/>
            <a:ext cx="603523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Further information regarding the Bureau's water data capability is available at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http://www.bom.gov.au/water/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Or by contacting: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waterdata@bom.gov.au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B8BB9-8D61-4543-86F3-4C6CED0860CD}"/>
              </a:ext>
            </a:extLst>
          </p:cNvPr>
          <p:cNvSpPr txBox="1"/>
          <p:nvPr/>
        </p:nvSpPr>
        <p:spPr>
          <a:xfrm>
            <a:off x="11071860" y="6530340"/>
            <a:ext cx="967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7 of 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95E349-FBEF-4109-83D3-ABB3D42B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8" y="5233073"/>
            <a:ext cx="1998455" cy="4846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48AE94-A5F3-4946-B0BB-2E4CBB7E5D3A}"/>
              </a:ext>
            </a:extLst>
          </p:cNvPr>
          <p:cNvSpPr/>
          <p:nvPr/>
        </p:nvSpPr>
        <p:spPr>
          <a:xfrm>
            <a:off x="0" y="6382657"/>
            <a:ext cx="12192000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1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483</Words>
  <Application>Microsoft Office PowerPoint</Application>
  <PresentationFormat>Widescreen</PresentationFormat>
  <Paragraphs>141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Zerger</dc:creator>
  <cp:lastModifiedBy>Andre Zerger</cp:lastModifiedBy>
  <cp:revision>74</cp:revision>
  <dcterms:created xsi:type="dcterms:W3CDTF">2018-07-22T23:12:03Z</dcterms:created>
  <dcterms:modified xsi:type="dcterms:W3CDTF">2018-09-18T04:06:41Z</dcterms:modified>
</cp:coreProperties>
</file>