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129" d="100"/>
          <a:sy n="129" d="100"/>
        </p:scale>
        <p:origin x="1104" y="9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6763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100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7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4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7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4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20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8F31F-8ABA-4C5E-9C71-C291D2705FA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wmologo.jpeg">
            <a:extLst>
              <a:ext uri="{FF2B5EF4-FFF2-40B4-BE49-F238E27FC236}">
                <a16:creationId xmlns:a16="http://schemas.microsoft.com/office/drawing/2014/main" id="{24D8539B-81A7-4A4C-A17B-C3801694F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2F867E-F46D-B640-9878-89A092BEB4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wmologo.jpeg">
            <a:extLst>
              <a:ext uri="{FF2B5EF4-FFF2-40B4-BE49-F238E27FC236}">
                <a16:creationId xmlns:a16="http://schemas.microsoft.com/office/drawing/2014/main" id="{339DB870-604C-FB4B-87C5-C8674B954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8CEE-31C7-534C-80D7-E976BD52BB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A24E4B-45EF-BC42-BA52-972986B1E7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eoconnex.ca/gsip/app/index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teroffice.ec.gc.ca/" TargetMode="External"/><Relationship Id="rId5" Type="http://schemas.openxmlformats.org/officeDocument/2006/relationships/hyperlink" Target="http://www.geobase.ca/" TargetMode="External"/><Relationship Id="rId4" Type="http://schemas.openxmlformats.org/officeDocument/2006/relationships/hyperlink" Target="http://www.gw-info.net/" TargetMode="External"/><Relationship Id="rId9" Type="http://schemas.openxmlformats.org/officeDocument/2006/relationships/hyperlink" Target="http://www.http/climate.weather.gc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eoconnex.ca/id/waterbody/60c56a06be4911d892e2080020a0f4c9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00150" y="2743200"/>
            <a:ext cx="6858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 smtClean="0"/>
              <a:t>Linked Data:</a:t>
            </a:r>
            <a:br>
              <a:rPr lang="en-CA" altLang="en-US" dirty="0" smtClean="0"/>
            </a:br>
            <a:r>
              <a:rPr lang="en-CA" altLang="en-US" b="0" dirty="0" smtClean="0"/>
              <a:t>Google-like connection and discovery of hydrological data on the web 	</a:t>
            </a:r>
            <a:br>
              <a:rPr lang="en-CA" altLang="en-US" b="0" dirty="0" smtClean="0"/>
            </a:br>
            <a:endParaRPr lang="en-CA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914900"/>
            <a:ext cx="73342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Boyan Brodaric, Eric Boisvert, Marie-Eve Martin, Mark Sondheim &amp; Mike Major </a:t>
            </a:r>
            <a:endParaRPr lang="en-CA" sz="1500" dirty="0"/>
          </a:p>
          <a:p>
            <a:pPr algn="ctr" eaLnBrk="1" hangingPunct="1">
              <a:defRPr/>
            </a:pPr>
            <a:r>
              <a:rPr lang="en-CA" sz="1800" dirty="0">
                <a:latin typeface="+mj-lt"/>
                <a:ea typeface="+mj-ea"/>
                <a:cs typeface="+mj-cs"/>
              </a:rPr>
              <a:t>Natural Resources Canada</a:t>
            </a:r>
          </a:p>
        </p:txBody>
      </p:sp>
      <p:pic>
        <p:nvPicPr>
          <p:cNvPr id="5124" name="Picture 23" descr="nrcan_fip_f_2c_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642372"/>
            <a:ext cx="2571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Canad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86413"/>
            <a:ext cx="1200150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5569C-06E6-493D-9872-B1FAFF5D8C9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1" y="1150144"/>
            <a:ext cx="6860381" cy="5643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 </a:t>
            </a:r>
            <a:r>
              <a:rPr lang="en-CA" altLang="en-US" sz="2700" kern="0" dirty="0">
                <a:solidFill>
                  <a:srgbClr val="557D55"/>
                </a:solidFill>
              </a:rPr>
              <a:t>Benefits – connectivity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 </a:t>
            </a:r>
            <a:endParaRPr lang="en-CA" altLang="en-US" sz="2700" kern="0" dirty="0">
              <a:solidFill>
                <a:srgbClr val="557D55"/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657475" y="2027635"/>
            <a:ext cx="5429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200" dirty="0"/>
              <a:t>aquifer      	</a:t>
            </a:r>
            <a:r>
              <a:rPr lang="en-CA" altLang="en-US" sz="1200" dirty="0" smtClean="0"/>
              <a:t>	</a:t>
            </a:r>
            <a:r>
              <a:rPr lang="en-CA" altLang="en-US" sz="1200" i="1" dirty="0" smtClean="0"/>
              <a:t>overlaps</a:t>
            </a:r>
            <a:r>
              <a:rPr lang="en-CA" altLang="en-US" sz="1200" dirty="0" smtClean="0"/>
              <a:t> </a:t>
            </a:r>
            <a:r>
              <a:rPr lang="en-CA" altLang="en-US" sz="1200" dirty="0"/>
              <a:t>		catchment</a:t>
            </a:r>
          </a:p>
          <a:p>
            <a:r>
              <a:rPr lang="en-CA" altLang="en-US" sz="1200" dirty="0"/>
              <a:t>aquifer      	</a:t>
            </a:r>
            <a:r>
              <a:rPr lang="en-CA" altLang="en-US" sz="1200" dirty="0" smtClean="0"/>
              <a:t>	</a:t>
            </a:r>
            <a:r>
              <a:rPr lang="en-CA" altLang="en-US" sz="1200" i="1" dirty="0" smtClean="0"/>
              <a:t>overlaps</a:t>
            </a:r>
            <a:r>
              <a:rPr lang="en-CA" altLang="en-US" sz="1200" dirty="0" smtClean="0"/>
              <a:t> </a:t>
            </a:r>
            <a:r>
              <a:rPr lang="en-CA" altLang="en-US" sz="1200" dirty="0"/>
              <a:t>		waterbody </a:t>
            </a:r>
          </a:p>
          <a:p>
            <a:r>
              <a:rPr lang="en-CA" altLang="en-US" sz="1200" dirty="0"/>
              <a:t>aquifer      	</a:t>
            </a:r>
            <a:r>
              <a:rPr lang="en-CA" altLang="en-US" sz="1200" dirty="0" smtClean="0"/>
              <a:t>	</a:t>
            </a:r>
            <a:r>
              <a:rPr lang="en-CA" altLang="en-US" sz="1200" i="1" dirty="0" smtClean="0"/>
              <a:t>hydraulically-connects</a:t>
            </a:r>
            <a:r>
              <a:rPr lang="en-CA" altLang="en-US" sz="1200" dirty="0" smtClean="0"/>
              <a:t> </a:t>
            </a:r>
            <a:r>
              <a:rPr lang="en-CA" altLang="en-US" sz="1200" dirty="0"/>
              <a:t>	waterbody</a:t>
            </a:r>
          </a:p>
          <a:p>
            <a:r>
              <a:rPr lang="en-CA" altLang="en-US" sz="1200" dirty="0"/>
              <a:t>aquifer	   	</a:t>
            </a:r>
            <a:r>
              <a:rPr lang="en-CA" altLang="en-US" sz="1200" i="1" dirty="0"/>
              <a:t>contains</a:t>
            </a:r>
            <a:r>
              <a:rPr lang="en-CA" altLang="en-US" sz="1200" dirty="0"/>
              <a:t>		</a:t>
            </a:r>
            <a:r>
              <a:rPr lang="en-CA" altLang="en-US" sz="1200" dirty="0" smtClean="0"/>
              <a:t>water </a:t>
            </a:r>
            <a:r>
              <a:rPr lang="en-CA" altLang="en-US" sz="1200" dirty="0"/>
              <a:t>well</a:t>
            </a:r>
          </a:p>
          <a:p>
            <a:r>
              <a:rPr lang="en-CA" altLang="en-US" sz="1200" dirty="0"/>
              <a:t>aquifer	   	</a:t>
            </a:r>
            <a:r>
              <a:rPr lang="en-CA" altLang="en-US" sz="1200" i="1" dirty="0"/>
              <a:t>contains</a:t>
            </a:r>
            <a:r>
              <a:rPr lang="en-CA" altLang="en-US" sz="1200" dirty="0"/>
              <a:t>		</a:t>
            </a:r>
            <a:r>
              <a:rPr lang="en-CA" altLang="en-US" sz="1200" dirty="0" err="1" smtClean="0"/>
              <a:t>gw</a:t>
            </a:r>
            <a:r>
              <a:rPr lang="en-CA" altLang="en-US" sz="1200" dirty="0" smtClean="0"/>
              <a:t>-station</a:t>
            </a:r>
            <a:endParaRPr lang="en-CA" altLang="en-US" sz="1200" dirty="0"/>
          </a:p>
          <a:p>
            <a:r>
              <a:rPr lang="en-CA" altLang="en-US" sz="1200" dirty="0"/>
              <a:t>aquifer </a:t>
            </a:r>
            <a:r>
              <a:rPr lang="en-CA" altLang="en-US" sz="1200" dirty="0">
                <a:solidFill>
                  <a:schemeClr val="accent2"/>
                </a:solidFill>
              </a:rPr>
              <a:t>[CAN]</a:t>
            </a:r>
            <a:r>
              <a:rPr lang="en-CA" altLang="en-US" sz="1200" dirty="0"/>
              <a:t>	</a:t>
            </a:r>
            <a:r>
              <a:rPr lang="en-CA" altLang="en-US" sz="1200" i="1" dirty="0"/>
              <a:t>hydraulically-connects	</a:t>
            </a:r>
            <a:r>
              <a:rPr lang="en-CA" altLang="en-US" sz="1200" dirty="0"/>
              <a:t>aquifer </a:t>
            </a:r>
            <a:r>
              <a:rPr lang="en-CA" altLang="en-US" sz="1200" dirty="0">
                <a:solidFill>
                  <a:schemeClr val="accent2"/>
                </a:solidFill>
              </a:rPr>
              <a:t>[US]</a:t>
            </a:r>
          </a:p>
          <a:p>
            <a:endParaRPr lang="en-CA" altLang="en-US" sz="1200" dirty="0"/>
          </a:p>
          <a:p>
            <a:r>
              <a:rPr lang="en-CA" altLang="en-US" sz="1200" dirty="0"/>
              <a:t>catchment            	</a:t>
            </a:r>
            <a:r>
              <a:rPr lang="en-CA" altLang="en-US" sz="1200" i="1" dirty="0" smtClean="0"/>
              <a:t>contains</a:t>
            </a:r>
            <a:r>
              <a:rPr lang="en-CA" altLang="en-US" sz="1200" dirty="0"/>
              <a:t>		water well</a:t>
            </a:r>
          </a:p>
          <a:p>
            <a:r>
              <a:rPr lang="en-CA" altLang="en-US" sz="1200" dirty="0"/>
              <a:t>catchment            	</a:t>
            </a:r>
            <a:r>
              <a:rPr lang="en-CA" altLang="en-US" sz="1200" i="1" dirty="0" smtClean="0"/>
              <a:t>contains</a:t>
            </a:r>
            <a:r>
              <a:rPr lang="en-CA" altLang="en-US" sz="1200" dirty="0"/>
              <a:t>		hydrometric-station</a:t>
            </a:r>
          </a:p>
          <a:p>
            <a:r>
              <a:rPr lang="en-CA" altLang="en-US" sz="1200" dirty="0"/>
              <a:t>catchment		</a:t>
            </a:r>
            <a:r>
              <a:rPr lang="en-CA" altLang="en-US" sz="1200" i="1" dirty="0"/>
              <a:t>contains</a:t>
            </a:r>
            <a:r>
              <a:rPr lang="en-CA" altLang="en-US" sz="1200" dirty="0"/>
              <a:t> 	</a:t>
            </a:r>
            <a:r>
              <a:rPr lang="en-CA" altLang="en-US" sz="1200" dirty="0" smtClean="0"/>
              <a:t>	</a:t>
            </a:r>
            <a:r>
              <a:rPr lang="en-CA" altLang="en-US" sz="1200" dirty="0" err="1" smtClean="0"/>
              <a:t>gw</a:t>
            </a:r>
            <a:r>
              <a:rPr lang="en-CA" altLang="en-US" sz="1200" dirty="0" smtClean="0"/>
              <a:t>-station</a:t>
            </a:r>
            <a:endParaRPr lang="en-CA" altLang="en-US" sz="1200" dirty="0"/>
          </a:p>
          <a:p>
            <a:r>
              <a:rPr lang="en-CA" altLang="en-US" sz="1200" dirty="0"/>
              <a:t>waterbody </a:t>
            </a:r>
            <a:r>
              <a:rPr lang="en-CA" altLang="en-US" sz="1200" dirty="0">
                <a:solidFill>
                  <a:schemeClr val="accent2"/>
                </a:solidFill>
              </a:rPr>
              <a:t>[CAN]</a:t>
            </a:r>
            <a:r>
              <a:rPr lang="en-CA" altLang="en-US" sz="1200" dirty="0"/>
              <a:t>	</a:t>
            </a:r>
            <a:r>
              <a:rPr lang="en-CA" altLang="en-US" sz="1200" i="1" dirty="0" smtClean="0"/>
              <a:t>downstream-of </a:t>
            </a:r>
            <a:r>
              <a:rPr lang="en-CA" altLang="en-US" sz="1200" i="1" dirty="0"/>
              <a:t>	</a:t>
            </a:r>
            <a:r>
              <a:rPr lang="en-CA" altLang="en-US" sz="1200" dirty="0"/>
              <a:t>waterbody </a:t>
            </a:r>
            <a:r>
              <a:rPr lang="en-CA" altLang="en-US" sz="1200" dirty="0">
                <a:solidFill>
                  <a:schemeClr val="accent2"/>
                </a:solidFill>
              </a:rPr>
              <a:t>[US]</a:t>
            </a:r>
          </a:p>
          <a:p>
            <a:endParaRPr lang="en-CA" altLang="en-US" sz="1200" dirty="0"/>
          </a:p>
          <a:p>
            <a:r>
              <a:rPr lang="en-CA" altLang="en-US" sz="1200" dirty="0"/>
              <a:t>hydrometric-station     	</a:t>
            </a:r>
            <a:r>
              <a:rPr lang="en-CA" altLang="en-US" sz="1200" i="1" dirty="0"/>
              <a:t>measures</a:t>
            </a:r>
            <a:r>
              <a:rPr lang="en-CA" altLang="en-US" sz="1200" dirty="0"/>
              <a:t>      	waterbody</a:t>
            </a:r>
          </a:p>
          <a:p>
            <a:r>
              <a:rPr lang="en-CA" altLang="en-US" sz="1200" dirty="0"/>
              <a:t>hydrometric-station     	</a:t>
            </a:r>
            <a:r>
              <a:rPr lang="en-CA" altLang="en-US" sz="1200" i="1" dirty="0"/>
              <a:t>near 		</a:t>
            </a:r>
            <a:r>
              <a:rPr lang="en-CA" altLang="en-US" sz="1200" dirty="0"/>
              <a:t>waterbody </a:t>
            </a:r>
          </a:p>
          <a:p>
            <a:r>
              <a:rPr lang="en-CA" altLang="en-US" sz="1200" dirty="0"/>
              <a:t>hydrometric-station    	</a:t>
            </a:r>
            <a:r>
              <a:rPr lang="en-CA" altLang="en-US" sz="1200" i="1" dirty="0"/>
              <a:t>downstream-of	</a:t>
            </a:r>
            <a:r>
              <a:rPr lang="en-CA" altLang="en-US" sz="1200" dirty="0"/>
              <a:t>hydrometric-station</a:t>
            </a:r>
          </a:p>
          <a:p>
            <a:r>
              <a:rPr lang="en-CA" altLang="en-US" sz="1200" dirty="0"/>
              <a:t>hydrometric-station    	</a:t>
            </a:r>
            <a:r>
              <a:rPr lang="en-CA" altLang="en-US" sz="1200" i="1" dirty="0"/>
              <a:t>downstream-of</a:t>
            </a:r>
            <a:r>
              <a:rPr lang="en-CA" altLang="en-US" sz="1200" dirty="0"/>
              <a:t> 	city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599" y="2027635"/>
            <a:ext cx="242887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en-CA" sz="2800" dirty="0">
                <a:solidFill>
                  <a:srgbClr val="557D55"/>
                </a:solidFill>
              </a:rPr>
              <a:t>Link </a:t>
            </a:r>
            <a:r>
              <a:rPr lang="en-CA" sz="2800" dirty="0" err="1">
                <a:solidFill>
                  <a:srgbClr val="557D55"/>
                </a:solidFill>
              </a:rPr>
              <a:t>Aquisition</a:t>
            </a:r>
            <a:endParaRPr lang="en-CA" sz="2800" dirty="0">
              <a:solidFill>
                <a:srgbClr val="557D55"/>
              </a:solidFill>
            </a:endParaRPr>
          </a:p>
          <a:p>
            <a:pPr>
              <a:spcBef>
                <a:spcPts val="375"/>
              </a:spcBef>
              <a:defRPr/>
            </a:pPr>
            <a:r>
              <a:rPr lang="en-CA" dirty="0">
                <a:solidFill>
                  <a:srgbClr val="557D55"/>
                </a:solidFill>
              </a:rPr>
              <a:t>    Current: </a:t>
            </a:r>
            <a:r>
              <a:rPr lang="en-CA" dirty="0"/>
              <a:t>manual</a:t>
            </a:r>
          </a:p>
          <a:p>
            <a:pPr>
              <a:spcBef>
                <a:spcPts val="375"/>
              </a:spcBef>
              <a:defRPr/>
            </a:pPr>
            <a:r>
              <a:rPr lang="en-CA" dirty="0">
                <a:solidFill>
                  <a:srgbClr val="557D55"/>
                </a:solidFill>
              </a:rPr>
              <a:t>    Future: </a:t>
            </a:r>
            <a:r>
              <a:rPr lang="en-CA" dirty="0"/>
              <a:t>(semi)automatic</a:t>
            </a:r>
          </a:p>
        </p:txBody>
      </p:sp>
    </p:spTree>
    <p:extLst>
      <p:ext uri="{BB962C8B-B14F-4D97-AF65-F5344CB8AC3E}">
        <p14:creationId xmlns:p14="http://schemas.microsoft.com/office/powerpoint/2010/main" val="1721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4EB50-6E34-4863-A73D-FE054CC0D97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92104" y="2895601"/>
            <a:ext cx="882253" cy="111680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/>
          <p:cNvSpPr/>
          <p:nvPr/>
        </p:nvSpPr>
        <p:spPr>
          <a:xfrm>
            <a:off x="3045619" y="4381500"/>
            <a:ext cx="800100" cy="74295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750" dirty="0">
                <a:solidFill>
                  <a:schemeClr val="tx1"/>
                </a:solidFill>
              </a:rPr>
              <a:t>Gauge Network 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418535" y="4388644"/>
            <a:ext cx="797719" cy="74295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750" dirty="0">
                <a:solidFill>
                  <a:schemeClr val="tx1"/>
                </a:solidFill>
              </a:rPr>
              <a:t>Stream Network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16091" y="2887266"/>
            <a:ext cx="920353" cy="1143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ard 6"/>
          <p:cNvSpPr/>
          <p:nvPr/>
        </p:nvSpPr>
        <p:spPr>
          <a:xfrm>
            <a:off x="3045619" y="4052888"/>
            <a:ext cx="800100" cy="326231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OGC / REST Web Service</a:t>
            </a:r>
          </a:p>
        </p:txBody>
      </p:sp>
      <p:sp>
        <p:nvSpPr>
          <p:cNvPr id="8" name="Flowchart: Card 7"/>
          <p:cNvSpPr/>
          <p:nvPr/>
        </p:nvSpPr>
        <p:spPr>
          <a:xfrm>
            <a:off x="5418535" y="4079082"/>
            <a:ext cx="797719" cy="326231"/>
          </a:xfrm>
          <a:prstGeom prst="flowChartPunchedCa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OGC / REST Web Service</a:t>
            </a:r>
          </a:p>
        </p:txBody>
      </p:sp>
      <p:pic>
        <p:nvPicPr>
          <p:cNvPr id="1639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101454"/>
            <a:ext cx="8001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64744" y="3051572"/>
            <a:ext cx="897731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900" i="1" dirty="0">
                <a:solidFill>
                  <a:schemeClr val="bg1">
                    <a:lumMod val="65000"/>
                  </a:schemeClr>
                </a:solidFill>
              </a:rPr>
              <a:t>GML, HTML, JSON, RDF …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143001" y="1150144"/>
            <a:ext cx="6860381" cy="8203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Architecture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8713" y="3028950"/>
            <a:ext cx="897731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900" i="1" dirty="0">
                <a:solidFill>
                  <a:schemeClr val="bg1">
                    <a:lumMod val="65000"/>
                  </a:schemeClr>
                </a:solidFill>
              </a:rPr>
              <a:t>GML, HTML, JSON, RDF …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82379" y="2252663"/>
            <a:ext cx="3149203" cy="2878931"/>
            <a:chOff x="2509838" y="1860550"/>
            <a:chExt cx="4198937" cy="3838575"/>
          </a:xfrm>
        </p:grpSpPr>
        <p:sp>
          <p:nvSpPr>
            <p:cNvPr id="10" name="Flowchart: Magnetic Disk 9"/>
            <p:cNvSpPr/>
            <p:nvPr/>
          </p:nvSpPr>
          <p:spPr>
            <a:xfrm>
              <a:off x="5641975" y="4708525"/>
              <a:ext cx="1066800" cy="990600"/>
            </a:xfrm>
            <a:prstGeom prst="flowChartMagneticDisk">
              <a:avLst/>
            </a:prstGeom>
            <a:solidFill>
              <a:srgbClr val="FFFF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750" dirty="0">
                  <a:solidFill>
                    <a:schemeClr val="tx1"/>
                  </a:solidFill>
                </a:rPr>
                <a:t>Link Db</a:t>
              </a:r>
            </a:p>
            <a:p>
              <a:pPr algn="ctr">
                <a:defRPr/>
              </a:pPr>
              <a:r>
                <a:rPr lang="en-CA" sz="750" dirty="0">
                  <a:solidFill>
                    <a:schemeClr val="tx1"/>
                  </a:solidFill>
                </a:rPr>
                <a:t>Rep Db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175375" y="2684463"/>
              <a:ext cx="0" cy="15557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8363" y="2925763"/>
              <a:ext cx="730251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CA" sz="900" i="1" dirty="0">
                  <a:solidFill>
                    <a:schemeClr val="bg1">
                      <a:lumMod val="65000"/>
                    </a:schemeClr>
                  </a:solidFill>
                </a:rPr>
                <a:t>RDF</a:t>
              </a:r>
            </a:p>
          </p:txBody>
        </p:sp>
        <p:sp>
          <p:nvSpPr>
            <p:cNvPr id="13" name="Flowchart: Card 12"/>
            <p:cNvSpPr/>
            <p:nvPr/>
          </p:nvSpPr>
          <p:spPr>
            <a:xfrm>
              <a:off x="5641975" y="4273550"/>
              <a:ext cx="1066800" cy="434975"/>
            </a:xfrm>
            <a:prstGeom prst="flowChartPunchedCard">
              <a:avLst/>
            </a:prstGeom>
            <a:solidFill>
              <a:srgbClr val="FFFF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CA" sz="750" i="1" dirty="0">
                  <a:solidFill>
                    <a:schemeClr val="tx1"/>
                  </a:solidFill>
                </a:rPr>
                <a:t>SPARQL API</a:t>
              </a:r>
            </a:p>
          </p:txBody>
        </p:sp>
        <p:sp>
          <p:nvSpPr>
            <p:cNvPr id="15" name="Snip and Round Single Corner Rectangle 14"/>
            <p:cNvSpPr/>
            <p:nvPr/>
          </p:nvSpPr>
          <p:spPr>
            <a:xfrm>
              <a:off x="2841625" y="1860550"/>
              <a:ext cx="1063625" cy="915988"/>
            </a:xfrm>
            <a:prstGeom prst="snipRoundRect">
              <a:avLst/>
            </a:prstGeom>
            <a:solidFill>
              <a:srgbClr val="FFFF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750" dirty="0">
                  <a:solidFill>
                    <a:schemeClr val="tx1"/>
                  </a:solidFill>
                </a:rPr>
                <a:t>URL Broker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975100" y="2354263"/>
              <a:ext cx="1763713" cy="63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509838" y="2868613"/>
              <a:ext cx="2362200" cy="3385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https://geoconnex.ca/...</a:t>
              </a:r>
            </a:p>
          </p:txBody>
        </p:sp>
      </p:grpSp>
      <p:pic>
        <p:nvPicPr>
          <p:cNvPr id="16409" name="Picture 25" descr="Image result for b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50" y="2183670"/>
            <a:ext cx="1192416" cy="7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913930"/>
            <a:ext cx="1082279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4BE64-2E85-4F93-A10F-68A225310C0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3486150" y="3339704"/>
            <a:ext cx="2514600" cy="1661993"/>
          </a:xfrm>
          <a:prstGeom prst="rect">
            <a:avLst/>
          </a:prstGeom>
          <a:solidFill>
            <a:srgbClr val="557D55">
              <a:alpha val="2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CA" sz="1800" dirty="0"/>
              <a:t>2. </a:t>
            </a:r>
          </a:p>
          <a:p>
            <a:pPr>
              <a:defRPr/>
            </a:pPr>
            <a:r>
              <a:rPr lang="en-CA" sz="1800" dirty="0"/>
              <a:t>Provide </a:t>
            </a:r>
            <a:r>
              <a:rPr lang="en-CA" sz="1800" dirty="0">
                <a:solidFill>
                  <a:srgbClr val="557D55"/>
                </a:solidFill>
              </a:rPr>
              <a:t>web (service) </a:t>
            </a:r>
            <a:r>
              <a:rPr lang="en-CA" sz="1800" dirty="0"/>
              <a:t>access to things</a:t>
            </a:r>
          </a:p>
          <a:p>
            <a:pPr>
              <a:defRPr/>
            </a:pPr>
            <a:r>
              <a:rPr lang="en-C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 pages (html), others (xml, </a:t>
            </a:r>
            <a:r>
              <a:rPr lang="en-CA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json</a:t>
            </a:r>
            <a:r>
              <a:rPr lang="en-C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585" y="2272904"/>
            <a:ext cx="2416969" cy="1661993"/>
          </a:xfrm>
          <a:prstGeom prst="rect">
            <a:avLst/>
          </a:prstGeom>
          <a:solidFill>
            <a:srgbClr val="557D55">
              <a:alpha val="2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57175" indent="-257175">
              <a:buFontTx/>
              <a:buAutoNum type="arabicPeriod"/>
              <a:defRPr/>
            </a:pPr>
            <a:r>
              <a:rPr lang="en-CA" sz="1800" dirty="0"/>
              <a:t> </a:t>
            </a:r>
          </a:p>
          <a:p>
            <a:pPr>
              <a:defRPr/>
            </a:pPr>
            <a:r>
              <a:rPr lang="en-CA" sz="1800" dirty="0"/>
              <a:t>Develop </a:t>
            </a:r>
            <a:r>
              <a:rPr lang="en-CA" sz="1800" dirty="0">
                <a:solidFill>
                  <a:srgbClr val="557D55"/>
                </a:solidFill>
              </a:rPr>
              <a:t>community URLs </a:t>
            </a:r>
            <a:r>
              <a:rPr lang="en-CA" sz="1800" dirty="0"/>
              <a:t>(ids) for things</a:t>
            </a:r>
          </a:p>
          <a:p>
            <a:pPr>
              <a:defRPr/>
            </a:pPr>
            <a:r>
              <a:rPr lang="en-C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supplement, not replace, local URLs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347" y="4368403"/>
            <a:ext cx="2171700" cy="1154162"/>
          </a:xfrm>
          <a:prstGeom prst="rect">
            <a:avLst/>
          </a:prstGeom>
          <a:solidFill>
            <a:srgbClr val="557D55">
              <a:alpha val="2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CA" sz="1800" dirty="0"/>
              <a:t>3. </a:t>
            </a:r>
          </a:p>
          <a:p>
            <a:pPr>
              <a:defRPr/>
            </a:pPr>
            <a:r>
              <a:rPr lang="en-CA" sz="1800" dirty="0"/>
              <a:t>Develop </a:t>
            </a:r>
            <a:r>
              <a:rPr lang="en-CA" sz="1800" dirty="0">
                <a:solidFill>
                  <a:srgbClr val="557D55"/>
                </a:solidFill>
              </a:rPr>
              <a:t>links</a:t>
            </a:r>
            <a:r>
              <a:rPr lang="en-CA" sz="1800" dirty="0"/>
              <a:t> between things</a:t>
            </a:r>
          </a:p>
          <a:p>
            <a:pPr>
              <a:defRPr/>
            </a:pPr>
            <a:r>
              <a:rPr lang="en-CA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links to link Db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65585" y="2000250"/>
            <a:ext cx="7510463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43001" y="1150144"/>
            <a:ext cx="6860381" cy="7584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Data Providers</a:t>
            </a:r>
            <a:endParaRPr lang="en-CA" altLang="en-US" sz="2700" kern="0" dirty="0">
              <a:solidFill>
                <a:srgbClr val="557D55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h</a:t>
            </a:r>
            <a:r>
              <a:rPr lang="en-CA" altLang="en-US" sz="2100" kern="0" dirty="0"/>
              <a:t>ow does one join?</a:t>
            </a:r>
            <a:endParaRPr lang="en-CA" alt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35867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B86D76-EE6E-456C-821C-9ADF8386BFE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38200" y="1770460"/>
            <a:ext cx="3276600" cy="3679212"/>
          </a:xfrm>
          <a:prstGeom prst="rect">
            <a:avLst/>
          </a:prstGeom>
          <a:solidFill>
            <a:srgbClr val="557D55">
              <a:alpha val="2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Objectives:</a:t>
            </a:r>
          </a:p>
          <a:p>
            <a:pPr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Nat’l hydro infra: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make hydro data easier to find &amp; use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Methods:</a:t>
            </a:r>
          </a:p>
          <a:p>
            <a:pPr>
              <a:spcAft>
                <a:spcPts val="1500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semantic web tools to boost connectivity, discovery, access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Deliverables:</a:t>
            </a:r>
          </a:p>
          <a:p>
            <a:pPr>
              <a:spcAft>
                <a:spcPts val="1125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LD proof-of-concept: CAN and CAN-US</a:t>
            </a:r>
            <a:endParaRPr lang="en-US" altLang="en-US" sz="675" dirty="0"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675" dirty="0">
              <a:cs typeface="Arial" panose="020B0604020202020204" pitchFamily="34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400550" y="1770460"/>
            <a:ext cx="3676650" cy="3724096"/>
          </a:xfrm>
          <a:prstGeom prst="rect">
            <a:avLst/>
          </a:prstGeom>
          <a:solidFill>
            <a:srgbClr val="557D55">
              <a:alpha val="2588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Timelines: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CAN       (2017) [Richelieu]                 CAN-US (</a:t>
            </a:r>
            <a:r>
              <a:rPr lang="en-US" altLang="en-US" sz="1800" dirty="0">
                <a:cs typeface="Arial" panose="020B0604020202020204" pitchFamily="34" charset="0"/>
              </a:rPr>
              <a:t>2018</a:t>
            </a:r>
            <a:r>
              <a:rPr lang="en-US" altLang="en-US" sz="1800" dirty="0">
                <a:cs typeface="Arial" panose="020B0604020202020204" pitchFamily="34" charset="0"/>
              </a:rPr>
              <a:t>)</a:t>
            </a:r>
            <a:endParaRPr lang="en-US" altLang="en-US" sz="1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Participants: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GSC, CCMEO, ECCC, IJC, USGS [NHN</a:t>
            </a:r>
            <a:r>
              <a:rPr lang="en-US" altLang="en-US" sz="1800" dirty="0">
                <a:cs typeface="Arial" panose="020B0604020202020204" pitchFamily="34" charset="0"/>
                <a:sym typeface="Wingdings" panose="05000000000000000000" pitchFamily="2" charset="2"/>
              </a:rPr>
              <a:t></a:t>
            </a:r>
            <a:r>
              <a:rPr lang="en-US" altLang="en-US" sz="1800" dirty="0">
                <a:cs typeface="Arial" panose="020B0604020202020204" pitchFamily="34" charset="0"/>
              </a:rPr>
              <a:t>NHD]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Related Initiatives: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IJC </a:t>
            </a:r>
            <a:r>
              <a:rPr lang="en-US" altLang="en-US" sz="1800" dirty="0">
                <a:cs typeface="Arial" panose="020B0604020202020204" pitchFamily="34" charset="0"/>
              </a:rPr>
              <a:t>CAN-US data harmony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Current Status:</a:t>
            </a:r>
          </a:p>
          <a:p>
            <a:pPr>
              <a:defRPr/>
            </a:pPr>
            <a:r>
              <a:rPr lang="en-US" altLang="en-US" sz="1800" dirty="0">
                <a:cs typeface="Arial" panose="020B0604020202020204" pitchFamily="34" charset="0"/>
              </a:rPr>
              <a:t>team building (</a:t>
            </a:r>
            <a:r>
              <a:rPr lang="en-US" altLang="en-US" sz="1800" dirty="0"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altLang="en-US" sz="1800" dirty="0">
                <a:cs typeface="Arial" panose="020B0604020202020204" pitchFamily="34" charset="0"/>
              </a:rPr>
              <a:t>), architecture    (in progress),      links and data (in progress)</a:t>
            </a:r>
            <a:endParaRPr lang="en-US" altLang="en-US" sz="1050" dirty="0"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1" y="1150144"/>
            <a:ext cx="6860381" cy="4464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Federal Climate Science Plan project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1657350"/>
            <a:ext cx="5943600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71650"/>
            <a:ext cx="4343400" cy="3541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1551" y="1943100"/>
            <a:ext cx="5422106" cy="3636169"/>
            <a:chOff x="1295401" y="1447800"/>
            <a:chExt cx="7228931" cy="4848405"/>
          </a:xfrm>
        </p:grpSpPr>
        <p:sp>
          <p:nvSpPr>
            <p:cNvPr id="16" name="Rectangle 15"/>
            <p:cNvSpPr/>
            <p:nvPr/>
          </p:nvSpPr>
          <p:spPr>
            <a:xfrm>
              <a:off x="1295401" y="3429074"/>
              <a:ext cx="1600080" cy="152406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75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801" y="1447800"/>
              <a:ext cx="2416531" cy="484840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cxnSp>
          <p:nvCxnSpPr>
            <p:cNvPr id="17" name="Straight Arrow Connector 16"/>
            <p:cNvCxnSpPr/>
            <p:nvPr/>
          </p:nvCxnSpPr>
          <p:spPr bwMode="auto">
            <a:xfrm flipV="1">
              <a:off x="2895481" y="3468763"/>
              <a:ext cx="4517685" cy="222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DCB70E-FAB4-4988-A4FB-15FCB736183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50144"/>
            <a:ext cx="9144000" cy="450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Example: gauges on Richelieu</a:t>
            </a:r>
            <a:endParaRPr lang="en-CA" altLang="en-US" sz="2100" kern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1657350"/>
            <a:ext cx="8001000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257300" y="2169319"/>
            <a:ext cx="5763816" cy="3823097"/>
            <a:chOff x="1676400" y="1748710"/>
            <a:chExt cx="7685662" cy="50982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7662" y="1748710"/>
              <a:ext cx="4724400" cy="509827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3994323" y="4876582"/>
              <a:ext cx="935108" cy="63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676400" y="4800370"/>
              <a:ext cx="2960909" cy="152424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750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776788" y="3225404"/>
            <a:ext cx="4336256" cy="2693194"/>
            <a:chOff x="6368656" y="3157008"/>
            <a:chExt cx="5782227" cy="3591983"/>
          </a:xfrm>
        </p:grpSpPr>
        <p:sp>
          <p:nvSpPr>
            <p:cNvPr id="11" name="Rectangle 10"/>
            <p:cNvSpPr/>
            <p:nvPr/>
          </p:nvSpPr>
          <p:spPr>
            <a:xfrm>
              <a:off x="6368656" y="4374979"/>
              <a:ext cx="717619" cy="196908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7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6840" y="3157008"/>
              <a:ext cx="3444043" cy="359198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7773728" y="4462317"/>
              <a:ext cx="1130408" cy="31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776787" y="2163366"/>
            <a:ext cx="4319588" cy="3829050"/>
            <a:chOff x="6368656" y="1741584"/>
            <a:chExt cx="5759384" cy="510539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3883" y="1741584"/>
              <a:ext cx="2254157" cy="51053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6368656" y="5842095"/>
              <a:ext cx="1631931" cy="1778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75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078374" y="5930995"/>
              <a:ext cx="21875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AA0FB-3960-45A2-B629-0726FA00420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70498"/>
            <a:ext cx="3121819" cy="2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314450" y="1816894"/>
            <a:ext cx="3121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1200"/>
              <a:t>water wells inside watershed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070498"/>
            <a:ext cx="3200400" cy="2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629150" y="1816894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1200"/>
              <a:t>watersheds downstream of well (near river)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1" y="1150144"/>
            <a:ext cx="6860381" cy="450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Example: integrated </a:t>
            </a:r>
            <a:r>
              <a:rPr lang="en-CA" altLang="en-US" sz="2700" kern="0" dirty="0" err="1">
                <a:solidFill>
                  <a:srgbClr val="557D55"/>
                </a:solidFill>
              </a:rPr>
              <a:t>gw</a:t>
            </a:r>
            <a:r>
              <a:rPr lang="en-CA" altLang="en-US" sz="2700" kern="0" dirty="0">
                <a:solidFill>
                  <a:srgbClr val="557D55"/>
                </a:solidFill>
              </a:rPr>
              <a:t> &amp; </a:t>
            </a:r>
            <a:r>
              <a:rPr lang="en-CA" altLang="en-US" sz="2700" kern="0" dirty="0" err="1">
                <a:solidFill>
                  <a:srgbClr val="557D55"/>
                </a:solidFill>
              </a:rPr>
              <a:t>sw</a:t>
            </a:r>
            <a:endParaRPr lang="en-CA" altLang="en-US" sz="2100" kern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8950"/>
            <a:ext cx="2857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2571750" y="5668567"/>
            <a:ext cx="3257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1200"/>
              <a:t>gauges upstream on Richelieu (CAN-US)</a:t>
            </a:r>
          </a:p>
        </p:txBody>
      </p:sp>
    </p:spTree>
    <p:extLst>
      <p:ext uri="{BB962C8B-B14F-4D97-AF65-F5344CB8AC3E}">
        <p14:creationId xmlns:p14="http://schemas.microsoft.com/office/powerpoint/2010/main" val="26093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1E5CF6-4074-4466-B00C-635CD794AF6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64556"/>
            <a:ext cx="7048500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Aft>
                <a:spcPts val="375"/>
              </a:spcAft>
              <a:buClr>
                <a:srgbClr val="557D5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latin typeface="+mj-lt"/>
                <a:cs typeface="Times New Roman" panose="02020603050405020304" pitchFamily="18" charset="0"/>
              </a:rPr>
              <a:t>Progress re: prototype for CAN linked hydro data</a:t>
            </a:r>
          </a:p>
          <a:p>
            <a:pPr>
              <a:spcAft>
                <a:spcPts val="750"/>
              </a:spcAft>
              <a:buClr>
                <a:srgbClr val="557D55"/>
              </a:buClr>
              <a:defRPr/>
            </a:pPr>
            <a:r>
              <a:rPr lang="en-US" altLang="en-US" sz="2100" dirty="0">
                <a:solidFill>
                  <a:srgbClr val="557D55"/>
                </a:solidFill>
                <a:latin typeface="+mj-lt"/>
                <a:cs typeface="Times New Roman" panose="02020603050405020304" pitchFamily="18" charset="0"/>
              </a:rPr>
              <a:t>    Richelieu watershed</a:t>
            </a:r>
          </a:p>
          <a:p>
            <a:pPr>
              <a:spcAft>
                <a:spcPts val="750"/>
              </a:spcAft>
              <a:buClr>
                <a:srgbClr val="557D55"/>
              </a:buClr>
              <a:defRPr/>
            </a:pPr>
            <a:r>
              <a:rPr lang="en-US" altLang="en-US" sz="2100" dirty="0">
                <a:solidFill>
                  <a:srgbClr val="557D55"/>
                </a:solidFill>
                <a:latin typeface="+mj-lt"/>
                <a:cs typeface="Times New Roman" panose="02020603050405020304" pitchFamily="18" charset="0"/>
              </a:rPr>
              <a:t>    Toward a national infrastructure for hydro data</a:t>
            </a:r>
          </a:p>
          <a:p>
            <a:pPr marL="257175" indent="-257175">
              <a:spcBef>
                <a:spcPts val="375"/>
              </a:spcBef>
              <a:spcAft>
                <a:spcPts val="375"/>
              </a:spcAft>
              <a:buClr>
                <a:srgbClr val="557D5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latin typeface="+mj-lt"/>
                <a:cs typeface="Times New Roman" panose="02020603050405020304" pitchFamily="18" charset="0"/>
              </a:rPr>
              <a:t>CAN-US expansion in-progress</a:t>
            </a:r>
            <a:endParaRPr lang="en-US" altLang="en-US" sz="2100" dirty="0">
              <a:solidFill>
                <a:srgbClr val="557D55"/>
              </a:solidFill>
              <a:latin typeface="+mj-lt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375"/>
              </a:spcBef>
              <a:spcAft>
                <a:spcPts val="375"/>
              </a:spcAft>
              <a:buClr>
                <a:srgbClr val="557D5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latin typeface="+mj-lt"/>
                <a:cs typeface="Times New Roman" panose="02020603050405020304" pitchFamily="18" charset="0"/>
              </a:rPr>
              <a:t>Coordination with ongoing IJC activities</a:t>
            </a:r>
          </a:p>
          <a:p>
            <a:pPr marL="257175" indent="-257175">
              <a:spcBef>
                <a:spcPts val="375"/>
              </a:spcBef>
              <a:spcAft>
                <a:spcPts val="375"/>
              </a:spcAft>
              <a:buClr>
                <a:srgbClr val="557D5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100" dirty="0">
                <a:latin typeface="+mj-lt"/>
                <a:cs typeface="Times New Roman" panose="02020603050405020304" pitchFamily="18" charset="0"/>
              </a:rPr>
              <a:t>Demo: </a:t>
            </a:r>
            <a:r>
              <a:rPr lang="en-CA" sz="2100" dirty="0">
                <a:hlinkClick r:id="rId2"/>
              </a:rPr>
              <a:t>https://geoconnex.ca/gsip/app/index.html</a:t>
            </a:r>
            <a:r>
              <a:rPr lang="en-CA" sz="2100" dirty="0"/>
              <a:t> </a:t>
            </a:r>
            <a:endParaRPr lang="en-US" altLang="en-US" sz="2100" dirty="0">
              <a:latin typeface="+mj-lt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375"/>
              </a:spcBef>
              <a:spcAft>
                <a:spcPts val="375"/>
              </a:spcAft>
              <a:buClr>
                <a:srgbClr val="557D55"/>
              </a:buClr>
              <a:buFont typeface="Wingdings" panose="05000000000000000000" pitchFamily="2" charset="2"/>
              <a:buChar char="§"/>
              <a:defRPr/>
            </a:pPr>
            <a:endParaRPr lang="en-US" altLang="en-US" sz="2100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557D55"/>
              </a:buClr>
              <a:defRPr/>
            </a:pPr>
            <a:r>
              <a:rPr lang="en-US" altLang="en-US" sz="15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500" dirty="0">
                <a:solidFill>
                  <a:srgbClr val="557D55"/>
                </a:solidFill>
                <a:latin typeface="+mj-lt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1" y="1150144"/>
            <a:ext cx="6860381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Final thoughts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C54BF5-56E3-4A20-8194-2DDEAA5C812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1" y="1150144"/>
            <a:ext cx="6860381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Acknowledgements</a:t>
            </a:r>
            <a:endParaRPr lang="en-CA" altLang="en-US" sz="2700" kern="0" dirty="0">
              <a:solidFill>
                <a:srgbClr val="557D55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1" y="2091929"/>
            <a:ext cx="2284809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743200"/>
            <a:ext cx="769144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143000" y="2639617"/>
            <a:ext cx="148590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 dirty="0"/>
              <a:t>Boyan Brodaric</a:t>
            </a:r>
          </a:p>
          <a:p>
            <a:r>
              <a:rPr lang="en-CA" altLang="en-US" sz="750" dirty="0"/>
              <a:t>Eric Boisvert</a:t>
            </a:r>
          </a:p>
          <a:p>
            <a:r>
              <a:rPr lang="en-CA" altLang="en-US" sz="750" dirty="0"/>
              <a:t>Heryk Julien</a:t>
            </a:r>
          </a:p>
          <a:p>
            <a:r>
              <a:rPr lang="en-CA" altLang="en-US" sz="750" dirty="0"/>
              <a:t>Alex Smirnoff</a:t>
            </a:r>
          </a:p>
          <a:p>
            <a:endParaRPr lang="en-CA" altLang="en-US" sz="750" dirty="0"/>
          </a:p>
          <a:p>
            <a:r>
              <a:rPr lang="en-CA" altLang="en-US" sz="750" dirty="0"/>
              <a:t>Mike Major</a:t>
            </a:r>
          </a:p>
          <a:p>
            <a:r>
              <a:rPr lang="en-CA" altLang="en-US" sz="750" dirty="0"/>
              <a:t>Mark Sondheim</a:t>
            </a:r>
          </a:p>
          <a:p>
            <a:r>
              <a:rPr lang="en-CA" altLang="en-US" sz="750" dirty="0"/>
              <a:t>Marie-Eve Martin</a:t>
            </a:r>
          </a:p>
          <a:p>
            <a:r>
              <a:rPr lang="en-CA" altLang="en-US" sz="750" dirty="0"/>
              <a:t>Denis </a:t>
            </a:r>
            <a:r>
              <a:rPr lang="en-CA" altLang="en-US" sz="750" dirty="0"/>
              <a:t>Boutin</a:t>
            </a:r>
          </a:p>
          <a:p>
            <a:r>
              <a:rPr lang="fr-CA" altLang="en-US" sz="750" dirty="0"/>
              <a:t>David </a:t>
            </a:r>
            <a:r>
              <a:rPr lang="fr-CA" altLang="en-US" sz="750" dirty="0" err="1"/>
              <a:t>Lagüe</a:t>
            </a:r>
            <a:endParaRPr lang="en-CA" altLang="en-US" sz="750" dirty="0"/>
          </a:p>
          <a:p>
            <a:endParaRPr lang="en-CA" altLang="en-US" sz="750" dirty="0"/>
          </a:p>
        </p:txBody>
      </p:sp>
      <p:pic>
        <p:nvPicPr>
          <p:cNvPr id="2253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94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5200650" y="2639616"/>
            <a:ext cx="14859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Doug Stiff</a:t>
            </a:r>
          </a:p>
          <a:p>
            <a:r>
              <a:rPr lang="en-CA" altLang="en-US" sz="750"/>
              <a:t>Lingling Liu</a:t>
            </a:r>
          </a:p>
          <a:p>
            <a:r>
              <a:rPr lang="en-CA" altLang="en-US" sz="750"/>
              <a:t>Tom Kralidis</a:t>
            </a:r>
          </a:p>
        </p:txBody>
      </p:sp>
      <p:pic>
        <p:nvPicPr>
          <p:cNvPr id="2253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61160"/>
            <a:ext cx="107870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5257800" y="4094560"/>
            <a:ext cx="14859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Dave Blodgett</a:t>
            </a:r>
          </a:p>
          <a:p>
            <a:r>
              <a:rPr lang="en-CA" altLang="en-US" sz="750"/>
              <a:t>Al Rea</a:t>
            </a:r>
          </a:p>
          <a:p>
            <a:r>
              <a:rPr lang="en-CA" altLang="en-US" sz="750"/>
              <a:t>Susan Buto</a:t>
            </a:r>
          </a:p>
        </p:txBody>
      </p:sp>
      <p:pic>
        <p:nvPicPr>
          <p:cNvPr id="22540" name="Picture 14" descr="International Joint Commi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129087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17"/>
          <p:cNvSpPr txBox="1">
            <a:spLocks noChangeArrowheads="1"/>
          </p:cNvSpPr>
          <p:nvPr/>
        </p:nvSpPr>
        <p:spPr bwMode="auto">
          <a:xfrm>
            <a:off x="3250406" y="5029200"/>
            <a:ext cx="1485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Wayne Jenkinson</a:t>
            </a:r>
          </a:p>
          <a:p>
            <a:r>
              <a:rPr lang="en-CA" altLang="en-US" sz="750"/>
              <a:t>Michael Liatta</a:t>
            </a:r>
          </a:p>
        </p:txBody>
      </p:sp>
    </p:spTree>
    <p:extLst>
      <p:ext uri="{BB962C8B-B14F-4D97-AF65-F5344CB8AC3E}">
        <p14:creationId xmlns:p14="http://schemas.microsoft.com/office/powerpoint/2010/main" val="19147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EA726-C938-4B32-AF3B-ABE4B097852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89547" y="1600200"/>
            <a:ext cx="5886450" cy="1115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CA" altLang="en-US" sz="2400" kern="0" dirty="0">
                <a:solidFill>
                  <a:srgbClr val="557D55"/>
                </a:solidFill>
              </a:rPr>
              <a:t>Thank you!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400" kern="0" dirty="0">
              <a:solidFill>
                <a:srgbClr val="557D55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CA" altLang="en-US" sz="2400" kern="0" dirty="0">
                <a:solidFill>
                  <a:srgbClr val="557D5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2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2F86-5FE8-AC4F-AD61-C6D06823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D504-68B3-624C-B4EA-6975A939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BA572-4D29-0547-8130-5F275B750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Ninth Hydrology Domain Working Group Workshop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493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3558AA-37C0-4EB3-A6C0-22701AC9F6C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grpSp>
        <p:nvGrpSpPr>
          <p:cNvPr id="7171" name="Group 25"/>
          <p:cNvGrpSpPr>
            <a:grpSpLocks/>
          </p:cNvGrpSpPr>
          <p:nvPr/>
        </p:nvGrpSpPr>
        <p:grpSpPr bwMode="auto">
          <a:xfrm>
            <a:off x="2118122" y="2386013"/>
            <a:ext cx="4504134" cy="3333750"/>
            <a:chOff x="2824048" y="2037972"/>
            <a:chExt cx="6006022" cy="4445634"/>
          </a:xfrm>
        </p:grpSpPr>
        <p:pic>
          <p:nvPicPr>
            <p:cNvPr id="717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048" y="2037972"/>
              <a:ext cx="6006022" cy="444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0" name="Group 19"/>
            <p:cNvGrpSpPr>
              <a:grpSpLocks/>
            </p:cNvGrpSpPr>
            <p:nvPr/>
          </p:nvGrpSpPr>
          <p:grpSpPr bwMode="auto">
            <a:xfrm>
              <a:off x="3454339" y="2667000"/>
              <a:ext cx="4928018" cy="2362609"/>
              <a:chOff x="3423859" y="2229228"/>
              <a:chExt cx="4928018" cy="2362609"/>
            </a:xfrm>
          </p:grpSpPr>
          <p:sp>
            <p:nvSpPr>
              <p:cNvPr id="7181" name="TextBox 10"/>
              <p:cNvSpPr txBox="1">
                <a:spLocks noChangeArrowheads="1"/>
              </p:cNvSpPr>
              <p:nvPr/>
            </p:nvSpPr>
            <p:spPr bwMode="auto">
              <a:xfrm>
                <a:off x="4996479" y="2229228"/>
                <a:ext cx="1272421" cy="430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CA" altLang="en-US" sz="1500" dirty="0">
                    <a:solidFill>
                      <a:schemeClr val="bg1"/>
                    </a:solidFill>
                  </a:rPr>
                  <a:t>streams</a:t>
                </a:r>
              </a:p>
            </p:txBody>
          </p:sp>
          <p:sp>
            <p:nvSpPr>
              <p:cNvPr id="7182" name="TextBox 11"/>
              <p:cNvSpPr txBox="1">
                <a:spLocks noChangeArrowheads="1"/>
              </p:cNvSpPr>
              <p:nvPr/>
            </p:nvSpPr>
            <p:spPr bwMode="auto">
              <a:xfrm>
                <a:off x="3423859" y="3133634"/>
                <a:ext cx="1803461" cy="430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CA" altLang="en-US" sz="1500" dirty="0">
                    <a:solidFill>
                      <a:schemeClr val="bg1"/>
                    </a:solidFill>
                  </a:rPr>
                  <a:t>watersheds</a:t>
                </a:r>
              </a:p>
            </p:txBody>
          </p:sp>
          <p:sp>
            <p:nvSpPr>
              <p:cNvPr id="7183" name="TextBox 12"/>
              <p:cNvSpPr txBox="1">
                <a:spLocks noChangeArrowheads="1"/>
              </p:cNvSpPr>
              <p:nvPr/>
            </p:nvSpPr>
            <p:spPr bwMode="auto">
              <a:xfrm>
                <a:off x="6825278" y="2979747"/>
                <a:ext cx="1526599" cy="73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CA" altLang="en-US" sz="1500" dirty="0">
                    <a:solidFill>
                      <a:schemeClr val="bg1"/>
                    </a:solidFill>
                  </a:rPr>
                  <a:t>gauges</a:t>
                </a:r>
              </a:p>
              <a:p>
                <a:r>
                  <a:rPr lang="en-CA" altLang="en-US" sz="1500" dirty="0">
                    <a:solidFill>
                      <a:schemeClr val="bg1"/>
                    </a:solidFill>
                  </a:rPr>
                  <a:t>    models</a:t>
                </a:r>
              </a:p>
            </p:txBody>
          </p:sp>
          <p:sp>
            <p:nvSpPr>
              <p:cNvPr id="7184" name="TextBox 13"/>
              <p:cNvSpPr txBox="1">
                <a:spLocks noChangeArrowheads="1"/>
              </p:cNvSpPr>
              <p:nvPr/>
            </p:nvSpPr>
            <p:spPr bwMode="auto">
              <a:xfrm>
                <a:off x="5377479" y="3853068"/>
                <a:ext cx="1255059" cy="73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CA" altLang="en-US" sz="1500">
                    <a:solidFill>
                      <a:schemeClr val="bg1"/>
                    </a:solidFill>
                  </a:rPr>
                  <a:t>aquifers wells</a:t>
                </a:r>
              </a:p>
            </p:txBody>
          </p:sp>
        </p:grp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0" y="1150144"/>
            <a:ext cx="9144000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Toward a National Hydro Data Infrastructure</a:t>
            </a:r>
            <a:endParaRPr lang="en-CA" altLang="en-US" sz="2700" kern="0" dirty="0">
              <a:solidFill>
                <a:srgbClr val="557D55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>
                <a:solidFill>
                  <a:srgbClr val="FF0000"/>
                </a:solidFill>
              </a:rPr>
              <a:t>c</a:t>
            </a:r>
            <a:r>
              <a:rPr lang="en-CA" altLang="en-US" sz="2100" kern="0" dirty="0">
                <a:solidFill>
                  <a:srgbClr val="FF0000"/>
                </a:solidFill>
              </a:rPr>
              <a:t>onnect</a:t>
            </a:r>
            <a:r>
              <a:rPr lang="en-CA" altLang="en-US" sz="2100" kern="0" dirty="0"/>
              <a:t>, find, retrieve any data for CAN hydro features</a:t>
            </a:r>
            <a:endParaRPr lang="en-CA" altLang="en-US" sz="2100" kern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57250" y="1964531"/>
            <a:ext cx="7486650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23" y="2703910"/>
            <a:ext cx="967978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10" y="2393157"/>
            <a:ext cx="1144190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4800601"/>
            <a:ext cx="44767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5143500"/>
            <a:ext cx="785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5143500"/>
            <a:ext cx="2428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B73C2A-C6A8-4364-9B38-5D3F9F9FA5F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1" y="1150144"/>
            <a:ext cx="7238999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Motivation</a:t>
            </a: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Integrated </a:t>
            </a:r>
            <a:r>
              <a:rPr lang="en-CA" altLang="en-US" sz="2100" kern="0" dirty="0"/>
              <a:t>resource management </a:t>
            </a:r>
            <a:r>
              <a:rPr lang="en-CA" altLang="en-US" sz="2100" kern="0" dirty="0">
                <a:sym typeface="Wingdings" panose="05000000000000000000" pitchFamily="2" charset="2"/>
              </a:rPr>
              <a:t></a:t>
            </a:r>
            <a:r>
              <a:rPr lang="en-CA" altLang="en-US" sz="2100" kern="0" dirty="0"/>
              <a:t> integrated data</a:t>
            </a:r>
            <a:endParaRPr lang="en-CA" altLang="en-US" sz="2100" kern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pic>
        <p:nvPicPr>
          <p:cNvPr id="8196" name="Picture 2" descr="Image result for water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56223"/>
            <a:ext cx="5198269" cy="36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138238" y="1970485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Magnetic Disk 1"/>
          <p:cNvSpPr/>
          <p:nvPr/>
        </p:nvSpPr>
        <p:spPr>
          <a:xfrm>
            <a:off x="4045744" y="5114925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8" name="Flowchart: Magnetic Disk 7"/>
          <p:cNvSpPr/>
          <p:nvPr/>
        </p:nvSpPr>
        <p:spPr>
          <a:xfrm>
            <a:off x="4573191" y="3028950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9" name="Flowchart: Magnetic Disk 8"/>
          <p:cNvSpPr/>
          <p:nvPr/>
        </p:nvSpPr>
        <p:spPr>
          <a:xfrm>
            <a:off x="3629025" y="3800475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10" name="Flowchart: Magnetic Disk 9"/>
          <p:cNvSpPr/>
          <p:nvPr/>
        </p:nvSpPr>
        <p:spPr>
          <a:xfrm>
            <a:off x="5657850" y="4754166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11" name="Flowchart: Magnetic Disk 10"/>
          <p:cNvSpPr/>
          <p:nvPr/>
        </p:nvSpPr>
        <p:spPr>
          <a:xfrm>
            <a:off x="5731669" y="3764756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cxnSp>
        <p:nvCxnSpPr>
          <p:cNvPr id="4" name="Straight Connector 3"/>
          <p:cNvCxnSpPr>
            <a:stCxn id="9" idx="1"/>
          </p:cNvCxnSpPr>
          <p:nvPr/>
        </p:nvCxnSpPr>
        <p:spPr>
          <a:xfrm flipV="1">
            <a:off x="3914775" y="3400425"/>
            <a:ext cx="658416" cy="400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2" idx="1"/>
          </p:cNvCxnSpPr>
          <p:nvPr/>
        </p:nvCxnSpPr>
        <p:spPr>
          <a:xfrm>
            <a:off x="3914775" y="4200525"/>
            <a:ext cx="416719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4"/>
            <a:endCxn id="10" idx="2"/>
          </p:cNvCxnSpPr>
          <p:nvPr/>
        </p:nvCxnSpPr>
        <p:spPr>
          <a:xfrm flipV="1">
            <a:off x="4617244" y="4954191"/>
            <a:ext cx="1040606" cy="360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1"/>
            <a:endCxn id="11" idx="3"/>
          </p:cNvCxnSpPr>
          <p:nvPr/>
        </p:nvCxnSpPr>
        <p:spPr>
          <a:xfrm flipV="1">
            <a:off x="5943600" y="4164807"/>
            <a:ext cx="73819" cy="589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1"/>
          </p:cNvCxnSpPr>
          <p:nvPr/>
        </p:nvCxnSpPr>
        <p:spPr>
          <a:xfrm flipH="1" flipV="1">
            <a:off x="5137547" y="3389710"/>
            <a:ext cx="879872" cy="375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01991" y="5657850"/>
            <a:ext cx="1600200" cy="2286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E33122-C07E-4035-937F-64FA9CD73F1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1" y="1150144"/>
            <a:ext cx="7317582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Problem</a:t>
            </a:r>
            <a:endParaRPr lang="en-CA" altLang="en-US" sz="2700" kern="0" dirty="0">
              <a:solidFill>
                <a:srgbClr val="557D55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Surface, subsurface, atmospheric hydro data silos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1400175" y="2739628"/>
            <a:ext cx="6421041" cy="3100945"/>
            <a:chOff x="404813" y="2279650"/>
            <a:chExt cx="8561387" cy="4134523"/>
          </a:xfrm>
        </p:grpSpPr>
        <p:pic>
          <p:nvPicPr>
            <p:cNvPr id="9243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88" y="2279650"/>
              <a:ext cx="1828800" cy="262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6" descr="http://gin.gw-info.net/service/api_ngwds:gin2/en/images/gin/MiroNastev/11-1_crop_w21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2286000"/>
              <a:ext cx="1828800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TextBox 1"/>
            <p:cNvSpPr txBox="1">
              <a:spLocks noChangeArrowheads="1"/>
            </p:cNvSpPr>
            <p:nvPr/>
          </p:nvSpPr>
          <p:spPr bwMode="auto">
            <a:xfrm>
              <a:off x="523513" y="5059298"/>
              <a:ext cx="1905000" cy="116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900" dirty="0"/>
                <a:t>groundwater</a:t>
              </a:r>
            </a:p>
            <a:p>
              <a:r>
                <a:rPr lang="en-CA" altLang="en-US" sz="1050" dirty="0"/>
                <a:t>aquifers, wells, gauges…</a:t>
              </a:r>
            </a:p>
            <a:p>
              <a:r>
                <a:rPr lang="en-CA" altLang="en-US" sz="1050" dirty="0">
                  <a:solidFill>
                    <a:srgbClr val="557D55"/>
                  </a:solidFill>
                </a:rPr>
                <a:t>GW Info Network</a:t>
              </a:r>
            </a:p>
            <a:p>
              <a:r>
                <a:rPr lang="en-CA" altLang="en-US" sz="1050" dirty="0">
                  <a:solidFill>
                    <a:srgbClr val="557D55"/>
                  </a:solidFill>
                </a:rPr>
                <a:t>(</a:t>
              </a:r>
              <a:r>
                <a:rPr lang="en-CA" altLang="en-US" sz="1050" dirty="0">
                  <a:solidFill>
                    <a:srgbClr val="557D55"/>
                  </a:solidFill>
                  <a:hlinkClick r:id="rId4"/>
                </a:rPr>
                <a:t>www.gw-info.net</a:t>
              </a:r>
              <a:r>
                <a:rPr lang="en-CA" altLang="en-US" sz="1050" dirty="0">
                  <a:solidFill>
                    <a:srgbClr val="557D55"/>
                  </a:solidFill>
                </a:rPr>
                <a:t>)</a:t>
              </a:r>
            </a:p>
          </p:txBody>
        </p:sp>
        <p:sp>
          <p:nvSpPr>
            <p:cNvPr id="9246" name="TextBox 7"/>
            <p:cNvSpPr txBox="1">
              <a:spLocks noChangeArrowheads="1"/>
            </p:cNvSpPr>
            <p:nvPr/>
          </p:nvSpPr>
          <p:spPr bwMode="auto">
            <a:xfrm>
              <a:off x="2610027" y="5040001"/>
              <a:ext cx="2057400" cy="116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900"/>
                <a:t>surface water</a:t>
              </a:r>
            </a:p>
            <a:p>
              <a:r>
                <a:rPr lang="en-CA" altLang="en-US" sz="1050"/>
                <a:t>rivers, lakes, watersheds,… </a:t>
              </a:r>
            </a:p>
            <a:p>
              <a:r>
                <a:rPr lang="en-CA" altLang="en-US" sz="1050">
                  <a:solidFill>
                    <a:srgbClr val="557D55"/>
                  </a:solidFill>
                </a:rPr>
                <a:t>Nat’l Hydro Network</a:t>
              </a:r>
            </a:p>
            <a:p>
              <a:r>
                <a:rPr lang="en-CA" altLang="en-US" sz="1050">
                  <a:solidFill>
                    <a:srgbClr val="557D55"/>
                  </a:solidFill>
                </a:rPr>
                <a:t>(</a:t>
              </a:r>
              <a:r>
                <a:rPr lang="en-CA" altLang="en-US" sz="1050">
                  <a:solidFill>
                    <a:srgbClr val="557D55"/>
                  </a:solidFill>
                  <a:hlinkClick r:id="rId5"/>
                </a:rPr>
                <a:t>www.geobase.ca</a:t>
              </a:r>
              <a:r>
                <a:rPr lang="en-CA" altLang="en-US" sz="1050">
                  <a:solidFill>
                    <a:srgbClr val="557D55"/>
                  </a:solidFill>
                </a:rPr>
                <a:t>)</a:t>
              </a:r>
            </a:p>
          </p:txBody>
        </p:sp>
        <p:sp>
          <p:nvSpPr>
            <p:cNvPr id="9247" name="TextBox 8"/>
            <p:cNvSpPr txBox="1">
              <a:spLocks noChangeArrowheads="1"/>
            </p:cNvSpPr>
            <p:nvPr/>
          </p:nvSpPr>
          <p:spPr bwMode="auto">
            <a:xfrm>
              <a:off x="4816475" y="5029202"/>
              <a:ext cx="2041525" cy="138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900"/>
                <a:t>surface water</a:t>
              </a:r>
            </a:p>
            <a:p>
              <a:r>
                <a:rPr lang="en-CA" altLang="en-US" sz="1050"/>
                <a:t>gauges,… </a:t>
              </a:r>
            </a:p>
            <a:p>
              <a:r>
                <a:rPr lang="en-CA" altLang="en-US" sz="1050">
                  <a:solidFill>
                    <a:srgbClr val="557D55"/>
                  </a:solidFill>
                </a:rPr>
                <a:t>Nat’l Hydrometric Network</a:t>
              </a:r>
            </a:p>
            <a:p>
              <a:r>
                <a:rPr lang="en-CA" altLang="en-US" sz="1050">
                  <a:solidFill>
                    <a:srgbClr val="557D55"/>
                  </a:solidFill>
                </a:rPr>
                <a:t>(</a:t>
              </a:r>
              <a:r>
                <a:rPr lang="en-CA" altLang="en-US" sz="1050">
                  <a:solidFill>
                    <a:srgbClr val="557D55"/>
                  </a:solidFill>
                  <a:hlinkClick r:id="rId6"/>
                </a:rPr>
                <a:t>www.wateroffice.ec.gc.ca</a:t>
              </a:r>
              <a:r>
                <a:rPr lang="en-CA" altLang="en-US" sz="1050">
                  <a:solidFill>
                    <a:srgbClr val="557D55"/>
                  </a:solidFill>
                </a:rPr>
                <a:t>)  </a:t>
              </a:r>
            </a:p>
          </p:txBody>
        </p:sp>
        <p:pic>
          <p:nvPicPr>
            <p:cNvPr id="9248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286000"/>
              <a:ext cx="1828800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TextBox 6"/>
            <p:cNvSpPr txBox="1">
              <a:spLocks noChangeArrowheads="1"/>
            </p:cNvSpPr>
            <p:nvPr/>
          </p:nvSpPr>
          <p:spPr bwMode="auto">
            <a:xfrm>
              <a:off x="3505201" y="2279650"/>
              <a:ext cx="914400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675">
                  <a:solidFill>
                    <a:schemeClr val="bg1"/>
                  </a:solidFill>
                </a:rPr>
                <a:t>geonames.org</a:t>
              </a:r>
            </a:p>
          </p:txBody>
        </p:sp>
        <p:pic>
          <p:nvPicPr>
            <p:cNvPr id="9250" name="Picture 4" descr="Image result for river gau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5" y="2279650"/>
              <a:ext cx="1816100" cy="262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TextBox 12"/>
            <p:cNvSpPr txBox="1">
              <a:spLocks noChangeArrowheads="1"/>
            </p:cNvSpPr>
            <p:nvPr/>
          </p:nvSpPr>
          <p:spPr bwMode="auto">
            <a:xfrm>
              <a:off x="6924675" y="5029201"/>
              <a:ext cx="2041525" cy="129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900"/>
                <a:t>atmospheric </a:t>
              </a:r>
              <a:r>
                <a:rPr lang="en-CA" altLang="en-US" sz="1600"/>
                <a:t>water</a:t>
              </a:r>
            </a:p>
            <a:p>
              <a:r>
                <a:rPr lang="en-CA" altLang="en-US" sz="1050"/>
                <a:t>gauges,… </a:t>
              </a:r>
            </a:p>
            <a:p>
              <a:r>
                <a:rPr lang="en-CA" altLang="en-US" sz="1050">
                  <a:solidFill>
                    <a:srgbClr val="557D55"/>
                  </a:solidFill>
                </a:rPr>
                <a:t>Climate data</a:t>
              </a:r>
            </a:p>
            <a:p>
              <a:r>
                <a:rPr lang="en-CA" altLang="en-US" sz="900">
                  <a:solidFill>
                    <a:srgbClr val="557D55"/>
                  </a:solidFill>
                </a:rPr>
                <a:t>(</a:t>
              </a:r>
              <a:r>
                <a:rPr lang="en-CA" altLang="en-US" sz="900">
                  <a:solidFill>
                    <a:srgbClr val="557D55"/>
                  </a:solidFill>
                  <a:hlinkClick r:id="rId9"/>
                </a:rPr>
                <a:t>www.http://climate.weather.gc.ca</a:t>
              </a:r>
              <a:r>
                <a:rPr lang="en-CA" altLang="en-US" sz="900">
                  <a:solidFill>
                    <a:srgbClr val="557D55"/>
                  </a:solidFill>
                </a:rPr>
                <a:t>)  </a:t>
              </a:r>
            </a:p>
          </p:txBody>
        </p:sp>
        <p:sp>
          <p:nvSpPr>
            <p:cNvPr id="9252" name="TextBox 10"/>
            <p:cNvSpPr txBox="1">
              <a:spLocks noChangeArrowheads="1"/>
            </p:cNvSpPr>
            <p:nvPr/>
          </p:nvSpPr>
          <p:spPr bwMode="auto">
            <a:xfrm>
              <a:off x="7505700" y="4670425"/>
              <a:ext cx="1460500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450">
                  <a:solidFill>
                    <a:schemeClr val="bg1"/>
                  </a:solidFill>
                </a:rPr>
                <a:t>http://www.summitpost.org/environment-canada-weather-station/349643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28800" y="2071688"/>
            <a:ext cx="5475685" cy="619125"/>
            <a:chOff x="914399" y="1618785"/>
            <a:chExt cx="7300914" cy="825966"/>
          </a:xfrm>
        </p:grpSpPr>
        <p:sp>
          <p:nvSpPr>
            <p:cNvPr id="20" name="Down Arrow 19"/>
            <p:cNvSpPr/>
            <p:nvPr/>
          </p:nvSpPr>
          <p:spPr bwMode="auto">
            <a:xfrm>
              <a:off x="1025524" y="1996823"/>
              <a:ext cx="425450" cy="4479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9236" name="TextBox 14"/>
            <p:cNvSpPr txBox="1">
              <a:spLocks noChangeArrowheads="1"/>
            </p:cNvSpPr>
            <p:nvPr/>
          </p:nvSpPr>
          <p:spPr bwMode="auto">
            <a:xfrm>
              <a:off x="914399" y="1633755"/>
              <a:ext cx="1212979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 dirty="0"/>
                <a:t>SDI</a:t>
              </a:r>
            </a:p>
          </p:txBody>
        </p:sp>
        <p:sp>
          <p:nvSpPr>
            <p:cNvPr id="22" name="Down Arrow 21"/>
            <p:cNvSpPr/>
            <p:nvPr/>
          </p:nvSpPr>
          <p:spPr bwMode="auto">
            <a:xfrm>
              <a:off x="5521325" y="1993646"/>
              <a:ext cx="425450" cy="4479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9238" name="TextBox 21"/>
            <p:cNvSpPr txBox="1">
              <a:spLocks noChangeArrowheads="1"/>
            </p:cNvSpPr>
            <p:nvPr/>
          </p:nvSpPr>
          <p:spPr bwMode="auto">
            <a:xfrm>
              <a:off x="5438283" y="1627994"/>
              <a:ext cx="601596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SDI</a:t>
              </a: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7696200" y="1984116"/>
              <a:ext cx="425450" cy="4479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9240" name="TextBox 24"/>
            <p:cNvSpPr txBox="1">
              <a:spLocks noChangeArrowheads="1"/>
            </p:cNvSpPr>
            <p:nvPr/>
          </p:nvSpPr>
          <p:spPr bwMode="auto">
            <a:xfrm>
              <a:off x="7613717" y="1618785"/>
              <a:ext cx="601596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SDI</a:t>
              </a: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3290887" y="1984116"/>
              <a:ext cx="425450" cy="44792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9242" name="TextBox 34"/>
            <p:cNvSpPr txBox="1">
              <a:spLocks noChangeArrowheads="1"/>
            </p:cNvSpPr>
            <p:nvPr/>
          </p:nvSpPr>
          <p:spPr bwMode="auto">
            <a:xfrm>
              <a:off x="3208090" y="1618785"/>
              <a:ext cx="601596" cy="3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SDI</a:t>
              </a:r>
            </a:p>
          </p:txBody>
        </p:sp>
      </p:grp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2481263" y="3155158"/>
            <a:ext cx="4276725" cy="577081"/>
            <a:chOff x="1712056" y="2438400"/>
            <a:chExt cx="5701569" cy="769705"/>
          </a:xfrm>
        </p:grpSpPr>
        <p:sp>
          <p:nvSpPr>
            <p:cNvPr id="9228" name="TextBox 6"/>
            <p:cNvSpPr txBox="1">
              <a:spLocks noChangeArrowheads="1"/>
            </p:cNvSpPr>
            <p:nvPr/>
          </p:nvSpPr>
          <p:spPr bwMode="auto">
            <a:xfrm>
              <a:off x="3413125" y="2438400"/>
              <a:ext cx="914400" cy="769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>
                  <a:solidFill>
                    <a:schemeClr val="bg1"/>
                  </a:solidFill>
                </a:rPr>
                <a:t>geonames.org</a:t>
              </a:r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1712056" y="2600381"/>
              <a:ext cx="1215869" cy="484354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3935859" y="2600381"/>
              <a:ext cx="1215869" cy="484354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6197756" y="2600381"/>
              <a:ext cx="1215869" cy="484354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050"/>
            </a:p>
          </p:txBody>
        </p:sp>
        <p:sp>
          <p:nvSpPr>
            <p:cNvPr id="9232" name="TextBox 29"/>
            <p:cNvSpPr txBox="1">
              <a:spLocks noChangeArrowheads="1"/>
            </p:cNvSpPr>
            <p:nvPr/>
          </p:nvSpPr>
          <p:spPr bwMode="auto">
            <a:xfrm>
              <a:off x="2051772" y="2646369"/>
              <a:ext cx="484916" cy="33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LD</a:t>
              </a:r>
            </a:p>
          </p:txBody>
        </p:sp>
        <p:sp>
          <p:nvSpPr>
            <p:cNvPr id="9233" name="TextBox 30"/>
            <p:cNvSpPr txBox="1">
              <a:spLocks noChangeArrowheads="1"/>
            </p:cNvSpPr>
            <p:nvPr/>
          </p:nvSpPr>
          <p:spPr bwMode="auto">
            <a:xfrm>
              <a:off x="4285771" y="2657891"/>
              <a:ext cx="484916" cy="33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LD</a:t>
              </a:r>
            </a:p>
          </p:txBody>
        </p:sp>
        <p:sp>
          <p:nvSpPr>
            <p:cNvPr id="9234" name="TextBox 31"/>
            <p:cNvSpPr txBox="1">
              <a:spLocks noChangeArrowheads="1"/>
            </p:cNvSpPr>
            <p:nvPr/>
          </p:nvSpPr>
          <p:spPr bwMode="auto">
            <a:xfrm>
              <a:off x="6481117" y="2659799"/>
              <a:ext cx="484916" cy="33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050"/>
                <a:t>LD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138238" y="1970485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Magnetic Disk 34"/>
          <p:cNvSpPr/>
          <p:nvPr/>
        </p:nvSpPr>
        <p:spPr>
          <a:xfrm>
            <a:off x="3439716" y="4401741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36" name="Flowchart: Magnetic Disk 35"/>
          <p:cNvSpPr/>
          <p:nvPr/>
        </p:nvSpPr>
        <p:spPr>
          <a:xfrm>
            <a:off x="5157788" y="4401741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37" name="Flowchart: Magnetic Disk 36"/>
          <p:cNvSpPr/>
          <p:nvPr/>
        </p:nvSpPr>
        <p:spPr>
          <a:xfrm>
            <a:off x="6765131" y="4370785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38" name="Flowchart: Magnetic Disk 37"/>
          <p:cNvSpPr/>
          <p:nvPr/>
        </p:nvSpPr>
        <p:spPr>
          <a:xfrm>
            <a:off x="1852613" y="4429125"/>
            <a:ext cx="571500" cy="40005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</p:spTree>
    <p:extLst>
      <p:ext uri="{BB962C8B-B14F-4D97-AF65-F5344CB8AC3E}">
        <p14:creationId xmlns:p14="http://schemas.microsoft.com/office/powerpoint/2010/main" val="7590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67600" y="6526978"/>
            <a:ext cx="1600200" cy="2286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45BBE-41E1-4073-BE7F-F9FA276A7312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138238" y="1970485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ocument 25"/>
          <p:cNvSpPr/>
          <p:nvPr/>
        </p:nvSpPr>
        <p:spPr>
          <a:xfrm>
            <a:off x="2994422" y="2411016"/>
            <a:ext cx="628650" cy="857250"/>
          </a:xfrm>
          <a:prstGeom prst="flowChartDocument">
            <a:avLst/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900" i="1" dirty="0">
                <a:solidFill>
                  <a:schemeClr val="tx1"/>
                </a:solidFill>
              </a:rPr>
              <a:t>HTML</a:t>
            </a:r>
          </a:p>
          <a:p>
            <a:pPr algn="ctr" eaLnBrk="1" hangingPunct="1">
              <a:defRPr/>
            </a:pPr>
            <a:endParaRPr lang="en-CA" sz="1050" i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CA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gauges</a:t>
            </a:r>
          </a:p>
        </p:txBody>
      </p:sp>
      <p:sp>
        <p:nvSpPr>
          <p:cNvPr id="27" name="Flowchart: Document 26"/>
          <p:cNvSpPr/>
          <p:nvPr/>
        </p:nvSpPr>
        <p:spPr>
          <a:xfrm>
            <a:off x="5869781" y="2432447"/>
            <a:ext cx="628650" cy="857250"/>
          </a:xfrm>
          <a:prstGeom prst="flowChartDocument">
            <a:avLst/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900" i="1" dirty="0">
                <a:solidFill>
                  <a:schemeClr val="bg1">
                    <a:lumMod val="65000"/>
                  </a:schemeClr>
                </a:solidFill>
              </a:rPr>
              <a:t>HTML</a:t>
            </a:r>
          </a:p>
          <a:p>
            <a:pPr algn="ctr" eaLnBrk="1" hangingPunct="1">
              <a:defRPr/>
            </a:pPr>
            <a:endParaRPr lang="en-CA" sz="1050" i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CA" sz="1050" i="1" dirty="0">
                <a:solidFill>
                  <a:schemeClr val="tx1"/>
                </a:solidFill>
              </a:rPr>
              <a:t>Richelieu</a:t>
            </a: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>
            <a:off x="3623072" y="2839642"/>
            <a:ext cx="2246709" cy="2143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189810" y="2486025"/>
            <a:ext cx="9786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900" dirty="0"/>
              <a:t>hyperlink</a:t>
            </a: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22" y="4087416"/>
            <a:ext cx="941784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8" y="4057650"/>
            <a:ext cx="104417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8" y="4061223"/>
            <a:ext cx="834628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>
            <a:off x="5575697" y="3365898"/>
            <a:ext cx="522684" cy="66317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249591" y="3365898"/>
            <a:ext cx="23813" cy="582215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36519" y="3371850"/>
            <a:ext cx="434579" cy="501254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849291"/>
            <a:ext cx="957263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49291"/>
            <a:ext cx="80843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877991" y="4748213"/>
            <a:ext cx="628650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river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59079" y="4761310"/>
            <a:ext cx="628650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city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71098" y="4761310"/>
            <a:ext cx="888206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company</a:t>
            </a:r>
          </a:p>
        </p:txBody>
      </p:sp>
      <p:pic>
        <p:nvPicPr>
          <p:cNvPr id="10259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57" y="3875485"/>
            <a:ext cx="70366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647825" y="5094685"/>
            <a:ext cx="628650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nails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83656" y="5104210"/>
            <a:ext cx="709613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drilling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69482" y="5024438"/>
            <a:ext cx="888206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750" i="1" dirty="0">
                <a:solidFill>
                  <a:schemeClr val="bg1">
                    <a:lumMod val="50000"/>
                  </a:schemeClr>
                </a:solidFill>
              </a:rPr>
              <a:t>river gauge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166938" y="3289697"/>
            <a:ext cx="673894" cy="513159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037285" y="3331369"/>
            <a:ext cx="53578" cy="471488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405188" y="3315891"/>
            <a:ext cx="435769" cy="502444"/>
          </a:xfrm>
          <a:prstGeom prst="straightConnector1">
            <a:avLst/>
          </a:prstGeom>
          <a:ln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93331" y="2934891"/>
            <a:ext cx="193476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900" i="1" dirty="0">
                <a:solidFill>
                  <a:schemeClr val="bg1">
                    <a:lumMod val="50000"/>
                  </a:schemeClr>
                </a:solidFill>
              </a:rPr>
              <a:t>?? on, beside, near ?? 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143001" y="1150144"/>
            <a:ext cx="6860381" cy="7584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The Web</a:t>
            </a: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“</a:t>
            </a:r>
            <a:r>
              <a:rPr lang="en-CA" altLang="en-US" sz="2100" kern="0" dirty="0"/>
              <a:t>gauges </a:t>
            </a:r>
            <a:r>
              <a:rPr lang="en-CA" altLang="en-US" sz="2100" kern="0" dirty="0"/>
              <a:t>on </a:t>
            </a:r>
            <a:r>
              <a:rPr lang="en-CA" altLang="en-US" sz="2100" kern="0" dirty="0"/>
              <a:t>the </a:t>
            </a:r>
            <a:r>
              <a:rPr lang="en-CA" altLang="en-US" sz="2100" kern="0" dirty="0"/>
              <a:t>Richelieu”</a:t>
            </a:r>
            <a:endParaRPr lang="en-CA" altLang="en-US" sz="2100" kern="0" dirty="0">
              <a:solidFill>
                <a:srgbClr val="557D55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CA" altLang="en-US" sz="2100" kern="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b="0" kern="0" dirty="0"/>
          </a:p>
        </p:txBody>
      </p:sp>
    </p:spTree>
    <p:extLst>
      <p:ext uri="{BB962C8B-B14F-4D97-AF65-F5344CB8AC3E}">
        <p14:creationId xmlns:p14="http://schemas.microsoft.com/office/powerpoint/2010/main" val="11644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488759-04F6-4663-B0F0-5F91A2AFB37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90750"/>
            <a:ext cx="4629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91979" y="5183982"/>
            <a:ext cx="13823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Linking Open Data cloud diagram 2017, by </a:t>
            </a:r>
            <a:r>
              <a:rPr lang="en-CA" altLang="en-US" sz="67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Andrejs</a:t>
            </a: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Abele, John P. McCrae, Paul </a:t>
            </a:r>
            <a:r>
              <a:rPr lang="en-CA" altLang="en-US" sz="67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Buitelaar</a:t>
            </a: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CA" altLang="en-US" sz="67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Anja</a:t>
            </a: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CA" altLang="en-US" sz="67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Jentzsch</a:t>
            </a: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and Richard </a:t>
            </a:r>
            <a:r>
              <a:rPr lang="en-CA" altLang="en-US" sz="67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Cyganiak</a:t>
            </a:r>
            <a:r>
              <a:rPr lang="en-CA" altLang="en-US" sz="67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 http://lod-cloud.net/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1" y="1150144"/>
            <a:ext cx="6860381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Emerging Trend</a:t>
            </a: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Semantic Web – Linked Data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893344" y="3952875"/>
            <a:ext cx="2114550" cy="20774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750">
                <a:solidFill>
                  <a:schemeClr val="bg1"/>
                </a:solidFill>
              </a:rPr>
              <a:t>the web is the database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38238" y="1970485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60331" y="5695950"/>
            <a:ext cx="1600200" cy="2286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A07A31-F537-4695-8DD8-84481BC1E4D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1" y="1150144"/>
            <a:ext cx="6860381" cy="6977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The Semantic Web</a:t>
            </a:r>
          </a:p>
          <a:p>
            <a:pPr algn="ctr">
              <a:spcBef>
                <a:spcPct val="0"/>
              </a:spcBef>
              <a:defRPr/>
            </a:pPr>
            <a:r>
              <a:rPr lang="en-CA" altLang="en-US" sz="2100" kern="0" dirty="0"/>
              <a:t>links </a:t>
            </a:r>
            <a:r>
              <a:rPr lang="en-CA" altLang="en-US" sz="2100" kern="0" dirty="0">
                <a:solidFill>
                  <a:srgbClr val="557D55"/>
                </a:solidFill>
              </a:rPr>
              <a:t>things</a:t>
            </a:r>
            <a:r>
              <a:rPr lang="en-CA" altLang="en-US" sz="2100" kern="0" dirty="0"/>
              <a:t>, </a:t>
            </a:r>
            <a:r>
              <a:rPr lang="en-CA" altLang="en-US" sz="2100" kern="0" dirty="0">
                <a:solidFill>
                  <a:srgbClr val="557D55"/>
                </a:solidFill>
              </a:rPr>
              <a:t>types</a:t>
            </a:r>
            <a:r>
              <a:rPr lang="en-CA" altLang="en-US" sz="2100" kern="0" dirty="0"/>
              <a:t>, pages</a:t>
            </a:r>
          </a:p>
        </p:txBody>
      </p:sp>
      <p:sp>
        <p:nvSpPr>
          <p:cNvPr id="31" name="Oval 30"/>
          <p:cNvSpPr/>
          <p:nvPr/>
        </p:nvSpPr>
        <p:spPr>
          <a:xfrm>
            <a:off x="3262313" y="5018485"/>
            <a:ext cx="1200150" cy="6858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River Gauge</a:t>
            </a:r>
          </a:p>
        </p:txBody>
      </p:sp>
      <p:sp>
        <p:nvSpPr>
          <p:cNvPr id="32" name="Oval 31"/>
          <p:cNvSpPr/>
          <p:nvPr/>
        </p:nvSpPr>
        <p:spPr>
          <a:xfrm>
            <a:off x="5537597" y="5036344"/>
            <a:ext cx="1200150" cy="6858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Water Body</a:t>
            </a:r>
          </a:p>
        </p:txBody>
      </p:sp>
      <p:cxnSp>
        <p:nvCxnSpPr>
          <p:cNvPr id="33" name="Straight Arrow Connector 32"/>
          <p:cNvCxnSpPr>
            <a:endCxn id="31" idx="0"/>
          </p:cNvCxnSpPr>
          <p:nvPr/>
        </p:nvCxnSpPr>
        <p:spPr>
          <a:xfrm flipH="1">
            <a:off x="3862388" y="4504135"/>
            <a:ext cx="10716" cy="51435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0"/>
          </p:cNvCxnSpPr>
          <p:nvPr/>
        </p:nvCxnSpPr>
        <p:spPr>
          <a:xfrm flipH="1">
            <a:off x="6137672" y="4492229"/>
            <a:ext cx="0" cy="54411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39"/>
          <p:cNvSpPr txBox="1">
            <a:spLocks noChangeArrowheads="1"/>
          </p:cNvSpPr>
          <p:nvPr/>
        </p:nvSpPr>
        <p:spPr bwMode="auto">
          <a:xfrm>
            <a:off x="1496616" y="2647950"/>
            <a:ext cx="14704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100" dirty="0"/>
              <a:t> pages</a:t>
            </a:r>
          </a:p>
          <a:p>
            <a:pPr eaLnBrk="1" hangingPunct="1">
              <a:defRPr/>
            </a:pPr>
            <a:r>
              <a:rPr lang="en-CA" altLang="en-US" sz="1100" dirty="0">
                <a:solidFill>
                  <a:schemeClr val="bg1">
                    <a:lumMod val="50000"/>
                  </a:schemeClr>
                </a:solidFill>
              </a:rPr>
              <a:t>(representations)</a:t>
            </a:r>
          </a:p>
        </p:txBody>
      </p:sp>
      <p:sp>
        <p:nvSpPr>
          <p:cNvPr id="16394" name="TextBox 40"/>
          <p:cNvSpPr txBox="1">
            <a:spLocks noChangeArrowheads="1"/>
          </p:cNvSpPr>
          <p:nvPr/>
        </p:nvSpPr>
        <p:spPr bwMode="auto">
          <a:xfrm>
            <a:off x="1481138" y="3908823"/>
            <a:ext cx="16847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100" dirty="0"/>
              <a:t> things</a:t>
            </a:r>
          </a:p>
          <a:p>
            <a:pPr eaLnBrk="1" hangingPunct="1">
              <a:defRPr/>
            </a:pPr>
            <a:r>
              <a:rPr lang="en-CA" altLang="en-US" sz="1100" dirty="0">
                <a:solidFill>
                  <a:schemeClr val="bg1">
                    <a:lumMod val="50000"/>
                  </a:schemeClr>
                </a:solidFill>
              </a:rPr>
              <a:t>(features, datasets)</a:t>
            </a:r>
          </a:p>
        </p:txBody>
      </p:sp>
      <p:sp>
        <p:nvSpPr>
          <p:cNvPr id="16395" name="TextBox 41"/>
          <p:cNvSpPr txBox="1">
            <a:spLocks noChangeArrowheads="1"/>
          </p:cNvSpPr>
          <p:nvPr/>
        </p:nvSpPr>
        <p:spPr bwMode="auto">
          <a:xfrm>
            <a:off x="1496616" y="5118498"/>
            <a:ext cx="1590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100" dirty="0"/>
              <a:t> types</a:t>
            </a:r>
          </a:p>
          <a:p>
            <a:pPr eaLnBrk="1" hangingPunct="1">
              <a:defRPr/>
            </a:pPr>
            <a:r>
              <a:rPr lang="en-CA" altLang="en-US" sz="1100" dirty="0">
                <a:solidFill>
                  <a:schemeClr val="bg1">
                    <a:lumMod val="50000"/>
                  </a:schemeClr>
                </a:solidFill>
              </a:rPr>
              <a:t>(e.g. feature types)</a:t>
            </a:r>
          </a:p>
        </p:txBody>
      </p:sp>
      <p:cxnSp>
        <p:nvCxnSpPr>
          <p:cNvPr id="44" name="Straight Arrow Connector 43"/>
          <p:cNvCxnSpPr>
            <a:stCxn id="31" idx="6"/>
            <a:endCxn id="32" idx="2"/>
          </p:cNvCxnSpPr>
          <p:nvPr/>
        </p:nvCxnSpPr>
        <p:spPr>
          <a:xfrm>
            <a:off x="4462463" y="5361385"/>
            <a:ext cx="1075135" cy="17859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44"/>
          <p:cNvSpPr txBox="1">
            <a:spLocks noChangeArrowheads="1"/>
          </p:cNvSpPr>
          <p:nvPr/>
        </p:nvSpPr>
        <p:spPr bwMode="auto">
          <a:xfrm>
            <a:off x="4462463" y="5101829"/>
            <a:ext cx="113109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750"/>
              <a:t>on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3567113" y="2400300"/>
            <a:ext cx="628650" cy="857250"/>
          </a:xfrm>
          <a:prstGeom prst="flowChartDocument">
            <a:avLst/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bg1">
                    <a:lumMod val="65000"/>
                  </a:schemeClr>
                </a:solidFill>
              </a:rPr>
              <a:t>HTML</a:t>
            </a:r>
          </a:p>
          <a:p>
            <a:pPr algn="ctr" eaLnBrk="1" hangingPunct="1">
              <a:defRPr/>
            </a:pPr>
            <a:endParaRPr lang="en-CA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CA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STJQ7</a:t>
            </a:r>
          </a:p>
        </p:txBody>
      </p:sp>
      <p:sp>
        <p:nvSpPr>
          <p:cNvPr id="35" name="Flowchart: Document 34"/>
          <p:cNvSpPr/>
          <p:nvPr/>
        </p:nvSpPr>
        <p:spPr>
          <a:xfrm>
            <a:off x="5831681" y="2400300"/>
            <a:ext cx="628650" cy="857250"/>
          </a:xfrm>
          <a:prstGeom prst="flowChartDocument">
            <a:avLst/>
          </a:prstGeom>
          <a:solidFill>
            <a:schemeClr val="accent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bg1">
                    <a:lumMod val="65000"/>
                  </a:schemeClr>
                </a:solidFill>
              </a:rPr>
              <a:t>HTML</a:t>
            </a:r>
          </a:p>
          <a:p>
            <a:pPr algn="ctr" eaLnBrk="1" hangingPunct="1">
              <a:defRPr/>
            </a:pPr>
            <a:endParaRPr lang="en-CA" sz="900" i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CA" sz="900" i="1" dirty="0">
                <a:solidFill>
                  <a:schemeClr val="tx1"/>
                </a:solidFill>
              </a:rPr>
              <a:t>Richelieu River</a:t>
            </a:r>
          </a:p>
        </p:txBody>
      </p:sp>
      <p:cxnSp>
        <p:nvCxnSpPr>
          <p:cNvPr id="36" name="Straight Arrow Connector 35"/>
          <p:cNvCxnSpPr>
            <a:stCxn id="34" idx="3"/>
            <a:endCxn id="35" idx="1"/>
          </p:cNvCxnSpPr>
          <p:nvPr/>
        </p:nvCxnSpPr>
        <p:spPr>
          <a:xfrm>
            <a:off x="4195763" y="2828925"/>
            <a:ext cx="163591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46"/>
          <p:cNvSpPr txBox="1">
            <a:spLocks noChangeArrowheads="1"/>
          </p:cNvSpPr>
          <p:nvPr/>
        </p:nvSpPr>
        <p:spPr bwMode="auto">
          <a:xfrm>
            <a:off x="4623198" y="2508648"/>
            <a:ext cx="97869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750"/>
              <a:t>hyperlink</a:t>
            </a:r>
          </a:p>
        </p:txBody>
      </p:sp>
      <p:sp>
        <p:nvSpPr>
          <p:cNvPr id="48" name="Oval 47"/>
          <p:cNvSpPr/>
          <p:nvPr/>
        </p:nvSpPr>
        <p:spPr>
          <a:xfrm>
            <a:off x="3281363" y="3810000"/>
            <a:ext cx="1200150" cy="6858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STJQ7</a:t>
            </a:r>
          </a:p>
        </p:txBody>
      </p:sp>
      <p:sp>
        <p:nvSpPr>
          <p:cNvPr id="49" name="Oval 48"/>
          <p:cNvSpPr/>
          <p:nvPr/>
        </p:nvSpPr>
        <p:spPr>
          <a:xfrm>
            <a:off x="5545931" y="3808810"/>
            <a:ext cx="1200150" cy="685800"/>
          </a:xfrm>
          <a:prstGeom prst="ellipse">
            <a:avLst/>
          </a:prstGeom>
          <a:solidFill>
            <a:srgbClr val="FFFF00">
              <a:alpha val="4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750" i="1" dirty="0">
                <a:solidFill>
                  <a:schemeClr val="tx1"/>
                </a:solidFill>
              </a:rPr>
              <a:t>Richelieu River</a:t>
            </a:r>
          </a:p>
        </p:txBody>
      </p:sp>
      <p:cxnSp>
        <p:nvCxnSpPr>
          <p:cNvPr id="50" name="Straight Arrow Connector 49"/>
          <p:cNvCxnSpPr>
            <a:stCxn id="48" idx="6"/>
            <a:endCxn id="49" idx="2"/>
          </p:cNvCxnSpPr>
          <p:nvPr/>
        </p:nvCxnSpPr>
        <p:spPr>
          <a:xfrm flipV="1">
            <a:off x="4481513" y="4151710"/>
            <a:ext cx="1064419" cy="119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  <a:endCxn id="34" idx="2"/>
          </p:cNvCxnSpPr>
          <p:nvPr/>
        </p:nvCxnSpPr>
        <p:spPr>
          <a:xfrm flipV="1">
            <a:off x="3881438" y="32004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0"/>
            <a:endCxn id="35" idx="2"/>
          </p:cNvCxnSpPr>
          <p:nvPr/>
        </p:nvCxnSpPr>
        <p:spPr>
          <a:xfrm flipV="1">
            <a:off x="6146006" y="3200400"/>
            <a:ext cx="0" cy="60841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TextBox 55"/>
          <p:cNvSpPr txBox="1">
            <a:spLocks noChangeArrowheads="1"/>
          </p:cNvSpPr>
          <p:nvPr/>
        </p:nvSpPr>
        <p:spPr bwMode="auto">
          <a:xfrm>
            <a:off x="4462462" y="3875485"/>
            <a:ext cx="113942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750"/>
              <a:t>on</a:t>
            </a:r>
          </a:p>
        </p:txBody>
      </p:sp>
      <p:sp>
        <p:nvSpPr>
          <p:cNvPr id="57" name="Left Brace 56"/>
          <p:cNvSpPr/>
          <p:nvPr/>
        </p:nvSpPr>
        <p:spPr>
          <a:xfrm rot="10800000">
            <a:off x="6880623" y="4169569"/>
            <a:ext cx="210740" cy="1070372"/>
          </a:xfrm>
          <a:prstGeom prst="leftBrace">
            <a:avLst>
              <a:gd name="adj1" fmla="val 56605"/>
              <a:gd name="adj2" fmla="val 52980"/>
            </a:avLst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sz="750">
              <a:solidFill>
                <a:srgbClr val="557D55"/>
              </a:solidFill>
            </a:endParaRPr>
          </a:p>
        </p:txBody>
      </p:sp>
      <p:sp>
        <p:nvSpPr>
          <p:cNvPr id="12312" name="TextBox 57"/>
          <p:cNvSpPr txBox="1">
            <a:spLocks noChangeArrowheads="1"/>
          </p:cNvSpPr>
          <p:nvPr/>
        </p:nvSpPr>
        <p:spPr bwMode="auto">
          <a:xfrm>
            <a:off x="7035404" y="4511279"/>
            <a:ext cx="9786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050" dirty="0">
                <a:solidFill>
                  <a:srgbClr val="557D55"/>
                </a:solidFill>
              </a:rPr>
              <a:t> ontologies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38238" y="1970485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17DC0B-DE18-42CC-9497-F0D8F248016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1" y="1150144"/>
            <a:ext cx="6860381" cy="4464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Linked Data Example</a:t>
            </a:r>
            <a:endParaRPr lang="en-CA" altLang="en-US" sz="2700" kern="0" dirty="0">
              <a:solidFill>
                <a:srgbClr val="557D55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28801"/>
            <a:ext cx="4287093" cy="35825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63203" y="4863704"/>
            <a:ext cx="2280047" cy="21358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788" dirty="0">
                <a:solidFill>
                  <a:schemeClr val="accent2"/>
                </a:solidFill>
              </a:rPr>
              <a:t>Water body: </a:t>
            </a:r>
            <a:r>
              <a:rPr lang="en-CA" sz="788" dirty="0" err="1">
                <a:solidFill>
                  <a:schemeClr val="accent2"/>
                </a:solidFill>
              </a:rPr>
              <a:t>Riviere</a:t>
            </a:r>
            <a:r>
              <a:rPr lang="en-CA" sz="788" dirty="0">
                <a:solidFill>
                  <a:schemeClr val="accent2"/>
                </a:solidFill>
              </a:rPr>
              <a:t> Richelieu</a:t>
            </a:r>
          </a:p>
        </p:txBody>
      </p:sp>
      <p:grpSp>
        <p:nvGrpSpPr>
          <p:cNvPr id="13319" name="Group 20"/>
          <p:cNvGrpSpPr>
            <a:grpSpLocks/>
          </p:cNvGrpSpPr>
          <p:nvPr/>
        </p:nvGrpSpPr>
        <p:grpSpPr bwMode="auto">
          <a:xfrm>
            <a:off x="2571750" y="1828800"/>
            <a:ext cx="6504385" cy="3582591"/>
            <a:chOff x="3429000" y="1295400"/>
            <a:chExt cx="8763000" cy="4776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2324" y="1295400"/>
              <a:ext cx="6399676" cy="477678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3429000" y="4190999"/>
              <a:ext cx="320010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365773" y="2747963"/>
            <a:ext cx="6549628" cy="3153966"/>
            <a:chOff x="3154701" y="2520780"/>
            <a:chExt cx="8732499" cy="4205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3858" y="2520780"/>
              <a:ext cx="5603342" cy="420593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3154701" y="5485100"/>
              <a:ext cx="3487602" cy="15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863203" y="5016103"/>
            <a:ext cx="290869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600">
                <a:hlinkClick r:id="rId5"/>
              </a:rPr>
              <a:t>https://geoconnex.ca/id/waterbody/60c56a06be4911d892e2080020a0f4c9</a:t>
            </a:r>
            <a:endParaRPr lang="en-CA" altLang="en-US" sz="600"/>
          </a:p>
        </p:txBody>
      </p:sp>
    </p:spTree>
    <p:extLst>
      <p:ext uri="{BB962C8B-B14F-4D97-AF65-F5344CB8AC3E}">
        <p14:creationId xmlns:p14="http://schemas.microsoft.com/office/powerpoint/2010/main" val="2840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80122" y="2141935"/>
            <a:ext cx="3480197" cy="710803"/>
          </a:xfrm>
          <a:prstGeom prst="rect">
            <a:avLst/>
          </a:prstGeom>
          <a:solidFill>
            <a:srgbClr val="557D55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143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0D28D8-2ACE-4E2B-A5CE-1CE155EC3C1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1" y="1150144"/>
            <a:ext cx="6860381" cy="964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B99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CA" altLang="en-US" sz="2700" kern="0" dirty="0">
                <a:solidFill>
                  <a:srgbClr val="557D55"/>
                </a:solidFill>
              </a:rPr>
              <a:t>Benefits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sz="2100" kern="0" dirty="0"/>
          </a:p>
        </p:txBody>
      </p:sp>
      <p:cxnSp>
        <p:nvCxnSpPr>
          <p:cNvPr id="7" name="Straight Connector 6"/>
          <p:cNvCxnSpPr>
            <a:stCxn id="21" idx="0"/>
            <a:endCxn id="51" idx="2"/>
          </p:cNvCxnSpPr>
          <p:nvPr/>
        </p:nvCxnSpPr>
        <p:spPr>
          <a:xfrm>
            <a:off x="4620817" y="2141935"/>
            <a:ext cx="2381" cy="35611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83694" y="2844404"/>
            <a:ext cx="3480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68216" y="3600450"/>
            <a:ext cx="34813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3543301" y="1789510"/>
            <a:ext cx="4512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100" dirty="0">
                <a:solidFill>
                  <a:srgbClr val="557D55"/>
                </a:solidFill>
              </a:rPr>
              <a:t>SDI</a:t>
            </a: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5200651" y="1789510"/>
            <a:ext cx="4512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100">
                <a:solidFill>
                  <a:srgbClr val="557D55"/>
                </a:solidFill>
              </a:rPr>
              <a:t>LD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1701404" y="2401491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400" dirty="0">
                <a:solidFill>
                  <a:srgbClr val="557D55"/>
                </a:solidFill>
              </a:rPr>
              <a:t>Discover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1701404" y="3092054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400">
                <a:solidFill>
                  <a:srgbClr val="557D55"/>
                </a:solidFill>
              </a:rPr>
              <a:t>Connect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1701404" y="3777854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400">
                <a:solidFill>
                  <a:srgbClr val="557D55"/>
                </a:solidFill>
              </a:rPr>
              <a:t>Access</a:t>
            </a: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>
            <a:off x="2857501" y="2312194"/>
            <a:ext cx="18311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750"/>
              <a:t>Web Portal / Catalog</a:t>
            </a:r>
          </a:p>
          <a:p>
            <a:pPr algn="ctr"/>
            <a:r>
              <a:rPr lang="en-CA" altLang="en-US" sz="900"/>
              <a:t> e.g. GIN</a:t>
            </a:r>
          </a:p>
        </p:txBody>
      </p:sp>
      <p:sp>
        <p:nvSpPr>
          <p:cNvPr id="14350" name="TextBox 19"/>
          <p:cNvSpPr txBox="1">
            <a:spLocks noChangeArrowheads="1"/>
          </p:cNvSpPr>
          <p:nvPr/>
        </p:nvSpPr>
        <p:spPr bwMode="auto">
          <a:xfrm>
            <a:off x="4838700" y="2295525"/>
            <a:ext cx="1371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Search Engine</a:t>
            </a:r>
          </a:p>
          <a:p>
            <a:r>
              <a:rPr lang="en-CA" altLang="en-US" sz="900"/>
              <a:t>e.g. Google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3694" y="3612357"/>
            <a:ext cx="3480197" cy="740569"/>
          </a:xfrm>
          <a:prstGeom prst="rect">
            <a:avLst/>
          </a:prstGeom>
          <a:solidFill>
            <a:srgbClr val="557D55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14352" name="TextBox 23"/>
          <p:cNvSpPr txBox="1">
            <a:spLocks noChangeArrowheads="1"/>
          </p:cNvSpPr>
          <p:nvPr/>
        </p:nvSpPr>
        <p:spPr bwMode="auto">
          <a:xfrm>
            <a:off x="3063479" y="3730229"/>
            <a:ext cx="1371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Datasets</a:t>
            </a:r>
          </a:p>
          <a:p>
            <a:r>
              <a:rPr lang="en-CA" altLang="en-US" sz="900"/>
              <a:t>e.g. GIS layers</a:t>
            </a:r>
          </a:p>
        </p:txBody>
      </p:sp>
      <p:sp>
        <p:nvSpPr>
          <p:cNvPr id="14353" name="TextBox 24"/>
          <p:cNvSpPr txBox="1">
            <a:spLocks noChangeArrowheads="1"/>
          </p:cNvSpPr>
          <p:nvPr/>
        </p:nvSpPr>
        <p:spPr bwMode="auto">
          <a:xfrm>
            <a:off x="4841081" y="3711179"/>
            <a:ext cx="14192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Features</a:t>
            </a:r>
          </a:p>
          <a:p>
            <a:r>
              <a:rPr lang="en-CA" altLang="en-US" sz="900"/>
              <a:t>e.g. aquifers, wells, rivers, gauges</a:t>
            </a:r>
          </a:p>
        </p:txBody>
      </p:sp>
      <p:sp>
        <p:nvSpPr>
          <p:cNvPr id="14354" name="TextBox 25"/>
          <p:cNvSpPr txBox="1">
            <a:spLocks noChangeArrowheads="1"/>
          </p:cNvSpPr>
          <p:nvPr/>
        </p:nvSpPr>
        <p:spPr bwMode="auto">
          <a:xfrm>
            <a:off x="3063479" y="2993232"/>
            <a:ext cx="1371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Disconnected</a:t>
            </a:r>
          </a:p>
          <a:p>
            <a:r>
              <a:rPr lang="en-CA" altLang="en-US" sz="900"/>
              <a:t>wells / gauges / rivers</a:t>
            </a:r>
          </a:p>
        </p:txBody>
      </p:sp>
      <p:sp>
        <p:nvSpPr>
          <p:cNvPr id="14355" name="TextBox 26"/>
          <p:cNvSpPr txBox="1">
            <a:spLocks noChangeArrowheads="1"/>
          </p:cNvSpPr>
          <p:nvPr/>
        </p:nvSpPr>
        <p:spPr bwMode="auto">
          <a:xfrm>
            <a:off x="4839891" y="2993231"/>
            <a:ext cx="13716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Connected</a:t>
            </a:r>
          </a:p>
          <a:p>
            <a:r>
              <a:rPr lang="en-CA" altLang="en-US" sz="900"/>
              <a:t>e.g. wells upstream of gauge on river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143001" y="1657350"/>
            <a:ext cx="6860381" cy="0"/>
          </a:xfrm>
          <a:prstGeom prst="line">
            <a:avLst/>
          </a:prstGeom>
          <a:ln>
            <a:solidFill>
              <a:srgbClr val="55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868216" y="4341019"/>
            <a:ext cx="34813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Box 14"/>
          <p:cNvSpPr txBox="1">
            <a:spLocks noChangeArrowheads="1"/>
          </p:cNvSpPr>
          <p:nvPr/>
        </p:nvSpPr>
        <p:spPr bwMode="auto">
          <a:xfrm>
            <a:off x="1701404" y="448865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400">
                <a:solidFill>
                  <a:srgbClr val="557D55"/>
                </a:solidFill>
              </a:rPr>
              <a:t>Use</a:t>
            </a:r>
          </a:p>
        </p:txBody>
      </p:sp>
      <p:sp>
        <p:nvSpPr>
          <p:cNvPr id="14359" name="TextBox 36"/>
          <p:cNvSpPr txBox="1">
            <a:spLocks noChangeArrowheads="1"/>
          </p:cNvSpPr>
          <p:nvPr/>
        </p:nvSpPr>
        <p:spPr bwMode="auto">
          <a:xfrm>
            <a:off x="3148013" y="4557713"/>
            <a:ext cx="1371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Expert</a:t>
            </a:r>
          </a:p>
        </p:txBody>
      </p:sp>
      <p:sp>
        <p:nvSpPr>
          <p:cNvPr id="14360" name="TextBox 37"/>
          <p:cNvSpPr txBox="1">
            <a:spLocks noChangeArrowheads="1"/>
          </p:cNvSpPr>
          <p:nvPr/>
        </p:nvSpPr>
        <p:spPr bwMode="auto">
          <a:xfrm>
            <a:off x="4838700" y="4575573"/>
            <a:ext cx="1371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Non-expert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83694" y="2124075"/>
            <a:ext cx="3480197" cy="357901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863453" y="5029200"/>
            <a:ext cx="3480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3" name="TextBox 14"/>
          <p:cNvSpPr txBox="1">
            <a:spLocks noChangeArrowheads="1"/>
          </p:cNvSpPr>
          <p:nvPr/>
        </p:nvSpPr>
        <p:spPr bwMode="auto">
          <a:xfrm>
            <a:off x="1701404" y="5197079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400">
                <a:solidFill>
                  <a:srgbClr val="557D55"/>
                </a:solidFill>
              </a:rPr>
              <a:t>Maintain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80122" y="5020866"/>
            <a:ext cx="3476625" cy="709613"/>
          </a:xfrm>
          <a:prstGeom prst="rect">
            <a:avLst/>
          </a:prstGeom>
          <a:solidFill>
            <a:srgbClr val="557D55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50"/>
          </a:p>
        </p:txBody>
      </p:sp>
      <p:sp>
        <p:nvSpPr>
          <p:cNvPr id="14365" name="TextBox 36"/>
          <p:cNvSpPr txBox="1">
            <a:spLocks noChangeArrowheads="1"/>
          </p:cNvSpPr>
          <p:nvPr/>
        </p:nvSpPr>
        <p:spPr bwMode="auto">
          <a:xfrm>
            <a:off x="3119438" y="5179219"/>
            <a:ext cx="1371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Closed World</a:t>
            </a:r>
          </a:p>
        </p:txBody>
      </p:sp>
      <p:sp>
        <p:nvSpPr>
          <p:cNvPr id="14366" name="TextBox 37"/>
          <p:cNvSpPr txBox="1">
            <a:spLocks noChangeArrowheads="1"/>
          </p:cNvSpPr>
          <p:nvPr/>
        </p:nvSpPr>
        <p:spPr bwMode="auto">
          <a:xfrm>
            <a:off x="4811316" y="5197079"/>
            <a:ext cx="1371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750"/>
              <a:t>Open World</a:t>
            </a:r>
          </a:p>
        </p:txBody>
      </p:sp>
    </p:spTree>
    <p:extLst>
      <p:ext uri="{BB962C8B-B14F-4D97-AF65-F5344CB8AC3E}">
        <p14:creationId xmlns:p14="http://schemas.microsoft.com/office/powerpoint/2010/main" val="3090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644</Words>
  <Application>Microsoft Office PowerPoint</Application>
  <PresentationFormat>On-screen Show (4:3)</PresentationFormat>
  <Paragraphs>225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Arial Black</vt:lpstr>
      <vt:lpstr>CG Times</vt:lpstr>
      <vt:lpstr>Times New Roman</vt:lpstr>
      <vt:lpstr>Wingdings</vt:lpstr>
      <vt:lpstr>OGC_PowerPoint_Template</vt:lpstr>
      <vt:lpstr>Linked Data: Google-like connection and discovery of hydrological data on the web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Boisvert, Eric</cp:lastModifiedBy>
  <cp:revision>74</cp:revision>
  <cp:lastPrinted>2003-02-03T21:59:32Z</cp:lastPrinted>
  <dcterms:created xsi:type="dcterms:W3CDTF">2015-09-08T23:47:11Z</dcterms:created>
  <dcterms:modified xsi:type="dcterms:W3CDTF">2018-09-17T18:48:38Z</dcterms:modified>
</cp:coreProperties>
</file>