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62" r:id="rId4"/>
    <p:sldId id="264" r:id="rId5"/>
    <p:sldId id="265" r:id="rId6"/>
    <p:sldId id="266" r:id="rId7"/>
    <p:sldId id="267" r:id="rId8"/>
    <p:sldId id="259" r:id="rId9"/>
    <p:sldId id="258" r:id="rId10"/>
    <p:sldId id="261" r:id="rId11"/>
    <p:sldId id="260" r:id="rId12"/>
  </p:sldIdLst>
  <p:sldSz cx="9144000" cy="6858000" type="screen4x3"/>
  <p:notesSz cx="6904038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00"/>
    <a:srgbClr val="000066"/>
    <a:srgbClr val="FFFF99"/>
    <a:srgbClr val="969696"/>
    <a:srgbClr val="CCFFFF"/>
    <a:srgbClr val="5C090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1"/>
  </p:normalViewPr>
  <p:slideViewPr>
    <p:cSldViewPr>
      <p:cViewPr varScale="1">
        <p:scale>
          <a:sx n="91" d="100"/>
          <a:sy n="91" d="100"/>
        </p:scale>
        <p:origin x="1704" y="176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3D35F818-8F95-4D4B-8511-C68E4BFDA9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334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379913"/>
            <a:ext cx="5062538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ED3BBFB6-EA16-814E-8BA7-170BD94223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211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8739188" y="214313"/>
            <a:ext cx="74612" cy="2143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9pPr>
          </a:lstStyle>
          <a:p>
            <a:pPr>
              <a:defRPr/>
            </a:pPr>
            <a:r>
              <a:rPr lang="en-US" altLang="en-US" sz="800">
                <a:solidFill>
                  <a:srgbClr val="FFFFFF"/>
                </a:solidFill>
                <a:latin typeface="Arial" charset="0"/>
              </a:rPr>
              <a:t>®</a:t>
            </a:r>
          </a:p>
        </p:txBody>
      </p:sp>
      <p:pic>
        <p:nvPicPr>
          <p:cNvPr id="5" name="Picture 10" descr="OGC header 20101220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Picture 7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6096000"/>
            <a:ext cx="1381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3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276600"/>
            <a:ext cx="7772400" cy="1143000"/>
          </a:xfrm>
        </p:spPr>
        <p:txBody>
          <a:bodyPr/>
          <a:lstStyle>
            <a:lvl1pPr>
              <a:defRPr sz="3200">
                <a:latin typeface="Arial Black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572000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092E5C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wmologo.jpeg">
            <a:extLst>
              <a:ext uri="{FF2B5EF4-FFF2-40B4-BE49-F238E27FC236}">
                <a16:creationId xmlns:a16="http://schemas.microsoft.com/office/drawing/2014/main" id="{24D8539B-81A7-4A4C-A17B-C3801694FE2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278274" y="5949280"/>
            <a:ext cx="826527" cy="864096"/>
          </a:xfrm>
          <a:prstGeom prst="rect">
            <a:avLst/>
          </a:prstGeom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12F867E-F46D-B640-9878-89A092BEB4C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352800" y="6423991"/>
            <a:ext cx="3200400" cy="281609"/>
          </a:xfrm>
          <a:prstGeom prst="rect">
            <a:avLst/>
          </a:prstGeom>
          <a:ln/>
        </p:spPr>
        <p:txBody>
          <a:bodyPr/>
          <a:lstStyle>
            <a:lvl1pPr>
              <a:defRPr b="0"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/>
              <a:t>Ninth Hydrology Domain Working Group Workshop</a:t>
            </a:r>
          </a:p>
        </p:txBody>
      </p:sp>
    </p:spTree>
    <p:extLst>
      <p:ext uri="{BB962C8B-B14F-4D97-AF65-F5344CB8AC3E}">
        <p14:creationId xmlns:p14="http://schemas.microsoft.com/office/powerpoint/2010/main" val="176693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3388" y="6553200"/>
            <a:ext cx="32004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2018 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F5C08-9863-464B-8ADE-A89BC4109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56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36525"/>
            <a:ext cx="2170112" cy="6034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36525"/>
            <a:ext cx="6361113" cy="6034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3388" y="6553200"/>
            <a:ext cx="32004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2018 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3E5D2-22FF-DE40-BB45-5904AFD691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6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 descr="wmologo.jpeg">
            <a:extLst>
              <a:ext uri="{FF2B5EF4-FFF2-40B4-BE49-F238E27FC236}">
                <a16:creationId xmlns:a16="http://schemas.microsoft.com/office/drawing/2014/main" id="{339DB870-604C-FB4B-87C5-C8674B9547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78274" y="5949280"/>
            <a:ext cx="826527" cy="864096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D8CEE-31C7-534C-80D7-E976BD52BBE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352800" y="6423991"/>
            <a:ext cx="3200400" cy="281609"/>
          </a:xfrm>
          <a:prstGeom prst="rect">
            <a:avLst/>
          </a:prstGeom>
          <a:ln/>
        </p:spPr>
        <p:txBody>
          <a:bodyPr/>
          <a:lstStyle>
            <a:lvl1pPr>
              <a:defRPr b="0"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/>
              <a:t>Ninth Hydrology Domain Working Group Workshop</a:t>
            </a:r>
          </a:p>
        </p:txBody>
      </p:sp>
    </p:spTree>
    <p:extLst>
      <p:ext uri="{BB962C8B-B14F-4D97-AF65-F5344CB8AC3E}">
        <p14:creationId xmlns:p14="http://schemas.microsoft.com/office/powerpoint/2010/main" val="77508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3388" y="6553200"/>
            <a:ext cx="32004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2018 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96FCB-D23A-A24C-9D82-3F41F4AC5D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7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3388" y="6553200"/>
            <a:ext cx="32004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2018 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66CF4-B06C-C644-947A-3193A300C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16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3388" y="6553200"/>
            <a:ext cx="32004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2018 Open Geospatial Consortium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6F97B-9CFF-B245-85B9-914B1C89C3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1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3388" y="6553200"/>
            <a:ext cx="32004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2018 Open Geospatial Consortium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45999-4989-CE46-9052-5F6CD8C2D6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04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3388" y="6553200"/>
            <a:ext cx="32004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2018 Open Geospatial Consortium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E257F-3AC2-0942-956E-433F540C0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467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3388" y="6553200"/>
            <a:ext cx="32004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2018 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5DC85-1E39-6F45-8D26-88CB57EE5C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51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3388" y="6553200"/>
            <a:ext cx="32004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2018 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941DA-054F-A74C-AF1A-5876988B7C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98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125" y="776288"/>
            <a:ext cx="8455025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36525"/>
            <a:ext cx="86836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1279525"/>
            <a:ext cx="8458200" cy="48910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62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61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b="0">
                <a:solidFill>
                  <a:srgbClr val="092E5C"/>
                </a:solidFill>
                <a:latin typeface="Arial" charset="0"/>
              </a:defRPr>
            </a:lvl1pPr>
          </a:lstStyle>
          <a:p>
            <a:pPr>
              <a:defRPr/>
            </a:pPr>
            <a:fld id="{27D0F9EB-4EAC-1044-9312-C01285DE51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Text Box 16"/>
          <p:cNvSpPr txBox="1">
            <a:spLocks noChangeArrowheads="1"/>
          </p:cNvSpPr>
          <p:nvPr/>
        </p:nvSpPr>
        <p:spPr bwMode="auto">
          <a:xfrm>
            <a:off x="333375" y="6219825"/>
            <a:ext cx="1157288" cy="6096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z="4000">
                <a:solidFill>
                  <a:schemeClr val="tx2"/>
                </a:solidFill>
                <a:latin typeface="Times New Roman" charset="0"/>
              </a:rPr>
              <a:t>OGC</a:t>
            </a:r>
          </a:p>
        </p:txBody>
      </p: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1498600" y="6270625"/>
            <a:ext cx="93663" cy="2444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9pPr>
          </a:lstStyle>
          <a:p>
            <a:pPr>
              <a:defRPr/>
            </a:pPr>
            <a:r>
              <a:rPr lang="en-US" altLang="en-US">
                <a:solidFill>
                  <a:schemeClr val="tx2"/>
                </a:solidFill>
                <a:latin typeface="Arial" charset="0"/>
              </a:rPr>
              <a:t>®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BA24E4B-45EF-BC42-BA52-972986B1E7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423991"/>
            <a:ext cx="3200400" cy="281609"/>
          </a:xfrm>
          <a:prstGeom prst="rect">
            <a:avLst/>
          </a:prstGeom>
          <a:ln/>
        </p:spPr>
        <p:txBody>
          <a:bodyPr/>
          <a:lstStyle>
            <a:lvl1pPr>
              <a:defRPr b="0"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/>
              <a:t>Ninth Hydrology Domain Working Group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 sz="24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1pPr>
      <a:lvl2pPr marL="569913" indent="-22225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20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2pPr>
      <a:lvl3pPr marL="912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3pPr>
      <a:lvl4pPr marL="12557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5pPr>
      <a:lvl6pPr marL="2055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6pPr>
      <a:lvl7pPr marL="25130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7pPr>
      <a:lvl8pPr marL="29702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8pPr>
      <a:lvl9pPr marL="34274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odes.wmo.in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Hydrology Domain Working Group</a:t>
            </a:r>
            <a:br>
              <a:rPr lang="en-US" dirty="0"/>
            </a:br>
            <a:r>
              <a:rPr lang="en-US" dirty="0"/>
              <a:t>Where to from here?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800600"/>
            <a:ext cx="6400800" cy="1143000"/>
          </a:xfrm>
        </p:spPr>
        <p:txBody>
          <a:bodyPr/>
          <a:lstStyle/>
          <a:p>
            <a:r>
              <a:rPr lang="en-US" altLang="en-US" dirty="0">
                <a:ea typeface="MS PGothic" charset="-128"/>
              </a:rPr>
              <a:t>Ninth Hydrology DWG Workshop</a:t>
            </a:r>
          </a:p>
          <a:p>
            <a:r>
              <a:rPr lang="en-US" altLang="en-US" dirty="0">
                <a:ea typeface="MS PGothic" charset="-128"/>
              </a:rPr>
              <a:t>Geneva, Switzerland</a:t>
            </a:r>
          </a:p>
          <a:p>
            <a:r>
              <a:rPr lang="en-US" altLang="en-US" dirty="0">
                <a:ea typeface="MS PGothic" charset="-128"/>
              </a:rPr>
              <a:t>Tony Boston and </a:t>
            </a:r>
            <a:r>
              <a:rPr lang="en-US" altLang="en-US" dirty="0" err="1">
                <a:ea typeface="MS PGothic" charset="-128"/>
              </a:rPr>
              <a:t>Silvano</a:t>
            </a:r>
            <a:r>
              <a:rPr lang="en-US" altLang="en-US" dirty="0">
                <a:ea typeface="MS PGothic" charset="-128"/>
              </a:rPr>
              <a:t> Pecora</a:t>
            </a:r>
          </a:p>
          <a:p>
            <a:r>
              <a:rPr lang="en-US" altLang="en-US" dirty="0">
                <a:ea typeface="MS PGothic" charset="-128"/>
              </a:rPr>
              <a:t>19 September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181" y="1253896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endParaRPr lang="en-US" dirty="0" err="1"/>
          </a:p>
        </p:txBody>
      </p:sp>
      <p:pic>
        <p:nvPicPr>
          <p:cNvPr id="1026" name="Picture 2" descr="WMO headquarters in Geneva (Source DWD)">
            <a:extLst>
              <a:ext uri="{FF2B5EF4-FFF2-40B4-BE49-F238E27FC236}">
                <a16:creationId xmlns:a16="http://schemas.microsoft.com/office/drawing/2014/main" id="{599E768C-2424-D042-929A-B0B91ADEFB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0"/>
          <a:stretch/>
        </p:blipFill>
        <p:spPr bwMode="auto">
          <a:xfrm>
            <a:off x="3429000" y="1028700"/>
            <a:ext cx="2498271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6921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C2F86-5FE8-AC4F-AD61-C6D068235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potential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FD504-68B3-624C-B4EA-6975A939D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75" y="1357312"/>
            <a:ext cx="8458200" cy="4891088"/>
          </a:xfrm>
        </p:spPr>
        <p:txBody>
          <a:bodyPr/>
          <a:lstStyle/>
          <a:p>
            <a:pPr lvl="0"/>
            <a:r>
              <a:rPr lang="en-AU" sz="2000" dirty="0"/>
              <a:t>Progress SOS2 as an OGC service standard?</a:t>
            </a:r>
          </a:p>
          <a:p>
            <a:pPr lvl="0"/>
            <a:r>
              <a:rPr lang="en-AU" sz="2000" dirty="0"/>
              <a:t>Development of WPS for hydrological computations</a:t>
            </a:r>
          </a:p>
          <a:p>
            <a:pPr lvl="0"/>
            <a:r>
              <a:rPr lang="en-AU" sz="2000" dirty="0"/>
              <a:t>Improve communication of the WMO/OGC activities</a:t>
            </a:r>
          </a:p>
          <a:p>
            <a:pPr lvl="1"/>
            <a:r>
              <a:rPr lang="en-AU" sz="1600" dirty="0"/>
              <a:t>papers, videos, news on WMO and OGC </a:t>
            </a:r>
            <a:r>
              <a:rPr lang="en-AU" sz="1600" dirty="0" err="1"/>
              <a:t>webportals</a:t>
            </a:r>
            <a:r>
              <a:rPr lang="en-AU" sz="1600" dirty="0"/>
              <a:t>, posters during events, ....</a:t>
            </a:r>
          </a:p>
          <a:p>
            <a:pPr lvl="0"/>
            <a:r>
              <a:rPr lang="en-AU" sz="2000" dirty="0"/>
              <a:t>Improve participation in the HDWG</a:t>
            </a:r>
          </a:p>
          <a:p>
            <a:pPr lvl="1"/>
            <a:r>
              <a:rPr lang="en-AU" sz="1600" dirty="0"/>
              <a:t>surveys of </a:t>
            </a:r>
            <a:r>
              <a:rPr lang="en-AU" sz="1600" dirty="0" err="1"/>
              <a:t>hydro.dwg</a:t>
            </a:r>
            <a:r>
              <a:rPr lang="en-AU" sz="1600" dirty="0"/>
              <a:t> list members, on data needs, invitation of selected data providers and users on specific activities, ...</a:t>
            </a:r>
          </a:p>
          <a:p>
            <a:pPr lvl="0"/>
            <a:r>
              <a:rPr lang="en-AU" sz="2000" dirty="0"/>
              <a:t>...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6BA572-4D29-0547-8130-5F275B750B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Ninth Hydrology Domain Working Group Workshop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4933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9F4D4-11D4-364D-85AB-8E7F5F3FD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66593-795D-D946-AB86-3CAE7D551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dirty="0"/>
              <a:t>Update the WMO-OGC MoU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Complete adoption process at WMO for WaterML2: Part 3 &amp; 4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200" dirty="0"/>
              <a:t>Fix informative content in WaterML2: Part2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200" dirty="0"/>
              <a:t>Make relevant feedback from WMO a standing item on HDWG agendas at OGC TC meetings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200" dirty="0"/>
              <a:t>Publicise a list of tools, APIs, implementations that support hydrological standards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200" dirty="0"/>
              <a:t>Explore opportunities to collaborate on vocabularies and ontologies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Setup an OGC Hydrology DWG </a:t>
            </a:r>
            <a:r>
              <a:rPr lang="en-US" sz="2200" dirty="0" err="1"/>
              <a:t>github</a:t>
            </a:r>
            <a:endParaRPr lang="en-AU" sz="2200" dirty="0"/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Define Hydrology DWG webinar series for 2019</a:t>
            </a:r>
          </a:p>
          <a:p>
            <a:pPr marL="793750" lvl="1" indent="-457200"/>
            <a:r>
              <a:rPr lang="en-US" sz="1800" dirty="0"/>
              <a:t>Identify potential topics via email request to the list</a:t>
            </a:r>
          </a:p>
          <a:p>
            <a:pPr marL="457200" indent="-457200">
              <a:buFont typeface="+mj-lt"/>
              <a:buAutoNum type="arabicPeriod"/>
            </a:pPr>
            <a:endParaRPr lang="en-AU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C87B5A-84AF-8C49-9905-D6DE78CC2E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Ninth Hydrology Domain Working Group Workshop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01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0AE08-746F-4746-BD95-0E0838F7E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state for HDWG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A158D-E0F5-E544-A936-CAA8B2353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vision for this group over the next ten years</a:t>
            </a:r>
          </a:p>
          <a:p>
            <a:pPr lvl="1"/>
            <a:r>
              <a:rPr lang="en-US" dirty="0"/>
              <a:t>What?</a:t>
            </a:r>
          </a:p>
          <a:p>
            <a:pPr lvl="1"/>
            <a:r>
              <a:rPr lang="en-US" dirty="0"/>
              <a:t>Where?</a:t>
            </a:r>
          </a:p>
          <a:p>
            <a:pPr lvl="1"/>
            <a:r>
              <a:rPr lang="en-US" dirty="0"/>
              <a:t>How?</a:t>
            </a:r>
          </a:p>
          <a:p>
            <a:pPr lvl="1"/>
            <a:r>
              <a:rPr lang="en-US" dirty="0"/>
              <a:t>Why?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13D0F3-9F8A-C74A-AFF3-245942F4A7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Ninth Hydrology Domain Working Group Workshop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4867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F2728-E30F-3043-A221-E55076767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views from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5BC12-82CB-354F-A6F0-613E6F6E2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Dave Blodgett</a:t>
            </a:r>
          </a:p>
          <a:p>
            <a:pPr lvl="1"/>
            <a:r>
              <a:rPr lang="en-AU" dirty="0"/>
              <a:t>Focus on hydrology issues -- SW/GW interactions, channel geometry and river corridor characterization, hydrologic interactions with soils, etc</a:t>
            </a:r>
          </a:p>
          <a:p>
            <a:pPr lvl="1"/>
            <a:r>
              <a:rPr lang="en-AU" dirty="0"/>
              <a:t>ELFIE is fantastic, but I feel we are continuing to solve the community problem and not really focusing on Water</a:t>
            </a:r>
          </a:p>
          <a:p>
            <a:r>
              <a:rPr lang="en-AU" dirty="0"/>
              <a:t>Rob Atkinson</a:t>
            </a:r>
          </a:p>
          <a:p>
            <a:pPr lvl="1"/>
            <a:r>
              <a:rPr lang="en-AU" dirty="0"/>
              <a:t>Need for “interoperable profiles" of our existing standards, e.g. WaterML2, is a clear need</a:t>
            </a:r>
          </a:p>
          <a:p>
            <a:pPr lvl="1"/>
            <a:r>
              <a:rPr lang="en-AU" dirty="0"/>
              <a:t>Profiles would include key vocabularies such as observable parameter dictionaries. Developed in conjunction with WMO. </a:t>
            </a:r>
          </a:p>
          <a:p>
            <a:pPr lvl="1"/>
            <a:r>
              <a:rPr lang="en-AU" dirty="0"/>
              <a:t>Audit existing WMO parameter lists as input to new approaches to their management</a:t>
            </a:r>
          </a:p>
          <a:p>
            <a:pPr lvl="1"/>
            <a:r>
              <a:rPr lang="en-AU" dirty="0"/>
              <a:t>Evolve WHOS ontology using OGC-NA register methods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0BC10B-329C-0E4E-A665-C312648B6E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Ninth Hydrology Domain Working Group Workshop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9926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9F513-5297-0F43-8FD5-E0C4DD4C9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view from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F8CEF-930F-DF4F-ABA0-445A36836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975" y="1204912"/>
            <a:ext cx="8759825" cy="4891088"/>
          </a:xfrm>
        </p:spPr>
        <p:txBody>
          <a:bodyPr/>
          <a:lstStyle/>
          <a:p>
            <a:r>
              <a:rPr lang="en-US" dirty="0"/>
              <a:t>Sylvain </a:t>
            </a:r>
            <a:r>
              <a:rPr lang="en-US" dirty="0" err="1"/>
              <a:t>Grellet</a:t>
            </a:r>
            <a:endParaRPr lang="en-US" dirty="0"/>
          </a:p>
          <a:p>
            <a:pPr lvl="1"/>
            <a:r>
              <a:rPr lang="en-US" sz="1600" dirty="0"/>
              <a:t>Need both domain and technical views</a:t>
            </a:r>
          </a:p>
          <a:p>
            <a:pPr lvl="1"/>
            <a:r>
              <a:rPr lang="en-US" sz="1600" dirty="0"/>
              <a:t>Open source tools that can expose and consume our standards are desirable</a:t>
            </a:r>
          </a:p>
          <a:p>
            <a:pPr lvl="1"/>
            <a:r>
              <a:rPr lang="en-US" sz="1600" dirty="0"/>
              <a:t>Need to expose vocabs/nomenclature from standards as open accessible ontologies (continuation of ELFIE work)</a:t>
            </a:r>
          </a:p>
          <a:p>
            <a:pPr lvl="2"/>
            <a:r>
              <a:rPr lang="en-US" sz="1600" dirty="0"/>
              <a:t>This issue hasn’t been handled well to date by HDWG</a:t>
            </a:r>
          </a:p>
          <a:p>
            <a:pPr lvl="2"/>
            <a:r>
              <a:rPr lang="en-US" sz="1600" dirty="0"/>
              <a:t>Other domains, e.g. Geoscience, do this better</a:t>
            </a:r>
          </a:p>
          <a:p>
            <a:pPr lvl="2"/>
            <a:r>
              <a:rPr lang="en-US" sz="1600" dirty="0"/>
              <a:t>Hydro vocab IE – would there be interest?</a:t>
            </a:r>
          </a:p>
          <a:p>
            <a:pPr lvl="1"/>
            <a:r>
              <a:rPr lang="en-US" sz="1600" dirty="0"/>
              <a:t>Hydro profile for SOS2 – Perhaps not worth investment given </a:t>
            </a:r>
            <a:r>
              <a:rPr lang="en-US" sz="1600" dirty="0" err="1"/>
              <a:t>SensorThings</a:t>
            </a:r>
            <a:r>
              <a:rPr lang="en-US" sz="1600" dirty="0"/>
              <a:t> API which may be better? Take account of INSPIRE extensions to hydro profile for SOS2 (GDA)</a:t>
            </a:r>
          </a:p>
          <a:p>
            <a:pPr lvl="1"/>
            <a:r>
              <a:rPr lang="en-US" sz="1600" dirty="0"/>
              <a:t>People are too stretched. How to attract fresh people? – RESTful APIs would be of interest. What APIs are required? Domain vocabs also are a good way to do collaborative development…</a:t>
            </a:r>
          </a:p>
          <a:p>
            <a:pPr lvl="1"/>
            <a:r>
              <a:rPr lang="en-US" sz="1600" dirty="0"/>
              <a:t>How can we ensure our standards are more visible in the research community? Write a paper?</a:t>
            </a:r>
          </a:p>
          <a:p>
            <a:pPr lvl="1"/>
            <a:r>
              <a:rPr lang="en-US" sz="1600" dirty="0"/>
              <a:t>Reach out to European Environment Agency. Get someone form there into the group!</a:t>
            </a:r>
          </a:p>
          <a:p>
            <a:pPr lvl="1"/>
            <a:r>
              <a:rPr lang="en-US" sz="1600" dirty="0"/>
              <a:t>Certification of implementors or implementations as being ‘WaterML2 compliant’</a:t>
            </a:r>
          </a:p>
          <a:p>
            <a:pPr lvl="1"/>
            <a:r>
              <a:rPr lang="en-US" sz="1600" dirty="0"/>
              <a:t>Setup an OGC Hydrology DWG </a:t>
            </a:r>
            <a:r>
              <a:rPr lang="en-US" sz="1600" dirty="0" err="1"/>
              <a:t>github</a:t>
            </a:r>
            <a:r>
              <a:rPr lang="en-US" sz="1600" dirty="0"/>
              <a:t> for standards-compliant software, tools…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2399C5-3988-5349-A60A-86D03EE0C8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Ninth Hydrology Domain Working Group Workshop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3511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6CADA-B1C5-C64F-A037-3F97C9B6E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view from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DDE5E-3757-D144-8778-B07479D1C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Matt Fry</a:t>
            </a:r>
          </a:p>
          <a:p>
            <a:pPr lvl="1"/>
            <a:r>
              <a:rPr lang="en-US" dirty="0"/>
              <a:t>Need better understanding of what WMO has done with registers. See: </a:t>
            </a:r>
            <a:r>
              <a:rPr lang="en-US" dirty="0">
                <a:hlinkClick r:id="rId2"/>
              </a:rPr>
              <a:t>http://codes.wmo.int/</a:t>
            </a:r>
            <a:r>
              <a:rPr lang="en-US" dirty="0"/>
              <a:t>. What is the roadmap for the WMO register?</a:t>
            </a:r>
          </a:p>
          <a:p>
            <a:pPr lvl="1"/>
            <a:r>
              <a:rPr lang="en-US" dirty="0"/>
              <a:t>What is the scope of this group? Just standards or do we also do guides, implementations, capacity building…</a:t>
            </a:r>
          </a:p>
          <a:p>
            <a:pPr lvl="1"/>
            <a:r>
              <a:rPr lang="en-US" dirty="0"/>
              <a:t>What is in the pipeline of projects at WMO that HDWG could potentially collaborate on?</a:t>
            </a:r>
          </a:p>
          <a:p>
            <a:pPr lvl="1"/>
            <a:r>
              <a:rPr lang="en-US" dirty="0"/>
              <a:t>Water Data Portals work by RDA. Could be an entry point for tools to promote uptake of standards. Target the research community. Need more packages that support WaterML2: Python, R etc.</a:t>
            </a:r>
          </a:p>
          <a:p>
            <a:pPr lvl="1"/>
            <a:r>
              <a:rPr lang="en-US" dirty="0"/>
              <a:t>List of implementations (web services that use) the standard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AA677B-1FC0-7040-8AB7-FED5F9BEA3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Ninth Hydrology Domain Working Group Workshop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2365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D8BF7-39E2-A64C-AEED-83D14AFF1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view from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8CA06-8CF1-C14C-99F1-E83EFC3BA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Nina </a:t>
            </a:r>
            <a:r>
              <a:rPr lang="en-AU" dirty="0" err="1"/>
              <a:t>Kickinger</a:t>
            </a:r>
            <a:endParaRPr lang="en-US" dirty="0"/>
          </a:p>
          <a:p>
            <a:pPr lvl="1"/>
            <a:r>
              <a:rPr lang="en-US" dirty="0"/>
              <a:t>Offer to share efforts in Space4Water portal with the group</a:t>
            </a:r>
          </a:p>
          <a:p>
            <a:r>
              <a:rPr lang="en-US" dirty="0" err="1"/>
              <a:t>Uli</a:t>
            </a:r>
            <a:r>
              <a:rPr lang="en-US" dirty="0"/>
              <a:t> Looser</a:t>
            </a:r>
          </a:p>
          <a:p>
            <a:pPr lvl="1"/>
            <a:r>
              <a:rPr lang="en-US" dirty="0"/>
              <a:t>Review the </a:t>
            </a:r>
            <a:r>
              <a:rPr lang="en-US" dirty="0" err="1"/>
              <a:t>hydro.dwg</a:t>
            </a:r>
            <a:r>
              <a:rPr lang="en-US" dirty="0"/>
              <a:t> list to look for champions</a:t>
            </a:r>
          </a:p>
          <a:p>
            <a:pPr lvl="1"/>
            <a:r>
              <a:rPr lang="en-US" dirty="0"/>
              <a:t>No-one is being paid to be in the group which makes it hard to attract new people</a:t>
            </a:r>
          </a:p>
          <a:p>
            <a:pPr lvl="1"/>
            <a:r>
              <a:rPr lang="en-US" dirty="0"/>
              <a:t>Needs met, participation drops off</a:t>
            </a:r>
          </a:p>
          <a:p>
            <a:pPr lvl="1"/>
            <a:r>
              <a:rPr lang="en-US" dirty="0"/>
              <a:t>Improved communication between OPC and WMO. Identify key contacts at WMO that we can interact with. Invite Enrico </a:t>
            </a:r>
            <a:r>
              <a:rPr lang="en-AU" dirty="0" err="1"/>
              <a:t>Fucile</a:t>
            </a:r>
            <a:r>
              <a:rPr lang="en-AU" dirty="0"/>
              <a:t> </a:t>
            </a:r>
            <a:r>
              <a:rPr lang="en-US" dirty="0"/>
              <a:t>to a HDWG meeting? Identify the position (not person) that we can liaise with. Update the WMO-OGC MoU.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5FA69F-8A6A-E342-8705-D7194EE36A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Ninth Hydrology Domain Working Group Workshop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7824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F0251-C37E-D142-A092-F710FF7BD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view from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397A1-855E-844D-9F01-D2D6DE257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Silvano</a:t>
            </a:r>
            <a:r>
              <a:rPr lang="en-US" dirty="0"/>
              <a:t> Pecora</a:t>
            </a:r>
          </a:p>
          <a:p>
            <a:pPr lvl="1"/>
            <a:r>
              <a:rPr lang="en-US" dirty="0"/>
              <a:t>HDWG is very important for </a:t>
            </a:r>
            <a:r>
              <a:rPr lang="en-US" dirty="0" err="1"/>
              <a:t>CHy</a:t>
            </a:r>
            <a:r>
              <a:rPr lang="en-US" dirty="0"/>
              <a:t>. </a:t>
            </a:r>
            <a:r>
              <a:rPr lang="en-US" dirty="0" err="1"/>
              <a:t>CHy</a:t>
            </a:r>
            <a:r>
              <a:rPr lang="en-US" dirty="0"/>
              <a:t> will never have the resources to develop standards and this group has the required expertise.</a:t>
            </a:r>
          </a:p>
          <a:p>
            <a:pPr lvl="1"/>
            <a:r>
              <a:rPr lang="en-US" dirty="0"/>
              <a:t>Webinars could be setup in which members could demonstrate their expertise and areas of interest. Identify priority areas: e.g. groundwater, WPS as demonstrated by 52North.</a:t>
            </a:r>
          </a:p>
          <a:p>
            <a:pPr lvl="1"/>
            <a:r>
              <a:rPr lang="en-US" dirty="0"/>
              <a:t>Would be good for HDWG priorities to better reflect WMO needs</a:t>
            </a:r>
          </a:p>
          <a:p>
            <a:pPr lvl="1"/>
            <a:r>
              <a:rPr lang="en-US" dirty="0"/>
              <a:t>Fixed time (short) webinars for targeted topics. Benefits: Lower barrier to entry, not wasting time, more engagement.</a:t>
            </a:r>
          </a:p>
          <a:p>
            <a:pPr lvl="2"/>
            <a:r>
              <a:rPr lang="en-US" dirty="0"/>
              <a:t>Identify new use cases, e.g. satellite data integration</a:t>
            </a:r>
          </a:p>
          <a:p>
            <a:pPr lvl="1"/>
            <a:r>
              <a:rPr lang="en-US" dirty="0"/>
              <a:t>Request support from international </a:t>
            </a:r>
            <a:r>
              <a:rPr lang="en-US" dirty="0" err="1"/>
              <a:t>organisations</a:t>
            </a:r>
            <a:r>
              <a:rPr lang="en-US" dirty="0"/>
              <a:t> for the next workshop, e.g. IHS or IAHS. Next IAHS meeting is planned for New York in 2019.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F30EB4-432B-5445-B660-4BBD9E9BBE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Ninth Hydrology Domain Working Group Workshop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0720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13A0D-F963-6346-8B21-D793AC7AA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EDD62-A0D1-4A4E-AB4D-B32E1B668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Improved links between WMO and OGC</a:t>
            </a:r>
          </a:p>
          <a:p>
            <a:pPr lvl="1"/>
            <a:r>
              <a:rPr lang="en-US" dirty="0"/>
              <a:t>WMO is building global information systems for hydrological data sharing and has broad and deep people networks</a:t>
            </a:r>
          </a:p>
          <a:p>
            <a:pPr lvl="1"/>
            <a:r>
              <a:rPr lang="en-US" dirty="0"/>
              <a:t>OGC developing standards, best practices and technologies supporting interoperability</a:t>
            </a:r>
          </a:p>
          <a:p>
            <a:pPr lvl="1"/>
            <a:r>
              <a:rPr lang="en-US" dirty="0"/>
              <a:t>Make the links stronger by…</a:t>
            </a:r>
          </a:p>
          <a:p>
            <a:pPr lvl="2"/>
            <a:r>
              <a:rPr lang="en-US" dirty="0"/>
              <a:t>WMO report as a standing item at OGC TC HDWG meetings</a:t>
            </a:r>
          </a:p>
          <a:p>
            <a:pPr lvl="2"/>
            <a:r>
              <a:rPr lang="en-US" dirty="0"/>
              <a:t>HDWG members contribute to WMO projects</a:t>
            </a:r>
          </a:p>
          <a:p>
            <a:r>
              <a:rPr lang="en-US" dirty="0"/>
              <a:t>Tools to encourage take-up of WaterML2</a:t>
            </a:r>
          </a:p>
          <a:p>
            <a:pPr lvl="1"/>
            <a:r>
              <a:rPr lang="en-US" dirty="0"/>
              <a:t>APIs, Implementations, Guides, Best Practice examples etc.</a:t>
            </a:r>
          </a:p>
          <a:p>
            <a:pPr lvl="1"/>
            <a:r>
              <a:rPr lang="en-US" dirty="0"/>
              <a:t>Connections with other hydro communities, e.g. through RDA, IHP…</a:t>
            </a:r>
          </a:p>
          <a:p>
            <a:pPr marL="354013" indent="-342900"/>
            <a:r>
              <a:rPr lang="en-US" dirty="0"/>
              <a:t>Vocabs and ontologies</a:t>
            </a:r>
          </a:p>
          <a:p>
            <a:pPr marL="690563" lvl="1" indent="-342900"/>
            <a:r>
              <a:rPr lang="en-US" dirty="0"/>
              <a:t>HDWG and WMO activities across hydro, geoscience, weather, climate – </a:t>
            </a:r>
            <a:r>
              <a:rPr lang="en-US" dirty="0" err="1"/>
              <a:t>harmonise</a:t>
            </a:r>
            <a:r>
              <a:rPr lang="en-US" dirty="0"/>
              <a:t> and connect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C38F6A-86B4-634A-996D-B63F6D5F72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Ninth Hydrology Domain Working Group Workshop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8261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C2F86-5FE8-AC4F-AD61-C6D068235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potential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FD504-68B3-624C-B4EA-6975A939D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75" y="1357312"/>
            <a:ext cx="8458200" cy="4891088"/>
          </a:xfrm>
        </p:spPr>
        <p:txBody>
          <a:bodyPr/>
          <a:lstStyle/>
          <a:p>
            <a:pPr lvl="0"/>
            <a:r>
              <a:rPr lang="en-AU" sz="2000" dirty="0"/>
              <a:t>Update OGC-WMO MoU including contact points</a:t>
            </a:r>
          </a:p>
          <a:p>
            <a:pPr lvl="0"/>
            <a:r>
              <a:rPr lang="en-AU" sz="2000" dirty="0"/>
              <a:t>Progress WMO approval of GWML2 and </a:t>
            </a:r>
            <a:r>
              <a:rPr lang="en-AU" sz="2000" dirty="0" err="1"/>
              <a:t>HY_Features</a:t>
            </a:r>
            <a:r>
              <a:rPr lang="en-AU" sz="2000" dirty="0"/>
              <a:t> and inclusion in Manual on Codes</a:t>
            </a:r>
          </a:p>
          <a:p>
            <a:pPr lvl="0"/>
            <a:r>
              <a:rPr lang="en-AU" sz="2000" dirty="0"/>
              <a:t>Fix informative content in WaterML2: Part2</a:t>
            </a:r>
          </a:p>
          <a:p>
            <a:pPr lvl="0"/>
            <a:r>
              <a:rPr lang="en-AU" sz="2000" dirty="0"/>
              <a:t>Definitions of variables in OSCAR/Surface</a:t>
            </a:r>
          </a:p>
          <a:p>
            <a:pPr lvl="1"/>
            <a:r>
              <a:rPr lang="en-AU" dirty="0"/>
              <a:t>Potential =&gt; Standard for variable definition – via OGC?</a:t>
            </a:r>
          </a:p>
          <a:p>
            <a:pPr lvl="0"/>
            <a:r>
              <a:rPr lang="en-AU" sz="2000" dirty="0"/>
              <a:t>Common ontology services from WHOS – useful as input into OGC standardisation?</a:t>
            </a:r>
          </a:p>
          <a:p>
            <a:pPr lvl="1"/>
            <a:r>
              <a:rPr lang="en-AU" dirty="0"/>
              <a:t>Citizen science IE may be a forum for development/testing</a:t>
            </a:r>
          </a:p>
          <a:p>
            <a:pPr lvl="0"/>
            <a:r>
              <a:rPr lang="en-AU" sz="2000" dirty="0"/>
              <a:t>OGC could use catalogue info from WHOS as demonstration of use of web services and WaterML2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6BA572-4D29-0547-8130-5F275B750B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Ninth Hydrology Domain Working Group Workshop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4933615"/>
      </p:ext>
    </p:extLst>
  </p:cSld>
  <p:clrMapOvr>
    <a:masterClrMapping/>
  </p:clrMapOvr>
</p:sld>
</file>

<file path=ppt/theme/theme1.xml><?xml version="1.0" encoding="utf-8"?>
<a:theme xmlns:a="http://schemas.openxmlformats.org/drawingml/2006/main" name="OGC_PowerPoint_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GC_PowerPoin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>
          <a:defRPr dirty="0" err="1" smtClean="0"/>
        </a:defPPr>
      </a:lstStyle>
    </a:txDef>
  </a:objectDefaults>
  <a:extraClrSchemeLst>
    <a:extraClrScheme>
      <a:clrScheme name="OGC_PowerPoi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C_PowerPoint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2102</TotalTime>
  <Words>1111</Words>
  <Application>Microsoft Macintosh PowerPoint</Application>
  <PresentationFormat>On-screen Show (4:3)</PresentationFormat>
  <Paragraphs>109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MS PGothic</vt:lpstr>
      <vt:lpstr>Arial</vt:lpstr>
      <vt:lpstr>Arial Black</vt:lpstr>
      <vt:lpstr>CG Times</vt:lpstr>
      <vt:lpstr>Times New Roman</vt:lpstr>
      <vt:lpstr>OGC_PowerPoint_Template</vt:lpstr>
      <vt:lpstr>Hydrology Domain Working Group Where to from here?</vt:lpstr>
      <vt:lpstr>Future state for HDWG</vt:lpstr>
      <vt:lpstr>Some views from members</vt:lpstr>
      <vt:lpstr>Some view from members</vt:lpstr>
      <vt:lpstr>Some view from members</vt:lpstr>
      <vt:lpstr>Some view from members</vt:lpstr>
      <vt:lpstr>Some view from members</vt:lpstr>
      <vt:lpstr>Directions</vt:lpstr>
      <vt:lpstr>Some potential actions</vt:lpstr>
      <vt:lpstr>Some potential actions</vt:lpstr>
      <vt:lpstr>Priority actions</vt:lpstr>
    </vt:vector>
  </TitlesOfParts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Volunteered Geographic Information (VGI) Workshop</dc:title>
  <dc:subject>OGC TC/PC</dc:subject>
  <dc:creator>Scott Simmons</dc:creator>
  <cp:lastModifiedBy>Tony Boston</cp:lastModifiedBy>
  <cp:revision>142</cp:revision>
  <cp:lastPrinted>2003-02-03T21:59:32Z</cp:lastPrinted>
  <dcterms:created xsi:type="dcterms:W3CDTF">2015-09-08T23:47:11Z</dcterms:created>
  <dcterms:modified xsi:type="dcterms:W3CDTF">2018-09-26T04:44:17Z</dcterms:modified>
</cp:coreProperties>
</file>