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35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6" autoAdjust="0"/>
    <p:restoredTop sz="94671"/>
  </p:normalViewPr>
  <p:slideViewPr>
    <p:cSldViewPr showGuides="1">
      <p:cViewPr varScale="1">
        <p:scale>
          <a:sx n="91" d="100"/>
          <a:sy n="91" d="100"/>
        </p:scale>
        <p:origin x="1776" y="176"/>
      </p:cViewPr>
      <p:guideLst>
        <p:guide orient="horz" pos="2387"/>
        <p:guide pos="35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51F01-34EE-4C5C-955A-7F8BEA0B1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523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051F01-34EE-4C5C-955A-7F8BEA0B182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F8AB36FB-2821-4605-99FD-4619310A020B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</p:spTree>
    <p:extLst>
      <p:ext uri="{BB962C8B-B14F-4D97-AF65-F5344CB8AC3E}">
        <p14:creationId xmlns:p14="http://schemas.microsoft.com/office/powerpoint/2010/main" val="40939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C110AD65-1A73-4C8A-8006-BFA10DA19E32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320C-68CF-4EFB-82E7-A9B9F3E70B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49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58369FA2-0200-41B8-89DC-EDA4FE3817DE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0DE84-48AF-4B31-83D8-F5A85BC012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6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BA22C867-C22E-4754-81A7-E0EEF1D3A57C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</p:spTree>
    <p:extLst>
      <p:ext uri="{BB962C8B-B14F-4D97-AF65-F5344CB8AC3E}">
        <p14:creationId xmlns:p14="http://schemas.microsoft.com/office/powerpoint/2010/main" val="314259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1C33763D-F0CA-45F0-8FED-A96FB84EC3D6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C470-7F4B-4806-B818-14613218D1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0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47EE6D58-24F0-4820-A003-3BCDF39B2FDF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82B35-AD0E-4469-837B-ADF6166990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73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A02DF2B4-C32F-4877-9494-B9A0BF6392DA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ECD94-67D7-4A2C-B6DB-FD8DD08711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0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7519FEBF-4983-444F-8A83-B2C2D35D227F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8986-C530-4D59-8C8A-212DE80876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50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C1FC57EB-AA14-432F-BC49-F838223CF465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5E1B8-E1EA-4035-BEA1-DAA38DD3A5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7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4D810332-8693-4A5C-B0A0-9BC6A33292B8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8CDB3-C5F1-43F6-941B-7229598B94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197350F4-4FF4-4A4D-8E78-8EA80586E666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13B8-542A-4299-9891-2CE5FE12F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9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Textmasterformate durch Klicken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27313" y="6381750"/>
            <a:ext cx="2952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r>
              <a:rPr lang="en-GB"/>
              <a:t>Koblenz, </a:t>
            </a:r>
            <a:fld id="{61FD13C3-70D0-4E51-8230-7AFA0AAAA86A}" type="datetime1">
              <a:rPr lang="en-GB"/>
              <a:pPr>
                <a:defRPr/>
              </a:pPr>
              <a:t>16/09/2016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08738"/>
            <a:ext cx="48974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pic>
        <p:nvPicPr>
          <p:cNvPr id="1033" name="Picture 10" descr="wmo_black_400 Kopi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9944" y="6180047"/>
            <a:ext cx="4937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64" name="Text Box 16"/>
          <p:cNvSpPr txBox="1">
            <a:spLocks noChangeArrowheads="1"/>
          </p:cNvSpPr>
          <p:nvPr userDrawn="1"/>
        </p:nvSpPr>
        <p:spPr bwMode="auto">
          <a:xfrm>
            <a:off x="174625" y="6092825"/>
            <a:ext cx="11572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4000" b="1" smtClean="0">
                <a:solidFill>
                  <a:srgbClr val="003366"/>
                </a:solidFill>
                <a:latin typeface="Times New Roman" pitchFamily="18" charset="0"/>
              </a:rPr>
              <a:t>OGC</a:t>
            </a:r>
          </a:p>
        </p:txBody>
      </p:sp>
      <p:sp>
        <p:nvSpPr>
          <p:cNvPr id="1035" name="Line 13"/>
          <p:cNvSpPr>
            <a:spLocks noChangeShapeType="1"/>
          </p:cNvSpPr>
          <p:nvPr userDrawn="1"/>
        </p:nvSpPr>
        <p:spPr bwMode="auto">
          <a:xfrm>
            <a:off x="468313" y="1196975"/>
            <a:ext cx="8207375" cy="0"/>
          </a:xfrm>
          <a:prstGeom prst="line">
            <a:avLst/>
          </a:prstGeom>
          <a:noFill/>
          <a:ln w="19050">
            <a:solidFill>
              <a:srgbClr val="669FD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6" name="Line 14"/>
          <p:cNvSpPr>
            <a:spLocks noChangeShapeType="1"/>
          </p:cNvSpPr>
          <p:nvPr userDrawn="1"/>
        </p:nvSpPr>
        <p:spPr bwMode="auto">
          <a:xfrm>
            <a:off x="468313" y="6130925"/>
            <a:ext cx="8207375" cy="0"/>
          </a:xfrm>
          <a:prstGeom prst="line">
            <a:avLst/>
          </a:prstGeom>
          <a:noFill/>
          <a:ln w="19050">
            <a:solidFill>
              <a:srgbClr val="669FD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15888"/>
            <a:ext cx="8713787" cy="1143000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rgbClr val="003366"/>
                </a:solidFill>
              </a:rPr>
              <a:t>WMO/OGC Hydrology Domain Working Group</a:t>
            </a:r>
            <a:br>
              <a:rPr lang="en-GB" altLang="en-US" sz="3200" dirty="0" smtClean="0">
                <a:solidFill>
                  <a:srgbClr val="003366"/>
                </a:solidFill>
              </a:rPr>
            </a:br>
            <a:r>
              <a:rPr lang="en-GB" altLang="en-US" sz="3200" dirty="0" smtClean="0">
                <a:solidFill>
                  <a:srgbClr val="003366"/>
                </a:solidFill>
              </a:rPr>
              <a:t>WaterML2 suite</a:t>
            </a:r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10866" y="6408738"/>
            <a:ext cx="4897438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rgbClr val="003366"/>
                </a:solidFill>
              </a:rPr>
              <a:t>16 September 2016</a:t>
            </a:r>
            <a:endParaRPr lang="en-GB" altLang="en-US" dirty="0">
              <a:solidFill>
                <a:srgbClr val="003366"/>
              </a:solidFill>
            </a:endParaRPr>
          </a:p>
        </p:txBody>
      </p:sp>
      <p:grpSp>
        <p:nvGrpSpPr>
          <p:cNvPr id="20" name="Gruppieren 2"/>
          <p:cNvGrpSpPr/>
          <p:nvPr/>
        </p:nvGrpSpPr>
        <p:grpSpPr>
          <a:xfrm>
            <a:off x="1293620" y="2116485"/>
            <a:ext cx="6623046" cy="3226981"/>
            <a:chOff x="1318203" y="1908835"/>
            <a:chExt cx="6623046" cy="39046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1" name="Gruppieren 5"/>
            <p:cNvGrpSpPr/>
            <p:nvPr/>
          </p:nvGrpSpPr>
          <p:grpSpPr>
            <a:xfrm>
              <a:off x="1318203" y="1908835"/>
              <a:ext cx="6623046" cy="3904647"/>
              <a:chOff x="934404" y="1573378"/>
              <a:chExt cx="7285351" cy="4724623"/>
            </a:xfrm>
          </p:grpSpPr>
          <p:sp>
            <p:nvSpPr>
              <p:cNvPr id="33" name="Ellipse 6"/>
              <p:cNvSpPr/>
              <p:nvPr/>
            </p:nvSpPr>
            <p:spPr bwMode="auto">
              <a:xfrm>
                <a:off x="934404" y="1573378"/>
                <a:ext cx="7285351" cy="4724623"/>
              </a:xfrm>
              <a:prstGeom prst="ellipse">
                <a:avLst/>
              </a:prstGeom>
              <a:solidFill>
                <a:srgbClr val="DDDDDD"/>
              </a:solidFill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7440000" sx="89000" sy="89000" algn="ctr" rotWithShape="0">
                  <a:srgbClr val="000000">
                    <a:alpha val="43137"/>
                  </a:srgbClr>
                </a:outerShdw>
              </a:effectLst>
            </p:spPr>
            <p:txBody>
              <a:bodyPr rtlCol="0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Textfeld 15"/>
              <p:cNvSpPr txBox="1"/>
              <p:nvPr/>
            </p:nvSpPr>
            <p:spPr>
              <a:xfrm>
                <a:off x="2096668" y="3023783"/>
                <a:ext cx="5453888" cy="1644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DE" sz="2200" u="sng" dirty="0" err="1" smtClean="0">
                    <a:solidFill>
                      <a:srgbClr val="002060"/>
                    </a:solidFill>
                  </a:rPr>
                  <a:t>Water</a:t>
                </a:r>
                <a:r>
                  <a:rPr lang="de-DE" sz="2200" u="sng" dirty="0" smtClean="0">
                    <a:solidFill>
                      <a:srgbClr val="002060"/>
                    </a:solidFill>
                  </a:rPr>
                  <a:t> Information </a:t>
                </a:r>
                <a:r>
                  <a:rPr lang="de-DE" sz="2200" u="sng" dirty="0">
                    <a:solidFill>
                      <a:srgbClr val="002060"/>
                    </a:solidFill>
                  </a:rPr>
                  <a:t>Standards</a:t>
                </a:r>
                <a:r>
                  <a:rPr lang="de-DE" sz="2200" dirty="0">
                    <a:solidFill>
                      <a:srgbClr val="002060"/>
                    </a:solidFill>
                  </a:rPr>
                  <a:t>: </a:t>
                </a:r>
                <a:endParaRPr lang="de-DE" sz="2200" dirty="0" smtClean="0">
                  <a:solidFill>
                    <a:srgbClr val="00206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de-DE" sz="2200" dirty="0">
                  <a:solidFill>
                    <a:srgbClr val="002060"/>
                  </a:solidFill>
                </a:endParaRPr>
              </a:p>
              <a:p>
                <a:pPr algn="ctr" eaLnBrk="1" hangingPunct="1">
                  <a:spcBef>
                    <a:spcPts val="600"/>
                  </a:spcBef>
                  <a:buClrTx/>
                  <a:buFontTx/>
                  <a:buNone/>
                </a:pPr>
                <a:r>
                  <a:rPr lang="de-DE" sz="1800" dirty="0" err="1" smtClean="0">
                    <a:solidFill>
                      <a:srgbClr val="002060"/>
                    </a:solidFill>
                  </a:rPr>
                  <a:t>of</a:t>
                </a:r>
                <a:r>
                  <a:rPr lang="de-DE" sz="1800" dirty="0" smtClean="0">
                    <a:solidFill>
                      <a:srgbClr val="002060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002060"/>
                    </a:solidFill>
                  </a:rPr>
                  <a:t>hydrologic</a:t>
                </a:r>
                <a:r>
                  <a:rPr lang="de-DE" sz="1800" dirty="0" smtClean="0">
                    <a:solidFill>
                      <a:srgbClr val="002060"/>
                    </a:solidFill>
                  </a:rPr>
                  <a:t> (</a:t>
                </a:r>
                <a:r>
                  <a:rPr lang="de-DE" sz="1800" dirty="0" err="1" smtClean="0">
                    <a:solidFill>
                      <a:srgbClr val="002060"/>
                    </a:solidFill>
                  </a:rPr>
                  <a:t>water</a:t>
                </a:r>
                <a:r>
                  <a:rPr lang="de-DE" sz="1800" dirty="0" smtClean="0">
                    <a:solidFill>
                      <a:srgbClr val="002060"/>
                    </a:solidFill>
                  </a:rPr>
                  <a:t>) </a:t>
                </a:r>
                <a:r>
                  <a:rPr lang="de-DE" sz="1800" dirty="0" err="1" smtClean="0">
                    <a:solidFill>
                      <a:srgbClr val="002060"/>
                    </a:solidFill>
                  </a:rPr>
                  <a:t>features</a:t>
                </a:r>
                <a:endParaRPr lang="en-US" sz="1800" dirty="0" err="1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26" name="Textfeld 1"/>
            <p:cNvSpPr txBox="1"/>
            <p:nvPr/>
          </p:nvSpPr>
          <p:spPr>
            <a:xfrm>
              <a:off x="3824343" y="3615842"/>
              <a:ext cx="1780352" cy="484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sz="20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Observation,</a:t>
              </a:r>
              <a:endParaRPr lang="en-GB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Textfeld 35"/>
            <p:cNvSpPr txBox="1"/>
            <p:nvPr/>
          </p:nvSpPr>
          <p:spPr>
            <a:xfrm>
              <a:off x="2201683" y="3615844"/>
              <a:ext cx="1839384" cy="484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sz="2000" b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Identification,</a:t>
              </a:r>
              <a:endParaRPr lang="en-GB" sz="2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Textfeld 36"/>
            <p:cNvSpPr txBox="1"/>
            <p:nvPr/>
          </p:nvSpPr>
          <p:spPr>
            <a:xfrm>
              <a:off x="5398685" y="3599903"/>
              <a:ext cx="2088232" cy="484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sz="2000" b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Representation</a:t>
              </a:r>
            </a:p>
          </p:txBody>
        </p:sp>
      </p:grpSp>
      <p:sp>
        <p:nvSpPr>
          <p:cNvPr id="35" name="File"/>
          <p:cNvSpPr>
            <a:spLocks noEditPoints="1" noChangeArrowheads="1"/>
          </p:cNvSpPr>
          <p:nvPr/>
        </p:nvSpPr>
        <p:spPr bwMode="auto">
          <a:xfrm>
            <a:off x="5855926" y="1835590"/>
            <a:ext cx="1377353" cy="106807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WaterML2Part3</a:t>
            </a:r>
            <a:r>
              <a:rPr lang="en-GB" sz="1000" b="1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:</a:t>
            </a:r>
            <a:r>
              <a:rPr lang="en-GB" sz="1000" b="1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/>
            </a:r>
            <a:br>
              <a:rPr lang="en-GB" sz="1000" b="1" dirty="0">
                <a:solidFill>
                  <a:srgbClr val="002060"/>
                </a:solidFill>
                <a:latin typeface="Arial"/>
                <a:ea typeface="MS PGothic" pitchFamily="34" charset="-128"/>
              </a:rPr>
            </a:br>
            <a:r>
              <a:rPr lang="en-GB" sz="1000" b="1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Surface Hydrology Features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err="1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HY_Features</a:t>
            </a:r>
            <a:endParaRPr lang="en-GB" sz="1000" dirty="0" smtClean="0">
              <a:solidFill>
                <a:srgbClr val="002060"/>
              </a:solidFill>
              <a:latin typeface="Arial"/>
              <a:ea typeface="MS PGothic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(OGC IS 14-111rX)</a:t>
            </a:r>
            <a:endParaRPr lang="en-GB" sz="1000" dirty="0">
              <a:solidFill>
                <a:srgbClr val="002060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36" name="File"/>
          <p:cNvSpPr>
            <a:spLocks noEditPoints="1" noChangeArrowheads="1"/>
          </p:cNvSpPr>
          <p:nvPr/>
        </p:nvSpPr>
        <p:spPr bwMode="auto">
          <a:xfrm>
            <a:off x="2217052" y="1795447"/>
            <a:ext cx="1276364" cy="949091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>WaterML2Part1: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b="1" dirty="0" err="1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Timeseries</a:t>
            </a:r>
            <a:endParaRPr lang="en-GB" sz="1000" b="1" dirty="0" smtClean="0">
              <a:solidFill>
                <a:srgbClr val="002060"/>
              </a:solidFill>
              <a:latin typeface="Arial"/>
              <a:ea typeface="MS PGothic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b="1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Observation</a:t>
            </a:r>
            <a:endParaRPr lang="en-GB" sz="1000" b="1" dirty="0">
              <a:solidFill>
                <a:srgbClr val="002060"/>
              </a:solidFill>
              <a:latin typeface="Arial"/>
              <a:ea typeface="MS PGothic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(OGC IS 10-126r4)</a:t>
            </a:r>
            <a:endParaRPr lang="en-GB" sz="1000" dirty="0">
              <a:solidFill>
                <a:srgbClr val="002060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37" name="File"/>
          <p:cNvSpPr>
            <a:spLocks noEditPoints="1" noChangeArrowheads="1"/>
          </p:cNvSpPr>
          <p:nvPr/>
        </p:nvSpPr>
        <p:spPr bwMode="auto">
          <a:xfrm>
            <a:off x="4054484" y="1506836"/>
            <a:ext cx="1276364" cy="949091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WaterML2Part2</a:t>
            </a:r>
            <a:r>
              <a:rPr lang="en-GB" sz="1000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>:</a:t>
            </a:r>
            <a:r>
              <a:rPr lang="en-GB" sz="1000" b="1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> </a:t>
            </a:r>
            <a:r>
              <a:rPr lang="en-GB" sz="1000" b="1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         Ratings, </a:t>
            </a:r>
            <a:r>
              <a:rPr lang="en-GB" sz="1000" b="1" dirty="0" err="1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Gaugings</a:t>
            </a:r>
            <a:r>
              <a:rPr lang="en-GB" sz="1000" b="1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, Sections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(OGC IS 15-018r2)</a:t>
            </a:r>
            <a:endParaRPr lang="en-GB" sz="1000" dirty="0">
              <a:solidFill>
                <a:srgbClr val="002060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38" name="File"/>
          <p:cNvSpPr>
            <a:spLocks noEditPoints="1" noChangeArrowheads="1"/>
          </p:cNvSpPr>
          <p:nvPr/>
        </p:nvSpPr>
        <p:spPr bwMode="auto">
          <a:xfrm>
            <a:off x="7389558" y="3110647"/>
            <a:ext cx="1276364" cy="108012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dirty="0">
                <a:solidFill>
                  <a:srgbClr val="002060"/>
                </a:solidFill>
                <a:ea typeface="MS PGothic" pitchFamily="34" charset="-128"/>
              </a:rPr>
              <a:t>WaterML2Part4</a:t>
            </a:r>
            <a:r>
              <a:rPr lang="en-US" sz="1000" dirty="0">
                <a:solidFill>
                  <a:srgbClr val="000000"/>
                </a:solidFill>
              </a:rPr>
              <a:t>: </a:t>
            </a:r>
            <a:r>
              <a:rPr lang="en-US" sz="1000" b="1" dirty="0" smtClean="0">
                <a:solidFill>
                  <a:srgbClr val="002060"/>
                </a:solidFill>
              </a:rPr>
              <a:t>Groundwater </a:t>
            </a:r>
            <a:r>
              <a:rPr lang="en-US" sz="1000" b="1" dirty="0">
                <a:solidFill>
                  <a:srgbClr val="002060"/>
                </a:solidFill>
              </a:rPr>
              <a:t>Features </a:t>
            </a:r>
            <a:endParaRPr lang="en-US" sz="1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GWML2 </a:t>
            </a:r>
          </a:p>
          <a:p>
            <a:pPr algn="ctr"/>
            <a:r>
              <a:rPr lang="en-US" sz="1000" dirty="0" smtClean="0">
                <a:solidFill>
                  <a:srgbClr val="002060"/>
                </a:solidFill>
                <a:ea typeface="MS PGothic" pitchFamily="34" charset="-128"/>
              </a:rPr>
              <a:t>(</a:t>
            </a:r>
            <a:r>
              <a:rPr lang="en-US" sz="1000" dirty="0">
                <a:solidFill>
                  <a:srgbClr val="002060"/>
                </a:solidFill>
                <a:ea typeface="MS PGothic" pitchFamily="34" charset="-128"/>
              </a:rPr>
              <a:t>OGC IS </a:t>
            </a:r>
            <a:r>
              <a:rPr lang="en-US" sz="1000" dirty="0" smtClean="0">
                <a:solidFill>
                  <a:srgbClr val="002060"/>
                </a:solidFill>
                <a:ea typeface="MS PGothic" pitchFamily="34" charset="-128"/>
              </a:rPr>
              <a:t>16-032rX</a:t>
            </a:r>
            <a:r>
              <a:rPr lang="en-AU" sz="1000" dirty="0" smtClean="0">
                <a:solidFill>
                  <a:srgbClr val="000000"/>
                </a:solidFill>
              </a:rPr>
              <a:t>)</a:t>
            </a:r>
            <a:endParaRPr lang="en-GB" sz="10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9" name="File"/>
          <p:cNvSpPr>
            <a:spLocks noEditPoints="1" noChangeArrowheads="1"/>
          </p:cNvSpPr>
          <p:nvPr/>
        </p:nvSpPr>
        <p:spPr bwMode="auto">
          <a:xfrm>
            <a:off x="900736" y="3075300"/>
            <a:ext cx="1276364" cy="949091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>SOS 2.0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b="1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>Hydrology Profile </a:t>
            </a:r>
            <a:r>
              <a:rPr lang="en-GB" sz="1000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GB" sz="1000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 </a:t>
            </a:r>
            <a:endParaRPr lang="en-GB" sz="1000" dirty="0">
              <a:solidFill>
                <a:srgbClr val="002060"/>
              </a:solidFill>
              <a:latin typeface="Arial"/>
              <a:ea typeface="MS PGothic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>(OGC BP 14-004r1)</a:t>
            </a:r>
          </a:p>
        </p:txBody>
      </p:sp>
      <p:sp>
        <p:nvSpPr>
          <p:cNvPr id="40" name="File"/>
          <p:cNvSpPr>
            <a:spLocks noEditPoints="1" noChangeArrowheads="1"/>
          </p:cNvSpPr>
          <p:nvPr/>
        </p:nvSpPr>
        <p:spPr bwMode="auto">
          <a:xfrm>
            <a:off x="4208818" y="4646331"/>
            <a:ext cx="1276364" cy="108012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i="1">
                <a:solidFill>
                  <a:srgbClr val="002060"/>
                </a:solidFill>
                <a:ea typeface="MS PGothic" pitchFamily="34" charset="-128"/>
              </a:rPr>
              <a:t>WaterML2PartX</a:t>
            </a:r>
            <a:r>
              <a:rPr lang="en-GB" sz="1000" b="1" i="1">
                <a:solidFill>
                  <a:srgbClr val="002060"/>
                </a:solidFill>
                <a:ea typeface="MS PGothic" pitchFamily="34" charset="-128"/>
              </a:rPr>
              <a:t>: </a:t>
            </a:r>
            <a:r>
              <a:rPr lang="en-GB" sz="1000" b="1" i="1" smtClean="0">
                <a:solidFill>
                  <a:srgbClr val="002060"/>
                </a:solidFill>
              </a:rPr>
              <a:t>River Network </a:t>
            </a:r>
            <a:r>
              <a:rPr lang="en-GB" sz="1000" i="1" smtClean="0">
                <a:solidFill>
                  <a:srgbClr val="002060"/>
                </a:solidFill>
              </a:rPr>
              <a:t>Topology</a:t>
            </a:r>
            <a:r>
              <a:rPr lang="en-GB" sz="1000" b="1" i="1" smtClean="0">
                <a:solidFill>
                  <a:srgbClr val="00206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1000" i="1" dirty="0" smtClean="0">
                <a:solidFill>
                  <a:srgbClr val="002060"/>
                </a:solidFill>
              </a:rPr>
              <a:t>(</a:t>
            </a:r>
            <a:r>
              <a:rPr lang="en-US" sz="1000" i="1" dirty="0">
                <a:solidFill>
                  <a:srgbClr val="002060"/>
                </a:solidFill>
              </a:rPr>
              <a:t>OGC IS </a:t>
            </a:r>
            <a:r>
              <a:rPr lang="en-US" sz="1000" i="1" dirty="0" smtClean="0">
                <a:solidFill>
                  <a:srgbClr val="002060"/>
                </a:solidFill>
              </a:rPr>
              <a:t>YY-XXX)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sz="100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41" name="File"/>
          <p:cNvSpPr>
            <a:spLocks noEditPoints="1" noChangeArrowheads="1"/>
          </p:cNvSpPr>
          <p:nvPr/>
        </p:nvSpPr>
        <p:spPr bwMode="auto">
          <a:xfrm>
            <a:off x="502878" y="4565596"/>
            <a:ext cx="1178313" cy="668596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800" i="1" smtClean="0">
                <a:solidFill>
                  <a:srgbClr val="FFFFFF">
                    <a:lumMod val="50000"/>
                  </a:srgbClr>
                </a:solidFill>
                <a:latin typeface="Arial"/>
                <a:ea typeface="MS PGothic" pitchFamily="34" charset="-128"/>
              </a:rPr>
              <a:t>SoilML component: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800" b="1" i="1" smtClean="0">
                <a:solidFill>
                  <a:srgbClr val="FFFFFF">
                    <a:lumMod val="50000"/>
                  </a:srgbClr>
                </a:solidFill>
                <a:latin typeface="Arial"/>
                <a:ea typeface="MS PGothic" pitchFamily="34" charset="-128"/>
              </a:rPr>
              <a:t>Soil-water</a:t>
            </a:r>
            <a:r>
              <a:rPr lang="en-GB" sz="800" i="1" smtClean="0">
                <a:solidFill>
                  <a:srgbClr val="FFFFFF">
                    <a:lumMod val="50000"/>
                  </a:srgbClr>
                </a:solidFill>
                <a:latin typeface="Arial"/>
                <a:ea typeface="MS PGothic" pitchFamily="34" charset="-128"/>
              </a:rPr>
              <a:t>   (collaboration tbd)  </a:t>
            </a:r>
            <a:endParaRPr lang="en-GB" sz="800" i="1" dirty="0" smtClean="0">
              <a:solidFill>
                <a:srgbClr val="FFFFFF">
                  <a:lumMod val="50000"/>
                </a:srgbClr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42" name="File"/>
          <p:cNvSpPr>
            <a:spLocks noEditPoints="1" noChangeArrowheads="1"/>
          </p:cNvSpPr>
          <p:nvPr/>
        </p:nvSpPr>
        <p:spPr bwMode="auto">
          <a:xfrm>
            <a:off x="2159792" y="4465528"/>
            <a:ext cx="1276364" cy="949091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1000" i="1" smtClean="0">
                <a:solidFill>
                  <a:srgbClr val="FFFFFF">
                    <a:lumMod val="50000"/>
                  </a:srgbClr>
                </a:solidFill>
                <a:latin typeface="Arial"/>
                <a:ea typeface="MS PGothic" pitchFamily="34" charset="-128"/>
              </a:rPr>
              <a:t>…(RiverML)…: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1000" b="1" i="1" smtClean="0">
                <a:solidFill>
                  <a:srgbClr val="FFFFFF">
                    <a:lumMod val="50000"/>
                  </a:srgbClr>
                </a:solidFill>
                <a:latin typeface="Arial"/>
              </a:rPr>
              <a:t>Channel Geometry</a:t>
            </a:r>
            <a:endParaRPr lang="en-US" sz="1000" b="1" i="1" dirty="0" smtClean="0">
              <a:solidFill>
                <a:srgbClr val="FFFFFF">
                  <a:lumMod val="50000"/>
                </a:srgbClr>
              </a:solidFill>
              <a:latin typeface="Arial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1000" i="1" smtClean="0">
                <a:solidFill>
                  <a:srgbClr val="FFFFFF">
                    <a:lumMod val="50000"/>
                  </a:srgbClr>
                </a:solidFill>
                <a:latin typeface="Arial"/>
                <a:ea typeface="MS PGothic" pitchFamily="34" charset="-128"/>
              </a:rPr>
              <a:t>(continuation </a:t>
            </a:r>
            <a:r>
              <a:rPr lang="en-US" sz="1000" i="1" dirty="0" err="1" smtClean="0">
                <a:solidFill>
                  <a:srgbClr val="FFFFFF">
                    <a:lumMod val="50000"/>
                  </a:srgbClr>
                </a:solidFill>
                <a:latin typeface="Arial"/>
                <a:ea typeface="MS PGothic" pitchFamily="34" charset="-128"/>
              </a:rPr>
              <a:t>tbd</a:t>
            </a:r>
            <a:r>
              <a:rPr lang="en-US" sz="1000" i="1" dirty="0" smtClean="0">
                <a:solidFill>
                  <a:srgbClr val="FFFFFF">
                    <a:lumMod val="50000"/>
                  </a:srgbClr>
                </a:solidFill>
                <a:latin typeface="Arial"/>
                <a:ea typeface="MS PGothic" pitchFamily="34" charset="-128"/>
              </a:rPr>
              <a:t>)</a:t>
            </a:r>
            <a:r>
              <a:rPr lang="en-AU" sz="1000" i="1" dirty="0" smtClean="0">
                <a:solidFill>
                  <a:srgbClr val="FFFFFF">
                    <a:lumMod val="50000"/>
                  </a:srgbClr>
                </a:solidFill>
                <a:latin typeface="Arial"/>
                <a:ea typeface="MS PGothic" pitchFamily="34" charset="-128"/>
              </a:rPr>
              <a:t> </a:t>
            </a:r>
            <a:endParaRPr lang="en-GB" sz="1000" i="1" dirty="0">
              <a:solidFill>
                <a:srgbClr val="FFFFFF">
                  <a:lumMod val="50000"/>
                </a:srgbClr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44" name="File"/>
          <p:cNvSpPr>
            <a:spLocks noEditPoints="1" noChangeArrowheads="1"/>
          </p:cNvSpPr>
          <p:nvPr/>
        </p:nvSpPr>
        <p:spPr bwMode="auto">
          <a:xfrm>
            <a:off x="673265" y="5064660"/>
            <a:ext cx="1162431" cy="668596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800" i="1" dirty="0" smtClean="0">
                <a:solidFill>
                  <a:srgbClr val="FFFFFF">
                    <a:lumMod val="50000"/>
                  </a:srgbClr>
                </a:solidFill>
              </a:rPr>
              <a:t>CSML3 component: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800" b="1" i="1" dirty="0" smtClean="0">
                <a:solidFill>
                  <a:srgbClr val="FFFFFF">
                    <a:lumMod val="50000"/>
                  </a:srgbClr>
                </a:solidFill>
              </a:rPr>
              <a:t>Atmospheric-water</a:t>
            </a:r>
            <a:r>
              <a:rPr lang="en-GB" sz="800" i="1" dirty="0" smtClean="0">
                <a:solidFill>
                  <a:srgbClr val="FFFFFF">
                    <a:lumMod val="50000"/>
                  </a:srgbClr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800" i="1" dirty="0" smtClean="0">
                <a:solidFill>
                  <a:srgbClr val="FFFFFF">
                    <a:lumMod val="50000"/>
                  </a:srgbClr>
                </a:solidFill>
              </a:rPr>
              <a:t> (collaboration </a:t>
            </a:r>
            <a:r>
              <a:rPr lang="en-GB" sz="800" i="1" dirty="0" err="1" smtClean="0">
                <a:solidFill>
                  <a:srgbClr val="FFFFFF">
                    <a:lumMod val="50000"/>
                  </a:srgbClr>
                </a:solidFill>
              </a:rPr>
              <a:t>tbd</a:t>
            </a:r>
            <a:r>
              <a:rPr lang="en-GB" sz="800" i="1" dirty="0" smtClean="0">
                <a:solidFill>
                  <a:srgbClr val="FFFFFF">
                    <a:lumMod val="50000"/>
                  </a:srgbClr>
                </a:solidFill>
              </a:rPr>
              <a:t>) </a:t>
            </a:r>
            <a:endParaRPr lang="en-GB" sz="800" b="1" i="1" dirty="0">
              <a:solidFill>
                <a:srgbClr val="FFFFFF">
                  <a:lumMod val="50000"/>
                </a:srgbClr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45" name="File"/>
          <p:cNvSpPr>
            <a:spLocks noEditPoints="1" noChangeArrowheads="1"/>
          </p:cNvSpPr>
          <p:nvPr/>
        </p:nvSpPr>
        <p:spPr bwMode="auto">
          <a:xfrm>
            <a:off x="444756" y="1556792"/>
            <a:ext cx="1278674" cy="978892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b="1" dirty="0" err="1">
                <a:solidFill>
                  <a:srgbClr val="002060"/>
                </a:solidFill>
              </a:rPr>
              <a:t>TimeseriesML</a:t>
            </a:r>
            <a:r>
              <a:rPr lang="en-GB" sz="1000" b="1" dirty="0">
                <a:solidFill>
                  <a:srgbClr val="002060"/>
                </a:solidFill>
              </a:rPr>
              <a:t> 1.0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b="1" dirty="0" err="1">
                <a:solidFill>
                  <a:srgbClr val="002060"/>
                </a:solidFill>
              </a:rPr>
              <a:t>Timeseries</a:t>
            </a:r>
            <a:r>
              <a:rPr lang="en-GB" sz="1000" b="1" dirty="0">
                <a:solidFill>
                  <a:srgbClr val="002060"/>
                </a:solidFill>
              </a:rPr>
              <a:t> </a:t>
            </a:r>
            <a:r>
              <a:rPr lang="en-GB" sz="1000" b="1" dirty="0" smtClean="0">
                <a:solidFill>
                  <a:srgbClr val="002060"/>
                </a:solidFill>
              </a:rPr>
              <a:t>profile  </a:t>
            </a:r>
            <a:endParaRPr lang="en-GB" sz="10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b="1" dirty="0">
                <a:solidFill>
                  <a:srgbClr val="002060"/>
                </a:solidFill>
              </a:rPr>
              <a:t> </a:t>
            </a:r>
            <a:r>
              <a:rPr lang="en-GB" sz="1000" dirty="0">
                <a:solidFill>
                  <a:srgbClr val="002060"/>
                </a:solidFill>
              </a:rPr>
              <a:t>(OGC IS </a:t>
            </a:r>
            <a:r>
              <a:rPr lang="en-GB" sz="1000" dirty="0" smtClean="0">
                <a:solidFill>
                  <a:srgbClr val="002060"/>
                </a:solidFill>
              </a:rPr>
              <a:t>15-042rX)</a:t>
            </a:r>
            <a:endParaRPr lang="en-GB" sz="1000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>
                <a:solidFill>
                  <a:srgbClr val="002060"/>
                </a:solidFill>
              </a:rPr>
              <a:t>(OGC IS </a:t>
            </a:r>
            <a:r>
              <a:rPr lang="en-GB" sz="1000" dirty="0" smtClean="0">
                <a:solidFill>
                  <a:srgbClr val="002060"/>
                </a:solidFill>
              </a:rPr>
              <a:t>15-043rX)</a:t>
            </a:r>
            <a:endParaRPr lang="en-GB" sz="1000" dirty="0">
              <a:solidFill>
                <a:srgbClr val="002060"/>
              </a:solidFill>
              <a:ea typeface="MS PGothic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sz="1000" b="1" dirty="0">
              <a:solidFill>
                <a:srgbClr val="002060"/>
              </a:solidFill>
              <a:ea typeface="MS PGothic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sz="800" b="1" dirty="0">
              <a:solidFill>
                <a:srgbClr val="002060"/>
              </a:solidFill>
              <a:ea typeface="MS PGothic" pitchFamily="34" charset="-128"/>
            </a:endParaRPr>
          </a:p>
        </p:txBody>
      </p:sp>
      <p:sp>
        <p:nvSpPr>
          <p:cNvPr id="22" name="File"/>
          <p:cNvSpPr>
            <a:spLocks noEditPoints="1" noChangeArrowheads="1"/>
          </p:cNvSpPr>
          <p:nvPr/>
        </p:nvSpPr>
        <p:spPr bwMode="auto">
          <a:xfrm>
            <a:off x="6202257" y="4380853"/>
            <a:ext cx="1276364" cy="108012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2060"/>
                </a:solidFill>
                <a:ea typeface="MS PGothic" pitchFamily="34" charset="-128"/>
              </a:rPr>
              <a:t>WaterML2Part5</a:t>
            </a:r>
            <a:r>
              <a:rPr lang="en-GB" sz="1000" dirty="0" smtClean="0">
                <a:solidFill>
                  <a:srgbClr val="002060"/>
                </a:solidFill>
              </a:rPr>
              <a:t>: </a:t>
            </a:r>
            <a:r>
              <a:rPr lang="en-GB" sz="1000" b="1" dirty="0" smtClean="0">
                <a:solidFill>
                  <a:srgbClr val="002060"/>
                </a:solidFill>
              </a:rPr>
              <a:t>Water Quality Observation</a:t>
            </a:r>
          </a:p>
          <a:p>
            <a:pPr algn="ctr"/>
            <a:r>
              <a:rPr lang="en-GB" sz="1000" dirty="0" smtClean="0">
                <a:solidFill>
                  <a:srgbClr val="002060"/>
                </a:solidFill>
                <a:latin typeface="Arial"/>
                <a:ea typeface="MS PGothic" pitchFamily="34" charset="-128"/>
              </a:rPr>
              <a:t>(</a:t>
            </a:r>
            <a:r>
              <a:rPr lang="en-GB" sz="1000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>OGC BP 14-003</a:t>
            </a:r>
            <a:r>
              <a:rPr lang="en-GB" sz="1000" b="1" dirty="0">
                <a:solidFill>
                  <a:srgbClr val="002060"/>
                </a:solidFill>
                <a:latin typeface="Arial"/>
                <a:ea typeface="MS PGothic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25696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122</Words>
  <Application>Microsoft Macintosh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CG Times</vt:lpstr>
      <vt:lpstr>MS PGothic</vt:lpstr>
      <vt:lpstr>Times New Roman</vt:lpstr>
      <vt:lpstr>Arial</vt:lpstr>
      <vt:lpstr>Standarddesign</vt:lpstr>
      <vt:lpstr>WMO/OGC Hydrology Domain Working Group WaterML2 suite</vt:lpstr>
    </vt:vector>
  </TitlesOfParts>
  <Company>bfg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 Feature Model  HY_Features</dc:title>
  <dc:creator>ID</dc:creator>
  <cp:lastModifiedBy>Tony Boston</cp:lastModifiedBy>
  <cp:revision>123</cp:revision>
  <cp:lastPrinted>2015-06-18T08:54:24Z</cp:lastPrinted>
  <dcterms:created xsi:type="dcterms:W3CDTF">2013-04-26T08:54:16Z</dcterms:created>
  <dcterms:modified xsi:type="dcterms:W3CDTF">2016-09-16T06:03:30Z</dcterms:modified>
</cp:coreProperties>
</file>