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4"/>
  </p:notesMasterIdLst>
  <p:handoutMasterIdLst>
    <p:handoutMasterId r:id="rId5"/>
  </p:handoutMasterIdLst>
  <p:sldIdLst>
    <p:sldId id="278" r:id="rId2"/>
    <p:sldId id="282" r:id="rId3"/>
  </p:sldIdLst>
  <p:sldSz cx="9144000" cy="6858000" type="screen4x3"/>
  <p:notesSz cx="690403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  <a:srgbClr val="FF0000"/>
    <a:srgbClr val="006600"/>
    <a:srgbClr val="000066"/>
    <a:srgbClr val="FFFF99"/>
    <a:srgbClr val="969696"/>
    <a:srgbClr val="5C090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5" autoAdjust="0"/>
    <p:restoredTop sz="94671"/>
  </p:normalViewPr>
  <p:slideViewPr>
    <p:cSldViewPr showGuides="1">
      <p:cViewPr varScale="1">
        <p:scale>
          <a:sx n="91" d="100"/>
          <a:sy n="91" d="100"/>
        </p:scale>
        <p:origin x="1824" y="176"/>
      </p:cViewPr>
      <p:guideLst>
        <p:guide orient="horz" pos="196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A11377C-5D62-444C-A046-781F54E35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1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46F33C5-2FE3-480B-944B-ED02EA43F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34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9A220-0DFC-4683-8829-77C89720CA4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1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lg"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800" smtClean="0">
                <a:solidFill>
                  <a:srgbClr val="FFFFFF"/>
                </a:solidFill>
                <a:latin typeface="Arial" pitchFamily="34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Copyright © 2013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49895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9531-ED37-4B57-8005-7FF815EC5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9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ADE3-EFED-4183-A793-D63E94A17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43A99-9B82-4142-837B-BC5E3156B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425BA-91E2-46F7-AEEE-A39573C29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817A6-EEBA-46F5-968A-05B70156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BF9BA-2C6B-411A-BCB9-303C89EB4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5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8E77-EC04-47F4-AEAA-E0275F502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9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CB325-3C57-47EC-85DF-0954CE97A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4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31F9F-E245-423F-AF1C-65DF7C89E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1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28215-179C-47E2-A399-BBA1D4187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2013 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92C2F6B-4000-491F-BAD7-AFB1AEADC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lg"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tx2"/>
                </a:solidFill>
                <a:latin typeface="Arial" pitchFamily="34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hyperlink" Target="http://external.opengis.org/twiki_public/bin/view/HydrologyDWG/WebHom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Standardization for Water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279525"/>
            <a:ext cx="7106245" cy="1717427"/>
          </a:xfrm>
        </p:spPr>
        <p:txBody>
          <a:bodyPr/>
          <a:lstStyle/>
          <a:p>
            <a:pPr defTabSz="914144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800" dirty="0">
                <a:solidFill>
                  <a:srgbClr val="FF0000"/>
                </a:solidFill>
              </a:rPr>
              <a:t>Hydrology Domain Working </a:t>
            </a:r>
            <a:r>
              <a:rPr lang="en-US" sz="2800" dirty="0" smtClean="0">
                <a:solidFill>
                  <a:srgbClr val="FF0000"/>
                </a:solidFill>
              </a:rPr>
              <a:t>Group</a:t>
            </a:r>
          </a:p>
          <a:p>
            <a:pPr lvl="1" defTabSz="914144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standards </a:t>
            </a:r>
            <a:r>
              <a:rPr lang="en-US" sz="2400" dirty="0">
                <a:solidFill>
                  <a:srgbClr val="000000"/>
                </a:solidFill>
              </a:rPr>
              <a:t>for water </a:t>
            </a:r>
            <a:r>
              <a:rPr lang="en-US" sz="2400" dirty="0" smtClean="0">
                <a:solidFill>
                  <a:srgbClr val="000000"/>
                </a:solidFill>
              </a:rPr>
              <a:t>data: </a:t>
            </a:r>
            <a:r>
              <a:rPr lang="en-US" sz="2400" b="1" dirty="0" smtClean="0">
                <a:solidFill>
                  <a:srgbClr val="000000"/>
                </a:solidFill>
              </a:rPr>
              <a:t>WaterML</a:t>
            </a:r>
            <a:r>
              <a:rPr lang="en-US" sz="2400" b="1" dirty="0">
                <a:solidFill>
                  <a:srgbClr val="000000"/>
                </a:solidFill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</a:rPr>
              <a:t> suite</a:t>
            </a:r>
          </a:p>
          <a:p>
            <a:pPr lvl="1" defTabSz="914144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organizing </a:t>
            </a:r>
            <a:r>
              <a:rPr lang="en-US" sz="2400" dirty="0">
                <a:solidFill>
                  <a:srgbClr val="000000"/>
                </a:solidFill>
              </a:rPr>
              <a:t>Interoperability Experiments (</a:t>
            </a:r>
            <a:r>
              <a:rPr lang="en-US" sz="2400" dirty="0" smtClean="0">
                <a:solidFill>
                  <a:srgbClr val="000000"/>
                </a:solidFill>
              </a:rPr>
              <a:t>IEs)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             focused </a:t>
            </a:r>
            <a:r>
              <a:rPr lang="en-US" sz="2400" dirty="0">
                <a:solidFill>
                  <a:srgbClr val="000000"/>
                </a:solidFill>
              </a:rPr>
              <a:t>on different sub-domains of water</a:t>
            </a:r>
          </a:p>
          <a:p>
            <a:pPr marL="347663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Chairs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Ilya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Zaslavsky</a:t>
            </a:r>
            <a:r>
              <a:rPr lang="en-US" dirty="0">
                <a:solidFill>
                  <a:srgbClr val="000000"/>
                </a:solidFill>
              </a:rPr>
              <a:t> (USA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Tony Boston (Australia)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Silvano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Pecora</a:t>
            </a:r>
            <a:r>
              <a:rPr lang="en-US" dirty="0" smtClean="0">
                <a:solidFill>
                  <a:srgbClr val="000000"/>
                </a:solidFill>
              </a:rPr>
              <a:t> (Italy)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endParaRPr lang="en-US" sz="2400" b="1" dirty="0"/>
          </a:p>
        </p:txBody>
      </p:sp>
      <p:pic>
        <p:nvPicPr>
          <p:cNvPr id="5" name="Picture 4" descr="wmo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274" y="5949280"/>
            <a:ext cx="826527" cy="86409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355976" y="3014896"/>
            <a:ext cx="4437952" cy="3294424"/>
            <a:chOff x="4598544" y="3327176"/>
            <a:chExt cx="4437952" cy="3294424"/>
          </a:xfrm>
        </p:grpSpPr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5593055" y="3327176"/>
              <a:ext cx="2747612" cy="399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13" tIns="45655" rIns="91313" bIns="45655">
              <a:spAutoFit/>
            </a:bodyPr>
            <a:lstStyle/>
            <a:p>
              <a:pPr algn="l" defTabSz="914144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r>
                <a:rPr lang="en-US" sz="2000" dirty="0" smtClean="0">
                  <a:solidFill>
                    <a:srgbClr val="FF0000"/>
                  </a:solidFill>
                  <a:cs typeface="+mn-cs"/>
                </a:rPr>
                <a:t>Iterative Development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44" y="3727146"/>
              <a:ext cx="4437952" cy="2894454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251520" y="3745254"/>
            <a:ext cx="3672408" cy="198800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44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2141" y="6453336"/>
            <a:ext cx="6104235" cy="307645"/>
          </a:xfrm>
          <a:prstGeom prst="rect">
            <a:avLst/>
          </a:prstGeom>
          <a:noFill/>
        </p:spPr>
        <p:txBody>
          <a:bodyPr wrap="none" lIns="91313" tIns="45655" rIns="91313" bIns="45655">
            <a:spAutoFit/>
          </a:bodyPr>
          <a:lstStyle/>
          <a:p>
            <a:pPr algn="l" defTabSz="914144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  <a:hlinkClick r:id="rId5"/>
              </a:rPr>
              <a:t>http://external.opengis.org/twiki_public/bin/view/HydrologyDWG/WebHome</a:t>
            </a:r>
            <a:endParaRPr lang="en-US" sz="14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5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WaterML2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Shape 154"/>
          <p:cNvGrpSpPr/>
          <p:nvPr/>
        </p:nvGrpSpPr>
        <p:grpSpPr>
          <a:xfrm>
            <a:off x="78392" y="1411186"/>
            <a:ext cx="8957608" cy="4528315"/>
            <a:chOff x="0" y="90095"/>
            <a:chExt cx="7966453" cy="3039138"/>
          </a:xfrm>
        </p:grpSpPr>
        <p:sp>
          <p:nvSpPr>
            <p:cNvPr id="6" name="Shape 155"/>
            <p:cNvSpPr/>
            <p:nvPr/>
          </p:nvSpPr>
          <p:spPr>
            <a:xfrm>
              <a:off x="0" y="90095"/>
              <a:ext cx="7966453" cy="1630177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156"/>
            <p:cNvSpPr/>
            <p:nvPr/>
          </p:nvSpPr>
          <p:spPr>
            <a:xfrm>
              <a:off x="242650" y="487643"/>
              <a:ext cx="1360208" cy="1195463"/>
            </a:xfrm>
            <a:prstGeom prst="roundRect">
              <a:avLst>
                <a:gd name="adj" fmla="val 10000"/>
              </a:avLst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57"/>
            <p:cNvSpPr/>
            <p:nvPr/>
          </p:nvSpPr>
          <p:spPr>
            <a:xfrm rot="10800000">
              <a:off x="199749" y="1857558"/>
              <a:ext cx="1360208" cy="127167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58"/>
            <p:cNvSpPr txBox="1"/>
            <p:nvPr/>
          </p:nvSpPr>
          <p:spPr>
            <a:xfrm>
              <a:off x="238857" y="1857558"/>
              <a:ext cx="1281900" cy="1232700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t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Part 1 </a:t>
              </a:r>
              <a:r>
                <a:rPr lang="mr-IN" sz="1800" b="0" kern="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–</a:t>
              </a:r>
              <a:r>
                <a:rPr lang="en" sz="1800" b="0" kern="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" sz="1800" b="0" kern="0" dirty="0" err="1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Timeseries</a:t>
              </a:r>
              <a:endParaRPr lang="en-AU" sz="1800" b="0" kern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AU" sz="1800" b="0" kern="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Observation</a:t>
              </a:r>
              <a:endParaRPr lang="en" sz="1800" b="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sz="1800" b="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159"/>
            <p:cNvSpPr/>
            <p:nvPr/>
          </p:nvSpPr>
          <p:spPr>
            <a:xfrm>
              <a:off x="1806891" y="487643"/>
              <a:ext cx="1360208" cy="1195463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60"/>
            <p:cNvSpPr/>
            <p:nvPr/>
          </p:nvSpPr>
          <p:spPr>
            <a:xfrm rot="10800000">
              <a:off x="1695979" y="1857558"/>
              <a:ext cx="1496229" cy="127167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61"/>
            <p:cNvSpPr txBox="1"/>
            <p:nvPr/>
          </p:nvSpPr>
          <p:spPr>
            <a:xfrm>
              <a:off x="1735086" y="1857558"/>
              <a:ext cx="1418100" cy="1232700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t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" sz="1800" b="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Part 2 – Ratings, Gaugings and Sections</a:t>
              </a:r>
            </a:p>
          </p:txBody>
        </p:sp>
        <p:sp>
          <p:nvSpPr>
            <p:cNvPr id="13" name="Shape 162"/>
            <p:cNvSpPr/>
            <p:nvPr/>
          </p:nvSpPr>
          <p:spPr>
            <a:xfrm>
              <a:off x="6320695" y="487627"/>
              <a:ext cx="1360200" cy="1195500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63"/>
            <p:cNvSpPr/>
            <p:nvPr/>
          </p:nvSpPr>
          <p:spPr>
            <a:xfrm rot="10800000">
              <a:off x="3328230" y="1857558"/>
              <a:ext cx="1360208" cy="127167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64"/>
            <p:cNvSpPr txBox="1"/>
            <p:nvPr/>
          </p:nvSpPr>
          <p:spPr>
            <a:xfrm>
              <a:off x="3367339" y="1857558"/>
              <a:ext cx="1281900" cy="1232700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t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Part 3 – Surface </a:t>
              </a:r>
              <a:r>
                <a:rPr lang="en-AU" sz="1800" b="0" kern="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Hydrology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AU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lang="en" sz="1800" b="0" kern="0" dirty="0" err="1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eatures</a:t>
              </a:r>
              <a:endParaRPr lang="en" sz="1800" b="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5"/>
            <p:cNvSpPr/>
            <p:nvPr/>
          </p:nvSpPr>
          <p:spPr>
            <a:xfrm>
              <a:off x="4867362" y="487643"/>
              <a:ext cx="1360208" cy="1195463"/>
            </a:xfrm>
            <a:prstGeom prst="roundRect">
              <a:avLst>
                <a:gd name="adj" fmla="val 10000"/>
              </a:avLst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66"/>
            <p:cNvSpPr/>
            <p:nvPr/>
          </p:nvSpPr>
          <p:spPr>
            <a:xfrm rot="10800000">
              <a:off x="4824460" y="1857558"/>
              <a:ext cx="1360208" cy="127167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67"/>
            <p:cNvSpPr txBox="1"/>
            <p:nvPr/>
          </p:nvSpPr>
          <p:spPr>
            <a:xfrm>
              <a:off x="4863569" y="1857558"/>
              <a:ext cx="1281993" cy="1232567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t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Part 4 – </a:t>
              </a:r>
              <a:r>
                <a:rPr lang="en" sz="1800" b="0" kern="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Groundwater</a:t>
              </a:r>
              <a:endParaRPr lang="en-AU" sz="1800" b="0" kern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AU" sz="1800" b="0" kern="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Features</a:t>
              </a:r>
              <a:endParaRPr lang="en" sz="1800" b="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68"/>
            <p:cNvSpPr/>
            <p:nvPr/>
          </p:nvSpPr>
          <p:spPr>
            <a:xfrm>
              <a:off x="3337120" y="487643"/>
              <a:ext cx="1360200" cy="1195500"/>
            </a:xfrm>
            <a:prstGeom prst="roundRect">
              <a:avLst>
                <a:gd name="adj" fmla="val 10000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69"/>
            <p:cNvSpPr/>
            <p:nvPr/>
          </p:nvSpPr>
          <p:spPr>
            <a:xfrm rot="10800000">
              <a:off x="6320691" y="1857558"/>
              <a:ext cx="1360208" cy="127167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170"/>
            <p:cNvSpPr txBox="1"/>
            <p:nvPr/>
          </p:nvSpPr>
          <p:spPr>
            <a:xfrm>
              <a:off x="6359800" y="1857558"/>
              <a:ext cx="1281993" cy="1232567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t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Part 5 – 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Water </a:t>
              </a:r>
              <a:r>
                <a:rPr lang="en-AU" sz="1800" b="0" kern="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lang="en" sz="1800" b="0" kern="0" dirty="0" err="1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uality</a:t>
              </a:r>
              <a:r>
                <a:rPr lang="en" sz="1800" b="0" kern="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AU" sz="1800" b="0" kern="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Observation </a:t>
              </a:r>
              <a:r>
                <a:rPr lang="en" sz="1800" b="0" kern="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(best </a:t>
              </a: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practice)</a:t>
              </a:r>
            </a:p>
          </p:txBody>
        </p:sp>
      </p:grpSp>
      <p:pic>
        <p:nvPicPr>
          <p:cNvPr id="22" name="Picture 21" descr="wmologo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274" y="5949280"/>
            <a:ext cx="82652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">
      <a:dk1>
        <a:srgbClr val="000000"/>
      </a:dk1>
      <a:lt1>
        <a:srgbClr val="FFFFCC"/>
      </a:lt1>
      <a:dk2>
        <a:srgbClr val="092E5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89</Words>
  <Application>Microsoft Macintosh PowerPoint</Application>
  <PresentationFormat>On-screen Show (4:3)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CG Times</vt:lpstr>
      <vt:lpstr>MS PGothic</vt:lpstr>
      <vt:lpstr>Times New Roman</vt:lpstr>
      <vt:lpstr>OGC_PowerPoint_Template</vt:lpstr>
      <vt:lpstr>International Standardization for Water Data</vt:lpstr>
      <vt:lpstr>WaterML2 standards</vt:lpstr>
    </vt:vector>
  </TitlesOfParts>
  <Company>OGC</Company>
  <LinksUpToDate>false</LinksUpToDate>
  <SharedDoc>false</SharedDoc>
  <HyperlinkBase/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OGC TC/PC</dc:subject>
  <dc:creator>Carl Reed</dc:creator>
  <cp:lastModifiedBy>Tony Boston</cp:lastModifiedBy>
  <cp:revision>141</cp:revision>
  <cp:lastPrinted>2003-02-03T21:59:32Z</cp:lastPrinted>
  <dcterms:created xsi:type="dcterms:W3CDTF">2009-10-20T16:54:31Z</dcterms:created>
  <dcterms:modified xsi:type="dcterms:W3CDTF">2017-06-28T13:29:22Z</dcterms:modified>
</cp:coreProperties>
</file>