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9" r:id="rId3"/>
    <p:sldId id="336" r:id="rId4"/>
    <p:sldId id="337" r:id="rId5"/>
    <p:sldId id="338" r:id="rId6"/>
    <p:sldId id="339" r:id="rId7"/>
    <p:sldId id="340" r:id="rId8"/>
    <p:sldId id="342" r:id="rId9"/>
    <p:sldId id="344" r:id="rId10"/>
    <p:sldId id="346" r:id="rId11"/>
    <p:sldId id="343" r:id="rId12"/>
    <p:sldId id="347" r:id="rId13"/>
    <p:sldId id="348" r:id="rId14"/>
    <p:sldId id="345" r:id="rId15"/>
    <p:sldId id="341" r:id="rId16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D9D"/>
    <a:srgbClr val="81FA26"/>
    <a:srgbClr val="3A7A8F"/>
    <a:srgbClr val="33B3B3"/>
    <a:srgbClr val="FF9218"/>
    <a:srgbClr val="66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7" autoAdjust="0"/>
    <p:restoredTop sz="94660"/>
  </p:normalViewPr>
  <p:slideViewPr>
    <p:cSldViewPr>
      <p:cViewPr>
        <p:scale>
          <a:sx n="70" d="100"/>
          <a:sy n="70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fld id="{33DA42C1-DA04-4DF4-9561-6734786B60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08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fld id="{B814575C-EC0B-41C9-B019-DBF56983308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03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575C-EC0B-41C9-B019-DBF56983308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295400"/>
            <a:ext cx="6781800" cy="3657600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943600"/>
            <a:ext cx="5638800" cy="609600"/>
          </a:xfrm>
        </p:spPr>
        <p:txBody>
          <a:bodyPr anchor="b"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553200"/>
            <a:ext cx="3276600" cy="304800"/>
          </a:xfrm>
        </p:spPr>
        <p:txBody>
          <a:bodyPr/>
          <a:lstStyle>
            <a:lvl1pPr>
              <a:defRPr sz="1200"/>
            </a:lvl1pPr>
          </a:lstStyle>
          <a:p>
            <a:fld id="{EE027328-AF77-497C-ACAD-8DD8AF08CB0A}" type="datetime2">
              <a:rPr lang="fr-FR"/>
              <a:pPr/>
              <a:t>mercredi 9 mars 2016</a:t>
            </a:fld>
            <a:endParaRPr lang="fr-FR" sz="1400" b="1">
              <a:latin typeface="Times" pitchFamily="18" charset="0"/>
            </a:endParaRPr>
          </a:p>
        </p:txBody>
      </p:sp>
      <p:pic>
        <p:nvPicPr>
          <p:cNvPr id="9231" name="Picture 15" descr="&#10;Frise_ppt.jpg                                                  0001758CInformatique                   B836A67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2738"/>
            <a:ext cx="4121150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BRGM_log_RVB_OK copie.jpg                                      0001758CInformatique                   B836A67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70563"/>
            <a:ext cx="1789113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DE939-39C1-4072-8C85-D4C6F1488AD8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7FCB5D8D-255A-405C-996C-ADEFAC9F27BC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24550" y="304800"/>
            <a:ext cx="18478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39115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81A7E-17B3-4235-AD93-75E60B0CE9A4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FC03FE9A-3C6D-4CEC-AEBF-253148A92F64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AB3EA-ADE0-4DAC-886B-C474BD3B74C9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0D72CD9-A247-4912-BFD1-6E7DD107D632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F15F1-95A7-480A-93BA-F5FD77EB9451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4831642F-9A48-476C-99F7-D190911CE8FC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7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6513" y="1371600"/>
            <a:ext cx="3155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4863" y="1371600"/>
            <a:ext cx="315753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0D768-9D44-4F1D-AB4C-30062714F841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7F99C49C-0F7F-4892-8C9F-248984567316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C0F16-C17B-41DE-8A41-13698432514E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424A3869-0C3F-48B4-BF30-FA0B0CAF76E5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9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0CE75-BC77-4048-AEA4-67E97F4FE482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BC7B207C-E62C-450C-94B6-2933A15854D7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43201-3636-4836-83C0-B4A164E5CFF0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8BE5DAE-9109-41E9-9FDA-B6443877C9A8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6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3A83A-948B-468D-AE19-439E5E979F57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D3AB18ED-EFE1-4A75-BFF8-7D666CB0A916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81C03-1E9F-4C84-8AA5-5562DCD7DC1B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78FF34B-A223-46E3-86FB-AE793176ECEB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371600"/>
            <a:ext cx="64658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1628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2400" b="0">
              <a:latin typeface="Times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fld id="{E6C32AE2-FEE4-4828-889E-8EB2ED0CF187}" type="datetime2">
              <a:rPr lang="fr-FR"/>
              <a:pPr/>
              <a:t>mercredi 9 mars 2016</a:t>
            </a:fld>
            <a:endParaRPr lang="fr-FR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84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A7A8F"/>
                </a:solidFill>
              </a:defRPr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326A04FC-8C6F-47C1-801A-7B666C115344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7A8F"/>
        </a:buClr>
        <a:buSzPct val="150000"/>
        <a:buChar char="&gt;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7A8F"/>
        </a:buClr>
        <a:buSzPct val="15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7A8F"/>
        </a:buClr>
        <a:buSzPct val="150000"/>
        <a:buChar char="–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.jrc.ec.europa.eu/documents/Data_Specifications/D2.9_O&amp;M_Guidelines_v2.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553200"/>
            <a:ext cx="4623048" cy="304800"/>
          </a:xfrm>
        </p:spPr>
        <p:txBody>
          <a:bodyPr/>
          <a:lstStyle/>
          <a:p>
            <a:r>
              <a:rPr lang="en-US" dirty="0"/>
              <a:t>OGC TC Washington –  </a:t>
            </a:r>
            <a:r>
              <a:rPr lang="en-US" dirty="0" err="1"/>
              <a:t>HydroDWG</a:t>
            </a:r>
            <a:r>
              <a:rPr lang="en-US" dirty="0"/>
              <a:t> </a:t>
            </a:r>
            <a:r>
              <a:rPr lang="en-US" dirty="0" smtClean="0"/>
              <a:t>meeting – </a:t>
            </a:r>
            <a:r>
              <a:rPr lang="en-US" dirty="0"/>
              <a:t>2016-03-09</a:t>
            </a:r>
            <a:endParaRPr lang="fr-FR" sz="1400" b="1" dirty="0">
              <a:latin typeface="Times" pitchFamily="18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1700808"/>
            <a:ext cx="6997824" cy="2376264"/>
          </a:xfrm>
        </p:spPr>
        <p:txBody>
          <a:bodyPr/>
          <a:lstStyle/>
          <a:p>
            <a:pPr algn="ctr"/>
            <a:r>
              <a:rPr lang="fr-FR" sz="3600" dirty="0" smtClean="0"/>
              <a:t>Inspire </a:t>
            </a:r>
            <a:r>
              <a:rPr lang="fr-FR" sz="3600" dirty="0"/>
              <a:t>O&amp;M &amp; SWE </a:t>
            </a:r>
            <a:r>
              <a:rPr lang="fr-FR" sz="3600" dirty="0" err="1"/>
              <a:t>requirements</a:t>
            </a:r>
            <a:r>
              <a:rPr lang="fr-FR" sz="3600" dirty="0"/>
              <a:t> - </a:t>
            </a:r>
            <a:r>
              <a:rPr lang="fr-FR" sz="3600" dirty="0" smtClean="0"/>
              <a:t>profile</a:t>
            </a:r>
            <a:endParaRPr lang="fr-FR" sz="16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BRGM – </a:t>
            </a:r>
            <a:r>
              <a:rPr lang="fr-FR" dirty="0" err="1" smtClean="0"/>
              <a:t>S.Grellet</a:t>
            </a:r>
            <a:endParaRPr lang="fr-FR" dirty="0" smtClean="0"/>
          </a:p>
          <a:p>
            <a:r>
              <a:rPr lang="fr-FR" dirty="0" smtClean="0"/>
              <a:t>52N – </a:t>
            </a:r>
            <a:r>
              <a:rPr lang="fr-FR" dirty="0" err="1" smtClean="0"/>
              <a:t>S.Jirka</a:t>
            </a:r>
            <a:endParaRPr lang="fr-FR" dirty="0"/>
          </a:p>
        </p:txBody>
      </p:sp>
      <p:pic>
        <p:nvPicPr>
          <p:cNvPr id="67591" name="Picture 7" descr="D:\Dce Alain\logo janvier 2003\logos 2003 validés alain\version fevrier 2003\pcx\BRGM\BRGM couleur.pc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591175"/>
            <a:ext cx="20574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grellets\Travail\OGC\HydroDWG\Meetings\20160309_Washington_TC\52N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7" y="5733256"/>
            <a:ext cx="1762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O&amp;M profile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TimeSeriesML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support: issue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clarified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backward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compatibility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WaterML2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specialised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observation use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JSON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OM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resultType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information ?</a:t>
            </a: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out-of-band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client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knows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retrieving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observation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type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 discussion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phase. </a:t>
            </a:r>
          </a:p>
          <a:p>
            <a:pPr marL="914400" lvl="2" indent="0"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far.</a:t>
            </a:r>
          </a:p>
          <a:p>
            <a:pPr marL="914400" lvl="2" indent="0">
              <a:buNone/>
            </a:pP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Attached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an informative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annex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the document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10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54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Service Layer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updating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GetDataAvailability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hydrology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profile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offeringID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observationType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87" y="2365931"/>
            <a:ext cx="7254577" cy="444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89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Service Layer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service patterns (WFS / SOS)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1°/ WFS 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Monitoring Facility/Network description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2°/ SOS: 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getDataAvailability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test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observation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at the monitoring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feature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Symbol"/>
              <a:buChar char="Þ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offeringID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3°/ SOS: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getObservation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on a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OfferingID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24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Technical</a:t>
            </a:r>
            <a:r>
              <a:rPr lang="fr-FR" dirty="0" smtClean="0"/>
              <a:t> guidelines for SOS as an INSPIRE  </a:t>
            </a:r>
            <a:r>
              <a:rPr lang="fr-FR" dirty="0" err="1" smtClean="0"/>
              <a:t>download</a:t>
            </a:r>
            <a:r>
              <a:rPr lang="fr-FR" dirty="0" smtClean="0"/>
              <a:t> service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Extended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Inspire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terminology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SOS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 : INSPIRE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Offerings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points</a:t>
            </a:r>
          </a:p>
          <a:p>
            <a:pPr lvl="1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DescribeSensor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confronted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Inspire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Enviromental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Monitoring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Facilities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Observation identifier handling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getObservationById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reuse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gml:identifier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. Inspire ‘identifier’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type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gml:identifier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48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more profiles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Zealand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Observation Data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Environment Canada Common Observation and Measurement Profile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nealy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collected)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Communicate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awareness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TC :  SWE DWG,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HydroDWG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TCs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circulate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document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TC (Dublin) 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. SWE ?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HydroDWG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65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Web\Wallpaper\BRGM\fond_ecran_2013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2574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0409" y="1124744"/>
            <a:ext cx="7441951" cy="4495800"/>
          </a:xfrm>
          <a:noFill/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s.grellet@brgm.fr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jirka@52north.org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01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Context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INSPIRE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O&amp;M &amp; SWE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Geology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Oceanographic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geographical features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Sea Regions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Atmospheric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conditions and Meteorological geographical features 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monitoring facilities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Soil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guidelines document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 2011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 2013)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V2 version :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http://inspire.jrc.ec.europa.eu/documents/Data_Specifications/D2.9_O&amp;M_Guidelines_v2.0.pdf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running contracts (BRGM and 52N) to, respectively, 	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guidelines document (D2.9) and recommendation for SOS as an Inspire download service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and provide the corresponding reference implementation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75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Context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Inspire maintenance group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Set up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experts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EU organisations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UseCases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Provides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feedback 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guidelines document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 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guidelines document (D2.9)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on inputs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Push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an OGC profile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INSPIRE SOS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dowload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service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guidance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documents</a:t>
            </a: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7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O&amp;M Design patterns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Screenshot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specialisedObservations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of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derived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OM_DiscreteCoverageObservation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27" y="823565"/>
            <a:ext cx="5164137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87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O&amp;M Design patterns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specialisedObservation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PointTimeSeries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  <p:pic>
        <p:nvPicPr>
          <p:cNvPr id="2050" name="Picture 2" descr="FoI1_AQ_Time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4862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1947"/>
              </p:ext>
            </p:extLst>
          </p:nvPr>
        </p:nvGraphicFramePr>
        <p:xfrm>
          <a:off x="467544" y="5661248"/>
          <a:ext cx="8280920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5921"/>
                <a:gridCol w="5124999"/>
              </a:tblGrid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540385" algn="l"/>
                          <a:tab pos="1143000" algn="l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req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/inspire-om-design-patterns/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pointTimeSeriesObservation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540385" algn="l"/>
                          <a:tab pos="1143000" algn="l"/>
                        </a:tabLs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When the Observation represents a time-series of point measurements of a property at a fixed location in space the specialised observation ‘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PointTimeSeriesObservation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’ SHOULD be used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71358" y="4581128"/>
            <a:ext cx="8089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An example of such case could be an air quality monitoring station providing hourly ozone measurements. </a:t>
            </a:r>
            <a:endParaRPr lang="en-US" b="0" i="1" dirty="0" smtClean="0"/>
          </a:p>
          <a:p>
            <a:r>
              <a:rPr lang="en-US" b="0" i="1" dirty="0" smtClean="0"/>
              <a:t>The </a:t>
            </a:r>
            <a:r>
              <a:rPr lang="en-US" b="0" i="1" dirty="0" err="1"/>
              <a:t>featureOfInterest</a:t>
            </a:r>
            <a:r>
              <a:rPr lang="en-US" b="0" i="1" dirty="0"/>
              <a:t> represents the direct surrounds of the air intake (i.e. the air bubble surrounding the air intake). </a:t>
            </a:r>
            <a:endParaRPr lang="en-US" b="0" i="1" dirty="0" smtClean="0"/>
          </a:p>
          <a:p>
            <a:r>
              <a:rPr lang="en-US" b="0" i="1" dirty="0"/>
              <a:t>T</a:t>
            </a:r>
            <a:r>
              <a:rPr lang="en-US" b="0" i="1" dirty="0" smtClean="0"/>
              <a:t>he </a:t>
            </a:r>
            <a:r>
              <a:rPr lang="en-US" b="0" i="1" dirty="0"/>
              <a:t>location for the measurements is provided through this </a:t>
            </a:r>
            <a:r>
              <a:rPr lang="en-US" b="0" i="1" dirty="0" err="1"/>
              <a:t>featureOfInterest</a:t>
            </a:r>
            <a:r>
              <a:rPr lang="en-US" b="0" i="1" dirty="0"/>
              <a:t>. </a:t>
            </a:r>
          </a:p>
          <a:p>
            <a:r>
              <a:rPr lang="en-US" b="0" i="1" dirty="0"/>
              <a:t>As this design pattern usually provides a time series (temporal coverage) result, </a:t>
            </a:r>
            <a:endParaRPr lang="en-US" b="0" i="1" dirty="0" smtClean="0"/>
          </a:p>
          <a:p>
            <a:r>
              <a:rPr lang="en-US" b="0" i="1" dirty="0" smtClean="0"/>
              <a:t>the </a:t>
            </a:r>
            <a:r>
              <a:rPr lang="en-US" b="0" i="1" dirty="0" err="1"/>
              <a:t>phenomenonTime</a:t>
            </a:r>
            <a:r>
              <a:rPr lang="en-US" b="0" i="1" dirty="0"/>
              <a:t> and/or </a:t>
            </a:r>
            <a:r>
              <a:rPr lang="en-US" b="0" i="1" dirty="0" err="1"/>
              <a:t>resultTime</a:t>
            </a:r>
            <a:r>
              <a:rPr lang="en-US" b="0" i="1" dirty="0"/>
              <a:t> will often be provided together with the result values.</a:t>
            </a:r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560564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O&amp;M Design patterns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</a:t>
            </a:r>
            <a:r>
              <a:rPr lang="en-US" b="0" dirty="0" smtClean="0"/>
              <a:t>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3376" b="26"/>
          <a:stretch/>
        </p:blipFill>
        <p:spPr bwMode="auto">
          <a:xfrm>
            <a:off x="3431969" y="831273"/>
            <a:ext cx="5748543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14425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specialisedObservation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PointTimeSeries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94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O&amp;M Design patterns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specialised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observations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point,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multiPoint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pointObservationCollection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profile &amp;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trajectory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gridTimeSeries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specimenTimeSeries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discussion)</a:t>
            </a: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55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O&amp;M profile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Observation profile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Requirement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classes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recommendation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few are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OM_Observation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identifier, time (ISO 8601)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observedProperty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communityVocabulary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SKOS</a:t>
            </a: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observableProperty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inspired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CSML3 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British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Atmospheric Data Centre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BADC)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initially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(in V2)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few implementation feedback available -&gt; moved to informative annex.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eatureOfInterest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SF_SamplingFeature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provision of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sampledFeature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feature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or Nasa SWEET entry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pattern for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elevation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provision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52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smtClean="0"/>
              <a:t>O&amp;M profile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Observation profile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sensorType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instance (as in SOS hydro profile)</a:t>
            </a: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specialisation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 Inspire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xsd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SensorML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Link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monitoringFacility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monitoringNetwork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generating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observation : 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Pattern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om:parameter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value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pointing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URI of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facility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/network</a:t>
            </a: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OGC TC Washington –  </a:t>
            </a:r>
            <a:r>
              <a:rPr lang="en-US" b="0" dirty="0" err="1"/>
              <a:t>HydroDWG</a:t>
            </a:r>
            <a:r>
              <a:rPr lang="en-US" b="0" dirty="0"/>
              <a:t> </a:t>
            </a:r>
            <a:r>
              <a:rPr lang="en-US" b="0" dirty="0" smtClean="0"/>
              <a:t>meeting – </a:t>
            </a:r>
            <a:r>
              <a:rPr lang="en-US" b="0" dirty="0"/>
              <a:t>2016-03-09</a:t>
            </a:r>
            <a:endParaRPr lang="fr-FR" sz="1400" b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62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PowerPoint_BRGM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Modèle_PowerPoint_BRGM</Template>
  <TotalTime>5370</TotalTime>
  <Words>830</Words>
  <Application>Microsoft Office PowerPoint</Application>
  <PresentationFormat>Affichage à l'écran (4:3)</PresentationFormat>
  <Paragraphs>216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Modèle_PowerPoint_BRGM</vt:lpstr>
      <vt:lpstr>Inspire O&amp;M &amp; SWE requirements - profile</vt:lpstr>
      <vt:lpstr>Context</vt:lpstr>
      <vt:lpstr>Context</vt:lpstr>
      <vt:lpstr>O&amp;M Design patterns</vt:lpstr>
      <vt:lpstr>O&amp;M Design patterns</vt:lpstr>
      <vt:lpstr>O&amp;M Design patterns</vt:lpstr>
      <vt:lpstr>O&amp;M Design patterns</vt:lpstr>
      <vt:lpstr>O&amp;M profile</vt:lpstr>
      <vt:lpstr>O&amp;M profile</vt:lpstr>
      <vt:lpstr>O&amp;M profile</vt:lpstr>
      <vt:lpstr>Service Layer</vt:lpstr>
      <vt:lpstr>Service Layer</vt:lpstr>
      <vt:lpstr>Technical guidelines for SOS as an INSPIRE  download service</vt:lpstr>
      <vt:lpstr>Next steps</vt:lpstr>
      <vt:lpstr>Thank you</vt:lpstr>
    </vt:vector>
  </TitlesOfParts>
  <Company>BRGM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exemple de réalisation</dc:title>
  <dc:creator>J.J.Serrano</dc:creator>
  <cp:lastModifiedBy>Grellet Sylvain</cp:lastModifiedBy>
  <cp:revision>634</cp:revision>
  <cp:lastPrinted>2014-02-12T08:10:37Z</cp:lastPrinted>
  <dcterms:created xsi:type="dcterms:W3CDTF">2013-06-19T08:50:55Z</dcterms:created>
  <dcterms:modified xsi:type="dcterms:W3CDTF">2016-03-09T19:15:13Z</dcterms:modified>
</cp:coreProperties>
</file>