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04038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CG Times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000066"/>
    <a:srgbClr val="FFFF99"/>
    <a:srgbClr val="969696"/>
    <a:srgbClr val="CCFFFF"/>
    <a:srgbClr val="5C09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>
      <p:cViewPr varScale="1">
        <p:scale>
          <a:sx n="91" d="100"/>
          <a:sy n="91" d="100"/>
        </p:scale>
        <p:origin x="1704" y="176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160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160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3D35F818-8F95-4D4B-8511-C68E4BFDA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334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160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9913"/>
            <a:ext cx="5062538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160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D3BBFB6-EA16-814E-8BA7-170BD94223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211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tif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8739188" y="214313"/>
            <a:ext cx="74612" cy="2143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r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9pPr>
          </a:lstStyle>
          <a:p>
            <a:pPr>
              <a:defRPr/>
            </a:pPr>
            <a:r>
              <a:rPr lang="en-US" altLang="en-US" sz="800" smtClean="0">
                <a:solidFill>
                  <a:srgbClr val="FFFFFF"/>
                </a:solidFill>
                <a:latin typeface="Arial" charset="0"/>
              </a:rPr>
              <a:t>®</a:t>
            </a:r>
          </a:p>
        </p:txBody>
      </p:sp>
      <p:pic>
        <p:nvPicPr>
          <p:cNvPr id="5" name="Picture 10" descr="OGC header 2010122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Picture 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6096000"/>
            <a:ext cx="1381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3276600"/>
            <a:ext cx="7772400" cy="1143000"/>
          </a:xfrm>
        </p:spPr>
        <p:txBody>
          <a:bodyPr/>
          <a:lstStyle>
            <a:lvl1pPr>
              <a:defRPr sz="32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5720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092E5C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009900" y="6400800"/>
            <a:ext cx="3276600" cy="304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4106828" y="978289"/>
            <a:ext cx="904945" cy="27084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r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Arial" charset="0"/>
              </a:rPr>
              <a:t>Event Sponsor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36800" y="1143000"/>
            <a:ext cx="4445000" cy="952500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4010679" y="1912651"/>
            <a:ext cx="109724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r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Arial" charset="0"/>
              </a:rPr>
              <a:t>Platinum Sponsor</a:t>
            </a:r>
          </a:p>
        </p:txBody>
      </p:sp>
      <p:pic>
        <p:nvPicPr>
          <p:cNvPr id="2" name="Picture 1" descr="NRCan-log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050" y="2133600"/>
            <a:ext cx="3064501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3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F5C08-9863-464B-8ADE-A89BC4109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56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5288" y="136525"/>
            <a:ext cx="2170112" cy="6034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36525"/>
            <a:ext cx="6361113" cy="6034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3E5D2-22FF-DE40-BB45-5904AFD691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6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F124-AF04-5448-81DF-7A81BF3CA4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08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96FCB-D23A-A24C-9D82-3F41F4AC5D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7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1279525"/>
            <a:ext cx="4152900" cy="489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79525"/>
            <a:ext cx="4152900" cy="489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66CF4-B06C-C644-947A-3193A300C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16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6F97B-9CFF-B245-85B9-914B1C89C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1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45999-4989-CE46-9052-5F6CD8C2D6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0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257F-3AC2-0942-956E-433F540C0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67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5DC85-1E39-6F45-8D26-88CB57EE5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51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941DA-054F-A74C-AF1A-5876988B7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98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25" y="776288"/>
            <a:ext cx="84550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36525"/>
            <a:ext cx="8683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1279525"/>
            <a:ext cx="8458200" cy="48910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3388" y="6553200"/>
            <a:ext cx="3200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 b="0">
                <a:solidFill>
                  <a:srgbClr val="092E5C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Copyright © </a:t>
            </a:r>
            <a:r>
              <a:rPr lang="en-US" altLang="en-US" dirty="0" smtClean="0"/>
              <a:t>2017 </a:t>
            </a:r>
            <a:r>
              <a:rPr lang="en-US" altLang="en-US" dirty="0"/>
              <a:t>Open Geospatial Consortium</a:t>
            </a:r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0">
                <a:solidFill>
                  <a:srgbClr val="092E5C"/>
                </a:solidFill>
                <a:latin typeface="Arial" charset="0"/>
              </a:defRPr>
            </a:lvl1pPr>
          </a:lstStyle>
          <a:p>
            <a:pPr>
              <a:defRPr/>
            </a:pPr>
            <a:fld id="{27D0F9EB-4EAC-1044-9312-C01285DE5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Text Box 16"/>
          <p:cNvSpPr txBox="1">
            <a:spLocks noChangeArrowheads="1"/>
          </p:cNvSpPr>
          <p:nvPr/>
        </p:nvSpPr>
        <p:spPr bwMode="auto">
          <a:xfrm>
            <a:off x="333375" y="6219825"/>
            <a:ext cx="1157288" cy="609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4000" smtClean="0">
                <a:solidFill>
                  <a:schemeClr val="tx2"/>
                </a:solidFill>
                <a:latin typeface="Times New Roman" charset="0"/>
              </a:rPr>
              <a:t>OGC</a:t>
            </a:r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1498600" y="6270625"/>
            <a:ext cx="93663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r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MS PGothic" charset="-128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chemeClr val="tx2"/>
                </a:solidFill>
                <a:latin typeface="Arial" charset="0"/>
              </a:rPr>
              <a:t>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33363" indent="-233363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•"/>
        <a:defRPr sz="24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1pPr>
      <a:lvl2pPr marL="569913" indent="-22225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–"/>
        <a:defRPr sz="20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2pPr>
      <a:lvl3pPr marL="9128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•"/>
        <a:defRPr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3pPr>
      <a:lvl4pPr marL="12557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–"/>
        <a:defRPr sz="16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4pPr>
      <a:lvl5pPr marL="15986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5pPr>
      <a:lvl6pPr marL="20558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6pPr>
      <a:lvl7pPr marL="25130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7pPr>
      <a:lvl8pPr marL="29702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8pPr>
      <a:lvl9pPr marL="34274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HydroDWG</a:t>
            </a:r>
            <a:r>
              <a:rPr lang="en-US" dirty="0"/>
              <a:t> workshop outcomes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400800" cy="1219200"/>
          </a:xfrm>
        </p:spPr>
        <p:txBody>
          <a:bodyPr/>
          <a:lstStyle/>
          <a:p>
            <a:r>
              <a:rPr lang="en-US" altLang="en-US" dirty="0" smtClean="0">
                <a:ea typeface="MS PGothic" charset="-128"/>
              </a:rPr>
              <a:t>103rd </a:t>
            </a:r>
            <a:r>
              <a:rPr lang="en-US" altLang="en-US" dirty="0">
                <a:ea typeface="MS PGothic" charset="-128"/>
              </a:rPr>
              <a:t>OGC Technical Committee</a:t>
            </a:r>
          </a:p>
          <a:p>
            <a:r>
              <a:rPr lang="en-US" altLang="en-US" dirty="0" smtClean="0">
                <a:ea typeface="MS PGothic" charset="-128"/>
              </a:rPr>
              <a:t>St. John’s, Newfoundland and Labrador, Canada</a:t>
            </a:r>
          </a:p>
          <a:p>
            <a:r>
              <a:rPr lang="en-US" altLang="en-US" dirty="0" smtClean="0">
                <a:ea typeface="MS PGothic" charset="-128"/>
              </a:rPr>
              <a:t>Tony Boston</a:t>
            </a:r>
            <a:endParaRPr lang="en-US" altLang="en-US" dirty="0">
              <a:ea typeface="MS PGothic" charset="-128"/>
            </a:endParaRPr>
          </a:p>
          <a:p>
            <a:r>
              <a:rPr lang="en-US" altLang="en-US" dirty="0" smtClean="0">
                <a:ea typeface="MS PGothic" charset="-128"/>
              </a:rPr>
              <a:t>28 June 2017</a:t>
            </a:r>
            <a:endParaRPr lang="en-US" altLang="en-US" dirty="0">
              <a:ea typeface="MS PGothic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2017 Open Geospatial Consortium</a:t>
            </a:r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181" y="1253896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18069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HydroDWG</a:t>
            </a:r>
            <a:r>
              <a:rPr lang="en-US" dirty="0" smtClean="0"/>
              <a:t>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279525"/>
            <a:ext cx="7889875" cy="4891088"/>
          </a:xfrm>
        </p:spPr>
        <p:txBody>
          <a:bodyPr/>
          <a:lstStyle/>
          <a:p>
            <a:r>
              <a:rPr lang="en-US" dirty="0" smtClean="0"/>
              <a:t>20-23 </a:t>
            </a:r>
            <a:r>
              <a:rPr lang="en-US" dirty="0" smtClean="0"/>
              <a:t>June 2017 (last week)</a:t>
            </a:r>
          </a:p>
          <a:p>
            <a:r>
              <a:rPr lang="en-US" dirty="0" smtClean="0"/>
              <a:t>Tuscaloosa Alabama </a:t>
            </a:r>
            <a:r>
              <a:rPr lang="mr-IN" dirty="0" smtClean="0"/>
              <a:t>–</a:t>
            </a:r>
            <a:r>
              <a:rPr lang="en-US" dirty="0" smtClean="0"/>
              <a:t> US National Water Center</a:t>
            </a:r>
          </a:p>
          <a:p>
            <a:r>
              <a:rPr lang="en-US" dirty="0" smtClean="0"/>
              <a:t>Main focus area of the meeting:</a:t>
            </a:r>
          </a:p>
          <a:p>
            <a:pPr lvl="1"/>
            <a:r>
              <a:rPr lang="en-US" dirty="0"/>
              <a:t>ELFIE (Environmental Linked Features Interoperability </a:t>
            </a:r>
            <a:r>
              <a:rPr lang="en-US" dirty="0" smtClean="0"/>
              <a:t>Experiment) </a:t>
            </a:r>
            <a:r>
              <a:rPr lang="mr-IN" dirty="0" smtClean="0"/>
              <a:t>–</a:t>
            </a:r>
            <a:r>
              <a:rPr lang="en-US" dirty="0" smtClean="0"/>
              <a:t> User stories and use case development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Reporting, or (nearly) completed work:</a:t>
            </a:r>
          </a:p>
          <a:p>
            <a:pPr lvl="1"/>
            <a:r>
              <a:rPr lang="en-US" dirty="0" smtClean="0"/>
              <a:t>WMO standards adoption and WHOS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Silvano</a:t>
            </a:r>
            <a:r>
              <a:rPr lang="en-US" dirty="0" smtClean="0"/>
              <a:t> </a:t>
            </a:r>
            <a:r>
              <a:rPr lang="en-US" dirty="0" err="1" smtClean="0"/>
              <a:t>Pecora</a:t>
            </a:r>
            <a:endParaRPr lang="en-US" dirty="0" smtClean="0"/>
          </a:p>
          <a:p>
            <a:pPr lvl="1"/>
            <a:r>
              <a:rPr lang="en-US" dirty="0" smtClean="0"/>
              <a:t>GWML2 </a:t>
            </a:r>
            <a:r>
              <a:rPr lang="mr-IN" dirty="0" smtClean="0"/>
              <a:t>–</a:t>
            </a:r>
            <a:r>
              <a:rPr lang="en-US" dirty="0" smtClean="0"/>
              <a:t> Eric </a:t>
            </a:r>
            <a:r>
              <a:rPr lang="en-US" dirty="0" err="1" smtClean="0"/>
              <a:t>Boisvert</a:t>
            </a:r>
            <a:r>
              <a:rPr lang="en-US" dirty="0"/>
              <a:t> for </a:t>
            </a:r>
            <a:r>
              <a:rPr lang="en-US" dirty="0" err="1"/>
              <a:t>Boyan</a:t>
            </a:r>
            <a:r>
              <a:rPr lang="en-US" dirty="0"/>
              <a:t> </a:t>
            </a:r>
            <a:r>
              <a:rPr lang="en-US" dirty="0" err="1"/>
              <a:t>Brodaric</a:t>
            </a:r>
            <a:endParaRPr lang="en-US" dirty="0" smtClean="0"/>
          </a:p>
          <a:p>
            <a:pPr lvl="1"/>
            <a:r>
              <a:rPr lang="en-US" dirty="0" smtClean="0"/>
              <a:t>INSPIRE O&amp;M and SWE profile update </a:t>
            </a:r>
            <a:r>
              <a:rPr lang="mr-IN" dirty="0" smtClean="0"/>
              <a:t>–</a:t>
            </a:r>
            <a:r>
              <a:rPr lang="en-US" dirty="0" smtClean="0"/>
              <a:t> Sylvain </a:t>
            </a:r>
            <a:r>
              <a:rPr lang="en-US" dirty="0" err="1" smtClean="0"/>
              <a:t>Grellet</a:t>
            </a:r>
            <a:endParaRPr lang="en-US" dirty="0" smtClean="0"/>
          </a:p>
          <a:p>
            <a:pPr lvl="1"/>
            <a:r>
              <a:rPr lang="en-US" dirty="0" err="1" smtClean="0"/>
              <a:t>HY_Features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Dave Blodgett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2017 Open Geospatial Consortium</a:t>
            </a:r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249" y="2455101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19480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HydroDWG</a:t>
            </a:r>
            <a:r>
              <a:rPr lang="en-US" dirty="0"/>
              <a:t>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Projects/activities/reports of interest</a:t>
            </a:r>
          </a:p>
          <a:p>
            <a:pPr lvl="1"/>
            <a:r>
              <a:rPr lang="en-US" dirty="0" smtClean="0"/>
              <a:t>ASPEN Institute </a:t>
            </a:r>
            <a:r>
              <a:rPr lang="mr-IN" dirty="0" smtClean="0"/>
              <a:t>–</a:t>
            </a:r>
            <a:r>
              <a:rPr lang="en-US" dirty="0" smtClean="0"/>
              <a:t> Internet of Water</a:t>
            </a:r>
          </a:p>
          <a:p>
            <a:pPr lvl="1"/>
            <a:r>
              <a:rPr lang="en-US" dirty="0" smtClean="0"/>
              <a:t>US - </a:t>
            </a:r>
            <a:r>
              <a:rPr lang="en-US" dirty="0" err="1" smtClean="0"/>
              <a:t>FloodCast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/>
              <a:t> TRB, Dewberry - </a:t>
            </a:r>
            <a:r>
              <a:rPr lang="en-US" dirty="0" err="1"/>
              <a:t>Alaurah</a:t>
            </a:r>
            <a:r>
              <a:rPr lang="en-US" dirty="0"/>
              <a:t> Moss, </a:t>
            </a:r>
            <a:r>
              <a:rPr lang="en-US" dirty="0" smtClean="0"/>
              <a:t>Siva </a:t>
            </a:r>
            <a:r>
              <a:rPr lang="en-US" dirty="0" err="1" smtClean="0"/>
              <a:t>Selvanathan</a:t>
            </a:r>
            <a:endParaRPr lang="en-US" dirty="0" smtClean="0"/>
          </a:p>
          <a:p>
            <a:pPr lvl="1"/>
            <a:r>
              <a:rPr lang="en-NZ" altLang="en-US" dirty="0" smtClean="0"/>
              <a:t>NZ - Environmental </a:t>
            </a:r>
            <a:r>
              <a:rPr lang="en-NZ" altLang="en-US" dirty="0"/>
              <a:t>Observation </a:t>
            </a:r>
            <a:r>
              <a:rPr lang="en-NZ" altLang="en-US" dirty="0" smtClean="0"/>
              <a:t>Systems NZ </a:t>
            </a:r>
            <a:r>
              <a:rPr lang="mr-IN" altLang="en-US" dirty="0" smtClean="0"/>
              <a:t>–</a:t>
            </a:r>
            <a:r>
              <a:rPr lang="en-NZ" altLang="en-US" dirty="0" smtClean="0"/>
              <a:t> Alistair Ritchie</a:t>
            </a:r>
          </a:p>
          <a:p>
            <a:pPr lvl="1"/>
            <a:r>
              <a:rPr lang="en-NZ" dirty="0" smtClean="0"/>
              <a:t>NZ - LAWA </a:t>
            </a:r>
            <a:r>
              <a:rPr lang="mr-IN" dirty="0" smtClean="0"/>
              <a:t>–</a:t>
            </a:r>
            <a:r>
              <a:rPr lang="en-NZ" dirty="0" smtClean="0"/>
              <a:t> Federated hydrological infrastructure </a:t>
            </a:r>
            <a:r>
              <a:rPr lang="mr-IN" dirty="0" smtClean="0"/>
              <a:t>–</a:t>
            </a:r>
            <a:r>
              <a:rPr lang="en-NZ" dirty="0" smtClean="0"/>
              <a:t> Brent Watson</a:t>
            </a:r>
          </a:p>
          <a:p>
            <a:pPr lvl="1"/>
            <a:r>
              <a:rPr lang="en-NZ" dirty="0" smtClean="0"/>
              <a:t>US - </a:t>
            </a:r>
            <a:r>
              <a:rPr lang="en-NZ" dirty="0" err="1" smtClean="0"/>
              <a:t>NHDPlus</a:t>
            </a:r>
            <a:r>
              <a:rPr lang="en-NZ" dirty="0" smtClean="0"/>
              <a:t> and Network Linked Data </a:t>
            </a:r>
            <a:r>
              <a:rPr lang="mr-IN" dirty="0" smtClean="0"/>
              <a:t>–</a:t>
            </a:r>
            <a:r>
              <a:rPr lang="en-NZ" dirty="0" smtClean="0"/>
              <a:t> Dave Blodgett</a:t>
            </a:r>
          </a:p>
          <a:p>
            <a:pPr lvl="1"/>
            <a:r>
              <a:rPr lang="en-NZ" dirty="0" smtClean="0"/>
              <a:t>US </a:t>
            </a:r>
            <a:r>
              <a:rPr lang="mr-IN" dirty="0" smtClean="0"/>
              <a:t>–</a:t>
            </a:r>
            <a:r>
              <a:rPr lang="en-NZ" dirty="0" smtClean="0"/>
              <a:t> Interoperable Watersheds Network </a:t>
            </a:r>
            <a:r>
              <a:rPr lang="mr-IN" dirty="0" smtClean="0"/>
              <a:t>–</a:t>
            </a:r>
            <a:r>
              <a:rPr lang="en-NZ" dirty="0" smtClean="0"/>
              <a:t> </a:t>
            </a:r>
            <a:r>
              <a:rPr lang="en-NZ" dirty="0" err="1" smtClean="0"/>
              <a:t>Dwanne</a:t>
            </a:r>
            <a:r>
              <a:rPr lang="en-NZ" dirty="0" smtClean="0"/>
              <a:t> Young</a:t>
            </a:r>
          </a:p>
          <a:p>
            <a:pPr lvl="1"/>
            <a:r>
              <a:rPr lang="en-NZ" dirty="0" smtClean="0"/>
              <a:t>Netherlands </a:t>
            </a:r>
            <a:r>
              <a:rPr lang="en-NZ" dirty="0"/>
              <a:t>- </a:t>
            </a:r>
            <a:r>
              <a:rPr lang="en-NZ" dirty="0" err="1" smtClean="0"/>
              <a:t>Informatiehuis</a:t>
            </a:r>
            <a:r>
              <a:rPr lang="en-NZ" dirty="0" smtClean="0"/>
              <a:t> Water </a:t>
            </a:r>
            <a:r>
              <a:rPr lang="mr-IN" dirty="0" smtClean="0"/>
              <a:t>–</a:t>
            </a:r>
            <a:r>
              <a:rPr lang="en-NZ" dirty="0" smtClean="0"/>
              <a:t> </a:t>
            </a:r>
            <a:r>
              <a:rPr lang="en-NZ" dirty="0" err="1" smtClean="0"/>
              <a:t>Aquo</a:t>
            </a:r>
            <a:r>
              <a:rPr lang="en-NZ" dirty="0"/>
              <a:t> model - Edwin </a:t>
            </a:r>
            <a:r>
              <a:rPr lang="en-NZ" dirty="0" err="1" smtClean="0"/>
              <a:t>Wisse</a:t>
            </a:r>
            <a:endParaRPr lang="en-NZ" dirty="0"/>
          </a:p>
          <a:p>
            <a:pPr lvl="1"/>
            <a:r>
              <a:rPr lang="en-NZ" dirty="0" smtClean="0"/>
              <a:t>RDA </a:t>
            </a:r>
            <a:r>
              <a:rPr lang="mr-IN" dirty="0" smtClean="0"/>
              <a:t>–</a:t>
            </a:r>
            <a:r>
              <a:rPr lang="en-NZ" dirty="0" smtClean="0"/>
              <a:t> GWIIG </a:t>
            </a:r>
            <a:r>
              <a:rPr lang="mr-IN" dirty="0" smtClean="0"/>
              <a:t>–</a:t>
            </a:r>
            <a:r>
              <a:rPr lang="en-NZ" dirty="0"/>
              <a:t> Ilya </a:t>
            </a:r>
            <a:r>
              <a:rPr lang="en-NZ" dirty="0" err="1" smtClean="0"/>
              <a:t>Zaslavsky</a:t>
            </a:r>
            <a:endParaRPr lang="en-NZ" dirty="0" smtClean="0"/>
          </a:p>
          <a:p>
            <a:pPr lvl="1"/>
            <a:r>
              <a:rPr lang="en-NZ" dirty="0" smtClean="0"/>
              <a:t>US </a:t>
            </a:r>
            <a:r>
              <a:rPr lang="mr-IN" dirty="0" smtClean="0"/>
              <a:t>–</a:t>
            </a:r>
            <a:r>
              <a:rPr lang="en-NZ" dirty="0" smtClean="0"/>
              <a:t> NWC and National Water Model (NWM) </a:t>
            </a:r>
            <a:r>
              <a:rPr lang="mr-IN" dirty="0" smtClean="0"/>
              <a:t>–</a:t>
            </a:r>
            <a:r>
              <a:rPr lang="en-NZ" dirty="0" smtClean="0"/>
              <a:t> Ed Clark</a:t>
            </a:r>
          </a:p>
          <a:p>
            <a:pPr lvl="1"/>
            <a:r>
              <a:rPr lang="en-NZ" dirty="0" smtClean="0"/>
              <a:t>US </a:t>
            </a:r>
            <a:r>
              <a:rPr lang="mr-IN" dirty="0" smtClean="0"/>
              <a:t>–</a:t>
            </a:r>
            <a:r>
              <a:rPr lang="en-NZ" dirty="0"/>
              <a:t> </a:t>
            </a:r>
            <a:r>
              <a:rPr lang="en-NZ" dirty="0" smtClean="0"/>
              <a:t>NWC Summer Institute Students </a:t>
            </a:r>
            <a:r>
              <a:rPr lang="mr-IN" dirty="0" smtClean="0"/>
              <a:t>–</a:t>
            </a:r>
            <a:r>
              <a:rPr lang="en-NZ" dirty="0" smtClean="0"/>
              <a:t> Many NWM related projects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2017 Open Geospatial Consortium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395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HydroDWG</a:t>
            </a:r>
            <a:r>
              <a:rPr lang="en-US" dirty="0"/>
              <a:t>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1204912"/>
            <a:ext cx="8458200" cy="4891088"/>
          </a:xfrm>
        </p:spPr>
        <p:txBody>
          <a:bodyPr/>
          <a:lstStyle/>
          <a:p>
            <a:r>
              <a:rPr lang="en-US" dirty="0" smtClean="0"/>
              <a:t>ELFIE use cases and user stories drafted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2017 Open Geospatial Consortium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6"/>
          <a:stretch/>
        </p:blipFill>
        <p:spPr>
          <a:xfrm>
            <a:off x="1743075" y="1676400"/>
            <a:ext cx="7096125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0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activities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 DWG: workshop held at US National Water Center June 20-23 2017 </a:t>
            </a:r>
            <a:r>
              <a:rPr lang="mr-IN" dirty="0" smtClean="0"/>
              <a:t>–</a:t>
            </a:r>
            <a:r>
              <a:rPr lang="en-US" dirty="0" smtClean="0"/>
              <a:t> Main focus areas</a:t>
            </a:r>
            <a:r>
              <a:rPr lang="en-US" dirty="0"/>
              <a:t>: ELFIE (Environmental Linked Features Interoperability </a:t>
            </a:r>
            <a:r>
              <a:rPr lang="en-US" dirty="0" smtClean="0"/>
              <a:t>Experiment) and water quality/samples</a:t>
            </a:r>
          </a:p>
          <a:p>
            <a:r>
              <a:rPr lang="en-US" dirty="0" err="1" smtClean="0"/>
              <a:t>HY_Features</a:t>
            </a:r>
            <a:r>
              <a:rPr lang="en-US" dirty="0" smtClean="0"/>
              <a:t> SWG: </a:t>
            </a:r>
            <a:r>
              <a:rPr lang="en-US" dirty="0"/>
              <a:t>C</a:t>
            </a:r>
            <a:r>
              <a:rPr lang="en-US" dirty="0" smtClean="0"/>
              <a:t>andidate standard for Surface Hydrology Features (</a:t>
            </a:r>
            <a:r>
              <a:rPr lang="en-US" dirty="0" err="1" smtClean="0"/>
              <a:t>HY_Features</a:t>
            </a:r>
            <a:r>
              <a:rPr lang="en-US" dirty="0" smtClean="0"/>
              <a:t>) Conceptual Model submitted to OGC pending documents </a:t>
            </a:r>
            <a:r>
              <a:rPr lang="mr-IN" dirty="0" smtClean="0"/>
              <a:t>–</a:t>
            </a:r>
            <a:r>
              <a:rPr lang="en-US" dirty="0" smtClean="0"/>
              <a:t> Request for electronic vote at St John’s closing plenary</a:t>
            </a:r>
          </a:p>
          <a:p>
            <a:r>
              <a:rPr lang="en-US" dirty="0" smtClean="0"/>
              <a:t>GWML2 </a:t>
            </a:r>
            <a:r>
              <a:rPr lang="mr-IN" dirty="0" smtClean="0"/>
              <a:t>–</a:t>
            </a:r>
            <a:r>
              <a:rPr lang="en-US" dirty="0" smtClean="0"/>
              <a:t> Standard published March 2017. Planning to engage WMO to include GWML2 example implementations in WHOS (WMO Hydrological Observing System)</a:t>
            </a:r>
          </a:p>
          <a:p>
            <a:r>
              <a:rPr lang="en-US" dirty="0"/>
              <a:t>ELFIE </a:t>
            </a:r>
            <a:r>
              <a:rPr lang="mr-IN" dirty="0"/>
              <a:t>–</a:t>
            </a:r>
            <a:r>
              <a:rPr lang="en-US" dirty="0"/>
              <a:t> Use cases in development. Planning to complete engineering report by late 2017/early </a:t>
            </a:r>
            <a:r>
              <a:rPr lang="en-US" dirty="0" smtClean="0"/>
              <a:t>2018. Target: NZ TC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Copyright © 2017 Open Geospatial Consortium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4687905"/>
      </p:ext>
    </p:extLst>
  </p:cSld>
  <p:clrMapOvr>
    <a:masterClrMapping/>
  </p:clrMapOvr>
</p:sld>
</file>

<file path=ppt/theme/theme1.xml><?xml version="1.0" encoding="utf-8"?>
<a:theme xmlns:a="http://schemas.openxmlformats.org/drawingml/2006/main" name="OGC_PowerPoint_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GC_PowerPo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>
          <a:defRPr dirty="0" err="1" smtClean="0"/>
        </a:defPPr>
      </a:lstStyle>
    </a:txDef>
  </a:objectDefaults>
  <a:extraClrSchemeLst>
    <a:extraClrScheme>
      <a:clrScheme name="OGC_PowerPoin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C_PowerPoint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</TotalTime>
  <Words>345</Words>
  <Application>Microsoft Macintosh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Black</vt:lpstr>
      <vt:lpstr>CG Times</vt:lpstr>
      <vt:lpstr>MS PGothic</vt:lpstr>
      <vt:lpstr>Times New Roman</vt:lpstr>
      <vt:lpstr>Arial</vt:lpstr>
      <vt:lpstr>OGC_PowerPoint_Template</vt:lpstr>
      <vt:lpstr>HydroDWG workshop outcomes</vt:lpstr>
      <vt:lpstr>8th HydroDWG workshop</vt:lpstr>
      <vt:lpstr>8th HydroDWG workshop</vt:lpstr>
      <vt:lpstr>8th HydroDWG workshop</vt:lpstr>
      <vt:lpstr>Key activities summary</vt:lpstr>
    </vt:vector>
  </TitlesOfParts>
  <Company/>
  <LinksUpToDate>false</LinksUpToDate>
  <SharedDoc>false</SharedDoc>
  <HyperlinkBase/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Volunteered Geographic Information (VGI) Workshop</dc:title>
  <dc:subject>OGC TC/PC</dc:subject>
  <dc:creator>Scott Simmons</dc:creator>
  <cp:lastModifiedBy>Tony Boston</cp:lastModifiedBy>
  <cp:revision>70</cp:revision>
  <cp:lastPrinted>2003-02-03T21:59:32Z</cp:lastPrinted>
  <dcterms:created xsi:type="dcterms:W3CDTF">2015-09-08T23:47:11Z</dcterms:created>
  <dcterms:modified xsi:type="dcterms:W3CDTF">2017-06-28T10:52:07Z</dcterms:modified>
</cp:coreProperties>
</file>