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5" r:id="rId4"/>
    <p:sldId id="272" r:id="rId5"/>
    <p:sldId id="273" r:id="rId6"/>
    <p:sldId id="268" r:id="rId7"/>
    <p:sldId id="274" r:id="rId8"/>
    <p:sldId id="275" r:id="rId9"/>
    <p:sldId id="276" r:id="rId10"/>
    <p:sldId id="270" r:id="rId11"/>
    <p:sldId id="269" r:id="rId12"/>
    <p:sldId id="271" r:id="rId13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3F5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40"/>
  </p:normalViewPr>
  <p:slideViewPr>
    <p:cSldViewPr>
      <p:cViewPr varScale="1">
        <p:scale>
          <a:sx n="126" d="100"/>
          <a:sy n="126" d="100"/>
        </p:scale>
        <p:origin x="480" y="9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106828" y="978289"/>
            <a:ext cx="904945" cy="27084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</a:rPr>
              <a:t>Event Sponsor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6800" y="1143000"/>
            <a:ext cx="4445000" cy="9525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4010679" y="1912651"/>
            <a:ext cx="1097243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</a:rPr>
              <a:t>Platinum Sponsor</a:t>
            </a:r>
          </a:p>
        </p:txBody>
      </p:sp>
      <p:pic>
        <p:nvPicPr>
          <p:cNvPr id="2" name="Picture 1" descr="NRCan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0" y="2133600"/>
            <a:ext cx="306450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752" y="6553200"/>
            <a:ext cx="3200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416" y="6553200"/>
            <a:ext cx="484684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7704" y="6548437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416" y="6553200"/>
            <a:ext cx="484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08104" y="6553200"/>
            <a:ext cx="3208312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900" b="0" kern="1200" dirty="0" smtClean="0">
                <a:solidFill>
                  <a:srgbClr val="092E5C"/>
                </a:solidFill>
                <a:latin typeface="Arial" charset="0"/>
                <a:ea typeface="MS PGothic" charset="-128"/>
                <a:cs typeface="+mn-cs"/>
              </a:rPr>
              <a:t>Brodaric</a:t>
            </a:r>
            <a:r>
              <a:rPr lang="en-CA" b="0" dirty="0" smtClean="0"/>
              <a:t>  </a:t>
            </a:r>
            <a:r>
              <a:rPr lang="en-CA" sz="900" b="0" kern="1200" dirty="0" smtClean="0">
                <a:solidFill>
                  <a:srgbClr val="092E5C"/>
                </a:solidFill>
                <a:latin typeface="Arial" charset="0"/>
                <a:ea typeface="MS PGothic" charset="-128"/>
                <a:cs typeface="+mn-cs"/>
              </a:rPr>
              <a:t>GWML2</a:t>
            </a:r>
            <a:r>
              <a:rPr lang="en-CA" b="0" dirty="0" smtClean="0"/>
              <a:t> </a:t>
            </a:r>
            <a:r>
              <a:rPr lang="en-CA" sz="900" b="0" kern="1200" dirty="0" smtClean="0">
                <a:solidFill>
                  <a:srgbClr val="092E5C"/>
                </a:solidFill>
                <a:latin typeface="Arial" charset="0"/>
                <a:ea typeface="MS PGothic" charset="-128"/>
                <a:cs typeface="+mn-cs"/>
              </a:rPr>
              <a:t>CAN Summit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1" fontAlgn="base" hangingPunct="1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eospatial.org/standards/gwml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xternal.opengis.org/twiki_public/HydrologyDWG/UseCase2" TargetMode="External"/><Relationship Id="rId2" Type="http://schemas.openxmlformats.org/officeDocument/2006/relationships/hyperlink" Target="http://external.opengis.org/twiki_public/HydrologyDWG/UseCase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xternal.opengis.org/twiki_public/HydrologyDWG/UseCase5" TargetMode="External"/><Relationship Id="rId5" Type="http://schemas.openxmlformats.org/officeDocument/2006/relationships/hyperlink" Target="http://external.opengis.org/twiki_public/HydrologyDWG/UseCase4" TargetMode="External"/><Relationship Id="rId4" Type="http://schemas.openxmlformats.org/officeDocument/2006/relationships/hyperlink" Target="http://external.opengis.org/twiki_public/HydrologyDWG/UseCase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 Black" charset="0"/>
                <a:ea typeface="MS PGothic" charset="-128"/>
              </a:rPr>
              <a:t>GroundwaterML2 (GWML2)</a:t>
            </a:r>
            <a:br>
              <a:rPr lang="en-US" altLang="en-US" dirty="0" smtClean="0">
                <a:latin typeface="Arial Black" charset="0"/>
                <a:ea typeface="MS PGothic" charset="-128"/>
              </a:rPr>
            </a:br>
            <a:r>
              <a:rPr lang="en-US" altLang="en-US" dirty="0" smtClean="0">
                <a:effectLst/>
                <a:latin typeface="+mn-lt"/>
                <a:ea typeface="MS PGothic" charset="-128"/>
              </a:rPr>
              <a:t>HDWG Update</a:t>
            </a:r>
            <a:endParaRPr lang="en-US" dirty="0">
              <a:effectLst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103rd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 Meeting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St. John’s, Newfoundland and Labrador, Canada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Boyan Brodaric – Geological Survey of Canada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28 June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1774" y="188640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</a:t>
            </a:r>
            <a:r>
              <a:rPr lang="en-US" b="0" kern="0" dirty="0"/>
              <a:t>I</a:t>
            </a:r>
            <a:r>
              <a:rPr lang="en-US" b="0" kern="0" dirty="0" smtClean="0"/>
              <a:t>n Action</a:t>
            </a:r>
            <a:endParaRPr lang="en-US" b="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4607" y="1116552"/>
            <a:ext cx="6897960" cy="1736384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CA" altLang="en-US" kern="0" dirty="0" smtClean="0">
                <a:ea typeface="MS PGothic" charset="-128"/>
              </a:rPr>
              <a:t>CAN-US groundwater data interoperability</a:t>
            </a:r>
          </a:p>
          <a:p>
            <a:pPr marL="0" indent="0">
              <a:buNone/>
            </a:pPr>
            <a:r>
              <a:rPr lang="en-CA" altLang="en-US" sz="2000" b="0" kern="0" dirty="0" smtClean="0">
                <a:ea typeface="MS PGothic" charset="-128"/>
              </a:rPr>
              <a:t>    Canadian Groundwater Information Network (GIN)</a:t>
            </a:r>
          </a:p>
          <a:p>
            <a:pPr marL="0" indent="0">
              <a:buNone/>
            </a:pPr>
            <a:r>
              <a:rPr lang="en-CA" altLang="en-US" sz="2000" b="0" kern="0" dirty="0">
                <a:ea typeface="MS PGothic" charset="-128"/>
              </a:rPr>
              <a:t> </a:t>
            </a:r>
            <a:r>
              <a:rPr lang="en-CA" altLang="en-US" sz="2000" b="0" kern="0" dirty="0" smtClean="0">
                <a:ea typeface="MS PGothic" charset="-128"/>
              </a:rPr>
              <a:t>   US National Groundwater Monitoring Network (NGWMN)</a:t>
            </a:r>
            <a:r>
              <a:rPr lang="en-CA" altLang="en-US" sz="2000" b="0" kern="0" dirty="0" smtClean="0">
                <a:solidFill>
                  <a:srgbClr val="FF0000"/>
                </a:solidFill>
              </a:rPr>
              <a:t> </a:t>
            </a:r>
            <a:endParaRPr lang="en-CA" altLang="en-US" sz="2000" b="0" kern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20888"/>
            <a:ext cx="550910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5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1774" y="194470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Next Steps</a:t>
            </a:r>
            <a:endParaRPr lang="en-US" b="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4606" y="1188463"/>
            <a:ext cx="8019393" cy="1016304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CA" altLang="en-US" kern="0" dirty="0" smtClean="0">
                <a:ea typeface="MS PGothic" charset="-128"/>
              </a:rPr>
              <a:t>ongoing maintenance: </a:t>
            </a:r>
            <a:r>
              <a:rPr lang="en-CA" altLang="en-US" b="0" kern="0" dirty="0" smtClean="0">
                <a:ea typeface="MS PGothic" charset="-128"/>
              </a:rPr>
              <a:t>e.g. change </a:t>
            </a:r>
            <a:r>
              <a:rPr lang="en-CA" altLang="en-US" b="0" kern="0" dirty="0" smtClean="0">
                <a:ea typeface="MS PGothic" charset="-128"/>
              </a:rPr>
              <a:t>requests (none)</a:t>
            </a:r>
          </a:p>
          <a:p>
            <a:r>
              <a:rPr lang="en-CA" altLang="en-US" kern="0" dirty="0">
                <a:ea typeface="MS PGothic" charset="-128"/>
              </a:rPr>
              <a:t>p</a:t>
            </a:r>
            <a:r>
              <a:rPr lang="en-CA" altLang="en-US" kern="0" dirty="0" smtClean="0">
                <a:ea typeface="MS PGothic" charset="-128"/>
              </a:rPr>
              <a:t>aper revision </a:t>
            </a:r>
            <a:r>
              <a:rPr lang="en-CA" altLang="en-US" b="0" kern="0" dirty="0" smtClean="0">
                <a:ea typeface="MS PGothic" charset="-128"/>
              </a:rPr>
              <a:t>(Sept 2017)</a:t>
            </a:r>
          </a:p>
          <a:p>
            <a:r>
              <a:rPr lang="en-CA" altLang="en-US" kern="0" dirty="0" smtClean="0">
                <a:ea typeface="MS PGothic" charset="-128"/>
              </a:rPr>
              <a:t>GW SWG meeting </a:t>
            </a:r>
            <a:r>
              <a:rPr lang="en-CA" altLang="en-US" b="0" kern="0" dirty="0" smtClean="0">
                <a:ea typeface="MS PGothic" charset="-128"/>
              </a:rPr>
              <a:t>soon – to regroup</a:t>
            </a:r>
            <a:endParaRPr lang="en-CA" altLang="en-US" b="0" kern="0" dirty="0" smtClean="0">
              <a:ea typeface="MS PGothic" charset="-128"/>
            </a:endParaRPr>
          </a:p>
          <a:p>
            <a:r>
              <a:rPr lang="en-CA" altLang="en-US" kern="0" dirty="0" smtClean="0">
                <a:ea typeface="MS PGothic" charset="-128"/>
              </a:rPr>
              <a:t>WMO submission: </a:t>
            </a:r>
            <a:r>
              <a:rPr lang="en-CA" altLang="en-US" b="0" kern="0" dirty="0" smtClean="0">
                <a:ea typeface="MS PGothic" charset="-128"/>
              </a:rPr>
              <a:t>within WaterML2 suite</a:t>
            </a:r>
            <a:endParaRPr lang="en-CA" altLang="en-US" b="0" kern="0" dirty="0">
              <a:solidFill>
                <a:srgbClr val="FF0000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331640" y="2996952"/>
            <a:ext cx="4879975" cy="2667000"/>
            <a:chOff x="676275" y="4114800"/>
            <a:chExt cx="4140939" cy="2254898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4114800"/>
              <a:ext cx="4140939" cy="225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800600"/>
              <a:ext cx="2402773" cy="61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26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388" y="6525344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15" y="1887683"/>
            <a:ext cx="4896544" cy="400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7" y="1455635"/>
            <a:ext cx="8458200" cy="43204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CA" sz="1800" dirty="0" smtClean="0">
                <a:hlinkClick r:id="rId3"/>
              </a:rPr>
              <a:t>http</a:t>
            </a:r>
            <a:r>
              <a:rPr lang="en-CA" sz="1800" dirty="0">
                <a:hlinkClick r:id="rId3"/>
              </a:rPr>
              <a:t>://</a:t>
            </a:r>
            <a:r>
              <a:rPr lang="en-CA" sz="1800" dirty="0" smtClean="0">
                <a:hlinkClick r:id="rId3"/>
              </a:rPr>
              <a:t>www.opengeospatial.org/standards/gwml2</a:t>
            </a:r>
            <a:r>
              <a:rPr lang="en-CA" sz="1800" dirty="0" smtClean="0"/>
              <a:t>  </a:t>
            </a:r>
            <a:endParaRPr lang="en-CA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1774" y="195035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0" kern="0" dirty="0" smtClean="0"/>
              <a:t>Thank you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17452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88640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WaterML2</a:t>
            </a:r>
            <a:endParaRPr lang="en-US" b="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1143000"/>
            <a:ext cx="8229600" cy="54102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en-US" b="1" kern="0" dirty="0" smtClean="0">
                <a:ea typeface="MS PGothic" charset="-128"/>
              </a:rPr>
              <a:t>OGC Hydro Domain Working Group (HDWG)</a:t>
            </a:r>
          </a:p>
          <a:p>
            <a:r>
              <a:rPr lang="en-US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WaterML2</a:t>
            </a:r>
            <a:r>
              <a:rPr lang="en-US" altLang="en-US" b="1" kern="0" dirty="0" smtClean="0">
                <a:ea typeface="MS PGothic" charset="-128"/>
              </a:rPr>
              <a:t> suite of OGC hydrologic data standards</a:t>
            </a:r>
            <a:endParaRPr lang="en-US" altLang="en-US" b="0" kern="0" dirty="0">
              <a:ea typeface="MS PGothic" charset="-128"/>
            </a:endParaRPr>
          </a:p>
          <a:p>
            <a:pPr marL="0" indent="0">
              <a:buNone/>
            </a:pPr>
            <a:r>
              <a:rPr lang="en-US" altLang="en-US" sz="1800" b="0" kern="0" dirty="0" smtClean="0">
                <a:ea typeface="MS PGothic" charset="-128"/>
              </a:rPr>
              <a:t>   </a:t>
            </a:r>
          </a:p>
          <a:p>
            <a:pPr marL="0" indent="0">
              <a:buNone/>
            </a:pPr>
            <a:endParaRPr lang="is-IS" altLang="en-US" sz="1600" b="0" kern="0" dirty="0" smtClean="0">
              <a:ea typeface="MS PGothic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23306"/>
            <a:ext cx="7448360" cy="41044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380312" y="3645024"/>
            <a:ext cx="1268388" cy="122413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29752" y="3277171"/>
            <a:ext cx="1178240" cy="28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S PGothic" charset="0"/>
              </a:rPr>
              <a:t>GWML2</a:t>
            </a:r>
          </a:p>
        </p:txBody>
      </p:sp>
    </p:spTree>
    <p:extLst>
      <p:ext uri="{BB962C8B-B14F-4D97-AF65-F5344CB8AC3E}">
        <p14:creationId xmlns:p14="http://schemas.microsoft.com/office/powerpoint/2010/main" val="297839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2017 Open Geospatial Consortium</a:t>
            </a:r>
            <a:endParaRPr lang="en-US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116553"/>
            <a:ext cx="8229600" cy="54102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en-US" b="1" kern="0" dirty="0" smtClean="0">
                <a:ea typeface="MS PGothic" charset="-128"/>
              </a:rPr>
              <a:t>2009-2011: GW1 IE </a:t>
            </a:r>
            <a:r>
              <a:rPr lang="en-US" altLang="en-US" b="0" kern="0" dirty="0" smtClean="0">
                <a:ea typeface="MS PGothic" charset="-128"/>
              </a:rPr>
              <a:t>(OGC </a:t>
            </a:r>
            <a:r>
              <a:rPr lang="en-US" altLang="en-US" b="0" kern="0" dirty="0" smtClean="0">
                <a:ea typeface="MS PGothic" charset="-128"/>
              </a:rPr>
              <a:t>HDWG)</a:t>
            </a:r>
            <a:endParaRPr lang="en-US" altLang="en-US" b="0" kern="0" dirty="0" smtClean="0">
              <a:ea typeface="MS PGothic" charset="-128"/>
            </a:endParaRPr>
          </a:p>
          <a:p>
            <a:pPr marL="336550" lvl="1" indent="0">
              <a:buFontTx/>
              <a:buNone/>
            </a:pPr>
            <a:r>
              <a:rPr lang="en-US" altLang="en-US" sz="1800" b="0" kern="0" dirty="0" smtClean="0">
                <a:ea typeface="MS PGothic" charset="-128"/>
              </a:rPr>
              <a:t>Test GW data interoperability: OGC standards and GWML1</a:t>
            </a:r>
          </a:p>
          <a:p>
            <a:endParaRPr lang="is-IS" altLang="en-US" sz="1600" b="0" kern="0" dirty="0" smtClean="0">
              <a:ea typeface="MS PGothic" charset="-128"/>
            </a:endParaRPr>
          </a:p>
          <a:p>
            <a:r>
              <a:rPr lang="en-US" altLang="en-US" b="1" kern="0" dirty="0" smtClean="0">
                <a:ea typeface="MS PGothic" charset="-128"/>
              </a:rPr>
              <a:t>2012-2015: GW2 IE </a:t>
            </a:r>
            <a:r>
              <a:rPr lang="en-US" altLang="en-US" b="0" kern="0" dirty="0" smtClean="0">
                <a:ea typeface="MS PGothic" charset="-128"/>
              </a:rPr>
              <a:t>(OGC </a:t>
            </a:r>
            <a:r>
              <a:rPr lang="en-US" altLang="en-US" b="0" kern="0" dirty="0" smtClean="0">
                <a:ea typeface="MS PGothic" charset="-128"/>
              </a:rPr>
              <a:t>HDWG)</a:t>
            </a:r>
            <a:endParaRPr lang="en-US" altLang="en-US" b="0" kern="0" dirty="0" smtClean="0">
              <a:ea typeface="MS PGothic" charset="-128"/>
            </a:endParaRP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Objectives</a:t>
            </a:r>
            <a:r>
              <a:rPr lang="en-US" altLang="en-US" b="0" kern="0" dirty="0" smtClean="0">
                <a:ea typeface="MS PGothic" charset="-128"/>
              </a:rPr>
              <a:t>:    </a:t>
            </a:r>
            <a:r>
              <a:rPr lang="en-US" altLang="en-US" sz="1800" b="0" kern="0" dirty="0" smtClean="0">
                <a:ea typeface="MS PGothic" charset="-128"/>
              </a:rPr>
              <a:t>develop and test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 </a:t>
            </a:r>
            <a:r>
              <a:rPr lang="en-US" altLang="en-US" sz="1800" b="0" kern="0" dirty="0" smtClean="0">
                <a:ea typeface="MS PGothic" charset="-128"/>
              </a:rPr>
              <a:t>candidate standard</a:t>
            </a: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Participants</a:t>
            </a:r>
            <a:r>
              <a:rPr lang="en-US" altLang="en-US" b="0" kern="0" dirty="0" smtClean="0">
                <a:ea typeface="MS PGothic" charset="-128"/>
              </a:rPr>
              <a:t>: </a:t>
            </a:r>
            <a:r>
              <a:rPr lang="en-US" altLang="en-US" sz="1800" b="0" kern="0" dirty="0" smtClean="0">
                <a:ea typeface="MS PGothic" charset="-128"/>
              </a:rPr>
              <a:t>13 agencies (N. America, EU, AU/NZ)</a:t>
            </a: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Activities</a:t>
            </a:r>
            <a:r>
              <a:rPr lang="en-US" altLang="en-US" b="0" kern="0" dirty="0" smtClean="0">
                <a:ea typeface="MS PGothic" charset="-128"/>
              </a:rPr>
              <a:t>:      </a:t>
            </a:r>
            <a:r>
              <a:rPr lang="en-US" altLang="en-US" sz="1800" b="0" kern="0" dirty="0" smtClean="0">
                <a:ea typeface="MS PGothic" charset="-128"/>
              </a:rPr>
              <a:t>49 meetings since June 2012 Kick-off</a:t>
            </a: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Results</a:t>
            </a:r>
            <a:r>
              <a:rPr lang="en-US" altLang="en-US" b="0" kern="0" dirty="0" smtClean="0">
                <a:ea typeface="MS PGothic" charset="-128"/>
              </a:rPr>
              <a:t>:         </a:t>
            </a:r>
            <a:r>
              <a:rPr lang="en-US" altLang="en-US" sz="1800" b="0" kern="0" dirty="0" err="1" smtClean="0">
                <a:ea typeface="MS PGothic" charset="-128"/>
              </a:rPr>
              <a:t>Eng</a:t>
            </a:r>
            <a:r>
              <a:rPr lang="en-US" altLang="en-US" sz="1800" b="0" kern="0" dirty="0" smtClean="0">
                <a:ea typeface="MS PGothic" charset="-128"/>
              </a:rPr>
              <a:t> Report (15-082), 14 web services, 17 change requests</a:t>
            </a:r>
          </a:p>
          <a:p>
            <a:pPr marL="336550" lvl="1" indent="0">
              <a:buFontTx/>
              <a:buNone/>
            </a:pPr>
            <a:endParaRPr lang="en-US" altLang="en-US" sz="1600" b="0" kern="0" dirty="0" smtClean="0">
              <a:ea typeface="MS PGothic" charset="-128"/>
            </a:endParaRPr>
          </a:p>
          <a:p>
            <a:r>
              <a:rPr lang="en-US" altLang="en-US" b="1" kern="0" dirty="0" smtClean="0">
                <a:ea typeface="MS PGothic" charset="-128"/>
              </a:rPr>
              <a:t>2016-2017: </a:t>
            </a:r>
            <a:r>
              <a:rPr lang="en-US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</a:t>
            </a:r>
            <a:r>
              <a:rPr lang="en-US" altLang="en-US" b="1" kern="0" dirty="0" smtClean="0">
                <a:ea typeface="MS PGothic" charset="-128"/>
              </a:rPr>
              <a:t> </a:t>
            </a:r>
            <a:r>
              <a:rPr lang="en-US" altLang="en-US" b="0" kern="0" dirty="0" smtClean="0">
                <a:ea typeface="MS PGothic" charset="-128"/>
              </a:rPr>
              <a:t>(OGC GW </a:t>
            </a:r>
            <a:r>
              <a:rPr lang="en-US" altLang="en-US" b="0" kern="0" dirty="0" smtClean="0">
                <a:ea typeface="MS PGothic" charset="-128"/>
              </a:rPr>
              <a:t>SWG) </a:t>
            </a:r>
            <a:endParaRPr lang="en-US" altLang="en-US" b="0" kern="0" dirty="0" smtClean="0">
              <a:ea typeface="MS PGothic" charset="-128"/>
            </a:endParaRP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Objectives</a:t>
            </a:r>
            <a:r>
              <a:rPr lang="en-US" altLang="en-US" b="0" kern="0" dirty="0" smtClean="0">
                <a:ea typeface="MS PGothic" charset="-128"/>
              </a:rPr>
              <a:t>:    </a:t>
            </a:r>
            <a:r>
              <a:rPr lang="en-US" altLang="en-US" sz="1800" b="0" kern="0" dirty="0" smtClean="0">
                <a:ea typeface="MS PGothic" charset="-128"/>
              </a:rPr>
              <a:t>refine and submit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 </a:t>
            </a:r>
            <a:r>
              <a:rPr lang="en-US" altLang="en-US" sz="1800" b="0" kern="0" dirty="0" smtClean="0">
                <a:ea typeface="MS PGothic" charset="-128"/>
              </a:rPr>
              <a:t>(from 15-082)</a:t>
            </a: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Participants</a:t>
            </a:r>
            <a:r>
              <a:rPr lang="en-US" altLang="en-US" b="0" kern="0" dirty="0" smtClean="0">
                <a:ea typeface="MS PGothic" charset="-128"/>
              </a:rPr>
              <a:t>:  </a:t>
            </a:r>
            <a:r>
              <a:rPr lang="en-US" altLang="en-US" sz="1800" b="0" kern="0" dirty="0" smtClean="0">
                <a:ea typeface="MS PGothic" charset="-128"/>
              </a:rPr>
              <a:t>~ same as above</a:t>
            </a: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Activities</a:t>
            </a:r>
            <a:r>
              <a:rPr lang="en-US" altLang="en-US" b="0" kern="0" dirty="0" smtClean="0">
                <a:ea typeface="MS PGothic" charset="-128"/>
              </a:rPr>
              <a:t>:      </a:t>
            </a:r>
            <a:r>
              <a:rPr lang="en-US" altLang="en-US" sz="1800" b="0" kern="0" dirty="0" smtClean="0">
                <a:ea typeface="MS PGothic" charset="-128"/>
              </a:rPr>
              <a:t>5 </a:t>
            </a:r>
            <a:r>
              <a:rPr lang="en-US" altLang="en-US" sz="1800" b="1" kern="0" dirty="0" smtClean="0">
                <a:ea typeface="MS PGothic" charset="-128"/>
              </a:rPr>
              <a:t>meetings</a:t>
            </a:r>
            <a:r>
              <a:rPr lang="en-US" altLang="en-US" sz="1800" b="0" kern="0" dirty="0" smtClean="0">
                <a:ea typeface="MS PGothic" charset="-128"/>
              </a:rPr>
              <a:t> (&gt;Feb 2016); 3 </a:t>
            </a:r>
            <a:r>
              <a:rPr lang="en-US" altLang="en-US" sz="1800" b="1" kern="0" dirty="0" smtClean="0">
                <a:ea typeface="MS PGothic" charset="-128"/>
              </a:rPr>
              <a:t>reviews</a:t>
            </a:r>
            <a:r>
              <a:rPr lang="en-US" altLang="en-US" sz="1800" b="0" kern="0" dirty="0" smtClean="0">
                <a:ea typeface="MS PGothic" charset="-128"/>
              </a:rPr>
              <a:t>: </a:t>
            </a:r>
            <a:r>
              <a:rPr lang="en-US" altLang="en-US" sz="1800" b="0" i="1" kern="0" dirty="0" smtClean="0">
                <a:ea typeface="MS PGothic" charset="-128"/>
              </a:rPr>
              <a:t>OAB</a:t>
            </a:r>
            <a:r>
              <a:rPr lang="en-US" altLang="en-US" sz="1800" b="0" kern="0" dirty="0" smtClean="0">
                <a:ea typeface="MS PGothic" charset="-128"/>
              </a:rPr>
              <a:t>, </a:t>
            </a:r>
            <a:r>
              <a:rPr lang="en-US" altLang="en-US" sz="1800" b="0" i="1" kern="0" dirty="0" smtClean="0">
                <a:ea typeface="MS PGothic" charset="-128"/>
              </a:rPr>
              <a:t>OGC-NA</a:t>
            </a:r>
            <a:r>
              <a:rPr lang="en-US" altLang="en-US" sz="1800" b="0" kern="0" dirty="0" smtClean="0">
                <a:ea typeface="MS PGothic" charset="-128"/>
              </a:rPr>
              <a:t>, </a:t>
            </a:r>
            <a:r>
              <a:rPr lang="en-US" altLang="en-US" sz="1800" b="0" i="1" kern="0" dirty="0" smtClean="0">
                <a:ea typeface="MS PGothic" charset="-128"/>
              </a:rPr>
              <a:t>Public</a:t>
            </a:r>
          </a:p>
          <a:p>
            <a:pPr marL="336550" lvl="1" indent="0">
              <a:buFontTx/>
              <a:buNone/>
            </a:pPr>
            <a:r>
              <a:rPr lang="en-US" altLang="en-US" b="1" kern="0" dirty="0" smtClean="0">
                <a:ea typeface="MS PGothic" charset="-128"/>
              </a:rPr>
              <a:t>Results</a:t>
            </a:r>
            <a:r>
              <a:rPr lang="en-US" altLang="en-US" b="0" kern="0" dirty="0" smtClean="0">
                <a:ea typeface="MS PGothic" charset="-128"/>
              </a:rPr>
              <a:t>:         16-032, 16-032r1, </a:t>
            </a:r>
            <a:r>
              <a:rPr lang="en-US" altLang="en-US" b="0" kern="0" dirty="0" smtClean="0">
                <a:ea typeface="MS PGothic" charset="-128"/>
              </a:rPr>
              <a:t>16-032r2</a:t>
            </a:r>
            <a:endParaRPr lang="en-CA" altLang="en-US" b="0" kern="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88640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History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79828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2017 Open Geospatial Consortium</a:t>
            </a:r>
            <a:endParaRPr lang="en-US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116553"/>
            <a:ext cx="8229600" cy="54102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kern="0" dirty="0" smtClean="0"/>
              <a:t>… </a:t>
            </a:r>
            <a:r>
              <a:rPr lang="en-US" b="0" kern="0" dirty="0"/>
              <a:t>since </a:t>
            </a:r>
            <a:r>
              <a:rPr lang="en-US" b="0" kern="0" dirty="0" smtClean="0"/>
              <a:t>OGC TC Dublin </a:t>
            </a:r>
            <a:r>
              <a:rPr lang="en-US" b="0" kern="0" dirty="0"/>
              <a:t>June 2016</a:t>
            </a:r>
            <a:endParaRPr lang="en-US" altLang="en-US" b="1" kern="0" dirty="0" smtClean="0">
              <a:ea typeface="MS PGothic" charset="-128"/>
            </a:endParaRPr>
          </a:p>
          <a:p>
            <a:r>
              <a:rPr lang="en-US" altLang="en-US" b="1" kern="0" dirty="0" smtClean="0">
                <a:ea typeface="MS PGothic" charset="-128"/>
              </a:rPr>
              <a:t>2016 Ju</a:t>
            </a:r>
            <a:r>
              <a:rPr lang="en-US" altLang="en-US" kern="0" dirty="0" smtClean="0">
                <a:ea typeface="MS PGothic" charset="-128"/>
              </a:rPr>
              <a:t>ly</a:t>
            </a:r>
            <a:r>
              <a:rPr lang="en-US" altLang="en-US" b="0" kern="0" dirty="0">
                <a:ea typeface="MS PGothic" charset="-128"/>
              </a:rPr>
              <a:t>	</a:t>
            </a:r>
            <a:r>
              <a:rPr lang="en-US" alt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</a:t>
            </a:r>
            <a:r>
              <a:rPr lang="en-US" altLang="en-US" b="0" kern="0" dirty="0" smtClean="0">
                <a:ea typeface="MS PGothic" charset="-128"/>
              </a:rPr>
              <a:t> spec submitted</a:t>
            </a:r>
          </a:p>
          <a:p>
            <a:r>
              <a:rPr lang="en-US" altLang="en-US" kern="0" dirty="0" smtClean="0">
                <a:ea typeface="MS PGothic" charset="-128"/>
              </a:rPr>
              <a:t>2016 Aug	</a:t>
            </a:r>
            <a:r>
              <a:rPr lang="en-US" alt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</a:t>
            </a:r>
            <a:r>
              <a:rPr lang="en-US" altLang="en-US" b="0" kern="0" dirty="0" smtClean="0">
                <a:ea typeface="MS PGothic" charset="-128"/>
              </a:rPr>
              <a:t> spec approved (OGC TC)</a:t>
            </a:r>
          </a:p>
          <a:p>
            <a:r>
              <a:rPr lang="en-US" altLang="en-US" kern="0" dirty="0" smtClean="0">
                <a:ea typeface="MS PGothic" charset="-128"/>
              </a:rPr>
              <a:t>2016 Sept	</a:t>
            </a:r>
            <a:r>
              <a:rPr lang="en-US" alt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</a:t>
            </a:r>
            <a:r>
              <a:rPr lang="en-US" altLang="en-US" b="0" kern="0" dirty="0" smtClean="0">
                <a:ea typeface="MS PGothic" charset="-128"/>
              </a:rPr>
              <a:t> spec approved (OGC PC)</a:t>
            </a:r>
          </a:p>
          <a:p>
            <a:r>
              <a:rPr lang="en-US" altLang="en-US" kern="0" dirty="0" smtClean="0">
                <a:ea typeface="MS PGothic" charset="-128"/>
              </a:rPr>
              <a:t>2017 Feb	</a:t>
            </a:r>
            <a:r>
              <a:rPr lang="en-US" alt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</a:t>
            </a:r>
            <a:r>
              <a:rPr lang="en-US" altLang="en-US" b="0" kern="0" dirty="0" smtClean="0">
                <a:ea typeface="MS PGothic" charset="-128"/>
              </a:rPr>
              <a:t> paper submitted (HJ)</a:t>
            </a:r>
          </a:p>
          <a:p>
            <a:r>
              <a:rPr lang="en-US" altLang="en-US" kern="0" dirty="0" smtClean="0">
                <a:ea typeface="MS PGothic" charset="-128"/>
              </a:rPr>
              <a:t>2017 Mar	</a:t>
            </a:r>
            <a:r>
              <a:rPr lang="en-US" alt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-128"/>
              </a:rPr>
              <a:t>GWML2</a:t>
            </a:r>
            <a:r>
              <a:rPr lang="en-US" altLang="en-US" b="0" kern="0" dirty="0" smtClean="0">
                <a:ea typeface="MS PGothic" charset="-128"/>
              </a:rPr>
              <a:t> </a:t>
            </a:r>
            <a:r>
              <a:rPr lang="en-US" altLang="en-US" b="0" kern="0" dirty="0" smtClean="0">
                <a:solidFill>
                  <a:srgbClr val="FF0000"/>
                </a:solidFill>
                <a:ea typeface="MS PGothic" charset="-128"/>
              </a:rPr>
              <a:t>spec published!</a:t>
            </a:r>
          </a:p>
          <a:p>
            <a:pPr marL="0" indent="0">
              <a:buNone/>
            </a:pPr>
            <a:endParaRPr lang="en-US" altLang="en-US" kern="0" dirty="0" smtClean="0">
              <a:ea typeface="MS PGothic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88640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</a:t>
            </a:r>
            <a:r>
              <a:rPr lang="en-US" b="0" kern="0" dirty="0" smtClean="0"/>
              <a:t>Recent Progress</a:t>
            </a:r>
            <a:endParaRPr lang="en-US" b="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21653"/>
            <a:ext cx="3240360" cy="25749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133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560" y="1340768"/>
            <a:ext cx="8192715" cy="4891088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AU" altLang="en-US" b="1" kern="0" dirty="0" smtClean="0"/>
              <a:t>Commercial</a:t>
            </a:r>
            <a:r>
              <a:rPr lang="en-AU" altLang="en-US" b="0" kern="0" dirty="0" smtClean="0"/>
              <a:t> - find water wells, estimate water well cost</a:t>
            </a:r>
          </a:p>
          <a:p>
            <a:pPr marL="341313" lvl="1" indent="0">
              <a:buFontTx/>
              <a:buNone/>
            </a:pPr>
            <a:r>
              <a:rPr lang="en-AU" altLang="en-US" b="0" kern="0" dirty="0" smtClean="0">
                <a:hlinkClick r:id="rId2"/>
              </a:rPr>
              <a:t>http://external.opengis.org/twiki_public/HydrologyDWG/UseCase1</a:t>
            </a:r>
            <a:endParaRPr lang="en-AU" altLang="en-US" b="0" kern="0" dirty="0" smtClean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n-AU" altLang="en-US" b="1" kern="0" dirty="0" smtClean="0"/>
              <a:t>Policy</a:t>
            </a:r>
            <a:r>
              <a:rPr lang="en-AU" altLang="en-US" b="0" kern="0" dirty="0" smtClean="0"/>
              <a:t> - meet EU Water Framework Directive needs</a:t>
            </a:r>
          </a:p>
          <a:p>
            <a:pPr marL="341313" lvl="1" indent="0">
              <a:buFontTx/>
              <a:buNone/>
            </a:pPr>
            <a:r>
              <a:rPr lang="en-AU" altLang="en-US" b="0" kern="0" dirty="0" smtClean="0">
                <a:hlinkClick r:id="rId3"/>
              </a:rPr>
              <a:t>http://external.opengis.org/twiki_public/HydrologyDWG/UseCase2</a:t>
            </a:r>
            <a:endParaRPr lang="en-AU" altLang="en-US" b="0" kern="0" dirty="0" smtClean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n-AU" altLang="en-US" b="1" kern="0" dirty="0" smtClean="0"/>
              <a:t>Environmental</a:t>
            </a:r>
            <a:r>
              <a:rPr lang="en-AU" altLang="en-US" b="0" kern="0" dirty="0" smtClean="0"/>
              <a:t> - risks to </a:t>
            </a:r>
            <a:r>
              <a:rPr lang="en-AU" altLang="en-US" b="0" kern="0" dirty="0" err="1" smtClean="0"/>
              <a:t>gw</a:t>
            </a:r>
            <a:r>
              <a:rPr lang="en-AU" altLang="en-US" b="0" kern="0" dirty="0" smtClean="0"/>
              <a:t> dependent ecosystems</a:t>
            </a:r>
          </a:p>
          <a:p>
            <a:pPr marL="341313" lvl="1" indent="0">
              <a:buFontTx/>
              <a:buNone/>
            </a:pPr>
            <a:r>
              <a:rPr lang="en-AU" altLang="en-US" b="0" kern="0" dirty="0" smtClean="0">
                <a:hlinkClick r:id="rId4"/>
              </a:rPr>
              <a:t>http://external.opengis.org/twiki_public/HydrologyDWG/UseCase3</a:t>
            </a:r>
            <a:endParaRPr lang="en-AU" altLang="en-US" b="0" kern="0" dirty="0" smtClean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n-AU" altLang="en-US" b="1" kern="0" dirty="0" smtClean="0"/>
              <a:t>Scientific</a:t>
            </a:r>
            <a:r>
              <a:rPr lang="en-AU" altLang="en-US" b="0" kern="0" dirty="0" smtClean="0"/>
              <a:t> - groundwater flow </a:t>
            </a:r>
            <a:r>
              <a:rPr lang="en-AU" altLang="en-US" b="0" kern="0" dirty="0" err="1" smtClean="0"/>
              <a:t>modeling</a:t>
            </a:r>
            <a:r>
              <a:rPr lang="en-AU" altLang="en-US" b="0" kern="0" dirty="0" smtClean="0"/>
              <a:t> </a:t>
            </a:r>
          </a:p>
          <a:p>
            <a:pPr marL="341313" lvl="1" indent="0">
              <a:buFontTx/>
              <a:buNone/>
            </a:pPr>
            <a:r>
              <a:rPr lang="en-AU" altLang="en-US" b="0" kern="0" dirty="0" smtClean="0">
                <a:hlinkClick r:id="rId5"/>
              </a:rPr>
              <a:t>http://external.opengis.org/twiki_public/HydrologyDWG/UseCase4</a:t>
            </a:r>
            <a:endParaRPr lang="en-AU" altLang="en-US" b="0" kern="0" dirty="0" smtClean="0"/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n-AU" altLang="en-US" b="1" kern="0" dirty="0" smtClean="0"/>
              <a:t>Technologic</a:t>
            </a:r>
            <a:r>
              <a:rPr lang="en-AU" altLang="en-US" b="0" kern="0" dirty="0" smtClean="0"/>
              <a:t> – map GWML2 to existing info models</a:t>
            </a:r>
          </a:p>
          <a:p>
            <a:pPr marL="341313" lvl="1" indent="0">
              <a:buFontTx/>
              <a:buNone/>
            </a:pPr>
            <a:r>
              <a:rPr lang="en-AU" altLang="en-US" b="0" kern="0" dirty="0" smtClean="0">
                <a:hlinkClick r:id="rId6"/>
              </a:rPr>
              <a:t>http://external.opengis.org/twiki_public/HydrologyDWG/UseCase5</a:t>
            </a:r>
            <a:endParaRPr lang="en-AU" altLang="en-US" b="0" kern="0" dirty="0" smtClean="0"/>
          </a:p>
          <a:p>
            <a:pPr lvl="1"/>
            <a:endParaRPr lang="en-AU" altLang="en-US" b="0" kern="0" dirty="0" smtClean="0"/>
          </a:p>
          <a:p>
            <a:endParaRPr lang="en-AU" altLang="en-US" b="0" kern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</a:t>
            </a:r>
            <a:r>
              <a:rPr lang="en-US" b="0" kern="0" dirty="0" smtClean="0"/>
              <a:t>Use Cases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09886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774" y="191635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Scope and Packaging</a:t>
            </a:r>
            <a:endParaRPr lang="en-US" b="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" y="1700808"/>
            <a:ext cx="7108159" cy="460851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24607" y="1116552"/>
            <a:ext cx="6897960" cy="440239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CA" altLang="en-US" kern="0" dirty="0">
                <a:ea typeface="MS PGothic" charset="-128"/>
              </a:rPr>
              <a:t>s</a:t>
            </a:r>
            <a:r>
              <a:rPr lang="en-CA" altLang="en-US" b="1" kern="0" dirty="0" smtClean="0">
                <a:ea typeface="MS PGothic" charset="-128"/>
              </a:rPr>
              <a:t>ubsurface water features and observations</a:t>
            </a:r>
            <a:endParaRPr lang="en-CA" altLang="en-US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5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46213"/>
            <a:ext cx="77311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1774" y="191635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Scope and Packaging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53594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1774" y="191635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</a:t>
            </a:r>
            <a:r>
              <a:rPr lang="en-US" b="0" kern="0" dirty="0" smtClean="0"/>
              <a:t>Development Method</a:t>
            </a:r>
            <a:endParaRPr lang="en-US" b="0" kern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45" y="1201359"/>
            <a:ext cx="2895600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/>
          <p:nvPr/>
        </p:nvSpPr>
        <p:spPr bwMode="auto">
          <a:xfrm>
            <a:off x="1068760" y="2524920"/>
            <a:ext cx="2362200" cy="4159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>
                <a:ea typeface="Times New Roman"/>
                <a:cs typeface="Times New Roman"/>
              </a:rPr>
              <a:t>Vocabulary</a:t>
            </a:r>
          </a:p>
        </p:txBody>
      </p:sp>
      <p:sp>
        <p:nvSpPr>
          <p:cNvPr id="8" name="Text Box 2"/>
          <p:cNvSpPr txBox="1"/>
          <p:nvPr/>
        </p:nvSpPr>
        <p:spPr bwMode="auto">
          <a:xfrm>
            <a:off x="1066800" y="3290622"/>
            <a:ext cx="2362200" cy="41751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>
                <a:ea typeface="Times New Roman"/>
                <a:cs typeface="Times New Roman"/>
              </a:rPr>
              <a:t>Conceptual Schema</a:t>
            </a:r>
          </a:p>
        </p:txBody>
      </p:sp>
      <p:sp>
        <p:nvSpPr>
          <p:cNvPr id="9" name="Text Box 3"/>
          <p:cNvSpPr txBox="1"/>
          <p:nvPr/>
        </p:nvSpPr>
        <p:spPr bwMode="auto">
          <a:xfrm>
            <a:off x="1060296" y="4057382"/>
            <a:ext cx="2362200" cy="41751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>
                <a:ea typeface="Times New Roman"/>
                <a:cs typeface="Times New Roman"/>
              </a:rPr>
              <a:t>Logical Schema</a:t>
            </a:r>
          </a:p>
        </p:txBody>
      </p:sp>
      <p:sp>
        <p:nvSpPr>
          <p:cNvPr id="10" name="Text Box 6"/>
          <p:cNvSpPr txBox="1"/>
          <p:nvPr/>
        </p:nvSpPr>
        <p:spPr bwMode="auto">
          <a:xfrm>
            <a:off x="1066800" y="4812668"/>
            <a:ext cx="2362200" cy="4159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>
                <a:ea typeface="Times New Roman"/>
                <a:cs typeface="Times New Roman"/>
              </a:rPr>
              <a:t>Physical Schema</a:t>
            </a:r>
          </a:p>
        </p:txBody>
      </p:sp>
      <p:sp>
        <p:nvSpPr>
          <p:cNvPr id="14" name="Text Box 10"/>
          <p:cNvSpPr txBox="1"/>
          <p:nvPr/>
        </p:nvSpPr>
        <p:spPr bwMode="auto">
          <a:xfrm>
            <a:off x="1066800" y="1752600"/>
            <a:ext cx="2362200" cy="4159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>
                <a:ea typeface="Times New Roman"/>
                <a:cs typeface="Times New Roman"/>
              </a:rPr>
              <a:t>Use Cases</a:t>
            </a:r>
          </a:p>
        </p:txBody>
      </p:sp>
      <p:cxnSp>
        <p:nvCxnSpPr>
          <p:cNvPr id="15" name="Straight Arrow Connector 14"/>
          <p:cNvCxnSpPr>
            <a:stCxn id="14" idx="2"/>
            <a:endCxn id="7" idx="0"/>
          </p:cNvCxnSpPr>
          <p:nvPr/>
        </p:nvCxnSpPr>
        <p:spPr bwMode="auto">
          <a:xfrm>
            <a:off x="2247900" y="2168526"/>
            <a:ext cx="1960" cy="356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5" idx="1"/>
          </p:cNvCxnSpPr>
          <p:nvPr/>
        </p:nvCxnSpPr>
        <p:spPr>
          <a:xfrm flipV="1">
            <a:off x="3429000" y="2330072"/>
            <a:ext cx="756445" cy="11693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4" idx="1"/>
          </p:cNvCxnSpPr>
          <p:nvPr/>
        </p:nvCxnSpPr>
        <p:spPr>
          <a:xfrm flipV="1">
            <a:off x="3422496" y="4232145"/>
            <a:ext cx="1179140" cy="339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124607" y="1116552"/>
            <a:ext cx="6897960" cy="455073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CA" altLang="en-US" kern="0" dirty="0" smtClean="0">
                <a:ea typeface="MS PGothic" charset="-128"/>
              </a:rPr>
              <a:t>In GWIE2</a:t>
            </a:r>
            <a:endParaRPr lang="en-CA" altLang="en-US" kern="0" dirty="0" smtClean="0">
              <a:ea typeface="MS PGothic" charset="-128"/>
            </a:endParaRPr>
          </a:p>
        </p:txBody>
      </p:sp>
      <p:sp>
        <p:nvSpPr>
          <p:cNvPr id="20" name="Text Box 6"/>
          <p:cNvSpPr txBox="1"/>
          <p:nvPr/>
        </p:nvSpPr>
        <p:spPr bwMode="auto">
          <a:xfrm>
            <a:off x="1067564" y="5586774"/>
            <a:ext cx="2362200" cy="41592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0" dirty="0" smtClean="0">
                <a:ea typeface="Times New Roman"/>
                <a:cs typeface="Times New Roman"/>
              </a:rPr>
              <a:t>Example Data Encodings</a:t>
            </a:r>
            <a:endParaRPr lang="en-CA" sz="1100" dirty="0">
              <a:ea typeface="Times New Roman"/>
              <a:cs typeface="Times New Roman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241396" y="2938828"/>
            <a:ext cx="1960" cy="356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2249016" y="3700988"/>
            <a:ext cx="1960" cy="356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2247900" y="4475797"/>
            <a:ext cx="1960" cy="356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2240416" y="5226051"/>
            <a:ext cx="1960" cy="356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36" y="2904995"/>
            <a:ext cx="2952750" cy="2654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778627"/>
            <a:ext cx="2690828" cy="17909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1" name="Straight Connector 50"/>
          <p:cNvCxnSpPr>
            <a:stCxn id="20" idx="3"/>
            <a:endCxn id="49" idx="1"/>
          </p:cNvCxnSpPr>
          <p:nvPr/>
        </p:nvCxnSpPr>
        <p:spPr>
          <a:xfrm flipV="1">
            <a:off x="3429764" y="5674107"/>
            <a:ext cx="1574284" cy="1206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5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1774" y="191635"/>
            <a:ext cx="8683625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dirty="0" smtClean="0"/>
              <a:t>GWML2:</a:t>
            </a:r>
            <a:r>
              <a:rPr lang="en-US" b="0" kern="0" dirty="0" smtClean="0"/>
              <a:t> </a:t>
            </a:r>
            <a:r>
              <a:rPr lang="en-US" b="0" kern="0" dirty="0" smtClean="0"/>
              <a:t>Testing</a:t>
            </a:r>
            <a:endParaRPr lang="en-US" b="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4607" y="1116552"/>
            <a:ext cx="6897960" cy="455073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CA" altLang="en-US" kern="0" dirty="0" smtClean="0">
                <a:ea typeface="MS PGothic" charset="-128"/>
              </a:rPr>
              <a:t>In GWIE2</a:t>
            </a:r>
            <a:endParaRPr lang="en-CA" altLang="en-US" kern="0" dirty="0" smtClean="0">
              <a:ea typeface="MS PGothic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71625"/>
            <a:ext cx="4320480" cy="47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550"/>
      </p:ext>
    </p:extLst>
  </p:cSld>
  <p:clrMapOvr>
    <a:masterClrMapping/>
  </p:clrMapOvr>
</p:sld>
</file>

<file path=ppt/theme/theme1.xml><?xml version="1.0" encoding="utf-8"?>
<a:theme xmlns:a="http://schemas.openxmlformats.org/drawingml/2006/main" name="2017_St_Johns_Presentation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2017_St_Johns_Presentation_template</Template>
  <TotalTime>221</TotalTime>
  <Words>407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Arial Black</vt:lpstr>
      <vt:lpstr>CG Times</vt:lpstr>
      <vt:lpstr>Times New Roman</vt:lpstr>
      <vt:lpstr>2017_St_Johns_Presentation_template</vt:lpstr>
      <vt:lpstr>GroundwaterML2 (GWML2) HDWG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GeoSciML v4.1</dc:title>
  <dc:subject>OGC TC/PC</dc:subject>
  <dc:creator>Eric Boisvert</dc:creator>
  <cp:lastModifiedBy>Brodaric, Boyan</cp:lastModifiedBy>
  <cp:revision>36</cp:revision>
  <cp:lastPrinted>2003-02-03T21:59:32Z</cp:lastPrinted>
  <dcterms:created xsi:type="dcterms:W3CDTF">2017-06-24T12:40:05Z</dcterms:created>
  <dcterms:modified xsi:type="dcterms:W3CDTF">2017-06-24T16:48:58Z</dcterms:modified>
</cp:coreProperties>
</file>