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256" r:id="rId2"/>
    <p:sldId id="264" r:id="rId3"/>
    <p:sldId id="305" r:id="rId4"/>
    <p:sldId id="258" r:id="rId5"/>
    <p:sldId id="310" r:id="rId6"/>
    <p:sldId id="257" r:id="rId7"/>
    <p:sldId id="316" r:id="rId8"/>
    <p:sldId id="311" r:id="rId9"/>
    <p:sldId id="265" r:id="rId10"/>
    <p:sldId id="269" r:id="rId11"/>
    <p:sldId id="299" r:id="rId12"/>
    <p:sldId id="320" r:id="rId13"/>
    <p:sldId id="297" r:id="rId14"/>
    <p:sldId id="273" r:id="rId15"/>
    <p:sldId id="278" r:id="rId16"/>
    <p:sldId id="317" r:id="rId17"/>
    <p:sldId id="304" r:id="rId18"/>
    <p:sldId id="322" r:id="rId19"/>
    <p:sldId id="318" r:id="rId20"/>
    <p:sldId id="294" r:id="rId21"/>
    <p:sldId id="284" r:id="rId22"/>
    <p:sldId id="319" r:id="rId23"/>
    <p:sldId id="323" r:id="rId24"/>
    <p:sldId id="324" r:id="rId25"/>
    <p:sldId id="280" r:id="rId26"/>
    <p:sldId id="291" r:id="rId27"/>
    <p:sldId id="285" r:id="rId28"/>
    <p:sldId id="286" r:id="rId29"/>
    <p:sldId id="292" r:id="rId30"/>
    <p:sldId id="301" r:id="rId31"/>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5F5F5F"/>
    <a:srgbClr val="4D4D4D"/>
    <a:srgbClr val="808080"/>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48" autoAdjust="0"/>
  </p:normalViewPr>
  <p:slideViewPr>
    <p:cSldViewPr>
      <p:cViewPr>
        <p:scale>
          <a:sx n="50" d="100"/>
          <a:sy n="50" d="100"/>
        </p:scale>
        <p:origin x="-3384" y="-15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DC31F-017C-4035-B3C3-3181BB46A5BC}"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en-US"/>
        </a:p>
      </dgm:t>
    </dgm:pt>
    <dgm:pt modelId="{0203D901-962D-47A1-8C3D-1918758141E7}">
      <dgm:prSet phldrT="[Text]"/>
      <dgm:spPr>
        <a:ln>
          <a:solidFill>
            <a:schemeClr val="tx1"/>
          </a:solidFill>
        </a:ln>
      </dgm:spPr>
      <dgm:t>
        <a:bodyPr/>
        <a:lstStyle/>
        <a:p>
          <a:r>
            <a:rPr lang="en-US" dirty="0" err="1" smtClean="0">
              <a:latin typeface="Tahoma" pitchFamily="34" charset="0"/>
              <a:cs typeface="Tahoma" pitchFamily="34" charset="0"/>
            </a:rPr>
            <a:t>Sitefile</a:t>
          </a:r>
          <a:endParaRPr lang="en-US" dirty="0">
            <a:latin typeface="Tahoma" pitchFamily="34" charset="0"/>
            <a:cs typeface="Tahoma" pitchFamily="34" charset="0"/>
          </a:endParaRPr>
        </a:p>
      </dgm:t>
    </dgm:pt>
    <dgm:pt modelId="{94EFCA9D-7111-4647-8FC4-8C31FFCEB935}" type="parTrans" cxnId="{8190FA60-1F3F-490C-AFE5-36CFC0A2AC83}">
      <dgm:prSet/>
      <dgm:spPr/>
      <dgm:t>
        <a:bodyPr/>
        <a:lstStyle/>
        <a:p>
          <a:endParaRPr lang="en-US">
            <a:latin typeface="Tahoma" pitchFamily="34" charset="0"/>
            <a:cs typeface="Tahoma" pitchFamily="34" charset="0"/>
          </a:endParaRPr>
        </a:p>
      </dgm:t>
    </dgm:pt>
    <dgm:pt modelId="{A921E80B-1731-45BE-BBF0-029294C00D9A}" type="sibTrans" cxnId="{8190FA60-1F3F-490C-AFE5-36CFC0A2AC83}">
      <dgm:prSet/>
      <dgm:spPr/>
      <dgm:t>
        <a:bodyPr/>
        <a:lstStyle/>
        <a:p>
          <a:endParaRPr lang="en-US">
            <a:latin typeface="Tahoma" pitchFamily="34" charset="0"/>
            <a:cs typeface="Tahoma" pitchFamily="34" charset="0"/>
          </a:endParaRPr>
        </a:p>
      </dgm:t>
    </dgm:pt>
    <dgm:pt modelId="{64E81C6B-F73A-4D4A-9F37-86417967EC1C}">
      <dgm:prSet phldrT="[Text]"/>
      <dgm:spPr/>
      <dgm:t>
        <a:bodyPr/>
        <a:lstStyle/>
        <a:p>
          <a:r>
            <a:rPr lang="en-US" dirty="0" smtClean="0">
              <a:latin typeface="Tahoma" pitchFamily="34" charset="0"/>
              <a:cs typeface="Tahoma" pitchFamily="34" charset="0"/>
            </a:rPr>
            <a:t>ADAPS</a:t>
          </a:r>
          <a:endParaRPr lang="en-US" dirty="0">
            <a:latin typeface="Tahoma" pitchFamily="34" charset="0"/>
            <a:cs typeface="Tahoma" pitchFamily="34" charset="0"/>
          </a:endParaRPr>
        </a:p>
      </dgm:t>
    </dgm:pt>
    <dgm:pt modelId="{5067C591-FF4D-4DA9-8E15-F7892D7657F9}" type="parTrans" cxnId="{AE56FAA8-B933-46E1-8B54-ECB479D66A05}">
      <dgm:prSet/>
      <dgm:spPr>
        <a:ln>
          <a:solidFill>
            <a:srgbClr val="FFFF00"/>
          </a:solidFill>
        </a:ln>
      </dgm:spPr>
      <dgm:t>
        <a:bodyPr/>
        <a:lstStyle/>
        <a:p>
          <a:endParaRPr lang="en-US">
            <a:latin typeface="Tahoma" pitchFamily="34" charset="0"/>
            <a:cs typeface="Tahoma" pitchFamily="34" charset="0"/>
          </a:endParaRPr>
        </a:p>
      </dgm:t>
    </dgm:pt>
    <dgm:pt modelId="{288CAFA1-937D-4A4D-8D5C-22123952CB09}" type="sibTrans" cxnId="{AE56FAA8-B933-46E1-8B54-ECB479D66A05}">
      <dgm:prSet/>
      <dgm:spPr/>
      <dgm:t>
        <a:bodyPr/>
        <a:lstStyle/>
        <a:p>
          <a:endParaRPr lang="en-US">
            <a:latin typeface="Tahoma" pitchFamily="34" charset="0"/>
            <a:cs typeface="Tahoma" pitchFamily="34" charset="0"/>
          </a:endParaRPr>
        </a:p>
      </dgm:t>
    </dgm:pt>
    <dgm:pt modelId="{BDC115E0-75A0-4FB7-BA49-91C136D1B320}">
      <dgm:prSet phldrT="[Text]"/>
      <dgm:spPr/>
      <dgm:t>
        <a:bodyPr/>
        <a:lstStyle/>
        <a:p>
          <a:r>
            <a:rPr lang="en-US" dirty="0" smtClean="0">
              <a:latin typeface="Tahoma" pitchFamily="34" charset="0"/>
              <a:cs typeface="Tahoma" pitchFamily="34" charset="0"/>
            </a:rPr>
            <a:t>GWSI</a:t>
          </a:r>
          <a:endParaRPr lang="en-US" dirty="0">
            <a:latin typeface="Tahoma" pitchFamily="34" charset="0"/>
            <a:cs typeface="Tahoma" pitchFamily="34" charset="0"/>
          </a:endParaRPr>
        </a:p>
      </dgm:t>
    </dgm:pt>
    <dgm:pt modelId="{FFF5D005-795D-4A35-8345-7891BAE94968}" type="parTrans" cxnId="{C90B52F6-B19D-4996-A4B4-C365C2CFCEAE}">
      <dgm:prSet/>
      <dgm:spPr>
        <a:ln>
          <a:solidFill>
            <a:srgbClr val="FFFF00"/>
          </a:solidFill>
        </a:ln>
      </dgm:spPr>
      <dgm:t>
        <a:bodyPr/>
        <a:lstStyle/>
        <a:p>
          <a:endParaRPr lang="en-US">
            <a:latin typeface="Tahoma" pitchFamily="34" charset="0"/>
            <a:cs typeface="Tahoma" pitchFamily="34" charset="0"/>
          </a:endParaRPr>
        </a:p>
      </dgm:t>
    </dgm:pt>
    <dgm:pt modelId="{986788F9-2E8E-4ABD-9AEA-3765C5E2A1B7}" type="sibTrans" cxnId="{C90B52F6-B19D-4996-A4B4-C365C2CFCEAE}">
      <dgm:prSet/>
      <dgm:spPr/>
      <dgm:t>
        <a:bodyPr/>
        <a:lstStyle/>
        <a:p>
          <a:endParaRPr lang="en-US">
            <a:latin typeface="Tahoma" pitchFamily="34" charset="0"/>
            <a:cs typeface="Tahoma" pitchFamily="34" charset="0"/>
          </a:endParaRPr>
        </a:p>
      </dgm:t>
    </dgm:pt>
    <dgm:pt modelId="{0AB0EEB2-8128-441A-AF36-498016A030F3}">
      <dgm:prSet phldrT="[Text]"/>
      <dgm:spPr/>
      <dgm:t>
        <a:bodyPr/>
        <a:lstStyle/>
        <a:p>
          <a:r>
            <a:rPr lang="en-US" dirty="0" smtClean="0">
              <a:latin typeface="Tahoma" pitchFamily="34" charset="0"/>
              <a:cs typeface="Tahoma" pitchFamily="34" charset="0"/>
            </a:rPr>
            <a:t>QW</a:t>
          </a:r>
          <a:endParaRPr lang="en-US" dirty="0">
            <a:latin typeface="Tahoma" pitchFamily="34" charset="0"/>
            <a:cs typeface="Tahoma" pitchFamily="34" charset="0"/>
          </a:endParaRPr>
        </a:p>
      </dgm:t>
    </dgm:pt>
    <dgm:pt modelId="{D00D7BA3-B2F1-4DBA-B67B-8A73B59B45D2}" type="parTrans" cxnId="{1292B4F5-508C-4515-98A6-9FDBC463986B}">
      <dgm:prSet/>
      <dgm:spPr>
        <a:ln>
          <a:solidFill>
            <a:srgbClr val="FFFF00"/>
          </a:solidFill>
        </a:ln>
      </dgm:spPr>
      <dgm:t>
        <a:bodyPr/>
        <a:lstStyle/>
        <a:p>
          <a:endParaRPr lang="en-US">
            <a:latin typeface="Tahoma" pitchFamily="34" charset="0"/>
            <a:cs typeface="Tahoma" pitchFamily="34" charset="0"/>
          </a:endParaRPr>
        </a:p>
      </dgm:t>
    </dgm:pt>
    <dgm:pt modelId="{AA849D97-6BBB-4DE0-B6F1-C0F999321E68}" type="sibTrans" cxnId="{1292B4F5-508C-4515-98A6-9FDBC463986B}">
      <dgm:prSet/>
      <dgm:spPr/>
      <dgm:t>
        <a:bodyPr/>
        <a:lstStyle/>
        <a:p>
          <a:endParaRPr lang="en-US">
            <a:latin typeface="Tahoma" pitchFamily="34" charset="0"/>
            <a:cs typeface="Tahoma" pitchFamily="34" charset="0"/>
          </a:endParaRPr>
        </a:p>
      </dgm:t>
    </dgm:pt>
    <dgm:pt modelId="{9210BF09-32BE-44FA-B667-022198F82482}">
      <dgm:prSet phldrT="[Text]"/>
      <dgm:spPr/>
      <dgm:t>
        <a:bodyPr/>
        <a:lstStyle/>
        <a:p>
          <a:r>
            <a:rPr lang="en-US" dirty="0" smtClean="0">
              <a:latin typeface="Tahoma" pitchFamily="34" charset="0"/>
              <a:cs typeface="Tahoma" pitchFamily="34" charset="0"/>
            </a:rPr>
            <a:t>SWUDS</a:t>
          </a:r>
          <a:endParaRPr lang="en-US" dirty="0">
            <a:latin typeface="Tahoma" pitchFamily="34" charset="0"/>
            <a:cs typeface="Tahoma" pitchFamily="34" charset="0"/>
          </a:endParaRPr>
        </a:p>
      </dgm:t>
    </dgm:pt>
    <dgm:pt modelId="{C8DFAEE3-C40C-469A-8C4F-20761A155EF3}" type="parTrans" cxnId="{1AD0E0FA-E769-41B6-B7AB-2F3155144C1B}">
      <dgm:prSet/>
      <dgm:spPr>
        <a:ln>
          <a:solidFill>
            <a:srgbClr val="FFFF00"/>
          </a:solidFill>
        </a:ln>
      </dgm:spPr>
      <dgm:t>
        <a:bodyPr/>
        <a:lstStyle/>
        <a:p>
          <a:endParaRPr lang="en-US">
            <a:latin typeface="Tahoma" pitchFamily="34" charset="0"/>
            <a:cs typeface="Tahoma" pitchFamily="34" charset="0"/>
          </a:endParaRPr>
        </a:p>
      </dgm:t>
    </dgm:pt>
    <dgm:pt modelId="{8AFC4589-55CA-4EA3-AC05-1D2802D170D0}" type="sibTrans" cxnId="{1AD0E0FA-E769-41B6-B7AB-2F3155144C1B}">
      <dgm:prSet/>
      <dgm:spPr/>
      <dgm:t>
        <a:bodyPr/>
        <a:lstStyle/>
        <a:p>
          <a:endParaRPr lang="en-US">
            <a:latin typeface="Tahoma" pitchFamily="34" charset="0"/>
            <a:cs typeface="Tahoma" pitchFamily="34" charset="0"/>
          </a:endParaRPr>
        </a:p>
      </dgm:t>
    </dgm:pt>
    <dgm:pt modelId="{DCF4ACA8-83FF-4A79-91DE-8ED07F5D1C53}" type="pres">
      <dgm:prSet presAssocID="{D2BDC31F-017C-4035-B3C3-3181BB46A5BC}" presName="hierChild1" presStyleCnt="0">
        <dgm:presLayoutVars>
          <dgm:orgChart val="1"/>
          <dgm:chPref val="1"/>
          <dgm:dir/>
          <dgm:animOne val="branch"/>
          <dgm:animLvl val="lvl"/>
          <dgm:resizeHandles/>
        </dgm:presLayoutVars>
      </dgm:prSet>
      <dgm:spPr/>
      <dgm:t>
        <a:bodyPr/>
        <a:lstStyle/>
        <a:p>
          <a:endParaRPr lang="en-US"/>
        </a:p>
      </dgm:t>
    </dgm:pt>
    <dgm:pt modelId="{2009A3DC-5154-450A-8C5E-5FFB017C48B8}" type="pres">
      <dgm:prSet presAssocID="{0203D901-962D-47A1-8C3D-1918758141E7}" presName="hierRoot1" presStyleCnt="0">
        <dgm:presLayoutVars>
          <dgm:hierBranch val="init"/>
        </dgm:presLayoutVars>
      </dgm:prSet>
      <dgm:spPr/>
    </dgm:pt>
    <dgm:pt modelId="{239715EB-10BC-4DC3-9D28-89A5C96C23D7}" type="pres">
      <dgm:prSet presAssocID="{0203D901-962D-47A1-8C3D-1918758141E7}" presName="rootComposite1" presStyleCnt="0"/>
      <dgm:spPr/>
    </dgm:pt>
    <dgm:pt modelId="{43F3ED64-158B-4DFE-8005-A0E82D04FAE3}" type="pres">
      <dgm:prSet presAssocID="{0203D901-962D-47A1-8C3D-1918758141E7}" presName="rootText1" presStyleLbl="node0" presStyleIdx="0" presStyleCnt="1">
        <dgm:presLayoutVars>
          <dgm:chPref val="3"/>
        </dgm:presLayoutVars>
      </dgm:prSet>
      <dgm:spPr/>
      <dgm:t>
        <a:bodyPr/>
        <a:lstStyle/>
        <a:p>
          <a:endParaRPr lang="en-US"/>
        </a:p>
      </dgm:t>
    </dgm:pt>
    <dgm:pt modelId="{822FB1B7-C9CF-402B-A6AD-94ACF4C77DBB}" type="pres">
      <dgm:prSet presAssocID="{0203D901-962D-47A1-8C3D-1918758141E7}" presName="rootConnector1" presStyleLbl="node1" presStyleIdx="0" presStyleCnt="0"/>
      <dgm:spPr/>
      <dgm:t>
        <a:bodyPr/>
        <a:lstStyle/>
        <a:p>
          <a:endParaRPr lang="en-US"/>
        </a:p>
      </dgm:t>
    </dgm:pt>
    <dgm:pt modelId="{E44A1098-EC60-4C8C-AB48-BCF26771707C}" type="pres">
      <dgm:prSet presAssocID="{0203D901-962D-47A1-8C3D-1918758141E7}" presName="hierChild2" presStyleCnt="0"/>
      <dgm:spPr/>
    </dgm:pt>
    <dgm:pt modelId="{1EEA178F-7CE5-47E4-BA75-3445DAD2220E}" type="pres">
      <dgm:prSet presAssocID="{5067C591-FF4D-4DA9-8E15-F7892D7657F9}" presName="Name37" presStyleLbl="parChTrans1D2" presStyleIdx="0" presStyleCnt="4"/>
      <dgm:spPr/>
      <dgm:t>
        <a:bodyPr/>
        <a:lstStyle/>
        <a:p>
          <a:endParaRPr lang="en-US"/>
        </a:p>
      </dgm:t>
    </dgm:pt>
    <dgm:pt modelId="{4FAC1FC2-5905-467D-8818-F59B6188D70F}" type="pres">
      <dgm:prSet presAssocID="{64E81C6B-F73A-4D4A-9F37-86417967EC1C}" presName="hierRoot2" presStyleCnt="0">
        <dgm:presLayoutVars>
          <dgm:hierBranch val="init"/>
        </dgm:presLayoutVars>
      </dgm:prSet>
      <dgm:spPr/>
    </dgm:pt>
    <dgm:pt modelId="{A549B861-E04E-4FBB-99A2-B90872DD900D}" type="pres">
      <dgm:prSet presAssocID="{64E81C6B-F73A-4D4A-9F37-86417967EC1C}" presName="rootComposite" presStyleCnt="0"/>
      <dgm:spPr/>
    </dgm:pt>
    <dgm:pt modelId="{719628A1-CC7D-49AA-AD54-D6486D4FB6FB}" type="pres">
      <dgm:prSet presAssocID="{64E81C6B-F73A-4D4A-9F37-86417967EC1C}" presName="rootText" presStyleLbl="node2" presStyleIdx="0" presStyleCnt="4">
        <dgm:presLayoutVars>
          <dgm:chPref val="3"/>
        </dgm:presLayoutVars>
      </dgm:prSet>
      <dgm:spPr/>
      <dgm:t>
        <a:bodyPr/>
        <a:lstStyle/>
        <a:p>
          <a:endParaRPr lang="en-US"/>
        </a:p>
      </dgm:t>
    </dgm:pt>
    <dgm:pt modelId="{C718272E-6E69-4FCD-A387-A5219AA59F6F}" type="pres">
      <dgm:prSet presAssocID="{64E81C6B-F73A-4D4A-9F37-86417967EC1C}" presName="rootConnector" presStyleLbl="node2" presStyleIdx="0" presStyleCnt="4"/>
      <dgm:spPr/>
      <dgm:t>
        <a:bodyPr/>
        <a:lstStyle/>
        <a:p>
          <a:endParaRPr lang="en-US"/>
        </a:p>
      </dgm:t>
    </dgm:pt>
    <dgm:pt modelId="{6B911965-899C-453D-A7E3-08DD711AD2D9}" type="pres">
      <dgm:prSet presAssocID="{64E81C6B-F73A-4D4A-9F37-86417967EC1C}" presName="hierChild4" presStyleCnt="0"/>
      <dgm:spPr/>
    </dgm:pt>
    <dgm:pt modelId="{0C376591-82C8-4342-9A2B-00ABF4BCABAF}" type="pres">
      <dgm:prSet presAssocID="{64E81C6B-F73A-4D4A-9F37-86417967EC1C}" presName="hierChild5" presStyleCnt="0"/>
      <dgm:spPr/>
    </dgm:pt>
    <dgm:pt modelId="{BE748301-32B6-405E-85D0-BF058F125F44}" type="pres">
      <dgm:prSet presAssocID="{FFF5D005-795D-4A35-8345-7891BAE94968}" presName="Name37" presStyleLbl="parChTrans1D2" presStyleIdx="1" presStyleCnt="4"/>
      <dgm:spPr/>
      <dgm:t>
        <a:bodyPr/>
        <a:lstStyle/>
        <a:p>
          <a:endParaRPr lang="en-US"/>
        </a:p>
      </dgm:t>
    </dgm:pt>
    <dgm:pt modelId="{026A6EFD-3BF7-4FCB-9E3E-0ED96F5660FD}" type="pres">
      <dgm:prSet presAssocID="{BDC115E0-75A0-4FB7-BA49-91C136D1B320}" presName="hierRoot2" presStyleCnt="0">
        <dgm:presLayoutVars>
          <dgm:hierBranch val="init"/>
        </dgm:presLayoutVars>
      </dgm:prSet>
      <dgm:spPr/>
    </dgm:pt>
    <dgm:pt modelId="{929DEE60-503C-4961-8706-A986CC7759DB}" type="pres">
      <dgm:prSet presAssocID="{BDC115E0-75A0-4FB7-BA49-91C136D1B320}" presName="rootComposite" presStyleCnt="0"/>
      <dgm:spPr/>
    </dgm:pt>
    <dgm:pt modelId="{35982D28-DF84-45E7-AC87-D141E0A4A622}" type="pres">
      <dgm:prSet presAssocID="{BDC115E0-75A0-4FB7-BA49-91C136D1B320}" presName="rootText" presStyleLbl="node2" presStyleIdx="1" presStyleCnt="4">
        <dgm:presLayoutVars>
          <dgm:chPref val="3"/>
        </dgm:presLayoutVars>
      </dgm:prSet>
      <dgm:spPr/>
      <dgm:t>
        <a:bodyPr/>
        <a:lstStyle/>
        <a:p>
          <a:endParaRPr lang="en-US"/>
        </a:p>
      </dgm:t>
    </dgm:pt>
    <dgm:pt modelId="{09BF8406-8B5A-4E52-A3C6-F8659A982DC8}" type="pres">
      <dgm:prSet presAssocID="{BDC115E0-75A0-4FB7-BA49-91C136D1B320}" presName="rootConnector" presStyleLbl="node2" presStyleIdx="1" presStyleCnt="4"/>
      <dgm:spPr/>
      <dgm:t>
        <a:bodyPr/>
        <a:lstStyle/>
        <a:p>
          <a:endParaRPr lang="en-US"/>
        </a:p>
      </dgm:t>
    </dgm:pt>
    <dgm:pt modelId="{459ED6D5-8552-4766-8F8B-4597C8E3C843}" type="pres">
      <dgm:prSet presAssocID="{BDC115E0-75A0-4FB7-BA49-91C136D1B320}" presName="hierChild4" presStyleCnt="0"/>
      <dgm:spPr/>
    </dgm:pt>
    <dgm:pt modelId="{C33EE7C7-4ECF-4AE2-86F3-7148DF840F2D}" type="pres">
      <dgm:prSet presAssocID="{BDC115E0-75A0-4FB7-BA49-91C136D1B320}" presName="hierChild5" presStyleCnt="0"/>
      <dgm:spPr/>
    </dgm:pt>
    <dgm:pt modelId="{A17BC422-1E7C-4F5B-A4E3-F3EA942A94A8}" type="pres">
      <dgm:prSet presAssocID="{D00D7BA3-B2F1-4DBA-B67B-8A73B59B45D2}" presName="Name37" presStyleLbl="parChTrans1D2" presStyleIdx="2" presStyleCnt="4"/>
      <dgm:spPr/>
      <dgm:t>
        <a:bodyPr/>
        <a:lstStyle/>
        <a:p>
          <a:endParaRPr lang="en-US"/>
        </a:p>
      </dgm:t>
    </dgm:pt>
    <dgm:pt modelId="{AA836A70-8DF8-4435-9C3C-56FCB7DCCF08}" type="pres">
      <dgm:prSet presAssocID="{0AB0EEB2-8128-441A-AF36-498016A030F3}" presName="hierRoot2" presStyleCnt="0">
        <dgm:presLayoutVars>
          <dgm:hierBranch val="init"/>
        </dgm:presLayoutVars>
      </dgm:prSet>
      <dgm:spPr/>
    </dgm:pt>
    <dgm:pt modelId="{675E6D4E-BD51-43AF-9C73-F8664A5AB1B2}" type="pres">
      <dgm:prSet presAssocID="{0AB0EEB2-8128-441A-AF36-498016A030F3}" presName="rootComposite" presStyleCnt="0"/>
      <dgm:spPr/>
    </dgm:pt>
    <dgm:pt modelId="{1987FCFA-1235-46D0-9F6E-A8880FE4980A}" type="pres">
      <dgm:prSet presAssocID="{0AB0EEB2-8128-441A-AF36-498016A030F3}" presName="rootText" presStyleLbl="node2" presStyleIdx="2" presStyleCnt="4">
        <dgm:presLayoutVars>
          <dgm:chPref val="3"/>
        </dgm:presLayoutVars>
      </dgm:prSet>
      <dgm:spPr/>
      <dgm:t>
        <a:bodyPr/>
        <a:lstStyle/>
        <a:p>
          <a:endParaRPr lang="en-US"/>
        </a:p>
      </dgm:t>
    </dgm:pt>
    <dgm:pt modelId="{6CFE1A28-B941-45BA-B67F-27FA6D974F14}" type="pres">
      <dgm:prSet presAssocID="{0AB0EEB2-8128-441A-AF36-498016A030F3}" presName="rootConnector" presStyleLbl="node2" presStyleIdx="2" presStyleCnt="4"/>
      <dgm:spPr/>
      <dgm:t>
        <a:bodyPr/>
        <a:lstStyle/>
        <a:p>
          <a:endParaRPr lang="en-US"/>
        </a:p>
      </dgm:t>
    </dgm:pt>
    <dgm:pt modelId="{49032A72-C60E-44DB-90B4-5FEBFB9E5E6E}" type="pres">
      <dgm:prSet presAssocID="{0AB0EEB2-8128-441A-AF36-498016A030F3}" presName="hierChild4" presStyleCnt="0"/>
      <dgm:spPr/>
    </dgm:pt>
    <dgm:pt modelId="{30EA41B2-214D-4D91-9A1E-3478CA4107C1}" type="pres">
      <dgm:prSet presAssocID="{0AB0EEB2-8128-441A-AF36-498016A030F3}" presName="hierChild5" presStyleCnt="0"/>
      <dgm:spPr/>
    </dgm:pt>
    <dgm:pt modelId="{ADDBE3D3-9B64-48FD-9839-2FFDD71D621D}" type="pres">
      <dgm:prSet presAssocID="{C8DFAEE3-C40C-469A-8C4F-20761A155EF3}" presName="Name37" presStyleLbl="parChTrans1D2" presStyleIdx="3" presStyleCnt="4"/>
      <dgm:spPr/>
      <dgm:t>
        <a:bodyPr/>
        <a:lstStyle/>
        <a:p>
          <a:endParaRPr lang="en-US"/>
        </a:p>
      </dgm:t>
    </dgm:pt>
    <dgm:pt modelId="{F7252D3A-E372-46D6-95F5-51E733F839D9}" type="pres">
      <dgm:prSet presAssocID="{9210BF09-32BE-44FA-B667-022198F82482}" presName="hierRoot2" presStyleCnt="0">
        <dgm:presLayoutVars>
          <dgm:hierBranch val="init"/>
        </dgm:presLayoutVars>
      </dgm:prSet>
      <dgm:spPr/>
    </dgm:pt>
    <dgm:pt modelId="{5E94700F-F60C-4C95-9842-AF71907B0DE3}" type="pres">
      <dgm:prSet presAssocID="{9210BF09-32BE-44FA-B667-022198F82482}" presName="rootComposite" presStyleCnt="0"/>
      <dgm:spPr/>
    </dgm:pt>
    <dgm:pt modelId="{1EA13586-D8BA-4A68-933E-1BBA3AC6C3C9}" type="pres">
      <dgm:prSet presAssocID="{9210BF09-32BE-44FA-B667-022198F82482}" presName="rootText" presStyleLbl="node2" presStyleIdx="3" presStyleCnt="4">
        <dgm:presLayoutVars>
          <dgm:chPref val="3"/>
        </dgm:presLayoutVars>
      </dgm:prSet>
      <dgm:spPr/>
      <dgm:t>
        <a:bodyPr/>
        <a:lstStyle/>
        <a:p>
          <a:endParaRPr lang="en-US"/>
        </a:p>
      </dgm:t>
    </dgm:pt>
    <dgm:pt modelId="{C28FB0D0-431D-4E93-8681-164A89073CEB}" type="pres">
      <dgm:prSet presAssocID="{9210BF09-32BE-44FA-B667-022198F82482}" presName="rootConnector" presStyleLbl="node2" presStyleIdx="3" presStyleCnt="4"/>
      <dgm:spPr/>
      <dgm:t>
        <a:bodyPr/>
        <a:lstStyle/>
        <a:p>
          <a:endParaRPr lang="en-US"/>
        </a:p>
      </dgm:t>
    </dgm:pt>
    <dgm:pt modelId="{458A5AA5-7643-41C5-A319-B27576331766}" type="pres">
      <dgm:prSet presAssocID="{9210BF09-32BE-44FA-B667-022198F82482}" presName="hierChild4" presStyleCnt="0"/>
      <dgm:spPr/>
    </dgm:pt>
    <dgm:pt modelId="{9F36B8EE-98E0-4A85-B7D9-33A7E774CCBF}" type="pres">
      <dgm:prSet presAssocID="{9210BF09-32BE-44FA-B667-022198F82482}" presName="hierChild5" presStyleCnt="0"/>
      <dgm:spPr/>
    </dgm:pt>
    <dgm:pt modelId="{0B6FD921-9EE4-4F24-A3A8-861F3EBE15AC}" type="pres">
      <dgm:prSet presAssocID="{0203D901-962D-47A1-8C3D-1918758141E7}" presName="hierChild3" presStyleCnt="0"/>
      <dgm:spPr/>
    </dgm:pt>
  </dgm:ptLst>
  <dgm:cxnLst>
    <dgm:cxn modelId="{4888BBED-0760-4546-BDF3-45840C299C6C}" type="presOf" srcId="{9210BF09-32BE-44FA-B667-022198F82482}" destId="{C28FB0D0-431D-4E93-8681-164A89073CEB}" srcOrd="1" destOrd="0" presId="urn:microsoft.com/office/officeart/2005/8/layout/orgChart1"/>
    <dgm:cxn modelId="{8190FA60-1F3F-490C-AFE5-36CFC0A2AC83}" srcId="{D2BDC31F-017C-4035-B3C3-3181BB46A5BC}" destId="{0203D901-962D-47A1-8C3D-1918758141E7}" srcOrd="0" destOrd="0" parTransId="{94EFCA9D-7111-4647-8FC4-8C31FFCEB935}" sibTransId="{A921E80B-1731-45BE-BBF0-029294C00D9A}"/>
    <dgm:cxn modelId="{B8C545B6-F755-4023-8DDD-CEA924189384}" type="presOf" srcId="{5067C591-FF4D-4DA9-8E15-F7892D7657F9}" destId="{1EEA178F-7CE5-47E4-BA75-3445DAD2220E}" srcOrd="0" destOrd="0" presId="urn:microsoft.com/office/officeart/2005/8/layout/orgChart1"/>
    <dgm:cxn modelId="{25834C90-BCDF-4C3B-A5D1-328DC84148A4}" type="presOf" srcId="{C8DFAEE3-C40C-469A-8C4F-20761A155EF3}" destId="{ADDBE3D3-9B64-48FD-9839-2FFDD71D621D}" srcOrd="0" destOrd="0" presId="urn:microsoft.com/office/officeart/2005/8/layout/orgChart1"/>
    <dgm:cxn modelId="{825DBB4B-23FA-4E59-9468-BE91477D3C01}" type="presOf" srcId="{FFF5D005-795D-4A35-8345-7891BAE94968}" destId="{BE748301-32B6-405E-85D0-BF058F125F44}" srcOrd="0" destOrd="0" presId="urn:microsoft.com/office/officeart/2005/8/layout/orgChart1"/>
    <dgm:cxn modelId="{E5771CFF-E737-499C-91BC-5C2DC3D57ADD}" type="presOf" srcId="{0203D901-962D-47A1-8C3D-1918758141E7}" destId="{43F3ED64-158B-4DFE-8005-A0E82D04FAE3}" srcOrd="0" destOrd="0" presId="urn:microsoft.com/office/officeart/2005/8/layout/orgChart1"/>
    <dgm:cxn modelId="{8B8B4D1E-0FEA-4B6A-AACD-D0DD29DCF022}" type="presOf" srcId="{BDC115E0-75A0-4FB7-BA49-91C136D1B320}" destId="{35982D28-DF84-45E7-AC87-D141E0A4A622}" srcOrd="0" destOrd="0" presId="urn:microsoft.com/office/officeart/2005/8/layout/orgChart1"/>
    <dgm:cxn modelId="{75744CA9-2471-457C-BE47-00ECE7E0862F}" type="presOf" srcId="{9210BF09-32BE-44FA-B667-022198F82482}" destId="{1EA13586-D8BA-4A68-933E-1BBA3AC6C3C9}" srcOrd="0" destOrd="0" presId="urn:microsoft.com/office/officeart/2005/8/layout/orgChart1"/>
    <dgm:cxn modelId="{FC003CDD-7A2C-4F8E-826C-37AC812F9090}" type="presOf" srcId="{BDC115E0-75A0-4FB7-BA49-91C136D1B320}" destId="{09BF8406-8B5A-4E52-A3C6-F8659A982DC8}" srcOrd="1" destOrd="0" presId="urn:microsoft.com/office/officeart/2005/8/layout/orgChart1"/>
    <dgm:cxn modelId="{54234244-F511-4DAA-85A8-675A8324667E}" type="presOf" srcId="{D2BDC31F-017C-4035-B3C3-3181BB46A5BC}" destId="{DCF4ACA8-83FF-4A79-91DE-8ED07F5D1C53}" srcOrd="0" destOrd="0" presId="urn:microsoft.com/office/officeart/2005/8/layout/orgChart1"/>
    <dgm:cxn modelId="{1292B4F5-508C-4515-98A6-9FDBC463986B}" srcId="{0203D901-962D-47A1-8C3D-1918758141E7}" destId="{0AB0EEB2-8128-441A-AF36-498016A030F3}" srcOrd="2" destOrd="0" parTransId="{D00D7BA3-B2F1-4DBA-B67B-8A73B59B45D2}" sibTransId="{AA849D97-6BBB-4DE0-B6F1-C0F999321E68}"/>
    <dgm:cxn modelId="{1DFADE8B-A399-40A6-845F-59E118D15566}" type="presOf" srcId="{64E81C6B-F73A-4D4A-9F37-86417967EC1C}" destId="{719628A1-CC7D-49AA-AD54-D6486D4FB6FB}" srcOrd="0" destOrd="0" presId="urn:microsoft.com/office/officeart/2005/8/layout/orgChart1"/>
    <dgm:cxn modelId="{E0B5D6F9-26F1-4C97-94E2-4EAEBB5D59B5}" type="presOf" srcId="{0203D901-962D-47A1-8C3D-1918758141E7}" destId="{822FB1B7-C9CF-402B-A6AD-94ACF4C77DBB}" srcOrd="1" destOrd="0" presId="urn:microsoft.com/office/officeart/2005/8/layout/orgChart1"/>
    <dgm:cxn modelId="{95021C4E-8082-4948-88CE-040C94E18A07}" type="presOf" srcId="{0AB0EEB2-8128-441A-AF36-498016A030F3}" destId="{1987FCFA-1235-46D0-9F6E-A8880FE4980A}" srcOrd="0" destOrd="0" presId="urn:microsoft.com/office/officeart/2005/8/layout/orgChart1"/>
    <dgm:cxn modelId="{FEC50144-0CFC-4A38-ABFC-392AAC99429E}" type="presOf" srcId="{0AB0EEB2-8128-441A-AF36-498016A030F3}" destId="{6CFE1A28-B941-45BA-B67F-27FA6D974F14}" srcOrd="1" destOrd="0" presId="urn:microsoft.com/office/officeart/2005/8/layout/orgChart1"/>
    <dgm:cxn modelId="{1AD0E0FA-E769-41B6-B7AB-2F3155144C1B}" srcId="{0203D901-962D-47A1-8C3D-1918758141E7}" destId="{9210BF09-32BE-44FA-B667-022198F82482}" srcOrd="3" destOrd="0" parTransId="{C8DFAEE3-C40C-469A-8C4F-20761A155EF3}" sibTransId="{8AFC4589-55CA-4EA3-AC05-1D2802D170D0}"/>
    <dgm:cxn modelId="{C90B52F6-B19D-4996-A4B4-C365C2CFCEAE}" srcId="{0203D901-962D-47A1-8C3D-1918758141E7}" destId="{BDC115E0-75A0-4FB7-BA49-91C136D1B320}" srcOrd="1" destOrd="0" parTransId="{FFF5D005-795D-4A35-8345-7891BAE94968}" sibTransId="{986788F9-2E8E-4ABD-9AEA-3765C5E2A1B7}"/>
    <dgm:cxn modelId="{B4243800-72C6-4FEC-A808-CC6549291277}" type="presOf" srcId="{64E81C6B-F73A-4D4A-9F37-86417967EC1C}" destId="{C718272E-6E69-4FCD-A387-A5219AA59F6F}" srcOrd="1" destOrd="0" presId="urn:microsoft.com/office/officeart/2005/8/layout/orgChart1"/>
    <dgm:cxn modelId="{AE56FAA8-B933-46E1-8B54-ECB479D66A05}" srcId="{0203D901-962D-47A1-8C3D-1918758141E7}" destId="{64E81C6B-F73A-4D4A-9F37-86417967EC1C}" srcOrd="0" destOrd="0" parTransId="{5067C591-FF4D-4DA9-8E15-F7892D7657F9}" sibTransId="{288CAFA1-937D-4A4D-8D5C-22123952CB09}"/>
    <dgm:cxn modelId="{ACC41836-2D1D-419C-BB77-D1EB5E8A349D}" type="presOf" srcId="{D00D7BA3-B2F1-4DBA-B67B-8A73B59B45D2}" destId="{A17BC422-1E7C-4F5B-A4E3-F3EA942A94A8}" srcOrd="0" destOrd="0" presId="urn:microsoft.com/office/officeart/2005/8/layout/orgChart1"/>
    <dgm:cxn modelId="{9CD0FACE-AE6F-4CB9-8729-D9CFDF56E910}" type="presParOf" srcId="{DCF4ACA8-83FF-4A79-91DE-8ED07F5D1C53}" destId="{2009A3DC-5154-450A-8C5E-5FFB017C48B8}" srcOrd="0" destOrd="0" presId="urn:microsoft.com/office/officeart/2005/8/layout/orgChart1"/>
    <dgm:cxn modelId="{5B1E9003-A2BA-42C2-9FDB-B83538E26C84}" type="presParOf" srcId="{2009A3DC-5154-450A-8C5E-5FFB017C48B8}" destId="{239715EB-10BC-4DC3-9D28-89A5C96C23D7}" srcOrd="0" destOrd="0" presId="urn:microsoft.com/office/officeart/2005/8/layout/orgChart1"/>
    <dgm:cxn modelId="{D2BB2F3D-4C4A-41E8-9C8C-442826360792}" type="presParOf" srcId="{239715EB-10BC-4DC3-9D28-89A5C96C23D7}" destId="{43F3ED64-158B-4DFE-8005-A0E82D04FAE3}" srcOrd="0" destOrd="0" presId="urn:microsoft.com/office/officeart/2005/8/layout/orgChart1"/>
    <dgm:cxn modelId="{121D0D90-4836-4FCA-80E7-454C94BD1625}" type="presParOf" srcId="{239715EB-10BC-4DC3-9D28-89A5C96C23D7}" destId="{822FB1B7-C9CF-402B-A6AD-94ACF4C77DBB}" srcOrd="1" destOrd="0" presId="urn:microsoft.com/office/officeart/2005/8/layout/orgChart1"/>
    <dgm:cxn modelId="{CACF0A27-A895-45AD-B743-1422813E30FD}" type="presParOf" srcId="{2009A3DC-5154-450A-8C5E-5FFB017C48B8}" destId="{E44A1098-EC60-4C8C-AB48-BCF26771707C}" srcOrd="1" destOrd="0" presId="urn:microsoft.com/office/officeart/2005/8/layout/orgChart1"/>
    <dgm:cxn modelId="{DD4B502A-08F9-4586-9A7E-85ED52EEC49B}" type="presParOf" srcId="{E44A1098-EC60-4C8C-AB48-BCF26771707C}" destId="{1EEA178F-7CE5-47E4-BA75-3445DAD2220E}" srcOrd="0" destOrd="0" presId="urn:microsoft.com/office/officeart/2005/8/layout/orgChart1"/>
    <dgm:cxn modelId="{356409E7-982C-4949-B9CE-1928B0D4EC16}" type="presParOf" srcId="{E44A1098-EC60-4C8C-AB48-BCF26771707C}" destId="{4FAC1FC2-5905-467D-8818-F59B6188D70F}" srcOrd="1" destOrd="0" presId="urn:microsoft.com/office/officeart/2005/8/layout/orgChart1"/>
    <dgm:cxn modelId="{F6D0E1D8-50CA-4006-AE2A-7BFCC7100CE9}" type="presParOf" srcId="{4FAC1FC2-5905-467D-8818-F59B6188D70F}" destId="{A549B861-E04E-4FBB-99A2-B90872DD900D}" srcOrd="0" destOrd="0" presId="urn:microsoft.com/office/officeart/2005/8/layout/orgChart1"/>
    <dgm:cxn modelId="{651FD700-2472-4646-8BD0-529F24992AE5}" type="presParOf" srcId="{A549B861-E04E-4FBB-99A2-B90872DD900D}" destId="{719628A1-CC7D-49AA-AD54-D6486D4FB6FB}" srcOrd="0" destOrd="0" presId="urn:microsoft.com/office/officeart/2005/8/layout/orgChart1"/>
    <dgm:cxn modelId="{FDF5D786-508B-4E93-B608-AE5C5623C5A1}" type="presParOf" srcId="{A549B861-E04E-4FBB-99A2-B90872DD900D}" destId="{C718272E-6E69-4FCD-A387-A5219AA59F6F}" srcOrd="1" destOrd="0" presId="urn:microsoft.com/office/officeart/2005/8/layout/orgChart1"/>
    <dgm:cxn modelId="{0F316DC5-4343-4704-91A8-58CFAA6726A3}" type="presParOf" srcId="{4FAC1FC2-5905-467D-8818-F59B6188D70F}" destId="{6B911965-899C-453D-A7E3-08DD711AD2D9}" srcOrd="1" destOrd="0" presId="urn:microsoft.com/office/officeart/2005/8/layout/orgChart1"/>
    <dgm:cxn modelId="{29900687-06EF-41F8-88FF-C67C38565F7F}" type="presParOf" srcId="{4FAC1FC2-5905-467D-8818-F59B6188D70F}" destId="{0C376591-82C8-4342-9A2B-00ABF4BCABAF}" srcOrd="2" destOrd="0" presId="urn:microsoft.com/office/officeart/2005/8/layout/orgChart1"/>
    <dgm:cxn modelId="{2735E4BE-0AAB-4470-8AB0-9A9762527248}" type="presParOf" srcId="{E44A1098-EC60-4C8C-AB48-BCF26771707C}" destId="{BE748301-32B6-405E-85D0-BF058F125F44}" srcOrd="2" destOrd="0" presId="urn:microsoft.com/office/officeart/2005/8/layout/orgChart1"/>
    <dgm:cxn modelId="{FA4AFE95-E5CA-4163-9958-CE951D405410}" type="presParOf" srcId="{E44A1098-EC60-4C8C-AB48-BCF26771707C}" destId="{026A6EFD-3BF7-4FCB-9E3E-0ED96F5660FD}" srcOrd="3" destOrd="0" presId="urn:microsoft.com/office/officeart/2005/8/layout/orgChart1"/>
    <dgm:cxn modelId="{6B64BFC4-1D27-4F72-97B2-F3CEB753A562}" type="presParOf" srcId="{026A6EFD-3BF7-4FCB-9E3E-0ED96F5660FD}" destId="{929DEE60-503C-4961-8706-A986CC7759DB}" srcOrd="0" destOrd="0" presId="urn:microsoft.com/office/officeart/2005/8/layout/orgChart1"/>
    <dgm:cxn modelId="{151E738B-7B8B-4F77-A3C1-A34D22DD85E6}" type="presParOf" srcId="{929DEE60-503C-4961-8706-A986CC7759DB}" destId="{35982D28-DF84-45E7-AC87-D141E0A4A622}" srcOrd="0" destOrd="0" presId="urn:microsoft.com/office/officeart/2005/8/layout/orgChart1"/>
    <dgm:cxn modelId="{48F0836F-90B0-4A1B-BC32-1BF2CBB94518}" type="presParOf" srcId="{929DEE60-503C-4961-8706-A986CC7759DB}" destId="{09BF8406-8B5A-4E52-A3C6-F8659A982DC8}" srcOrd="1" destOrd="0" presId="urn:microsoft.com/office/officeart/2005/8/layout/orgChart1"/>
    <dgm:cxn modelId="{6B80E1D3-FF9B-4C77-8DC7-6077907277FF}" type="presParOf" srcId="{026A6EFD-3BF7-4FCB-9E3E-0ED96F5660FD}" destId="{459ED6D5-8552-4766-8F8B-4597C8E3C843}" srcOrd="1" destOrd="0" presId="urn:microsoft.com/office/officeart/2005/8/layout/orgChart1"/>
    <dgm:cxn modelId="{74A2A28C-E777-4EA2-9268-38B8A0BFD7D3}" type="presParOf" srcId="{026A6EFD-3BF7-4FCB-9E3E-0ED96F5660FD}" destId="{C33EE7C7-4ECF-4AE2-86F3-7148DF840F2D}" srcOrd="2" destOrd="0" presId="urn:microsoft.com/office/officeart/2005/8/layout/orgChart1"/>
    <dgm:cxn modelId="{31F0EB27-F3ED-409D-A2B8-391896371F5D}" type="presParOf" srcId="{E44A1098-EC60-4C8C-AB48-BCF26771707C}" destId="{A17BC422-1E7C-4F5B-A4E3-F3EA942A94A8}" srcOrd="4" destOrd="0" presId="urn:microsoft.com/office/officeart/2005/8/layout/orgChart1"/>
    <dgm:cxn modelId="{55EC5001-EECA-4FAA-87A9-357FF325594E}" type="presParOf" srcId="{E44A1098-EC60-4C8C-AB48-BCF26771707C}" destId="{AA836A70-8DF8-4435-9C3C-56FCB7DCCF08}" srcOrd="5" destOrd="0" presId="urn:microsoft.com/office/officeart/2005/8/layout/orgChart1"/>
    <dgm:cxn modelId="{62EEE18B-B400-48F1-95A3-E61F3B6D1C9B}" type="presParOf" srcId="{AA836A70-8DF8-4435-9C3C-56FCB7DCCF08}" destId="{675E6D4E-BD51-43AF-9C73-F8664A5AB1B2}" srcOrd="0" destOrd="0" presId="urn:microsoft.com/office/officeart/2005/8/layout/orgChart1"/>
    <dgm:cxn modelId="{4A1FDE4D-667A-4AAA-951F-09B4AF0191B4}" type="presParOf" srcId="{675E6D4E-BD51-43AF-9C73-F8664A5AB1B2}" destId="{1987FCFA-1235-46D0-9F6E-A8880FE4980A}" srcOrd="0" destOrd="0" presId="urn:microsoft.com/office/officeart/2005/8/layout/orgChart1"/>
    <dgm:cxn modelId="{47AB34CF-C119-4E41-BA34-5F44B309A87E}" type="presParOf" srcId="{675E6D4E-BD51-43AF-9C73-F8664A5AB1B2}" destId="{6CFE1A28-B941-45BA-B67F-27FA6D974F14}" srcOrd="1" destOrd="0" presId="urn:microsoft.com/office/officeart/2005/8/layout/orgChart1"/>
    <dgm:cxn modelId="{5AD42483-FDAF-46FF-B581-F4C7206B32CB}" type="presParOf" srcId="{AA836A70-8DF8-4435-9C3C-56FCB7DCCF08}" destId="{49032A72-C60E-44DB-90B4-5FEBFB9E5E6E}" srcOrd="1" destOrd="0" presId="urn:microsoft.com/office/officeart/2005/8/layout/orgChart1"/>
    <dgm:cxn modelId="{1B908E72-5016-4289-9230-AAF72B17C215}" type="presParOf" srcId="{AA836A70-8DF8-4435-9C3C-56FCB7DCCF08}" destId="{30EA41B2-214D-4D91-9A1E-3478CA4107C1}" srcOrd="2" destOrd="0" presId="urn:microsoft.com/office/officeart/2005/8/layout/orgChart1"/>
    <dgm:cxn modelId="{1CDF9CB7-5516-4353-8A15-0CB77CEF01A9}" type="presParOf" srcId="{E44A1098-EC60-4C8C-AB48-BCF26771707C}" destId="{ADDBE3D3-9B64-48FD-9839-2FFDD71D621D}" srcOrd="6" destOrd="0" presId="urn:microsoft.com/office/officeart/2005/8/layout/orgChart1"/>
    <dgm:cxn modelId="{87B407C8-24BB-4AE1-9755-1DEFEF13516A}" type="presParOf" srcId="{E44A1098-EC60-4C8C-AB48-BCF26771707C}" destId="{F7252D3A-E372-46D6-95F5-51E733F839D9}" srcOrd="7" destOrd="0" presId="urn:microsoft.com/office/officeart/2005/8/layout/orgChart1"/>
    <dgm:cxn modelId="{67AC4CA5-3CC2-480D-B9F5-506AC726AD86}" type="presParOf" srcId="{F7252D3A-E372-46D6-95F5-51E733F839D9}" destId="{5E94700F-F60C-4C95-9842-AF71907B0DE3}" srcOrd="0" destOrd="0" presId="urn:microsoft.com/office/officeart/2005/8/layout/orgChart1"/>
    <dgm:cxn modelId="{CFD45E32-9B6D-465C-BE5D-771E4FA37791}" type="presParOf" srcId="{5E94700F-F60C-4C95-9842-AF71907B0DE3}" destId="{1EA13586-D8BA-4A68-933E-1BBA3AC6C3C9}" srcOrd="0" destOrd="0" presId="urn:microsoft.com/office/officeart/2005/8/layout/orgChart1"/>
    <dgm:cxn modelId="{641008B0-D3B9-4520-AEA2-CA1E0E1A43CE}" type="presParOf" srcId="{5E94700F-F60C-4C95-9842-AF71907B0DE3}" destId="{C28FB0D0-431D-4E93-8681-164A89073CEB}" srcOrd="1" destOrd="0" presId="urn:microsoft.com/office/officeart/2005/8/layout/orgChart1"/>
    <dgm:cxn modelId="{1260306D-85F2-4D32-A9E6-1D7BECCB089B}" type="presParOf" srcId="{F7252D3A-E372-46D6-95F5-51E733F839D9}" destId="{458A5AA5-7643-41C5-A319-B27576331766}" srcOrd="1" destOrd="0" presId="urn:microsoft.com/office/officeart/2005/8/layout/orgChart1"/>
    <dgm:cxn modelId="{46A582A4-6E86-4AC6-B3DE-122E5F069B68}" type="presParOf" srcId="{F7252D3A-E372-46D6-95F5-51E733F839D9}" destId="{9F36B8EE-98E0-4A85-B7D9-33A7E774CCBF}" srcOrd="2" destOrd="0" presId="urn:microsoft.com/office/officeart/2005/8/layout/orgChart1"/>
    <dgm:cxn modelId="{CED8052C-A809-4B62-9DE4-E781D54FB7EB}" type="presParOf" srcId="{2009A3DC-5154-450A-8C5E-5FFB017C48B8}" destId="{0B6FD921-9EE4-4F24-A3A8-861F3EBE15AC}"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eaLnBrk="1" hangingPunct="1">
              <a:lnSpc>
                <a:spcPct val="100000"/>
              </a:lnSpc>
              <a:spcBef>
                <a:spcPct val="0"/>
              </a:spcBef>
              <a:buFontTx/>
              <a:buNone/>
              <a:defRPr sz="1200"/>
            </a:lvl1pPr>
          </a:lstStyle>
          <a:p>
            <a:pPr>
              <a:defRPr/>
            </a:pPr>
            <a:endParaRPr lang="en-US"/>
          </a:p>
        </p:txBody>
      </p:sp>
      <p:sp>
        <p:nvSpPr>
          <p:cNvPr id="109571" name="Rectangle 3"/>
          <p:cNvSpPr>
            <a:spLocks noGrp="1" noChangeArrowheads="1"/>
          </p:cNvSpPr>
          <p:nvPr>
            <p:ph type="dt" sz="quarter" idx="1"/>
          </p:nvPr>
        </p:nvSpPr>
        <p:spPr bwMode="auto">
          <a:xfrm>
            <a:off x="3935413"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eaLnBrk="1" hangingPunct="1">
              <a:lnSpc>
                <a:spcPct val="100000"/>
              </a:lnSpc>
              <a:spcBef>
                <a:spcPct val="0"/>
              </a:spcBef>
              <a:buFontTx/>
              <a:buNone/>
              <a:defRPr sz="1200"/>
            </a:lvl1pPr>
          </a:lstStyle>
          <a:p>
            <a:pPr>
              <a:defRPr/>
            </a:pPr>
            <a:endParaRPr lang="en-US"/>
          </a:p>
        </p:txBody>
      </p:sp>
      <p:sp>
        <p:nvSpPr>
          <p:cNvPr id="109572" name="Rectangle 4"/>
          <p:cNvSpPr>
            <a:spLocks noGrp="1" noChangeArrowheads="1"/>
          </p:cNvSpPr>
          <p:nvPr>
            <p:ph type="ftr" sz="quarter" idx="2"/>
          </p:nvPr>
        </p:nvSpPr>
        <p:spPr bwMode="auto">
          <a:xfrm>
            <a:off x="0" y="8758238"/>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defTabSz="923925" eaLnBrk="1" hangingPunct="1">
              <a:lnSpc>
                <a:spcPct val="100000"/>
              </a:lnSpc>
              <a:spcBef>
                <a:spcPct val="0"/>
              </a:spcBef>
              <a:buFontTx/>
              <a:buNone/>
              <a:defRPr sz="1200"/>
            </a:lvl1pPr>
          </a:lstStyle>
          <a:p>
            <a:pPr>
              <a:defRPr/>
            </a:pPr>
            <a:endParaRPr lang="en-US"/>
          </a:p>
        </p:txBody>
      </p:sp>
      <p:sp>
        <p:nvSpPr>
          <p:cNvPr id="109573" name="Rectangle 5"/>
          <p:cNvSpPr>
            <a:spLocks noGrp="1" noChangeArrowheads="1"/>
          </p:cNvSpPr>
          <p:nvPr>
            <p:ph type="sldNum" sz="quarter" idx="3"/>
          </p:nvPr>
        </p:nvSpPr>
        <p:spPr bwMode="auto">
          <a:xfrm>
            <a:off x="3935413" y="8758238"/>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eaLnBrk="1" hangingPunct="1">
              <a:lnSpc>
                <a:spcPct val="100000"/>
              </a:lnSpc>
              <a:spcBef>
                <a:spcPct val="0"/>
              </a:spcBef>
              <a:buFontTx/>
              <a:buNone/>
              <a:defRPr sz="1200"/>
            </a:lvl1pPr>
          </a:lstStyle>
          <a:p>
            <a:pPr>
              <a:defRPr/>
            </a:pPr>
            <a:fld id="{B97BD0E7-014A-49A0-AF5A-15D87AE06D2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eaLnBrk="1" hangingPunct="1">
              <a:lnSpc>
                <a:spcPct val="100000"/>
              </a:lnSpc>
              <a:spcBef>
                <a:spcPct val="0"/>
              </a:spcBef>
              <a:buFontTx/>
              <a:buNone/>
              <a:defRPr sz="1200"/>
            </a:lvl1pPr>
          </a:lstStyle>
          <a:p>
            <a:pPr>
              <a:defRPr/>
            </a:pPr>
            <a:endParaRPr lang="en-US"/>
          </a:p>
        </p:txBody>
      </p:sp>
      <p:sp>
        <p:nvSpPr>
          <p:cNvPr id="13315" name="Rectangle 3"/>
          <p:cNvSpPr>
            <a:spLocks noGrp="1" noChangeArrowheads="1"/>
          </p:cNvSpPr>
          <p:nvPr>
            <p:ph type="dt" idx="1"/>
          </p:nvPr>
        </p:nvSpPr>
        <p:spPr bwMode="auto">
          <a:xfrm>
            <a:off x="3935413"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eaLnBrk="1" hangingPunct="1">
              <a:lnSpc>
                <a:spcPct val="100000"/>
              </a:lnSpc>
              <a:spcBef>
                <a:spcPct val="0"/>
              </a:spcBef>
              <a:buFontTx/>
              <a:buNone/>
              <a:defRPr sz="1200"/>
            </a:lvl1pPr>
          </a:lstStyle>
          <a:p>
            <a:pPr>
              <a:defRPr/>
            </a:pPr>
            <a:endParaRPr lang="en-US"/>
          </a:p>
        </p:txBody>
      </p:sp>
      <p:sp>
        <p:nvSpPr>
          <p:cNvPr id="14340" name="Rectangle 4"/>
          <p:cNvSpPr>
            <a:spLocks noGrp="1" noRot="1" noChangeArrowheads="1" noTextEdit="1"/>
          </p:cNvSpPr>
          <p:nvPr>
            <p:ph type="sldImg" idx="2"/>
          </p:nvPr>
        </p:nvSpPr>
        <p:spPr bwMode="auto">
          <a:xfrm>
            <a:off x="1168400" y="692150"/>
            <a:ext cx="4610100" cy="345757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95325" y="4379913"/>
            <a:ext cx="5556250" cy="4148137"/>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758238"/>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defTabSz="923925" eaLnBrk="1" hangingPunct="1">
              <a:lnSpc>
                <a:spcPct val="100000"/>
              </a:lnSpc>
              <a:spcBef>
                <a:spcPct val="0"/>
              </a:spcBef>
              <a:buFontTx/>
              <a:buNone/>
              <a:defRPr sz="1200"/>
            </a:lvl1pPr>
          </a:lstStyle>
          <a:p>
            <a:pPr>
              <a:defRPr/>
            </a:pPr>
            <a:endParaRPr lang="en-US"/>
          </a:p>
        </p:txBody>
      </p:sp>
      <p:sp>
        <p:nvSpPr>
          <p:cNvPr id="13319" name="Rectangle 7"/>
          <p:cNvSpPr>
            <a:spLocks noGrp="1" noChangeArrowheads="1"/>
          </p:cNvSpPr>
          <p:nvPr>
            <p:ph type="sldNum" sz="quarter" idx="5"/>
          </p:nvPr>
        </p:nvSpPr>
        <p:spPr bwMode="auto">
          <a:xfrm>
            <a:off x="3935413" y="8758238"/>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eaLnBrk="1" hangingPunct="1">
              <a:lnSpc>
                <a:spcPct val="100000"/>
              </a:lnSpc>
              <a:spcBef>
                <a:spcPct val="0"/>
              </a:spcBef>
              <a:buFontTx/>
              <a:buNone/>
              <a:defRPr sz="1200"/>
            </a:lvl1pPr>
          </a:lstStyle>
          <a:p>
            <a:pPr>
              <a:defRPr/>
            </a:pPr>
            <a:fld id="{6AB44E47-AA26-42B6-8E27-3E7661BF1A1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D21F38A-E486-4D45-8E16-D0921F4C6F5F}" type="slidenum">
              <a:rPr lang="en-US" smtClean="0"/>
              <a:pPr/>
              <a:t>1</a:t>
            </a:fld>
            <a:endParaRPr lang="en-US" smtClean="0"/>
          </a:p>
        </p:txBody>
      </p:sp>
      <p:sp>
        <p:nvSpPr>
          <p:cNvPr id="17410" name="Rectangle 2"/>
          <p:cNvSpPr>
            <a:spLocks noGrp="1" noRo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en-US" smtClean="0"/>
              <a:t>Hi and thanks for having me here today. </a:t>
            </a:r>
          </a:p>
          <a:p>
            <a:pPr eaLnBrk="1" hangingPunct="1"/>
            <a:r>
              <a:rPr lang="en-US" smtClean="0"/>
              <a:t>I’m going to talk about the science of water-use at the U.S. Geological Survey and will touch on all the topics in the title  - but not necessarily in the same order.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D6C8B2B4-2191-4E7F-BBE6-F2E6D5E64081}" type="slidenum">
              <a:rPr lang="en-US" smtClean="0"/>
              <a:pPr/>
              <a:t>11</a:t>
            </a:fld>
            <a:endParaRPr lang="en-US" smtClean="0"/>
          </a:p>
        </p:txBody>
      </p:sp>
      <p:sp>
        <p:nvSpPr>
          <p:cNvPr id="36866" name="Rectangle 2"/>
          <p:cNvSpPr>
            <a:spLocks noGrp="1" noRo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smtClean="0"/>
              <a:t>These are the overarching goals for the USGS Water Census</a:t>
            </a:r>
          </a:p>
          <a:p>
            <a:pPr eaLnBrk="1" hangingPunct="1"/>
            <a:r>
              <a:rPr lang="en-US" sz="800" smtClean="0">
                <a:latin typeface="Tahoma" pitchFamily="34" charset="0"/>
              </a:rPr>
              <a:t>Regression models  - Expand use of statistical sampling to verify, validate and improve water use models, Significantly expand our use of remote-sensing in water-use science</a:t>
            </a:r>
          </a:p>
          <a:p>
            <a:pPr eaLnBrk="1" hangingPunct="1"/>
            <a:r>
              <a:rPr lang="en-US" sz="800" smtClean="0">
                <a:latin typeface="Tahoma" pitchFamily="34" charset="0"/>
              </a:rPr>
              <a:t>Consumptive water use = uses of water that remove quantities of water during the execution of said activity or incorporate water into products.  i.e. steel making evaporates water, bio fuels can incorporate water into the product</a:t>
            </a:r>
          </a:p>
          <a:p>
            <a:pPr eaLnBrk="1" hangingPunct="1"/>
            <a:r>
              <a:rPr lang="en-US" sz="800" smtClean="0">
                <a:latin typeface="Tahoma" pitchFamily="34" charset="0"/>
              </a:rPr>
              <a:t>Further investigate and quantify consumptive use – look at by sector and activity</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EF0471E7-D4E1-4F80-9776-13F4D4F58DD8}" type="slidenum">
              <a:rPr lang="en-US" smtClean="0"/>
              <a:pPr/>
              <a:t>13</a:t>
            </a:fld>
            <a:endParaRPr lang="en-US" smtClean="0"/>
          </a:p>
        </p:txBody>
      </p:sp>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r>
              <a:rPr lang="en-US" smtClean="0"/>
              <a:t>We want to invest significantly in the science of water use – to develop better means of estimating water use as recommended by the National Research Council. </a:t>
            </a:r>
          </a:p>
          <a:p>
            <a:pPr eaLnBrk="1" hangingPunct="1"/>
            <a:r>
              <a:rPr lang="en-US" smtClean="0"/>
              <a:t>We will make a significant investment in reinstituting estimates of consumptive use. Our ultimate objective will be to track the drop of water from where it is withdrawn, to how it is used and consumed, and ultimate how its flow is returned to the environment.</a:t>
            </a:r>
          </a:p>
        </p:txBody>
      </p:sp>
      <p:sp>
        <p:nvSpPr>
          <p:cNvPr id="39940" name="Slide Number Placeholder 3"/>
          <p:cNvSpPr txBox="1">
            <a:spLocks noGrp="1"/>
          </p:cNvSpPr>
          <p:nvPr/>
        </p:nvSpPr>
        <p:spPr bwMode="auto">
          <a:xfrm>
            <a:off x="3935413" y="8758238"/>
            <a:ext cx="3009900" cy="460375"/>
          </a:xfrm>
          <a:prstGeom prst="rect">
            <a:avLst/>
          </a:prstGeom>
          <a:noFill/>
          <a:ln w="9525">
            <a:noFill/>
            <a:miter lim="800000"/>
            <a:headEnd/>
            <a:tailEnd/>
          </a:ln>
        </p:spPr>
        <p:txBody>
          <a:bodyPr lIns="92382" tIns="46191" rIns="92382" bIns="46191" anchor="b"/>
          <a:lstStyle/>
          <a:p>
            <a:pPr algn="r" defTabSz="923925"/>
            <a:fld id="{38BC2136-118A-4A8F-907D-47C271FF7E92}" type="slidenum">
              <a:rPr lang="en-US" sz="1200"/>
              <a:pPr algn="r" defTabSz="923925"/>
              <a:t>13</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BA939207-83A8-472E-B42D-2330004F5993}" type="slidenum">
              <a:rPr lang="en-US" smtClean="0"/>
              <a:pPr/>
              <a:t>14</a:t>
            </a:fld>
            <a:endParaRPr lang="en-US" smtClean="0"/>
          </a:p>
        </p:txBody>
      </p:sp>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lIns="90645" tIns="45322" rIns="90645" bIns="45322"/>
          <a:lstStyle/>
          <a:p>
            <a:pPr eaLnBrk="1" hangingPunct="1"/>
            <a:r>
              <a:rPr lang="en-US" smtClean="0"/>
              <a:t>This slide shows (as the caption notes) a schematic of HUMAN USE OF WATER</a:t>
            </a:r>
          </a:p>
          <a:p>
            <a:pPr eaLnBrk="1" hangingPunct="1"/>
            <a:r>
              <a:rPr lang="en-US" smtClean="0"/>
              <a:t>What SWUDS has endeavored to do is take this and create data-structures that allow users to represent the things going on here into a tabular database</a:t>
            </a:r>
          </a:p>
          <a:p>
            <a:pPr eaLnBrk="1" hangingPunct="1"/>
            <a:endParaRPr lang="en-US" smtClean="0"/>
          </a:p>
          <a:p>
            <a:pPr eaLnBrk="1" hangingPunct="1"/>
            <a:r>
              <a:rPr lang="en-US" smtClean="0"/>
              <a:t>“Water-use” contains the infrastructure elements that interact directly with the natural hydrologic system through withdrawals and returns, and also includes the various treatment, distribution, user/application, collection, consumption, loss, and gain entities.</a:t>
            </a:r>
          </a:p>
        </p:txBody>
      </p:sp>
      <p:sp>
        <p:nvSpPr>
          <p:cNvPr id="41988" name="Slide Number Placeholder 3"/>
          <p:cNvSpPr txBox="1">
            <a:spLocks noGrp="1"/>
          </p:cNvSpPr>
          <p:nvPr/>
        </p:nvSpPr>
        <p:spPr bwMode="auto">
          <a:xfrm>
            <a:off x="3935413" y="8758238"/>
            <a:ext cx="3009900" cy="460375"/>
          </a:xfrm>
          <a:prstGeom prst="rect">
            <a:avLst/>
          </a:prstGeom>
          <a:noFill/>
          <a:ln w="9525">
            <a:noFill/>
            <a:miter lim="800000"/>
            <a:headEnd/>
            <a:tailEnd/>
          </a:ln>
        </p:spPr>
        <p:txBody>
          <a:bodyPr lIns="90645" tIns="45322" rIns="90645" bIns="45322" anchor="b"/>
          <a:lstStyle/>
          <a:p>
            <a:pPr algn="r" defTabSz="906463"/>
            <a:fld id="{FF609CAE-C264-49A5-AC46-70C67DC35DD7}" type="slidenum">
              <a:rPr lang="en-US" sz="1200">
                <a:cs typeface="Arial" charset="0"/>
              </a:rPr>
              <a:pPr algn="r" defTabSz="906463"/>
              <a:t>14</a:t>
            </a:fld>
            <a:endParaRPr lang="en-US" sz="120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16C728E3-5B3A-4541-B975-77875A5C3F42}" type="slidenum">
              <a:rPr lang="en-US" smtClean="0"/>
              <a:pPr/>
              <a:t>15</a:t>
            </a:fld>
            <a:endParaRPr lang="en-US" smtClean="0"/>
          </a:p>
        </p:txBody>
      </p:sp>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lIns="90645" tIns="45322" rIns="90645" bIns="45322"/>
          <a:lstStyle/>
          <a:p>
            <a:pPr eaLnBrk="1" hangingPunct="1">
              <a:buFontTx/>
              <a:buChar char="•"/>
            </a:pPr>
            <a:r>
              <a:rPr lang="en-US" smtClean="0"/>
              <a:t>This is view of the one of the ways we (USGS) like to look at water-use data</a:t>
            </a:r>
          </a:p>
          <a:p>
            <a:pPr eaLnBrk="1" hangingPunct="1">
              <a:buFontTx/>
              <a:buChar char="•"/>
            </a:pPr>
            <a:r>
              <a:rPr lang="en-US" smtClean="0"/>
              <a:t>A – is obviously a very simple view of the world B – goes one small step forward and recognizes that water can move in many directions inside the system.  Tracking flows can very quickly become complicated</a:t>
            </a:r>
          </a:p>
          <a:p>
            <a:pPr eaLnBrk="1" hangingPunct="1">
              <a:buFontTx/>
              <a:buChar char="•"/>
            </a:pPr>
            <a:r>
              <a:rPr lang="en-US" smtClean="0"/>
              <a:t>The thing to remember here is that each of the sites (Sx, Dx, etc) maintains a to conveyance.  Water is tracked as it leaves a site</a:t>
            </a:r>
          </a:p>
          <a:p>
            <a:pPr eaLnBrk="1" hangingPunct="1">
              <a:buFontTx/>
              <a:buChar char="•"/>
            </a:pPr>
            <a:endParaRPr lang="en-US" smtClean="0">
              <a:latin typeface="Tahoma" pitchFamily="34" charset="0"/>
            </a:endParaRPr>
          </a:p>
          <a:p>
            <a:pPr eaLnBrk="1" hangingPunct="1">
              <a:buFontTx/>
              <a:buChar char="•"/>
            </a:pPr>
            <a:r>
              <a:rPr lang="en-US" smtClean="0">
                <a:latin typeface="Tahoma" pitchFamily="34" charset="0"/>
              </a:rPr>
              <a:t>A Conveyance-based model can represent any water exchange activity</a:t>
            </a:r>
          </a:p>
          <a:p>
            <a:pPr algn="ctr" eaLnBrk="1" hangingPunct="1">
              <a:spcBef>
                <a:spcPct val="0"/>
              </a:spcBef>
            </a:pPr>
            <a:r>
              <a:rPr lang="en-US" smtClean="0">
                <a:latin typeface="Tahoma" pitchFamily="34" charset="0"/>
              </a:rPr>
              <a:t>between two objects - and promotes network / pathway thinking</a:t>
            </a:r>
          </a:p>
          <a:p>
            <a:pPr algn="ctr" eaLnBrk="1" hangingPunct="1">
              <a:spcBef>
                <a:spcPct val="0"/>
              </a:spcBef>
            </a:pPr>
            <a:endParaRPr lang="en-US" smtClean="0">
              <a:latin typeface="Tahoma" pitchFamily="34" charset="0"/>
            </a:endParaRPr>
          </a:p>
          <a:p>
            <a:pPr algn="ctr" eaLnBrk="1" hangingPunct="1">
              <a:spcBef>
                <a:spcPct val="0"/>
              </a:spcBef>
            </a:pPr>
            <a:r>
              <a:rPr lang="en-US" smtClean="0">
                <a:latin typeface="Tahoma" pitchFamily="34" charset="0"/>
              </a:rPr>
              <a:t>From Site  A -&gt; To Site  B</a:t>
            </a:r>
          </a:p>
          <a:p>
            <a:pPr algn="ctr" eaLnBrk="1" hangingPunct="1">
              <a:spcBef>
                <a:spcPct val="0"/>
              </a:spcBef>
            </a:pPr>
            <a:endParaRPr lang="en-US" smtClean="0">
              <a:latin typeface="Tahoma" pitchFamily="34" charset="0"/>
            </a:endParaRPr>
          </a:p>
          <a:p>
            <a:pPr algn="ctr" eaLnBrk="1" hangingPunct="1">
              <a:spcBef>
                <a:spcPct val="0"/>
              </a:spcBef>
            </a:pPr>
            <a:r>
              <a:rPr lang="en-US" smtClean="0">
                <a:latin typeface="Tahoma" pitchFamily="34" charset="0"/>
              </a:rPr>
              <a:t>Pairs of Sites are joined through unidirectional Conveyances for which</a:t>
            </a:r>
          </a:p>
          <a:p>
            <a:pPr algn="ctr" eaLnBrk="1" hangingPunct="1">
              <a:spcBef>
                <a:spcPct val="0"/>
              </a:spcBef>
            </a:pPr>
            <a:r>
              <a:rPr lang="en-US" smtClean="0">
                <a:latin typeface="Tahoma" pitchFamily="34" charset="0"/>
              </a:rPr>
              <a:t>water Transfer Quantities are recorded</a:t>
            </a:r>
          </a:p>
          <a:p>
            <a:pPr algn="ctr" eaLnBrk="1" hangingPunct="1">
              <a:spcBef>
                <a:spcPct val="0"/>
              </a:spcBef>
            </a:pPr>
            <a:endParaRPr lang="en-US" smtClean="0">
              <a:latin typeface="Tahoma" pitchFamily="34" charset="0"/>
            </a:endParaRPr>
          </a:p>
          <a:p>
            <a:pPr algn="ctr" eaLnBrk="1" hangingPunct="1">
              <a:spcBef>
                <a:spcPct val="0"/>
              </a:spcBef>
            </a:pPr>
            <a:r>
              <a:rPr lang="en-US" smtClean="0">
                <a:latin typeface="Tahoma" pitchFamily="34" charset="0"/>
              </a:rPr>
              <a:t>Site-Conveyance chains represent the Site-to-Site-to-Site transfers as a</a:t>
            </a:r>
          </a:p>
          <a:p>
            <a:pPr algn="ctr" eaLnBrk="1" hangingPunct="1">
              <a:spcBef>
                <a:spcPct val="0"/>
              </a:spcBef>
            </a:pPr>
            <a:r>
              <a:rPr lang="en-US" smtClean="0">
                <a:latin typeface="Tahoma" pitchFamily="34" charset="0"/>
              </a:rPr>
              <a:t>network of interconnected sites of various types, tracking water from its</a:t>
            </a:r>
          </a:p>
          <a:p>
            <a:pPr algn="ctr" eaLnBrk="1" hangingPunct="1">
              <a:spcBef>
                <a:spcPct val="0"/>
              </a:spcBef>
            </a:pPr>
            <a:r>
              <a:rPr lang="en-US" smtClean="0">
                <a:latin typeface="Tahoma" pitchFamily="34" charset="0"/>
              </a:rPr>
              <a:t>source to its final point of consumption or return</a:t>
            </a:r>
          </a:p>
          <a:p>
            <a:pPr eaLnBrk="1" hangingPunct="1">
              <a:buFontTx/>
              <a:buChar char="•"/>
            </a:pPr>
            <a:endParaRPr lang="en-US" smtClean="0"/>
          </a:p>
        </p:txBody>
      </p:sp>
      <p:sp>
        <p:nvSpPr>
          <p:cNvPr id="44036" name="Slide Number Placeholder 3"/>
          <p:cNvSpPr txBox="1">
            <a:spLocks noGrp="1"/>
          </p:cNvSpPr>
          <p:nvPr/>
        </p:nvSpPr>
        <p:spPr bwMode="auto">
          <a:xfrm>
            <a:off x="3935413" y="8758238"/>
            <a:ext cx="3009900" cy="460375"/>
          </a:xfrm>
          <a:prstGeom prst="rect">
            <a:avLst/>
          </a:prstGeom>
          <a:noFill/>
          <a:ln w="9525">
            <a:noFill/>
            <a:miter lim="800000"/>
            <a:headEnd/>
            <a:tailEnd/>
          </a:ln>
        </p:spPr>
        <p:txBody>
          <a:bodyPr lIns="90645" tIns="45322" rIns="90645" bIns="45322" anchor="b"/>
          <a:lstStyle/>
          <a:p>
            <a:pPr algn="r" defTabSz="906463"/>
            <a:fld id="{7D486268-AB2C-4CA6-83A8-1C6E2F183011}" type="slidenum">
              <a:rPr lang="en-US" sz="1200">
                <a:cs typeface="Arial" charset="0"/>
              </a:rPr>
              <a:pPr algn="r" defTabSz="906463"/>
              <a:t>15</a:t>
            </a:fld>
            <a:endParaRPr lang="en-US" sz="120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92D4381B-FCCB-4FC1-98B9-6477D19FF4AB}" type="slidenum">
              <a:rPr lang="en-US" smtClean="0"/>
              <a:pPr/>
              <a:t>17</a:t>
            </a:fld>
            <a:endParaRPr lang="en-US" smtClean="0"/>
          </a:p>
        </p:txBody>
      </p:sp>
      <p:sp>
        <p:nvSpPr>
          <p:cNvPr id="47106" name="Rectangle 2"/>
          <p:cNvSpPr>
            <a:spLocks noGrp="1" noRo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en-US" smtClean="0"/>
              <a:t>Permit types equal database.  WAPID, NPDES, PWSID, State.  Four different permit systems = four different databases.  A permit holder may have records in one or all DBS.</a:t>
            </a:r>
          </a:p>
          <a:p>
            <a:pPr eaLnBrk="1" hangingPunct="1"/>
            <a:r>
              <a:rPr lang="en-US" smtClean="0"/>
              <a:t>Anonther ay of looking at this unioverse of users included 41 Sewer systems, 149 Community Water Systems, 152 Businesses (Establishments), 87 Irrigation fields, 86 Golf courses (also irrigation), 14 thermoelectric plants, </a:t>
            </a:r>
          </a:p>
          <a:p>
            <a:pPr eaLnBrk="1" hangingPunct="1"/>
            <a:r>
              <a:rPr lang="en-US" smtClean="0"/>
              <a:t>These facilities included </a:t>
            </a:r>
            <a:r>
              <a:rPr lang="en-US" b="1" smtClean="0"/>
              <a:t>1001 wells, 210 intakes, 61 discharge pipes, as well as other sources such as purchased water.</a:t>
            </a:r>
          </a:p>
          <a:p>
            <a:pPr eaLnBrk="1" hangingPunct="1"/>
            <a:r>
              <a:rPr lang="en-US" b="1" smtClean="0"/>
              <a:t>Transformations took information based provided and allocated them to specific indv. Sources such as wells (well/aquifer combinations), rivers etc..</a:t>
            </a:r>
          </a:p>
          <a:p>
            <a:pPr eaLnBrk="1" hangingPunct="1">
              <a:lnSpc>
                <a:spcPct val="80000"/>
              </a:lnSpc>
              <a:buFontTx/>
              <a:buChar char="•"/>
            </a:pPr>
            <a:r>
              <a:rPr lang="en-US" sz="2000" smtClean="0">
                <a:latin typeface="Tahoma" pitchFamily="34" charset="0"/>
                <a:cs typeface="Tahoma" pitchFamily="34" charset="0"/>
              </a:rPr>
              <a:t>Interim disaggregation work was done in an Access db</a:t>
            </a:r>
          </a:p>
          <a:p>
            <a:pPr eaLnBrk="1" hangingPunct="1">
              <a:lnSpc>
                <a:spcPct val="80000"/>
              </a:lnSpc>
            </a:pPr>
            <a:endParaRPr lang="en-US" sz="2000" smtClean="0">
              <a:latin typeface="Tahoma" pitchFamily="34" charset="0"/>
              <a:cs typeface="Tahoma" pitchFamily="34" charset="0"/>
            </a:endParaRPr>
          </a:p>
          <a:p>
            <a:pPr lvl="1" eaLnBrk="1" hangingPunct="1">
              <a:lnSpc>
                <a:spcPct val="80000"/>
              </a:lnSpc>
              <a:buFontTx/>
              <a:buChar char="•"/>
            </a:pPr>
            <a:r>
              <a:rPr lang="en-US" sz="2000" smtClean="0">
                <a:latin typeface="Tahoma" pitchFamily="34" charset="0"/>
                <a:cs typeface="Tahoma" pitchFamily="34" charset="0"/>
              </a:rPr>
              <a:t>A natural place to do this sort of work</a:t>
            </a:r>
          </a:p>
          <a:p>
            <a:pPr lvl="1" eaLnBrk="1" hangingPunct="1">
              <a:lnSpc>
                <a:spcPct val="80000"/>
              </a:lnSpc>
              <a:buFontTx/>
              <a:buChar char="•"/>
            </a:pPr>
            <a:r>
              <a:rPr lang="en-US" sz="2000" smtClean="0">
                <a:latin typeface="Tahoma" pitchFamily="34" charset="0"/>
                <a:cs typeface="Tahoma" pitchFamily="34" charset="0"/>
              </a:rPr>
              <a:t>Allowed us to understand data relationships</a:t>
            </a:r>
          </a:p>
          <a:p>
            <a:pPr lvl="1" eaLnBrk="1" hangingPunct="1">
              <a:lnSpc>
                <a:spcPct val="80000"/>
              </a:lnSpc>
              <a:buFontTx/>
              <a:buChar char="•"/>
            </a:pPr>
            <a:r>
              <a:rPr lang="en-US" sz="2000" smtClean="0">
                <a:latin typeface="Tahoma" pitchFamily="34" charset="0"/>
                <a:cs typeface="Tahoma" pitchFamily="34" charset="0"/>
              </a:rPr>
              <a:t>Data was drawn from a number of different sources, agencies, and database formats (some obsolete).  It took some effort to understand the intricacies of data relationships.</a:t>
            </a:r>
          </a:p>
          <a:p>
            <a:pPr lvl="1" eaLnBrk="1" hangingPunct="1">
              <a:lnSpc>
                <a:spcPct val="80000"/>
              </a:lnSpc>
              <a:buFontTx/>
              <a:buChar char="•"/>
            </a:pPr>
            <a:r>
              <a:rPr lang="en-US" sz="2000" smtClean="0">
                <a:latin typeface="Tahoma" pitchFamily="34" charset="0"/>
                <a:cs typeface="Tahoma" pitchFamily="34" charset="0"/>
              </a:rPr>
              <a:t>Conveyances were established here</a:t>
            </a:r>
          </a:p>
          <a:p>
            <a:pPr lvl="1" eaLnBrk="1" hangingPunct="1">
              <a:lnSpc>
                <a:spcPct val="80000"/>
              </a:lnSpc>
            </a:pPr>
            <a:endParaRPr lang="en-US" sz="2000" smtClean="0">
              <a:latin typeface="Tahoma" pitchFamily="34" charset="0"/>
              <a:cs typeface="Tahoma" pitchFamily="34" charset="0"/>
            </a:endParaRPr>
          </a:p>
          <a:p>
            <a:pPr eaLnBrk="1" hangingPunct="1">
              <a:lnSpc>
                <a:spcPct val="80000"/>
              </a:lnSpc>
              <a:buFontTx/>
              <a:buChar char="•"/>
            </a:pPr>
            <a:r>
              <a:rPr lang="en-US" sz="2000" smtClean="0">
                <a:latin typeface="Tahoma" pitchFamily="34" charset="0"/>
                <a:cs typeface="Tahoma" pitchFamily="34" charset="0"/>
              </a:rPr>
              <a:t>Queries were used to create Excel files that moved 2633 records into SWUDS</a:t>
            </a:r>
          </a:p>
          <a:p>
            <a:pPr eaLnBrk="1" hangingPunct="1"/>
            <a:endParaRPr lang="en-US" b="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r>
              <a:rPr lang="en-US" smtClean="0"/>
              <a:t>This is basic information about the BRAC domestic water demand model</a:t>
            </a:r>
          </a:p>
          <a:p>
            <a:r>
              <a:rPr lang="en-US" smtClean="0"/>
              <a:t>+ = a positive correlation, for instance more expensive houses tended to use more water</a:t>
            </a:r>
          </a:p>
          <a:p>
            <a:r>
              <a:rPr lang="en-US" smtClean="0"/>
              <a:t>- = a negative correlation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r>
              <a:rPr lang="en-US" smtClean="0"/>
              <a:t>This is a map of the domestic demand results</a:t>
            </a:r>
          </a:p>
          <a:p>
            <a:r>
              <a:rPr lang="en-US" smtClean="0"/>
              <a:t>Darker shading indicates higher estimated water-demand </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C453EE95-CAF4-4D1E-92BB-6D7EDF1AA640}" type="slidenum">
              <a:rPr lang="en-US" smtClean="0"/>
              <a:pPr/>
              <a:t>20</a:t>
            </a:fld>
            <a:endParaRPr lang="en-US" smtClean="0"/>
          </a:p>
        </p:txBody>
      </p:sp>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lIns="90645" tIns="45322" rIns="90645" bIns="45322"/>
          <a:lstStyle/>
          <a:p>
            <a:pPr eaLnBrk="1" hangingPunct="1"/>
            <a:r>
              <a:rPr lang="en-US" smtClean="0"/>
              <a:t>This slide shows some of the basic geographic components in the water use model</a:t>
            </a:r>
          </a:p>
        </p:txBody>
      </p:sp>
      <p:sp>
        <p:nvSpPr>
          <p:cNvPr id="53252" name="Slide Number Placeholder 3"/>
          <p:cNvSpPr txBox="1">
            <a:spLocks noGrp="1"/>
          </p:cNvSpPr>
          <p:nvPr/>
        </p:nvSpPr>
        <p:spPr bwMode="auto">
          <a:xfrm>
            <a:off x="3935413" y="8758238"/>
            <a:ext cx="3009900" cy="460375"/>
          </a:xfrm>
          <a:prstGeom prst="rect">
            <a:avLst/>
          </a:prstGeom>
          <a:noFill/>
          <a:ln w="9525">
            <a:noFill/>
            <a:miter lim="800000"/>
            <a:headEnd/>
            <a:tailEnd/>
          </a:ln>
        </p:spPr>
        <p:txBody>
          <a:bodyPr lIns="90645" tIns="45322" rIns="90645" bIns="45322" anchor="b"/>
          <a:lstStyle/>
          <a:p>
            <a:pPr algn="r" defTabSz="906463"/>
            <a:fld id="{27DE99C9-7147-4BCB-AF43-B3D0FE4044A5}" type="slidenum">
              <a:rPr lang="en-US" sz="1200">
                <a:cs typeface="Arial" charset="0"/>
              </a:rPr>
              <a:pPr algn="r" defTabSz="906463"/>
              <a:t>20</a:t>
            </a:fld>
            <a:endParaRPr lang="en-US" sz="120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39058B56-765E-4F47-827D-D3D326A4212E}" type="slidenum">
              <a:rPr lang="en-US" smtClean="0"/>
              <a:pPr/>
              <a:t>21</a:t>
            </a:fld>
            <a:endParaRPr lang="en-US" smtClean="0"/>
          </a:p>
        </p:txBody>
      </p:sp>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lIns="90645" tIns="45322" rIns="90645" bIns="45322"/>
          <a:lstStyle/>
          <a:p>
            <a:pPr eaLnBrk="1" hangingPunct="1">
              <a:buFontTx/>
              <a:buChar char="•"/>
            </a:pPr>
            <a:r>
              <a:rPr lang="en-US" smtClean="0"/>
              <a:t>If we have the dataset properly built information like this supply side spider diagram can be generated for specific geographic features.  These diagrams are scalable, that is to say a user could create this for a collection of features.</a:t>
            </a:r>
          </a:p>
          <a:p>
            <a:pPr eaLnBrk="1" hangingPunct="1">
              <a:buFontTx/>
              <a:buChar char="•"/>
            </a:pPr>
            <a:r>
              <a:rPr lang="en-US" smtClean="0"/>
              <a:t>Any feature could be linked to this water use data.  For instance it would be possible to link NHD reaches.</a:t>
            </a:r>
          </a:p>
          <a:p>
            <a:pPr eaLnBrk="1" hangingPunct="1">
              <a:buFontTx/>
              <a:buChar char="•"/>
            </a:pPr>
            <a:r>
              <a:rPr lang="en-US" smtClean="0"/>
              <a:t>Stress how the spider diagram may help shape WaterML2.0</a:t>
            </a:r>
          </a:p>
        </p:txBody>
      </p:sp>
      <p:sp>
        <p:nvSpPr>
          <p:cNvPr id="55300" name="Slide Number Placeholder 3"/>
          <p:cNvSpPr txBox="1">
            <a:spLocks noGrp="1"/>
          </p:cNvSpPr>
          <p:nvPr/>
        </p:nvSpPr>
        <p:spPr bwMode="auto">
          <a:xfrm>
            <a:off x="3935413" y="8758238"/>
            <a:ext cx="3009900" cy="460375"/>
          </a:xfrm>
          <a:prstGeom prst="rect">
            <a:avLst/>
          </a:prstGeom>
          <a:noFill/>
          <a:ln w="9525">
            <a:noFill/>
            <a:miter lim="800000"/>
            <a:headEnd/>
            <a:tailEnd/>
          </a:ln>
        </p:spPr>
        <p:txBody>
          <a:bodyPr lIns="90645" tIns="45322" rIns="90645" bIns="45322" anchor="b"/>
          <a:lstStyle/>
          <a:p>
            <a:pPr algn="r" defTabSz="906463"/>
            <a:fld id="{E45F0F17-3F38-443F-953D-EB3C39B7836D}" type="slidenum">
              <a:rPr lang="en-US" sz="1200">
                <a:cs typeface="Arial" charset="0"/>
              </a:rPr>
              <a:pPr algn="r" defTabSz="906463"/>
              <a:t>21</a:t>
            </a:fld>
            <a:endParaRPr lang="en-US" sz="120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937000" y="8759825"/>
            <a:ext cx="3009900" cy="460375"/>
          </a:xfrm>
          <a:prstGeom prst="rect">
            <a:avLst/>
          </a:prstGeom>
          <a:noFill/>
          <a:ln w="9525">
            <a:noFill/>
            <a:miter lim="800000"/>
            <a:headEnd/>
            <a:tailEnd/>
          </a:ln>
        </p:spPr>
        <p:txBody>
          <a:bodyPr lIns="92985" tIns="46493" rIns="92985" bIns="46493" anchor="b"/>
          <a:lstStyle/>
          <a:p>
            <a:pPr algn="r" defTabSz="930275"/>
            <a:fld id="{FC08C4DA-E0AB-4D69-B9CB-1E671BDB6B26}" type="slidenum">
              <a:rPr lang="en-US" sz="1200">
                <a:latin typeface="Times New Roman" pitchFamily="18" charset="0"/>
              </a:rPr>
              <a:pPr algn="r" defTabSz="930275"/>
              <a:t>23</a:t>
            </a:fld>
            <a:endParaRPr lang="en-US" sz="1200">
              <a:latin typeface="Times New Roman" pitchFamily="18" charset="0"/>
            </a:endParaRPr>
          </a:p>
        </p:txBody>
      </p:sp>
      <p:sp>
        <p:nvSpPr>
          <p:cNvPr id="58370" name="Rectangle 2"/>
          <p:cNvSpPr>
            <a:spLocks noGrp="1" noRot="1" noChangeAspect="1" noChangeArrowheads="1" noTextEdit="1"/>
          </p:cNvSpPr>
          <p:nvPr>
            <p:ph type="sldImg"/>
          </p:nvPr>
        </p:nvSpPr>
        <p:spPr>
          <a:xfrm>
            <a:off x="1169988" y="692150"/>
            <a:ext cx="4608512" cy="3455988"/>
          </a:xfrm>
          <a:ln/>
        </p:spPr>
      </p:sp>
      <p:sp>
        <p:nvSpPr>
          <p:cNvPr id="58371" name="Rectangle 3"/>
          <p:cNvSpPr>
            <a:spLocks noGrp="1" noChangeArrowheads="1"/>
          </p:cNvSpPr>
          <p:nvPr>
            <p:ph type="body" idx="1"/>
          </p:nvPr>
        </p:nvSpPr>
        <p:spPr>
          <a:xfrm>
            <a:off x="925513" y="4378325"/>
            <a:ext cx="5095875" cy="4149725"/>
          </a:xfrm>
          <a:noFill/>
          <a:ln/>
        </p:spPr>
        <p:txBody>
          <a:bodyPr lIns="92985" tIns="46493" rIns="92985" bIns="46493"/>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4D3FF31E-C317-4ADF-9FAE-125556CF473C}" type="slidenum">
              <a:rPr lang="en-US" smtClean="0"/>
              <a:pPr/>
              <a:t>2</a:t>
            </a:fld>
            <a:endParaRPr lang="en-US" smtClean="0"/>
          </a:p>
        </p:txBody>
      </p:sp>
      <p:sp>
        <p:nvSpPr>
          <p:cNvPr id="19458" name="Rectangle 2"/>
          <p:cNvSpPr>
            <a:spLocks noGrp="1" noRo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smtClean="0"/>
              <a:t>For the purposes of this talk discussion will be limited to water quantity.  </a:t>
            </a:r>
          </a:p>
          <a:p>
            <a:pPr eaLnBrk="1" hangingPunct="1"/>
            <a:r>
              <a:rPr lang="en-US" smtClean="0"/>
              <a:t>I will be largely ignoring some major portions of USGS water work that includes NAWQA, other water quality, modeling, ecological, and contaminants programs to name of few</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937000" y="8759825"/>
            <a:ext cx="3009900" cy="460375"/>
          </a:xfrm>
          <a:prstGeom prst="rect">
            <a:avLst/>
          </a:prstGeom>
          <a:noFill/>
          <a:ln w="9525">
            <a:noFill/>
            <a:miter lim="800000"/>
            <a:headEnd/>
            <a:tailEnd/>
          </a:ln>
        </p:spPr>
        <p:txBody>
          <a:bodyPr lIns="92985" tIns="46493" rIns="92985" bIns="46493" anchor="b"/>
          <a:lstStyle/>
          <a:p>
            <a:pPr algn="r" defTabSz="930275"/>
            <a:fld id="{18FC5D92-6657-421F-AE82-6B88D0A1EA7A}" type="slidenum">
              <a:rPr lang="en-US" sz="1200">
                <a:latin typeface="Times New Roman" pitchFamily="18" charset="0"/>
              </a:rPr>
              <a:pPr algn="r" defTabSz="930275"/>
              <a:t>24</a:t>
            </a:fld>
            <a:endParaRPr lang="en-US" sz="1200">
              <a:latin typeface="Times New Roman" pitchFamily="18" charset="0"/>
            </a:endParaRPr>
          </a:p>
        </p:txBody>
      </p:sp>
      <p:sp>
        <p:nvSpPr>
          <p:cNvPr id="60418" name="Rectangle 2"/>
          <p:cNvSpPr>
            <a:spLocks noGrp="1" noRot="1" noChangeAspect="1" noChangeArrowheads="1" noTextEdit="1"/>
          </p:cNvSpPr>
          <p:nvPr>
            <p:ph type="sldImg"/>
          </p:nvPr>
        </p:nvSpPr>
        <p:spPr>
          <a:xfrm>
            <a:off x="1169988" y="692150"/>
            <a:ext cx="4608512" cy="3455988"/>
          </a:xfrm>
          <a:ln/>
        </p:spPr>
      </p:sp>
      <p:sp>
        <p:nvSpPr>
          <p:cNvPr id="60419" name="Rectangle 3"/>
          <p:cNvSpPr>
            <a:spLocks noGrp="1" noChangeArrowheads="1"/>
          </p:cNvSpPr>
          <p:nvPr>
            <p:ph type="body" idx="1"/>
          </p:nvPr>
        </p:nvSpPr>
        <p:spPr>
          <a:xfrm>
            <a:off x="925513" y="4378325"/>
            <a:ext cx="5095875" cy="4149725"/>
          </a:xfrm>
          <a:noFill/>
          <a:ln/>
        </p:spPr>
        <p:txBody>
          <a:bodyPr lIns="92985" tIns="46493" rIns="92985" bIns="46493"/>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270F9B8A-B2F8-4B78-8A13-30122980AB0E}" type="slidenum">
              <a:rPr lang="en-US" smtClean="0"/>
              <a:pPr/>
              <a:t>25</a:t>
            </a:fld>
            <a:endParaRPr lang="en-US" smtClean="0"/>
          </a:p>
        </p:txBody>
      </p:sp>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lIns="90645" tIns="45322" rIns="90645" bIns="45322"/>
          <a:lstStyle/>
          <a:p>
            <a:pPr eaLnBrk="1" hangingPunct="1"/>
            <a:endParaRPr lang="en-US" smtClean="0"/>
          </a:p>
        </p:txBody>
      </p:sp>
      <p:sp>
        <p:nvSpPr>
          <p:cNvPr id="62468" name="Slide Number Placeholder 3"/>
          <p:cNvSpPr txBox="1">
            <a:spLocks noGrp="1"/>
          </p:cNvSpPr>
          <p:nvPr/>
        </p:nvSpPr>
        <p:spPr bwMode="auto">
          <a:xfrm>
            <a:off x="3935413" y="8758238"/>
            <a:ext cx="3009900" cy="460375"/>
          </a:xfrm>
          <a:prstGeom prst="rect">
            <a:avLst/>
          </a:prstGeom>
          <a:noFill/>
          <a:ln w="9525">
            <a:noFill/>
            <a:miter lim="800000"/>
            <a:headEnd/>
            <a:tailEnd/>
          </a:ln>
        </p:spPr>
        <p:txBody>
          <a:bodyPr lIns="90645" tIns="45322" rIns="90645" bIns="45322" anchor="b"/>
          <a:lstStyle/>
          <a:p>
            <a:pPr algn="r" defTabSz="906463"/>
            <a:fld id="{D012EE39-1F0A-4222-9171-A9BBD0C7B440}" type="slidenum">
              <a:rPr lang="en-US" sz="1200">
                <a:cs typeface="Arial" charset="0"/>
              </a:rPr>
              <a:pPr algn="r" defTabSz="906463"/>
              <a:t>25</a:t>
            </a:fld>
            <a:endParaRPr lang="en-US" sz="120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264F0C84-C090-4A7A-81F0-7DBA1643B019}" type="slidenum">
              <a:rPr lang="en-US" smtClean="0"/>
              <a:pPr/>
              <a:t>26</a:t>
            </a:fld>
            <a:endParaRPr lang="en-US" smtClean="0"/>
          </a:p>
        </p:txBody>
      </p:sp>
      <p:sp>
        <p:nvSpPr>
          <p:cNvPr id="64514" name="Rectangle 2"/>
          <p:cNvSpPr>
            <a:spLocks noGrp="1" noRo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marL="228600" indent="-228600" eaLnBrk="1" hangingPunct="1">
              <a:buFont typeface="Calibri" pitchFamily="34" charset="0"/>
              <a:buNone/>
            </a:pPr>
            <a:r>
              <a:rPr lang="en-US" smtClean="0"/>
              <a:t>We want to provide a standard way of analyzing and presenting water availability information.</a:t>
            </a:r>
          </a:p>
          <a:p>
            <a:pPr marL="228600" indent="-228600" eaLnBrk="1" hangingPunct="1">
              <a:buFont typeface="Calibri" pitchFamily="34" charset="0"/>
              <a:buNone/>
            </a:pPr>
            <a:r>
              <a:rPr lang="en-US" smtClean="0"/>
              <a:t>We intend to deliver this information through a web-based application that allows the user to select from very local to multi-state scales. Our current thinking is to work through the platform of our StreamStats application.  </a:t>
            </a:r>
          </a:p>
          <a:p>
            <a:pPr marL="228600" indent="-228600" eaLnBrk="1" hangingPunct="1">
              <a:buFont typeface="Calibri" pitchFamily="34" charset="0"/>
              <a:buAutoNum type="arabicPeriod"/>
            </a:pPr>
            <a:endParaRPr lang="en-US" smtClean="0"/>
          </a:p>
          <a:p>
            <a:pPr marL="228600" indent="-228600" eaLnBrk="1" hangingPunct="1">
              <a:buFont typeface="Calibri" pitchFamily="34" charset="0"/>
              <a:buNone/>
            </a:pPr>
            <a:r>
              <a:rPr lang="en-US" smtClean="0"/>
              <a:t>Water managers would be able to select a basin, generate the information on water accounting components, construct their own water budget, and access trend information.</a:t>
            </a:r>
          </a:p>
          <a:p>
            <a:pPr marL="228600" indent="-228600"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22671918-69C7-4D06-8284-944F807E21B6}" type="slidenum">
              <a:rPr lang="en-US" smtClean="0"/>
              <a:pPr/>
              <a:t>27</a:t>
            </a:fld>
            <a:endParaRPr lang="en-US" smtClean="0"/>
          </a:p>
        </p:txBody>
      </p:sp>
      <p:sp>
        <p:nvSpPr>
          <p:cNvPr id="66562" name="Rectangle 2"/>
          <p:cNvSpPr>
            <a:spLocks noGrp="1" noRo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r>
              <a:rPr lang="en-US" smtClean="0"/>
              <a:t>The basis for this slide comes form Steve Tessler of the USGS NJWSC.</a:t>
            </a:r>
          </a:p>
          <a:p>
            <a:pPr eaLnBrk="1" hangingPunct="1"/>
            <a:r>
              <a:rPr lang="en-US" smtClean="0"/>
              <a:t>It is a laundry list of things that a water-use DB should be able to handle</a:t>
            </a:r>
          </a:p>
          <a:p>
            <a:pPr eaLnBrk="1" hangingPunct="1"/>
            <a:r>
              <a:rPr lang="en-US" sz="1000" smtClean="0">
                <a:latin typeface="Tahoma" pitchFamily="34" charset="0"/>
              </a:rPr>
              <a:t>Incorporates differing geometries for partitioning of water quantities  - Explained by partitioning of demand using Census blocks and land use data</a:t>
            </a:r>
            <a:endParaRPr lang="en-US" sz="1000" smtClean="0"/>
          </a:p>
          <a:p>
            <a:pPr eaLnBrk="1" hangingPunct="1"/>
            <a:r>
              <a:rPr lang="en-US"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5A7FEC3C-574F-4385-9C8B-830FBC32DB40}" type="slidenum">
              <a:rPr lang="en-US" smtClean="0"/>
              <a:pPr/>
              <a:t>28</a:t>
            </a:fld>
            <a:endParaRPr lang="en-US" smtClean="0"/>
          </a:p>
        </p:txBody>
      </p:sp>
      <p:sp>
        <p:nvSpPr>
          <p:cNvPr id="68610" name="Rectangle 2"/>
          <p:cNvSpPr>
            <a:spLocks noGrp="1" noRo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r>
              <a:rPr lang="en-US" smtClean="0"/>
              <a:t>To me this is one of the most interesting views of water-use.  We rarely look at water-use beyond say that quantity that gets applied to a given application (i.e. irrigation).  We need a system that can in some way begin to account for green water.</a:t>
            </a:r>
          </a:p>
          <a:p>
            <a:pPr eaLnBrk="1" hangingPunct="1"/>
            <a:r>
              <a:rPr lang="en-US" smtClean="0"/>
              <a:t>Globally, most food is produced using soil moisture that comes from precipitation (i.e., “green” water). Moreover, most of the water that reaches plants in irrigated systems also stems from precipitation. Despite this, irrigation (or “blue”) water has typically been the focus for policy analysis, largely because it is possible for humans to manipulate blue water. </a:t>
            </a:r>
          </a:p>
          <a:p>
            <a:pPr eaLnBrk="1" hangingPunct="1"/>
            <a:r>
              <a:rPr lang="en-US" smtClean="0"/>
              <a:t>It might be helpful to be able to answer a question like “What are the blue and green water proportions in that bushel of corn?” When tied to geography answers to questions like this allow us to gain a better picture of inter-basin transfers and externalized costs that may be associated with commodity production.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EBACF24E-F23D-48DD-9B9B-27219037C16C}" type="slidenum">
              <a:rPr lang="en-US" smtClean="0"/>
              <a:pPr/>
              <a:t>30</a:t>
            </a:fld>
            <a:endParaRPr lang="en-US" smtClean="0"/>
          </a:p>
        </p:txBody>
      </p:sp>
      <p:sp>
        <p:nvSpPr>
          <p:cNvPr id="73730" name="Rectangle 2"/>
          <p:cNvSpPr>
            <a:spLocks noGrp="1" noRo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r>
              <a:rPr lang="en-US" smtClean="0"/>
              <a:t>Craters of the Moon National Monument, Idaho. Picturesque camp made by a lone geologist on the cinders of Inferno.O.E. Meinzer visited the Monument in June 1921 and made preliminary plans for a geological survey of the area.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3BCDD66D-3FE2-4A24-8F62-1A07D3330530}" type="slidenum">
              <a:rPr lang="en-US" smtClean="0"/>
              <a:pPr/>
              <a:t>4</a:t>
            </a:fld>
            <a:endParaRPr lang="en-US" smtClean="0"/>
          </a:p>
        </p:txBody>
      </p:sp>
      <p:sp>
        <p:nvSpPr>
          <p:cNvPr id="22530" name="Rectangle 2"/>
          <p:cNvSpPr>
            <a:spLocks noGrp="1" noRo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smtClean="0"/>
              <a:t>WRD is one of 4 USGS disciplines the others are Geology, Geography (topomaps), and Biology</a:t>
            </a:r>
          </a:p>
          <a:p>
            <a:pPr eaLnBrk="1" hangingPunct="1"/>
            <a:r>
              <a:rPr lang="en-US" smtClean="0"/>
              <a:t>WRD is not based funded and does most of it’s work on a coop basis</a:t>
            </a:r>
          </a:p>
          <a:p>
            <a:pPr eaLnBrk="1" hangingPunct="1"/>
            <a:r>
              <a:rPr lang="en-US" smtClean="0"/>
              <a:t>The USGS is the designate science agency for the USDOI.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BC81B817-D612-4A85-8029-BD3651A1C354}" type="slidenum">
              <a:rPr lang="en-US" smtClean="0"/>
              <a:pPr/>
              <a:t>5</a:t>
            </a:fld>
            <a:endParaRPr lang="en-US" smtClean="0"/>
          </a:p>
        </p:txBody>
      </p:sp>
      <p:sp>
        <p:nvSpPr>
          <p:cNvPr id="24578" name="Rectangle 2"/>
          <p:cNvSpPr>
            <a:spLocks noGrp="1" noRo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228600" indent="-228600" eaLnBrk="1" hangingPunct="1"/>
            <a:r>
              <a:rPr lang="en-US" smtClean="0"/>
              <a:t>Each of the four subsystems manage a different variety of data.</a:t>
            </a:r>
          </a:p>
          <a:p>
            <a:pPr marL="228600" indent="-228600" eaLnBrk="1" hangingPunct="1">
              <a:buFontTx/>
              <a:buChar char="•"/>
            </a:pPr>
            <a:r>
              <a:rPr lang="en-US" smtClean="0"/>
              <a:t>GWSI -&gt; site characteristics, well construction, lithology and water-levels</a:t>
            </a:r>
          </a:p>
          <a:p>
            <a:pPr marL="228600" indent="-228600" eaLnBrk="1" hangingPunct="1">
              <a:buFontTx/>
              <a:buChar char="•"/>
            </a:pPr>
            <a:r>
              <a:rPr lang="en-US" smtClean="0"/>
              <a:t>ADAPS -&gt; time series (primarily from automated on-site recorders and satellite-relay transmitters) ADAPS actually includes information from automated water-quality monitors, such as instruments that measure pH, temperature, specific conductance, and DO hourly.</a:t>
            </a:r>
          </a:p>
          <a:p>
            <a:pPr marL="228600" indent="-228600" eaLnBrk="1" hangingPunct="1">
              <a:buFontTx/>
              <a:buChar char="•"/>
            </a:pPr>
            <a:r>
              <a:rPr lang="en-US" smtClean="0"/>
              <a:t>Qwdata -&gt; Discontinuous instantaneous measurements. Water quality data obtained from field samples that are later analyzed at laboratories, water-quality measurements stored with qwdata may be collected: daily, or weekly, or monthly.   A date and time-of-day is associated with measurements in the water-quality system.  </a:t>
            </a:r>
          </a:p>
          <a:p>
            <a:pPr marL="228600" indent="-228600" eaLnBrk="1" hangingPunct="1">
              <a:buFontTx/>
              <a:buChar char="•"/>
            </a:pPr>
            <a:r>
              <a:rPr lang="en-US" smtClean="0"/>
              <a:t>SWUDS -&gt;site-specific water use (withdrawals, conveyances, transfers and returns)</a:t>
            </a:r>
          </a:p>
          <a:p>
            <a:pPr marL="228600" indent="-228600" eaLnBrk="1" hangingPunct="1"/>
            <a:r>
              <a:rPr lang="en-US" smtClean="0"/>
              <a:t>Data stored in the water-quality system:</a:t>
            </a:r>
          </a:p>
          <a:p>
            <a:pPr marL="228600" indent="-228600" eaLnBrk="1" hangingPunct="1">
              <a:buFontTx/>
              <a:buAutoNum type="arabicParenBoth"/>
            </a:pPr>
            <a:r>
              <a:rPr lang="en-US" smtClean="0"/>
              <a:t>Field measurements</a:t>
            </a:r>
          </a:p>
          <a:p>
            <a:pPr marL="228600" indent="-228600" eaLnBrk="1" hangingPunct="1">
              <a:buFontTx/>
              <a:buAutoNum type="arabicParenBoth"/>
            </a:pPr>
            <a:r>
              <a:rPr lang="en-US" smtClean="0"/>
              <a:t>Field-collected samples analyzed at a laboratory</a:t>
            </a:r>
          </a:p>
          <a:p>
            <a:pPr marL="228600" indent="-228600" eaLnBrk="1" hangingPunct="1">
              <a:buFontTx/>
              <a:buAutoNum type="arabicParenBoth"/>
            </a:pPr>
            <a:r>
              <a:rPr lang="en-US" smtClean="0"/>
              <a:t>Samples collected by automated sample-collection devices and analyzed at a laboratory.</a:t>
            </a:r>
          </a:p>
          <a:p>
            <a:pPr marL="228600" indent="-228600"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76D7A65A-66CF-4CA0-98F9-A0704763836B}" type="slidenum">
              <a:rPr lang="en-US" smtClean="0"/>
              <a:pPr/>
              <a:t>6</a:t>
            </a:fld>
            <a:endParaRPr lang="en-US" smtClean="0"/>
          </a:p>
        </p:txBody>
      </p:sp>
      <p:sp>
        <p:nvSpPr>
          <p:cNvPr id="26626" name="Rectangle 2"/>
          <p:cNvSpPr>
            <a:spLocks noGrp="1" noRo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smtClean="0"/>
              <a:t>This is just one of many views available to NWIS web users.  This map shows real-time streamflow values  compared to historical streamflow values and provides the user an “at a glance” view of stream flow conditions on a national basis.  </a:t>
            </a:r>
          </a:p>
          <a:p>
            <a:pPr eaLnBrk="1" hangingPunct="1"/>
            <a:r>
              <a:rPr lang="en-US" smtClean="0"/>
              <a:t>The user could of course drill down into the data or download the data and look at different trends for specific sites by using NWIS web’s functionality.</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r>
              <a:rPr lang="en-US" smtClean="0"/>
              <a:t>The OGC and USGS have and established relationship</a:t>
            </a:r>
          </a:p>
          <a:p>
            <a:r>
              <a:rPr lang="en-US" smtClean="0"/>
              <a:t>We have participated in IE’s using GWSI and ADAPS we further look to inform WaterML2 through representation of out QWDATA base</a:t>
            </a:r>
          </a:p>
          <a:p>
            <a:r>
              <a:rPr lang="en-US" smtClean="0"/>
              <a:t>These IEs are designed to work with what I would consider basic data (field and sensor measurements), I’d like to challenge you to think about how WaterML2 might handle GW data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FF771874-F25E-40B9-AB2B-1117C42B0CC3}" type="slidenum">
              <a:rPr lang="en-US" smtClean="0"/>
              <a:pPr/>
              <a:t>8</a:t>
            </a:fld>
            <a:endParaRPr lang="en-US" smtClean="0"/>
          </a:p>
        </p:txBody>
      </p:sp>
      <p:sp>
        <p:nvSpPr>
          <p:cNvPr id="30722" name="Rectangle 2"/>
          <p:cNvSpPr>
            <a:spLocks noGrp="1" noRo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buFontTx/>
              <a:buChar char="•"/>
            </a:pPr>
            <a:r>
              <a:rPr lang="en-US" sz="1000" smtClean="0"/>
              <a:t>SWUDS maintains information on sites where water use activities occur - such as:</a:t>
            </a:r>
          </a:p>
          <a:p>
            <a:pPr eaLnBrk="1" hangingPunct="1"/>
            <a:r>
              <a:rPr lang="en-US" sz="1000" smtClean="0"/>
              <a:t>	Withdrawals</a:t>
            </a:r>
          </a:p>
          <a:p>
            <a:pPr eaLnBrk="1" hangingPunct="1"/>
            <a:r>
              <a:rPr lang="en-US" sz="1000" smtClean="0"/>
              <a:t>	Irrigation</a:t>
            </a:r>
          </a:p>
          <a:p>
            <a:pPr eaLnBrk="1" hangingPunct="1"/>
            <a:r>
              <a:rPr lang="en-US" sz="1000" smtClean="0"/>
              <a:t>	Bottling</a:t>
            </a:r>
          </a:p>
          <a:p>
            <a:pPr eaLnBrk="1" hangingPunct="1"/>
            <a:r>
              <a:rPr lang="en-US" sz="1000" smtClean="0"/>
              <a:t>	Waste Water treatment at a plant</a:t>
            </a:r>
          </a:p>
          <a:p>
            <a:pPr eaLnBrk="1" hangingPunct="1"/>
            <a:r>
              <a:rPr lang="en-US" sz="1000" smtClean="0"/>
              <a:t>	Discharge back to the resources</a:t>
            </a:r>
          </a:p>
          <a:p>
            <a:pPr eaLnBrk="1" hangingPunct="1"/>
            <a:r>
              <a:rPr lang="en-US" sz="1000" smtClean="0"/>
              <a:t>	Distribution Systems</a:t>
            </a:r>
          </a:p>
          <a:p>
            <a:pPr eaLnBrk="1" hangingPunct="1">
              <a:buFontTx/>
              <a:buChar char="•"/>
            </a:pPr>
            <a:r>
              <a:rPr lang="en-US" sz="1000" smtClean="0"/>
              <a:t>Ties sites to WU activities</a:t>
            </a:r>
          </a:p>
          <a:p>
            <a:pPr eaLnBrk="1" hangingPunct="1">
              <a:buFontTx/>
              <a:buChar char="•"/>
            </a:pPr>
            <a:r>
              <a:rPr lang="en-US" sz="1000" smtClean="0"/>
              <a:t>Connections  - conveyance of water from site to site.  Start thinking about connecting a withdrawal site from where water is being used at bottling plant or WWTP to discharge pipe.  Where user is connected to distribution system and user in connected to collection (treatement) plant.  Water moves across all sort of boundaries including watersheds, political boundaries (such as town counties or states).</a:t>
            </a:r>
          </a:p>
          <a:p>
            <a:pPr eaLnBrk="1" hangingPunct="1">
              <a:buFontTx/>
              <a:buChar char="•"/>
            </a:pPr>
            <a:r>
              <a:rPr lang="en-US" sz="1000" smtClean="0"/>
              <a:t>Stores measurements and estimates of water use activities – Demand, delivery, withdrawal, returns flow, consumptive use.</a:t>
            </a:r>
          </a:p>
          <a:p>
            <a:pPr eaLnBrk="1" hangingPunct="1">
              <a:buFontTx/>
              <a:buChar char="•"/>
            </a:pPr>
            <a:endParaRPr lang="en-US" sz="1000" smtClean="0"/>
          </a:p>
          <a:p>
            <a:pPr eaLnBrk="1" hangingPunct="1"/>
            <a:endParaRPr lang="en-US" sz="1000" smtClean="0"/>
          </a:p>
          <a:p>
            <a:pPr eaLnBrk="1" hangingPunct="1"/>
            <a:endParaRPr lang="en-US" sz="1000" smtClean="0"/>
          </a:p>
          <a:p>
            <a:pPr eaLnBrk="1" hangingPunct="1"/>
            <a:endParaRPr lang="en-US" sz="1000" smtClean="0"/>
          </a:p>
          <a:p>
            <a:pPr eaLnBrk="1" hangingPunct="1"/>
            <a:r>
              <a:rPr lang="en-US" sz="100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7F5C10F7-C3A0-4F74-8E92-FE0FDBEB08F6}" type="slidenum">
              <a:rPr lang="en-US" smtClean="0"/>
              <a:pPr/>
              <a:t>9</a:t>
            </a:fld>
            <a:endParaRPr lang="en-US" smtClean="0"/>
          </a:p>
        </p:txBody>
      </p:sp>
      <p:sp>
        <p:nvSpPr>
          <p:cNvPr id="32770" name="Rectangle 2"/>
          <p:cNvSpPr>
            <a:spLocks noGrp="1" noRo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smtClean="0"/>
              <a:t>Five year compilations – done on areal and sector basis</a:t>
            </a:r>
          </a:p>
          <a:p>
            <a:pPr eaLnBrk="1" hangingPunct="1"/>
            <a:r>
              <a:rPr lang="en-US" smtClean="0"/>
              <a:t>Give a broad view of how water is used in the U.S.</a:t>
            </a:r>
          </a:p>
          <a:p>
            <a:pPr eaLnBrk="1" hangingPunct="1"/>
            <a:r>
              <a:rPr lang="en-US" smtClean="0"/>
              <a:t>Compiled state by state </a:t>
            </a:r>
          </a:p>
          <a:p>
            <a:pPr lvl="1">
              <a:lnSpc>
                <a:spcPct val="90000"/>
              </a:lnSpc>
              <a:buFontTx/>
              <a:buChar char="•"/>
            </a:pPr>
            <a:r>
              <a:rPr lang="en-US" sz="2400" smtClean="0">
                <a:latin typeface="Tahoma" pitchFamily="34" charset="0"/>
                <a:cs typeface="Tahoma" pitchFamily="34" charset="0"/>
              </a:rPr>
              <a:t>Analyze the source, use, and disposition of water resources at local, state, and national levels </a:t>
            </a:r>
          </a:p>
          <a:p>
            <a:pPr lvl="1">
              <a:lnSpc>
                <a:spcPct val="90000"/>
              </a:lnSpc>
              <a:buFontTx/>
              <a:buChar char="•"/>
            </a:pPr>
            <a:r>
              <a:rPr lang="en-US" sz="2400" smtClean="0">
                <a:latin typeface="Tahoma" pitchFamily="34" charset="0"/>
                <a:cs typeface="Tahoma" pitchFamily="34" charset="0"/>
              </a:rPr>
              <a:t>Reply to water-use information requests from the public </a:t>
            </a:r>
          </a:p>
          <a:p>
            <a:pPr lvl="1">
              <a:lnSpc>
                <a:spcPct val="90000"/>
              </a:lnSpc>
              <a:buFontTx/>
              <a:buChar char="•"/>
            </a:pPr>
            <a:r>
              <a:rPr lang="en-US" sz="2400" smtClean="0">
                <a:latin typeface="Tahoma" pitchFamily="34" charset="0"/>
                <a:cs typeface="Tahoma" pitchFamily="34" charset="0"/>
              </a:rPr>
              <a:t>Document trends in water use in the United States </a:t>
            </a:r>
          </a:p>
          <a:p>
            <a:pPr lvl="1">
              <a:lnSpc>
                <a:spcPct val="90000"/>
              </a:lnSpc>
              <a:buFontTx/>
              <a:buChar char="•"/>
            </a:pPr>
            <a:r>
              <a:rPr lang="en-US" sz="2400" smtClean="0">
                <a:latin typeface="Tahoma" pitchFamily="34" charset="0"/>
                <a:cs typeface="Tahoma" pitchFamily="34" charset="0"/>
              </a:rPr>
              <a:t>Cooperate with state and local agencies on projects of special interest </a:t>
            </a:r>
          </a:p>
          <a:p>
            <a:pPr lvl="1">
              <a:lnSpc>
                <a:spcPct val="90000"/>
              </a:lnSpc>
              <a:buFontTx/>
              <a:buChar char="•"/>
            </a:pPr>
            <a:r>
              <a:rPr lang="en-US" sz="2400" smtClean="0">
                <a:latin typeface="Tahoma" pitchFamily="34" charset="0"/>
                <a:cs typeface="Tahoma" pitchFamily="34" charset="0"/>
              </a:rPr>
              <a:t>Develop water-use data bases </a:t>
            </a:r>
          </a:p>
          <a:p>
            <a:pPr lvl="1">
              <a:lnSpc>
                <a:spcPct val="90000"/>
              </a:lnSpc>
              <a:buFontTx/>
              <a:buChar char="•"/>
            </a:pPr>
            <a:r>
              <a:rPr lang="en-US" sz="2400" smtClean="0">
                <a:latin typeface="Tahoma" pitchFamily="34" charset="0"/>
                <a:cs typeface="Tahoma" pitchFamily="34" charset="0"/>
              </a:rPr>
              <a:t>Publish local, state, and national water-use data reports </a:t>
            </a:r>
          </a:p>
          <a:p>
            <a:pPr eaLnBrk="1" hangingPunct="1"/>
            <a:endParaRPr lang="en-US" smtClean="0"/>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906ABA9C-FE47-4E6C-B169-BC2A5691FD5A}" type="slidenum">
              <a:rPr lang="en-US" smtClean="0"/>
              <a:pPr/>
              <a:t>10</a:t>
            </a:fld>
            <a:endParaRPr lang="en-US" smtClean="0"/>
          </a:p>
        </p:txBody>
      </p:sp>
      <p:sp>
        <p:nvSpPr>
          <p:cNvPr id="34818" name="Rectangle 2"/>
          <p:cNvSpPr>
            <a:spLocks noGrp="1" noRo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buFontTx/>
              <a:buChar char="•"/>
            </a:pPr>
            <a:r>
              <a:rPr lang="en-US" smtClean="0"/>
              <a:t>Now with WaterSMART funding to follow through and go beyond the compilation </a:t>
            </a:r>
          </a:p>
          <a:p>
            <a:pPr eaLnBrk="1" hangingPunct="1">
              <a:buFontTx/>
              <a:buChar char="•"/>
            </a:pPr>
            <a:r>
              <a:rPr lang="en-US" smtClean="0"/>
              <a:t>Part of the implementation of the WaterSMART Program rests upon water-use work done at the state level over the last 10 years.</a:t>
            </a:r>
          </a:p>
          <a:p>
            <a:pPr eaLnBrk="1" hangingPunct="1">
              <a:buFontTx/>
              <a:buChar char="•"/>
            </a:pPr>
            <a:r>
              <a:rPr lang="en-US" smtClean="0"/>
              <a:t>The USGS is working on the Water Census which is a sub component of the WaterSMART program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F84D032A-0A74-45B3-8F22-88794B27A8B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35EA6F8-293A-4C7E-893F-51B9320FC4E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A0AA4CD-8AC7-483E-B0B2-B3247C8C252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Slide Number Placeholder 5"/>
          <p:cNvSpPr>
            <a:spLocks noGrp="1"/>
          </p:cNvSpPr>
          <p:nvPr>
            <p:ph type="sldNum" sz="quarter" idx="10"/>
          </p:nvPr>
        </p:nvSpPr>
        <p:spPr/>
        <p:txBody>
          <a:bodyPr/>
          <a:lstStyle>
            <a:lvl1pPr>
              <a:defRPr/>
            </a:lvl1pPr>
          </a:lstStyle>
          <a:p>
            <a:pPr>
              <a:defRPr/>
            </a:pPr>
            <a:fld id="{48E5B6A1-1062-40F7-B933-9155B93527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87D2A7EE-B8FC-47D5-B701-B7EAD54D2E5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3607442C-2F4F-4FA0-A00A-DC7D072F0A5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18C66005-F097-463B-8A12-F77033170A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E5B86023-2790-4FDD-AB51-2C9360AE381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8506983A-1E64-4538-809F-739F717B7B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AD6869E-A028-4FD7-96E8-7846D45AA3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243038F-8FB1-49A1-A60A-14DE588FE0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714591F-28C5-46D2-99E2-24DA971B168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Modern Background3.psd"/>
          <p:cNvPicPr>
            <a:picLocks noChangeAspect="1"/>
          </p:cNvPicPr>
          <p:nvPr/>
        </p:nvPicPr>
        <p:blipFill>
          <a:blip r:embed="rId14"/>
          <a:srcRect t="2940"/>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229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spcBef>
                <a:spcPct val="0"/>
              </a:spcBef>
              <a:buFontTx/>
              <a:buNone/>
              <a:defRPr sz="1200">
                <a:solidFill>
                  <a:srgbClr val="898989"/>
                </a:solidFill>
              </a:defRPr>
            </a:lvl1pPr>
          </a:lstStyle>
          <a:p>
            <a:pPr>
              <a:defRPr/>
            </a:pPr>
            <a:fld id="{ECAF622F-0A88-42EC-90E0-2EDC36286C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eaLnBrk="0" fontAlgn="base" hangingPunct="0">
        <a:spcBef>
          <a:spcPct val="0"/>
        </a:spcBef>
        <a:spcAft>
          <a:spcPct val="0"/>
        </a:spcAft>
        <a:defRPr sz="4400">
          <a:solidFill>
            <a:schemeClr val="tx1"/>
          </a:solidFill>
          <a:latin typeface="Arial" charset="0"/>
        </a:defRPr>
      </a:lvl6pPr>
      <a:lvl7pPr marL="914400" algn="ctr" defTabSz="457200" rtl="0" eaLnBrk="0" fontAlgn="base" hangingPunct="0">
        <a:spcBef>
          <a:spcPct val="0"/>
        </a:spcBef>
        <a:spcAft>
          <a:spcPct val="0"/>
        </a:spcAft>
        <a:defRPr sz="4400">
          <a:solidFill>
            <a:schemeClr val="tx1"/>
          </a:solidFill>
          <a:latin typeface="Arial" charset="0"/>
        </a:defRPr>
      </a:lvl7pPr>
      <a:lvl8pPr marL="1371600" algn="ctr" defTabSz="457200" rtl="0" eaLnBrk="0" fontAlgn="base" hangingPunct="0">
        <a:spcBef>
          <a:spcPct val="0"/>
        </a:spcBef>
        <a:spcAft>
          <a:spcPct val="0"/>
        </a:spcAft>
        <a:defRPr sz="4400">
          <a:solidFill>
            <a:schemeClr val="tx1"/>
          </a:solidFill>
          <a:latin typeface="Arial" charset="0"/>
        </a:defRPr>
      </a:lvl8pPr>
      <a:lvl9pPr marL="1828800" algn="ctr" defTabSz="457200" rtl="0" eaLnBrk="0" fontAlgn="base" hangingPunct="0">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resources.esri.com/common/graphics/geodatabase.gif"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pubs.er.usgs.gov/pubs/cir/cir765" TargetMode="External"/><Relationship Id="rId13" Type="http://schemas.openxmlformats.org/officeDocument/2006/relationships/hyperlink" Target="http://pubs.water.usgs.gov/circ1268/" TargetMode="External"/><Relationship Id="rId18" Type="http://schemas.openxmlformats.org/officeDocument/2006/relationships/image" Target="../media/image7.png"/><Relationship Id="rId26" Type="http://schemas.openxmlformats.org/officeDocument/2006/relationships/image" Target="../media/image15.jpeg"/><Relationship Id="rId3" Type="http://schemas.openxmlformats.org/officeDocument/2006/relationships/hyperlink" Target="http://pubs.water.usgs.gov/circ0115" TargetMode="External"/><Relationship Id="rId21" Type="http://schemas.openxmlformats.org/officeDocument/2006/relationships/image" Target="../media/image10.png"/><Relationship Id="rId7" Type="http://schemas.openxmlformats.org/officeDocument/2006/relationships/hyperlink" Target="http://pubs.er.usgs.gov/pubs/cir/cir676" TargetMode="External"/><Relationship Id="rId12" Type="http://schemas.openxmlformats.org/officeDocument/2006/relationships/hyperlink" Target="http://water.usgs.gov/watuse/pdf1995/html/" TargetMode="External"/><Relationship Id="rId17" Type="http://schemas.openxmlformats.org/officeDocument/2006/relationships/image" Target="../media/image6.png"/><Relationship Id="rId25" Type="http://schemas.openxmlformats.org/officeDocument/2006/relationships/image" Target="../media/image14.png"/><Relationship Id="rId2" Type="http://schemas.openxmlformats.org/officeDocument/2006/relationships/notesSlide" Target="../notesSlides/notesSlide8.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pubs.er.usgs.gov/pubs/cir/cir556" TargetMode="External"/><Relationship Id="rId11" Type="http://schemas.openxmlformats.org/officeDocument/2006/relationships/hyperlink" Target="http://water.usgs.gov/watuse/wucircular2.html" TargetMode="External"/><Relationship Id="rId24" Type="http://schemas.openxmlformats.org/officeDocument/2006/relationships/image" Target="../media/image13.png"/><Relationship Id="rId5" Type="http://schemas.openxmlformats.org/officeDocument/2006/relationships/hyperlink" Target="http://pubs.er.usgs.gov/pubs/cir/cir456" TargetMode="External"/><Relationship Id="rId15" Type="http://schemas.openxmlformats.org/officeDocument/2006/relationships/image" Target="../media/image4.png"/><Relationship Id="rId23" Type="http://schemas.openxmlformats.org/officeDocument/2006/relationships/image" Target="../media/image12.png"/><Relationship Id="rId10" Type="http://schemas.openxmlformats.org/officeDocument/2006/relationships/hyperlink" Target="http://pubs.er.usgs.gov/pubs/cir/cir1004" TargetMode="External"/><Relationship Id="rId19" Type="http://schemas.openxmlformats.org/officeDocument/2006/relationships/image" Target="../media/image8.png"/><Relationship Id="rId4" Type="http://schemas.openxmlformats.org/officeDocument/2006/relationships/hyperlink" Target="http://pubs.er.usgs.gov/pubs/cir/cir398" TargetMode="External"/><Relationship Id="rId9" Type="http://schemas.openxmlformats.org/officeDocument/2006/relationships/hyperlink" Target="http://pubs.er.usgs.gov/pubs/cir/cir1001" TargetMode="External"/><Relationship Id="rId14" Type="http://schemas.openxmlformats.org/officeDocument/2006/relationships/hyperlink" Target="http://pubs.usgs.gov/circ/1344/" TargetMode="External"/><Relationship Id="rId2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ctrTitle"/>
          </p:nvPr>
        </p:nvSpPr>
        <p:spPr>
          <a:xfrm>
            <a:off x="152400" y="1600200"/>
            <a:ext cx="8686800" cy="1470025"/>
          </a:xfrm>
        </p:spPr>
        <p:txBody>
          <a:bodyPr/>
          <a:lstStyle/>
          <a:p>
            <a:r>
              <a:rPr lang="en-US" sz="4000" smtClean="0">
                <a:latin typeface="Tahoma" pitchFamily="34" charset="0"/>
              </a:rPr>
              <a:t>Water-use data management at the USGS: information model, implementations, prospects of water- use science</a:t>
            </a:r>
            <a:r>
              <a:rPr lang="en-US" sz="4000" smtClean="0"/>
              <a:t> </a:t>
            </a:r>
          </a:p>
        </p:txBody>
      </p:sp>
      <p:sp>
        <p:nvSpPr>
          <p:cNvPr id="16386" name="Rectangle 3"/>
          <p:cNvSpPr>
            <a:spLocks noGrp="1"/>
          </p:cNvSpPr>
          <p:nvPr>
            <p:ph type="subTitle" idx="1"/>
          </p:nvPr>
        </p:nvSpPr>
        <p:spPr/>
        <p:txBody>
          <a:bodyPr/>
          <a:lstStyle/>
          <a:p>
            <a:r>
              <a:rPr lang="en-US" smtClean="0"/>
              <a:t>Presentation to OGC TC</a:t>
            </a:r>
          </a:p>
          <a:p>
            <a:r>
              <a:rPr lang="en-US" smtClean="0"/>
              <a:t>Silver Spring, MD</a:t>
            </a:r>
          </a:p>
          <a:p>
            <a:r>
              <a:rPr lang="en-US" smtClean="0"/>
              <a:t>15 June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r>
              <a:rPr lang="en-US" sz="4000" smtClean="0">
                <a:latin typeface="Tahoma" pitchFamily="34" charset="0"/>
              </a:rPr>
              <a:t>USGS Water Use Activities</a:t>
            </a:r>
          </a:p>
        </p:txBody>
      </p:sp>
      <p:sp>
        <p:nvSpPr>
          <p:cNvPr id="33794" name="Rectangle 3"/>
          <p:cNvSpPr>
            <a:spLocks noGrp="1"/>
          </p:cNvSpPr>
          <p:nvPr>
            <p:ph type="body" idx="1"/>
          </p:nvPr>
        </p:nvSpPr>
        <p:spPr>
          <a:xfrm>
            <a:off x="457200" y="1447800"/>
            <a:ext cx="8229600" cy="4525963"/>
          </a:xfrm>
        </p:spPr>
        <p:txBody>
          <a:bodyPr/>
          <a:lstStyle/>
          <a:p>
            <a:r>
              <a:rPr lang="en-US" sz="2800" smtClean="0">
                <a:latin typeface="Tahoma" pitchFamily="34" charset="0"/>
              </a:rPr>
              <a:t>WaterSMART </a:t>
            </a:r>
            <a:r>
              <a:rPr lang="en-US" sz="2000" smtClean="0">
                <a:latin typeface="Tahoma" pitchFamily="34" charset="0"/>
              </a:rPr>
              <a:t>(</a:t>
            </a:r>
            <a:r>
              <a:rPr lang="en-US" sz="2000" b="1" smtClean="0">
                <a:latin typeface="Tahoma" pitchFamily="34" charset="0"/>
              </a:rPr>
              <a:t>S</a:t>
            </a:r>
            <a:r>
              <a:rPr lang="en-US" sz="2000" smtClean="0">
                <a:latin typeface="Tahoma" pitchFamily="34" charset="0"/>
              </a:rPr>
              <a:t>ustain and </a:t>
            </a:r>
            <a:r>
              <a:rPr lang="en-US" sz="2000" b="1" smtClean="0">
                <a:latin typeface="Tahoma" pitchFamily="34" charset="0"/>
              </a:rPr>
              <a:t>M</a:t>
            </a:r>
            <a:r>
              <a:rPr lang="en-US" sz="2000" smtClean="0">
                <a:latin typeface="Tahoma" pitchFamily="34" charset="0"/>
              </a:rPr>
              <a:t>anage </a:t>
            </a:r>
            <a:r>
              <a:rPr lang="en-US" sz="2000" b="1" smtClean="0">
                <a:latin typeface="Tahoma" pitchFamily="34" charset="0"/>
              </a:rPr>
              <a:t>A</a:t>
            </a:r>
            <a:r>
              <a:rPr lang="en-US" sz="2000" smtClean="0">
                <a:latin typeface="Tahoma" pitchFamily="34" charset="0"/>
              </a:rPr>
              <a:t>merica’s </a:t>
            </a:r>
            <a:r>
              <a:rPr lang="en-US" sz="2000" b="1" smtClean="0">
                <a:latin typeface="Tahoma" pitchFamily="34" charset="0"/>
              </a:rPr>
              <a:t>R</a:t>
            </a:r>
            <a:r>
              <a:rPr lang="en-US" sz="2000" smtClean="0">
                <a:latin typeface="Tahoma" pitchFamily="34" charset="0"/>
              </a:rPr>
              <a:t>esources for </a:t>
            </a:r>
            <a:r>
              <a:rPr lang="en-US" sz="2000" b="1" smtClean="0">
                <a:latin typeface="Tahoma" pitchFamily="34" charset="0"/>
              </a:rPr>
              <a:t>T</a:t>
            </a:r>
            <a:r>
              <a:rPr lang="en-US" sz="2000" smtClean="0">
                <a:latin typeface="Tahoma" pitchFamily="34" charset="0"/>
              </a:rPr>
              <a:t>omorrow) –&gt; </a:t>
            </a:r>
            <a:r>
              <a:rPr lang="en-US" sz="2800" smtClean="0">
                <a:latin typeface="Tahoma" pitchFamily="34" charset="0"/>
              </a:rPr>
              <a:t>National Water Census</a:t>
            </a:r>
          </a:p>
          <a:p>
            <a:endParaRPr lang="en-US" sz="2800" smtClean="0">
              <a:latin typeface="Tahoma" pitchFamily="34" charset="0"/>
            </a:endParaRPr>
          </a:p>
          <a:p>
            <a:pPr lvl="1"/>
            <a:r>
              <a:rPr lang="en-US" sz="2400" smtClean="0">
                <a:latin typeface="Tahoma" pitchFamily="34" charset="0"/>
              </a:rPr>
              <a:t>With dwindling water supplies, lengthening droughts, and rising demand for water in many areas of the country,</a:t>
            </a:r>
            <a:r>
              <a:rPr lang="en-US" sz="2400" i="1" smtClean="0">
                <a:latin typeface="Tahoma" pitchFamily="34" charset="0"/>
              </a:rPr>
              <a:t> </a:t>
            </a:r>
            <a:r>
              <a:rPr lang="en-US" sz="2400" b="1" i="1" smtClean="0">
                <a:latin typeface="Tahoma" pitchFamily="34" charset="0"/>
              </a:rPr>
              <a:t>a</a:t>
            </a:r>
            <a:r>
              <a:rPr lang="en-US" sz="2400" i="1" smtClean="0">
                <a:latin typeface="Tahoma" pitchFamily="34" charset="0"/>
              </a:rPr>
              <a:t> </a:t>
            </a:r>
            <a:r>
              <a:rPr lang="en-US" sz="2400" b="1" i="1" smtClean="0">
                <a:latin typeface="Tahoma" pitchFamily="34" charset="0"/>
              </a:rPr>
              <a:t>sustainable water strategy for America’s water resources is one of my highest priorities</a:t>
            </a:r>
            <a:r>
              <a:rPr lang="en-US" sz="2400" i="1" smtClean="0">
                <a:latin typeface="Tahoma" pitchFamily="34" charset="0"/>
              </a:rPr>
              <a:t>. </a:t>
            </a:r>
            <a:r>
              <a:rPr lang="en-US" sz="2400" smtClean="0">
                <a:latin typeface="Tahoma" pitchFamily="34" charset="0"/>
              </a:rPr>
              <a:t>We must ensure stable, secure water supplies for future generations.</a:t>
            </a:r>
          </a:p>
          <a:p>
            <a:pPr lvl="4">
              <a:buFont typeface="Arial" charset="0"/>
              <a:buNone/>
            </a:pPr>
            <a:r>
              <a:rPr lang="en-US" sz="1800" b="1" i="1" smtClean="0">
                <a:latin typeface="Tahoma" pitchFamily="34" charset="0"/>
              </a:rPr>
              <a:t>Ken Salazar, Secretary of the Interior</a:t>
            </a:r>
            <a:endParaRPr lang="en-US" sz="1800" b="1" smtClean="0">
              <a:latin typeface="Tahoma" pitchFamily="34" charset="0"/>
            </a:endParaRPr>
          </a:p>
          <a:p>
            <a:pPr lvl="4">
              <a:buFont typeface="Arial" charset="0"/>
              <a:buNone/>
            </a:pPr>
            <a:r>
              <a:rPr lang="en-US" sz="1800" i="1" smtClean="0">
                <a:latin typeface="Tahoma" pitchFamily="34" charset="0"/>
              </a:rPr>
              <a:t>February 1, 2010</a:t>
            </a:r>
            <a:endParaRPr lang="en-US" sz="1800" smtClean="0">
              <a:latin typeface="Tahoma" pitchFamily="34" charset="0"/>
            </a:endParaRPr>
          </a:p>
          <a:p>
            <a:pPr lvl="1"/>
            <a:endParaRPr lang="en-US" sz="2400" smtClean="0">
              <a:latin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p:txBody>
          <a:bodyPr/>
          <a:lstStyle/>
          <a:p>
            <a:r>
              <a:rPr lang="en-US" sz="3600" smtClean="0">
                <a:latin typeface="Tahoma" pitchFamily="34" charset="0"/>
              </a:rPr>
              <a:t>Water Use Science Vision</a:t>
            </a:r>
          </a:p>
        </p:txBody>
      </p:sp>
      <p:sp>
        <p:nvSpPr>
          <p:cNvPr id="35842" name="Content Placeholder 2"/>
          <p:cNvSpPr>
            <a:spLocks noGrp="1"/>
          </p:cNvSpPr>
          <p:nvPr>
            <p:ph idx="4294967295"/>
          </p:nvPr>
        </p:nvSpPr>
        <p:spPr>
          <a:xfrm>
            <a:off x="457200" y="1752600"/>
            <a:ext cx="8229600" cy="4221163"/>
          </a:xfrm>
        </p:spPr>
        <p:txBody>
          <a:bodyPr/>
          <a:lstStyle/>
          <a:p>
            <a:pPr lvl="1">
              <a:spcAft>
                <a:spcPts val="600"/>
              </a:spcAft>
              <a:buFontTx/>
              <a:buChar char="•"/>
            </a:pPr>
            <a:r>
              <a:rPr lang="en-US" smtClean="0">
                <a:latin typeface="Tahoma" pitchFamily="34" charset="0"/>
              </a:rPr>
              <a:t>Analyze disparate databases to improve water-use estimation.</a:t>
            </a:r>
          </a:p>
          <a:p>
            <a:pPr lvl="1">
              <a:spcAft>
                <a:spcPts val="600"/>
              </a:spcAft>
              <a:buFontTx/>
              <a:buChar char="•"/>
            </a:pPr>
            <a:r>
              <a:rPr lang="en-US" smtClean="0">
                <a:latin typeface="Tahoma" pitchFamily="34" charset="0"/>
              </a:rPr>
              <a:t>Develop regression models over a variety of landscapes.</a:t>
            </a:r>
          </a:p>
          <a:p>
            <a:pPr lvl="1">
              <a:spcAft>
                <a:spcPts val="600"/>
              </a:spcAft>
              <a:buFontTx/>
              <a:buChar char="•"/>
            </a:pPr>
            <a:r>
              <a:rPr lang="en-US" smtClean="0">
                <a:latin typeface="Tahoma" pitchFamily="34" charset="0"/>
              </a:rPr>
              <a:t>Accurately estimate consumptive use. </a:t>
            </a:r>
          </a:p>
          <a:p>
            <a:pPr lvl="1">
              <a:spcAft>
                <a:spcPts val="600"/>
              </a:spcAft>
              <a:buFontTx/>
              <a:buChar char="•"/>
            </a:pPr>
            <a:r>
              <a:rPr lang="en-US" smtClean="0">
                <a:latin typeface="Tahoma" pitchFamily="34" charset="0"/>
              </a:rPr>
              <a:t>Map interbasin transfers of water down to the HUC 8 level.</a:t>
            </a:r>
          </a:p>
          <a:p>
            <a:pPr lvl="1">
              <a:spcAft>
                <a:spcPts val="600"/>
              </a:spcAft>
            </a:pPr>
            <a:endParaRPr lang="en-US" sz="1800" smtClean="0">
              <a:latin typeface="Tahoma" pitchFamily="34" charset="0"/>
            </a:endParaRPr>
          </a:p>
          <a:p>
            <a:pPr lvl="1">
              <a:spcAft>
                <a:spcPts val="600"/>
              </a:spcAft>
            </a:pPr>
            <a:endParaRPr lang="en-US" sz="1800" smtClean="0">
              <a:latin typeface="Tahoma" pitchFamily="34" charset="0"/>
            </a:endParaRPr>
          </a:p>
          <a:p>
            <a:pPr lvl="1">
              <a:spcAft>
                <a:spcPts val="600"/>
              </a:spcAft>
            </a:pPr>
            <a:endParaRPr lang="en-US" sz="1800" smtClean="0">
              <a:latin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1"/>
          <p:cNvSpPr>
            <a:spLocks noGrp="1"/>
          </p:cNvSpPr>
          <p:nvPr>
            <p:ph type="sldNum" sz="quarter" idx="10"/>
          </p:nvPr>
        </p:nvSpPr>
        <p:spPr bwMode="auto">
          <a:noFill/>
          <a:ln>
            <a:miter lim="800000"/>
            <a:headEnd/>
            <a:tailEnd/>
          </a:ln>
        </p:spPr>
        <p:txBody>
          <a:bodyPr/>
          <a:lstStyle/>
          <a:p>
            <a:fld id="{67AA9E8C-9A03-4800-B255-7C897AF04063}" type="slidenum">
              <a:rPr lang="en-US" smtClean="0"/>
              <a:pPr/>
              <a:t>12</a:t>
            </a:fld>
            <a:endParaRPr lang="en-US" smtClean="0"/>
          </a:p>
        </p:txBody>
      </p:sp>
      <p:sp>
        <p:nvSpPr>
          <p:cNvPr id="3"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pPr algn="ctr" defTabSz="457200" eaLnBrk="0" hangingPunct="0">
              <a:defRPr/>
            </a:pPr>
            <a:r>
              <a:rPr lang="en-US" sz="3600" kern="0" dirty="0">
                <a:latin typeface="Tahoma" pitchFamily="34" charset="0"/>
                <a:ea typeface="+mj-ea"/>
                <a:cs typeface="+mj-cs"/>
              </a:rPr>
              <a:t>Water Use Science Vision (cont.)</a:t>
            </a:r>
          </a:p>
        </p:txBody>
      </p:sp>
      <p:sp>
        <p:nvSpPr>
          <p:cNvPr id="5" name="Content Placeholder 2"/>
          <p:cNvSpPr txBox="1">
            <a:spLocks/>
          </p:cNvSpPr>
          <p:nvPr/>
        </p:nvSpPr>
        <p:spPr bwMode="auto">
          <a:xfrm>
            <a:off x="457200" y="1752600"/>
            <a:ext cx="8229600" cy="4221163"/>
          </a:xfrm>
          <a:prstGeom prst="rect">
            <a:avLst/>
          </a:prstGeom>
          <a:noFill/>
          <a:ln w="9525">
            <a:noFill/>
            <a:miter lim="800000"/>
            <a:headEnd/>
            <a:tailEnd/>
          </a:ln>
        </p:spPr>
        <p:txBody>
          <a:bodyPr/>
          <a:lstStyle/>
          <a:p>
            <a:pPr marL="742950" lvl="1" indent="-285750" defTabSz="457200" eaLnBrk="0" hangingPunct="0">
              <a:spcBef>
                <a:spcPct val="20000"/>
              </a:spcBef>
              <a:spcAft>
                <a:spcPts val="600"/>
              </a:spcAft>
              <a:buFontTx/>
              <a:buChar char="•"/>
              <a:defRPr/>
            </a:pPr>
            <a:r>
              <a:rPr lang="en-US" sz="2800" kern="0" dirty="0">
                <a:latin typeface="Tahoma" pitchFamily="34" charset="0"/>
              </a:rPr>
              <a:t>Quantify in-stream flow for ecology, navigation, and recreation.</a:t>
            </a:r>
          </a:p>
          <a:p>
            <a:pPr marL="742950" lvl="1" indent="-285750" defTabSz="457200" eaLnBrk="0" hangingPunct="0">
              <a:spcBef>
                <a:spcPct val="20000"/>
              </a:spcBef>
              <a:spcAft>
                <a:spcPts val="600"/>
              </a:spcAft>
              <a:buFontTx/>
              <a:buChar char="•"/>
              <a:defRPr/>
            </a:pPr>
            <a:r>
              <a:rPr lang="en-US" sz="2800" kern="0" dirty="0">
                <a:latin typeface="Tahoma" pitchFamily="34" charset="0"/>
              </a:rPr>
              <a:t>Integrate water use information with stream flow and groundwater information.</a:t>
            </a:r>
          </a:p>
          <a:p>
            <a:pPr marL="742950" lvl="1" indent="-285750" defTabSz="457200" eaLnBrk="0" hangingPunct="0">
              <a:spcBef>
                <a:spcPct val="20000"/>
              </a:spcBef>
              <a:spcAft>
                <a:spcPts val="600"/>
              </a:spcAft>
              <a:buFontTx/>
              <a:buChar char="•"/>
              <a:defRPr/>
            </a:pPr>
            <a:r>
              <a:rPr lang="en-US" sz="2800" kern="0" dirty="0">
                <a:latin typeface="Tahoma" pitchFamily="34" charset="0"/>
              </a:rPr>
              <a:t>Track human usage of water – source, transport, treatment, demand, consumption, collection, return flow.</a:t>
            </a:r>
          </a:p>
          <a:p>
            <a:pPr marL="742950" lvl="1" indent="-285750" defTabSz="457200" eaLnBrk="0" hangingPunct="0">
              <a:spcBef>
                <a:spcPct val="20000"/>
              </a:spcBef>
              <a:spcAft>
                <a:spcPts val="600"/>
              </a:spcAft>
              <a:buFont typeface="Arial" charset="0"/>
              <a:buChar char="–"/>
              <a:defRPr/>
            </a:pPr>
            <a:endParaRPr lang="en-US" kern="0" dirty="0">
              <a:latin typeface="Tahoma" pitchFamily="34" charset="0"/>
            </a:endParaRPr>
          </a:p>
          <a:p>
            <a:pPr marL="742950" lvl="1" indent="-285750" defTabSz="457200" eaLnBrk="0" hangingPunct="0">
              <a:spcBef>
                <a:spcPct val="20000"/>
              </a:spcBef>
              <a:spcAft>
                <a:spcPts val="600"/>
              </a:spcAft>
              <a:buFont typeface="Arial" charset="0"/>
              <a:buChar char="–"/>
              <a:defRPr/>
            </a:pPr>
            <a:endParaRPr lang="en-US" kern="0" dirty="0">
              <a:latin typeface="Tahoma" pitchFamily="34" charset="0"/>
            </a:endParaRPr>
          </a:p>
          <a:p>
            <a:pPr marL="742950" lvl="1" indent="-285750" defTabSz="457200" eaLnBrk="0" hangingPunct="0">
              <a:spcBef>
                <a:spcPct val="20000"/>
              </a:spcBef>
              <a:spcAft>
                <a:spcPts val="600"/>
              </a:spcAft>
              <a:buFont typeface="Arial" charset="0"/>
              <a:buChar char="–"/>
              <a:defRPr/>
            </a:pPr>
            <a:endParaRPr lang="en-US" kern="0" dirty="0">
              <a:latin typeface="Tahom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1524000" y="228600"/>
            <a:ext cx="7086600" cy="1190625"/>
          </a:xfrm>
          <a:prstGeom prst="rect">
            <a:avLst/>
          </a:prstGeom>
          <a:noFill/>
          <a:ln w="9525">
            <a:noFill/>
            <a:miter lim="800000"/>
            <a:headEnd/>
            <a:tailEnd/>
          </a:ln>
        </p:spPr>
        <p:txBody>
          <a:bodyPr>
            <a:spAutoFit/>
          </a:bodyPr>
          <a:lstStyle/>
          <a:p>
            <a:pPr algn="ctr">
              <a:spcBef>
                <a:spcPct val="20000"/>
              </a:spcBef>
            </a:pPr>
            <a:r>
              <a:rPr lang="en-US" sz="3600"/>
              <a:t>Enhancing the Nation’s Water- Use Information</a:t>
            </a:r>
          </a:p>
        </p:txBody>
      </p:sp>
      <p:sp>
        <p:nvSpPr>
          <p:cNvPr id="38914" name="Text Box 3"/>
          <p:cNvSpPr txBox="1">
            <a:spLocks noChangeArrowheads="1"/>
          </p:cNvSpPr>
          <p:nvPr/>
        </p:nvSpPr>
        <p:spPr bwMode="auto">
          <a:xfrm>
            <a:off x="381000" y="1371600"/>
            <a:ext cx="3505200" cy="1069975"/>
          </a:xfrm>
          <a:prstGeom prst="rect">
            <a:avLst/>
          </a:prstGeom>
          <a:noFill/>
          <a:ln w="9525">
            <a:noFill/>
            <a:miter lim="800000"/>
            <a:headEnd/>
            <a:tailEnd/>
          </a:ln>
        </p:spPr>
        <p:txBody>
          <a:bodyPr>
            <a:spAutoFit/>
          </a:bodyPr>
          <a:lstStyle/>
          <a:p>
            <a:r>
              <a:rPr lang="en-US" sz="1600"/>
              <a:t>Use New Methods to Estimate Water-Use</a:t>
            </a:r>
          </a:p>
          <a:p>
            <a:pPr marL="231775" lvl="1" indent="-115888">
              <a:buFontTx/>
              <a:buChar char="•"/>
            </a:pPr>
            <a:r>
              <a:rPr lang="en-US" sz="1600"/>
              <a:t>Stratified Random Sampling</a:t>
            </a:r>
          </a:p>
          <a:p>
            <a:pPr marL="231775" lvl="1" indent="-115888">
              <a:buFontTx/>
              <a:buChar char="•"/>
            </a:pPr>
            <a:r>
              <a:rPr lang="en-US" sz="1600"/>
              <a:t>Regression Models</a:t>
            </a:r>
          </a:p>
        </p:txBody>
      </p:sp>
      <p:sp>
        <p:nvSpPr>
          <p:cNvPr id="38915" name="Text Box 4"/>
          <p:cNvSpPr txBox="1">
            <a:spLocks noChangeArrowheads="1"/>
          </p:cNvSpPr>
          <p:nvPr/>
        </p:nvSpPr>
        <p:spPr bwMode="auto">
          <a:xfrm>
            <a:off x="6248400" y="2667000"/>
            <a:ext cx="2557463" cy="825500"/>
          </a:xfrm>
          <a:prstGeom prst="rect">
            <a:avLst/>
          </a:prstGeom>
          <a:noFill/>
          <a:ln w="9525">
            <a:noFill/>
            <a:miter lim="800000"/>
            <a:headEnd/>
            <a:tailEnd/>
          </a:ln>
        </p:spPr>
        <p:txBody>
          <a:bodyPr wrap="none">
            <a:spAutoFit/>
          </a:bodyPr>
          <a:lstStyle/>
          <a:p>
            <a:pPr algn="ctr"/>
            <a:r>
              <a:rPr lang="en-US" sz="1600"/>
              <a:t>Ability to track water from</a:t>
            </a:r>
          </a:p>
          <a:p>
            <a:pPr algn="ctr"/>
            <a:r>
              <a:rPr lang="en-US" sz="1600"/>
              <a:t>point of withdrawal thru to </a:t>
            </a:r>
          </a:p>
          <a:p>
            <a:pPr algn="ctr"/>
            <a:r>
              <a:rPr lang="en-US" sz="1600"/>
              <a:t>return of flow.</a:t>
            </a:r>
          </a:p>
        </p:txBody>
      </p:sp>
      <p:sp>
        <p:nvSpPr>
          <p:cNvPr id="38916" name="Text Box 5"/>
          <p:cNvSpPr txBox="1">
            <a:spLocks noChangeArrowheads="1"/>
          </p:cNvSpPr>
          <p:nvPr/>
        </p:nvSpPr>
        <p:spPr bwMode="auto">
          <a:xfrm>
            <a:off x="3733800" y="2057400"/>
            <a:ext cx="2133600" cy="825500"/>
          </a:xfrm>
          <a:prstGeom prst="rect">
            <a:avLst/>
          </a:prstGeom>
          <a:noFill/>
          <a:ln w="9525">
            <a:noFill/>
            <a:miter lim="800000"/>
            <a:headEnd/>
            <a:tailEnd/>
          </a:ln>
        </p:spPr>
        <p:txBody>
          <a:bodyPr>
            <a:spAutoFit/>
          </a:bodyPr>
          <a:lstStyle/>
          <a:p>
            <a:pPr algn="ctr"/>
            <a:r>
              <a:rPr lang="en-US" sz="1600"/>
              <a:t>Develop models of water use based on land use</a:t>
            </a:r>
          </a:p>
        </p:txBody>
      </p:sp>
      <p:pic>
        <p:nvPicPr>
          <p:cNvPr id="38917" name="Picture 6" descr="Water Use Land Use"/>
          <p:cNvPicPr>
            <a:picLocks noChangeAspect="1" noChangeArrowheads="1"/>
          </p:cNvPicPr>
          <p:nvPr/>
        </p:nvPicPr>
        <p:blipFill>
          <a:blip r:embed="rId3"/>
          <a:srcRect/>
          <a:stretch>
            <a:fillRect/>
          </a:stretch>
        </p:blipFill>
        <p:spPr bwMode="auto">
          <a:xfrm>
            <a:off x="3429000" y="2971800"/>
            <a:ext cx="2667000" cy="2008188"/>
          </a:xfrm>
          <a:prstGeom prst="rect">
            <a:avLst/>
          </a:prstGeom>
          <a:noFill/>
          <a:ln w="9525">
            <a:noFill/>
            <a:miter lim="800000"/>
            <a:headEnd/>
            <a:tailEnd/>
          </a:ln>
        </p:spPr>
      </p:pic>
      <p:pic>
        <p:nvPicPr>
          <p:cNvPr id="38918" name="Picture 7" descr="Water Use Return Flow"/>
          <p:cNvPicPr>
            <a:picLocks noChangeAspect="1" noChangeArrowheads="1"/>
          </p:cNvPicPr>
          <p:nvPr/>
        </p:nvPicPr>
        <p:blipFill>
          <a:blip r:embed="rId4"/>
          <a:srcRect/>
          <a:stretch>
            <a:fillRect/>
          </a:stretch>
        </p:blipFill>
        <p:spPr bwMode="auto">
          <a:xfrm>
            <a:off x="6324600" y="3529013"/>
            <a:ext cx="2590800" cy="2109787"/>
          </a:xfrm>
          <a:prstGeom prst="rect">
            <a:avLst/>
          </a:prstGeom>
          <a:noFill/>
          <a:ln w="9525">
            <a:noFill/>
            <a:miter lim="800000"/>
            <a:headEnd/>
            <a:tailEnd/>
          </a:ln>
        </p:spPr>
      </p:pic>
      <p:pic>
        <p:nvPicPr>
          <p:cNvPr id="38919" name="Picture 8" descr="Water Use Type"/>
          <p:cNvPicPr>
            <a:picLocks noChangeAspect="1" noChangeArrowheads="1"/>
          </p:cNvPicPr>
          <p:nvPr/>
        </p:nvPicPr>
        <p:blipFill>
          <a:blip r:embed="rId5"/>
          <a:srcRect/>
          <a:stretch>
            <a:fillRect/>
          </a:stretch>
        </p:blipFill>
        <p:spPr bwMode="auto">
          <a:xfrm>
            <a:off x="381000" y="2667000"/>
            <a:ext cx="2819400" cy="1782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48"/>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latin typeface="Garamond" pitchFamily="18" charset="0"/>
              <a:cs typeface="Arial" charset="0"/>
            </a:endParaRPr>
          </a:p>
        </p:txBody>
      </p:sp>
      <p:sp>
        <p:nvSpPr>
          <p:cNvPr id="40962" name="Rectangle 2"/>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en-US">
              <a:latin typeface="Garamond" pitchFamily="18" charset="0"/>
              <a:cs typeface="Arial" charset="0"/>
            </a:endParaRPr>
          </a:p>
        </p:txBody>
      </p:sp>
      <p:sp>
        <p:nvSpPr>
          <p:cNvPr id="29699" name="Text Box 3"/>
          <p:cNvSpPr txBox="1">
            <a:spLocks noChangeArrowheads="1"/>
          </p:cNvSpPr>
          <p:nvPr/>
        </p:nvSpPr>
        <p:spPr bwMode="auto">
          <a:xfrm rot="-1376158">
            <a:off x="539750" y="4418013"/>
            <a:ext cx="1222375" cy="277812"/>
          </a:xfrm>
          <a:prstGeom prst="rect">
            <a:avLst/>
          </a:prstGeom>
          <a:noFill/>
          <a:ln w="9525">
            <a:noFill/>
            <a:miter lim="800000"/>
            <a:headEnd/>
            <a:tailEnd/>
          </a:ln>
          <a:effectLst/>
        </p:spPr>
        <p:txBody>
          <a:bodyPr wrap="none">
            <a:spAutoFit/>
          </a:bodyPr>
          <a:lstStyle/>
          <a:p>
            <a:pPr>
              <a:defRPr/>
            </a:pPr>
            <a:r>
              <a:rPr lang="en-US" sz="1200" dirty="0">
                <a:latin typeface="+mn-lt"/>
                <a:cs typeface="Arial" charset="0"/>
              </a:rPr>
              <a:t>Discharge Pipe</a:t>
            </a:r>
          </a:p>
        </p:txBody>
      </p:sp>
      <p:sp>
        <p:nvSpPr>
          <p:cNvPr id="29700" name="Text Box 4"/>
          <p:cNvSpPr txBox="1">
            <a:spLocks noChangeArrowheads="1"/>
          </p:cNvSpPr>
          <p:nvPr/>
        </p:nvSpPr>
        <p:spPr bwMode="auto">
          <a:xfrm>
            <a:off x="2438400" y="4343400"/>
            <a:ext cx="1325563" cy="276225"/>
          </a:xfrm>
          <a:prstGeom prst="rect">
            <a:avLst/>
          </a:prstGeom>
          <a:noFill/>
          <a:ln w="9525">
            <a:noFill/>
            <a:miter lim="800000"/>
            <a:headEnd/>
            <a:tailEnd/>
          </a:ln>
          <a:effectLst/>
        </p:spPr>
        <p:txBody>
          <a:bodyPr wrap="none">
            <a:spAutoFit/>
          </a:bodyPr>
          <a:lstStyle/>
          <a:p>
            <a:pPr>
              <a:defRPr/>
            </a:pPr>
            <a:r>
              <a:rPr lang="en-US" sz="1200" dirty="0">
                <a:latin typeface="+mn-lt"/>
                <a:cs typeface="Arial" charset="0"/>
              </a:rPr>
              <a:t>Main Sewer Line</a:t>
            </a:r>
          </a:p>
        </p:txBody>
      </p:sp>
      <p:sp>
        <p:nvSpPr>
          <p:cNvPr id="29701" name="Oval 5"/>
          <p:cNvSpPr>
            <a:spLocks noChangeArrowheads="1"/>
          </p:cNvSpPr>
          <p:nvPr/>
        </p:nvSpPr>
        <p:spPr bwMode="auto">
          <a:xfrm>
            <a:off x="4876800" y="2514600"/>
            <a:ext cx="152400" cy="152400"/>
          </a:xfrm>
          <a:prstGeom prst="ellipse">
            <a:avLst/>
          </a:prstGeom>
          <a:solidFill>
            <a:srgbClr val="00B0F0"/>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outerShdw>
              </a:effectLst>
              <a:latin typeface="Garamond" pitchFamily="18" charset="0"/>
              <a:cs typeface="Arial" charset="0"/>
            </a:endParaRPr>
          </a:p>
        </p:txBody>
      </p:sp>
      <p:sp>
        <p:nvSpPr>
          <p:cNvPr id="40966" name="Oval 6"/>
          <p:cNvSpPr>
            <a:spLocks noChangeArrowheads="1"/>
          </p:cNvSpPr>
          <p:nvPr/>
        </p:nvSpPr>
        <p:spPr bwMode="auto">
          <a:xfrm>
            <a:off x="4495800" y="1447800"/>
            <a:ext cx="76200" cy="76200"/>
          </a:xfrm>
          <a:prstGeom prst="ellipse">
            <a:avLst/>
          </a:prstGeom>
          <a:solidFill>
            <a:srgbClr val="CCECFF"/>
          </a:solidFill>
          <a:ln w="9525">
            <a:solidFill>
              <a:schemeClr val="tx1"/>
            </a:solidFill>
            <a:round/>
            <a:headEnd/>
            <a:tailEnd/>
          </a:ln>
        </p:spPr>
        <p:txBody>
          <a:bodyPr wrap="none" anchor="ctr"/>
          <a:lstStyle/>
          <a:p>
            <a:endParaRPr lang="en-US">
              <a:latin typeface="Garamond" pitchFamily="18" charset="0"/>
              <a:cs typeface="Arial" charset="0"/>
            </a:endParaRPr>
          </a:p>
        </p:txBody>
      </p:sp>
      <p:sp>
        <p:nvSpPr>
          <p:cNvPr id="40967" name="Oval 7"/>
          <p:cNvSpPr>
            <a:spLocks noChangeArrowheads="1"/>
          </p:cNvSpPr>
          <p:nvPr/>
        </p:nvSpPr>
        <p:spPr bwMode="auto">
          <a:xfrm>
            <a:off x="4648200" y="1600200"/>
            <a:ext cx="76200" cy="76200"/>
          </a:xfrm>
          <a:prstGeom prst="ellipse">
            <a:avLst/>
          </a:prstGeom>
          <a:solidFill>
            <a:srgbClr val="CCECFF"/>
          </a:solidFill>
          <a:ln w="9525">
            <a:solidFill>
              <a:schemeClr val="tx1"/>
            </a:solidFill>
            <a:round/>
            <a:headEnd/>
            <a:tailEnd/>
          </a:ln>
        </p:spPr>
        <p:txBody>
          <a:bodyPr wrap="none" anchor="ctr"/>
          <a:lstStyle/>
          <a:p>
            <a:endParaRPr lang="en-US">
              <a:latin typeface="Garamond" pitchFamily="18" charset="0"/>
              <a:cs typeface="Arial" charset="0"/>
            </a:endParaRPr>
          </a:p>
        </p:txBody>
      </p:sp>
      <p:sp>
        <p:nvSpPr>
          <p:cNvPr id="40968" name="Oval 8"/>
          <p:cNvSpPr>
            <a:spLocks noChangeArrowheads="1"/>
          </p:cNvSpPr>
          <p:nvPr/>
        </p:nvSpPr>
        <p:spPr bwMode="auto">
          <a:xfrm>
            <a:off x="4800600" y="1752600"/>
            <a:ext cx="76200" cy="76200"/>
          </a:xfrm>
          <a:prstGeom prst="ellipse">
            <a:avLst/>
          </a:prstGeom>
          <a:solidFill>
            <a:srgbClr val="CCECFF"/>
          </a:solidFill>
          <a:ln w="9525">
            <a:solidFill>
              <a:schemeClr val="tx1"/>
            </a:solidFill>
            <a:round/>
            <a:headEnd/>
            <a:tailEnd/>
          </a:ln>
        </p:spPr>
        <p:txBody>
          <a:bodyPr wrap="none" anchor="ctr"/>
          <a:lstStyle/>
          <a:p>
            <a:endParaRPr lang="en-US">
              <a:latin typeface="Garamond" pitchFamily="18" charset="0"/>
              <a:cs typeface="Arial" charset="0"/>
            </a:endParaRPr>
          </a:p>
        </p:txBody>
      </p:sp>
      <p:sp>
        <p:nvSpPr>
          <p:cNvPr id="40969" name="Oval 9"/>
          <p:cNvSpPr>
            <a:spLocks noChangeArrowheads="1"/>
          </p:cNvSpPr>
          <p:nvPr/>
        </p:nvSpPr>
        <p:spPr bwMode="auto">
          <a:xfrm flipH="1">
            <a:off x="4648200" y="4876800"/>
            <a:ext cx="76200" cy="76200"/>
          </a:xfrm>
          <a:prstGeom prst="ellipse">
            <a:avLst/>
          </a:prstGeom>
          <a:solidFill>
            <a:srgbClr val="CCECFF"/>
          </a:solidFill>
          <a:ln w="9525">
            <a:solidFill>
              <a:schemeClr val="tx1"/>
            </a:solidFill>
            <a:round/>
            <a:headEnd/>
            <a:tailEnd/>
          </a:ln>
        </p:spPr>
        <p:txBody>
          <a:bodyPr wrap="none" anchor="ctr"/>
          <a:lstStyle/>
          <a:p>
            <a:endParaRPr lang="en-US">
              <a:latin typeface="Garamond" pitchFamily="18" charset="0"/>
              <a:cs typeface="Arial" charset="0"/>
            </a:endParaRPr>
          </a:p>
        </p:txBody>
      </p:sp>
      <p:sp>
        <p:nvSpPr>
          <p:cNvPr id="40970" name="Rectangle 10"/>
          <p:cNvSpPr>
            <a:spLocks noChangeArrowheads="1"/>
          </p:cNvSpPr>
          <p:nvPr/>
        </p:nvSpPr>
        <p:spPr bwMode="auto">
          <a:xfrm>
            <a:off x="3886200" y="1905000"/>
            <a:ext cx="457200" cy="381000"/>
          </a:xfrm>
          <a:prstGeom prst="rect">
            <a:avLst/>
          </a:prstGeom>
          <a:solidFill>
            <a:srgbClr val="00B0F0"/>
          </a:solidFill>
          <a:ln w="9525">
            <a:solidFill>
              <a:schemeClr val="tx1"/>
            </a:solidFill>
            <a:miter lim="800000"/>
            <a:headEnd/>
            <a:tailEnd/>
          </a:ln>
        </p:spPr>
        <p:txBody>
          <a:bodyPr wrap="none" anchor="ctr"/>
          <a:lstStyle/>
          <a:p>
            <a:endParaRPr lang="en-US">
              <a:latin typeface="Garamond" pitchFamily="18" charset="0"/>
              <a:cs typeface="Arial" charset="0"/>
            </a:endParaRPr>
          </a:p>
        </p:txBody>
      </p:sp>
      <p:sp>
        <p:nvSpPr>
          <p:cNvPr id="40971" name="Oval 11"/>
          <p:cNvSpPr>
            <a:spLocks noChangeArrowheads="1"/>
          </p:cNvSpPr>
          <p:nvPr/>
        </p:nvSpPr>
        <p:spPr bwMode="auto">
          <a:xfrm>
            <a:off x="5181600" y="4876800"/>
            <a:ext cx="76200" cy="76200"/>
          </a:xfrm>
          <a:prstGeom prst="ellipse">
            <a:avLst/>
          </a:prstGeom>
          <a:solidFill>
            <a:srgbClr val="CCECFF"/>
          </a:solidFill>
          <a:ln w="9525">
            <a:solidFill>
              <a:schemeClr val="tx1"/>
            </a:solidFill>
            <a:round/>
            <a:headEnd/>
            <a:tailEnd/>
          </a:ln>
        </p:spPr>
        <p:txBody>
          <a:bodyPr wrap="none" anchor="ctr"/>
          <a:lstStyle/>
          <a:p>
            <a:endParaRPr lang="en-US">
              <a:latin typeface="Garamond" pitchFamily="18" charset="0"/>
              <a:cs typeface="Arial" charset="0"/>
            </a:endParaRPr>
          </a:p>
        </p:txBody>
      </p:sp>
      <p:sp>
        <p:nvSpPr>
          <p:cNvPr id="40972" name="Rectangle 12"/>
          <p:cNvSpPr>
            <a:spLocks noChangeArrowheads="1"/>
          </p:cNvSpPr>
          <p:nvPr/>
        </p:nvSpPr>
        <p:spPr bwMode="auto">
          <a:xfrm>
            <a:off x="4343400" y="4800600"/>
            <a:ext cx="152400" cy="152400"/>
          </a:xfrm>
          <a:prstGeom prst="rect">
            <a:avLst/>
          </a:prstGeom>
          <a:solidFill>
            <a:srgbClr val="00B0F0"/>
          </a:solidFill>
          <a:ln w="9525">
            <a:solidFill>
              <a:schemeClr val="tx1"/>
            </a:solidFill>
            <a:miter lim="800000"/>
            <a:headEnd/>
            <a:tailEnd/>
          </a:ln>
        </p:spPr>
        <p:txBody>
          <a:bodyPr wrap="none" anchor="ctr"/>
          <a:lstStyle/>
          <a:p>
            <a:endParaRPr lang="en-US">
              <a:latin typeface="Garamond" pitchFamily="18" charset="0"/>
              <a:cs typeface="Arial" charset="0"/>
            </a:endParaRPr>
          </a:p>
        </p:txBody>
      </p:sp>
      <p:sp>
        <p:nvSpPr>
          <p:cNvPr id="40973" name="Rectangle 13"/>
          <p:cNvSpPr>
            <a:spLocks noChangeArrowheads="1"/>
          </p:cNvSpPr>
          <p:nvPr/>
        </p:nvSpPr>
        <p:spPr bwMode="auto">
          <a:xfrm>
            <a:off x="5410200" y="4876800"/>
            <a:ext cx="152400" cy="152400"/>
          </a:xfrm>
          <a:prstGeom prst="rect">
            <a:avLst/>
          </a:prstGeom>
          <a:solidFill>
            <a:srgbClr val="00B0F0"/>
          </a:solidFill>
          <a:ln w="9525">
            <a:solidFill>
              <a:schemeClr val="tx1"/>
            </a:solidFill>
            <a:miter lim="800000"/>
            <a:headEnd/>
            <a:tailEnd/>
          </a:ln>
        </p:spPr>
        <p:txBody>
          <a:bodyPr wrap="none" anchor="ctr"/>
          <a:lstStyle/>
          <a:p>
            <a:endParaRPr lang="en-US">
              <a:latin typeface="Garamond" pitchFamily="18" charset="0"/>
              <a:cs typeface="Arial" charset="0"/>
            </a:endParaRPr>
          </a:p>
        </p:txBody>
      </p:sp>
      <p:sp>
        <p:nvSpPr>
          <p:cNvPr id="40974" name="Freeform 14"/>
          <p:cNvSpPr>
            <a:spLocks/>
          </p:cNvSpPr>
          <p:nvPr/>
        </p:nvSpPr>
        <p:spPr bwMode="auto">
          <a:xfrm>
            <a:off x="523875" y="255588"/>
            <a:ext cx="1220788" cy="1300162"/>
          </a:xfrm>
          <a:custGeom>
            <a:avLst/>
            <a:gdLst>
              <a:gd name="T0" fmla="*/ 0 w 769"/>
              <a:gd name="T1" fmla="*/ 0 h 819"/>
              <a:gd name="T2" fmla="*/ 2147483647 w 769"/>
              <a:gd name="T3" fmla="*/ 2147483647 h 819"/>
              <a:gd name="T4" fmla="*/ 2147483647 w 769"/>
              <a:gd name="T5" fmla="*/ 2147483647 h 819"/>
              <a:gd name="T6" fmla="*/ 2147483647 w 769"/>
              <a:gd name="T7" fmla="*/ 2147483647 h 819"/>
              <a:gd name="T8" fmla="*/ 2147483647 w 769"/>
              <a:gd name="T9" fmla="*/ 2147483647 h 819"/>
              <a:gd name="T10" fmla="*/ 2147483647 w 769"/>
              <a:gd name="T11" fmla="*/ 2147483647 h 819"/>
              <a:gd name="T12" fmla="*/ 2147483647 w 769"/>
              <a:gd name="T13" fmla="*/ 2147483647 h 819"/>
              <a:gd name="T14" fmla="*/ 2147483647 w 769"/>
              <a:gd name="T15" fmla="*/ 2147483647 h 819"/>
              <a:gd name="T16" fmla="*/ 2147483647 w 769"/>
              <a:gd name="T17" fmla="*/ 2147483647 h 819"/>
              <a:gd name="T18" fmla="*/ 2147483647 w 769"/>
              <a:gd name="T19" fmla="*/ 2147483647 h 819"/>
              <a:gd name="T20" fmla="*/ 2147483647 w 769"/>
              <a:gd name="T21" fmla="*/ 2147483647 h 819"/>
              <a:gd name="T22" fmla="*/ 2147483647 w 769"/>
              <a:gd name="T23" fmla="*/ 2147483647 h 819"/>
              <a:gd name="T24" fmla="*/ 2147483647 w 769"/>
              <a:gd name="T25" fmla="*/ 2147483647 h 819"/>
              <a:gd name="T26" fmla="*/ 2147483647 w 769"/>
              <a:gd name="T27" fmla="*/ 2147483647 h 819"/>
              <a:gd name="T28" fmla="*/ 2147483647 w 769"/>
              <a:gd name="T29" fmla="*/ 2147483647 h 819"/>
              <a:gd name="T30" fmla="*/ 2147483647 w 769"/>
              <a:gd name="T31" fmla="*/ 2147483647 h 819"/>
              <a:gd name="T32" fmla="*/ 2147483647 w 769"/>
              <a:gd name="T33" fmla="*/ 2147483647 h 819"/>
              <a:gd name="T34" fmla="*/ 2147483647 w 769"/>
              <a:gd name="T35" fmla="*/ 2147483647 h 819"/>
              <a:gd name="T36" fmla="*/ 2147483647 w 769"/>
              <a:gd name="T37" fmla="*/ 2147483647 h 819"/>
              <a:gd name="T38" fmla="*/ 2147483647 w 769"/>
              <a:gd name="T39" fmla="*/ 2147483647 h 819"/>
              <a:gd name="T40" fmla="*/ 2147483647 w 769"/>
              <a:gd name="T41" fmla="*/ 2147483647 h 819"/>
              <a:gd name="T42" fmla="*/ 2147483647 w 769"/>
              <a:gd name="T43" fmla="*/ 2147483647 h 819"/>
              <a:gd name="T44" fmla="*/ 2147483647 w 769"/>
              <a:gd name="T45" fmla="*/ 2147483647 h 819"/>
              <a:gd name="T46" fmla="*/ 2147483647 w 769"/>
              <a:gd name="T47" fmla="*/ 2147483647 h 819"/>
              <a:gd name="T48" fmla="*/ 0 w 769"/>
              <a:gd name="T49" fmla="*/ 0 h 8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9"/>
              <a:gd name="T76" fmla="*/ 0 h 819"/>
              <a:gd name="T77" fmla="*/ 769 w 769"/>
              <a:gd name="T78" fmla="*/ 819 h 8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9" h="819">
                <a:moveTo>
                  <a:pt x="0" y="0"/>
                </a:moveTo>
                <a:cubicBezTo>
                  <a:pt x="7" y="31"/>
                  <a:pt x="9" y="64"/>
                  <a:pt x="23" y="92"/>
                </a:cubicBezTo>
                <a:cubicBezTo>
                  <a:pt x="27" y="100"/>
                  <a:pt x="34" y="107"/>
                  <a:pt x="39" y="115"/>
                </a:cubicBezTo>
                <a:cubicBezTo>
                  <a:pt x="44" y="123"/>
                  <a:pt x="50" y="131"/>
                  <a:pt x="54" y="139"/>
                </a:cubicBezTo>
                <a:cubicBezTo>
                  <a:pt x="66" y="163"/>
                  <a:pt x="92" y="208"/>
                  <a:pt x="92" y="208"/>
                </a:cubicBezTo>
                <a:cubicBezTo>
                  <a:pt x="104" y="254"/>
                  <a:pt x="120" y="289"/>
                  <a:pt x="162" y="315"/>
                </a:cubicBezTo>
                <a:cubicBezTo>
                  <a:pt x="169" y="808"/>
                  <a:pt x="8" y="819"/>
                  <a:pt x="307" y="791"/>
                </a:cubicBezTo>
                <a:cubicBezTo>
                  <a:pt x="331" y="789"/>
                  <a:pt x="353" y="780"/>
                  <a:pt x="377" y="776"/>
                </a:cubicBezTo>
                <a:cubicBezTo>
                  <a:pt x="404" y="735"/>
                  <a:pt x="445" y="700"/>
                  <a:pt x="461" y="653"/>
                </a:cubicBezTo>
                <a:cubicBezTo>
                  <a:pt x="465" y="602"/>
                  <a:pt x="446" y="534"/>
                  <a:pt x="499" y="515"/>
                </a:cubicBezTo>
                <a:cubicBezTo>
                  <a:pt x="520" y="518"/>
                  <a:pt x="542" y="515"/>
                  <a:pt x="561" y="523"/>
                </a:cubicBezTo>
                <a:cubicBezTo>
                  <a:pt x="564" y="524"/>
                  <a:pt x="574" y="567"/>
                  <a:pt x="576" y="569"/>
                </a:cubicBezTo>
                <a:cubicBezTo>
                  <a:pt x="582" y="575"/>
                  <a:pt x="591" y="574"/>
                  <a:pt x="599" y="576"/>
                </a:cubicBezTo>
                <a:cubicBezTo>
                  <a:pt x="622" y="574"/>
                  <a:pt x="645" y="573"/>
                  <a:pt x="668" y="569"/>
                </a:cubicBezTo>
                <a:cubicBezTo>
                  <a:pt x="704" y="563"/>
                  <a:pt x="715" y="530"/>
                  <a:pt x="738" y="507"/>
                </a:cubicBezTo>
                <a:cubicBezTo>
                  <a:pt x="769" y="407"/>
                  <a:pt x="740" y="375"/>
                  <a:pt x="676" y="323"/>
                </a:cubicBezTo>
                <a:cubicBezTo>
                  <a:pt x="655" y="306"/>
                  <a:pt x="642" y="293"/>
                  <a:pt x="615" y="284"/>
                </a:cubicBezTo>
                <a:cubicBezTo>
                  <a:pt x="596" y="266"/>
                  <a:pt x="575" y="261"/>
                  <a:pt x="553" y="246"/>
                </a:cubicBezTo>
                <a:cubicBezTo>
                  <a:pt x="521" y="223"/>
                  <a:pt x="489" y="201"/>
                  <a:pt x="453" y="185"/>
                </a:cubicBezTo>
                <a:cubicBezTo>
                  <a:pt x="424" y="172"/>
                  <a:pt x="389" y="168"/>
                  <a:pt x="361" y="154"/>
                </a:cubicBezTo>
                <a:cubicBezTo>
                  <a:pt x="301" y="124"/>
                  <a:pt x="373" y="151"/>
                  <a:pt x="315" y="131"/>
                </a:cubicBezTo>
                <a:cubicBezTo>
                  <a:pt x="293" y="108"/>
                  <a:pt x="268" y="108"/>
                  <a:pt x="238" y="100"/>
                </a:cubicBezTo>
                <a:cubicBezTo>
                  <a:pt x="224" y="91"/>
                  <a:pt x="214" y="77"/>
                  <a:pt x="200" y="69"/>
                </a:cubicBezTo>
                <a:cubicBezTo>
                  <a:pt x="149" y="38"/>
                  <a:pt x="72" y="33"/>
                  <a:pt x="16" y="16"/>
                </a:cubicBezTo>
                <a:cubicBezTo>
                  <a:pt x="11" y="11"/>
                  <a:pt x="0" y="0"/>
                  <a:pt x="0" y="0"/>
                </a:cubicBezTo>
                <a:close/>
              </a:path>
            </a:pathLst>
          </a:custGeom>
          <a:solidFill>
            <a:srgbClr val="CCECFF"/>
          </a:solidFill>
          <a:ln w="9525">
            <a:solidFill>
              <a:schemeClr val="tx1"/>
            </a:solidFill>
            <a:round/>
            <a:headEnd/>
            <a:tailEnd/>
          </a:ln>
        </p:spPr>
        <p:txBody>
          <a:bodyPr/>
          <a:lstStyle/>
          <a:p>
            <a:endParaRPr lang="en-US"/>
          </a:p>
        </p:txBody>
      </p:sp>
      <p:cxnSp>
        <p:nvCxnSpPr>
          <p:cNvPr id="40975" name="AutoShape 15"/>
          <p:cNvCxnSpPr>
            <a:cxnSpLocks noChangeShapeType="1"/>
            <a:stCxn id="40967" idx="4"/>
            <a:endCxn id="40970" idx="3"/>
          </p:cNvCxnSpPr>
          <p:nvPr/>
        </p:nvCxnSpPr>
        <p:spPr bwMode="auto">
          <a:xfrm rot="5400000">
            <a:off x="4305300" y="1714500"/>
            <a:ext cx="419100" cy="342900"/>
          </a:xfrm>
          <a:prstGeom prst="bentConnector2">
            <a:avLst/>
          </a:prstGeom>
          <a:noFill/>
          <a:ln w="12700">
            <a:solidFill>
              <a:schemeClr val="tx1"/>
            </a:solidFill>
            <a:miter lim="800000"/>
            <a:headEnd/>
            <a:tailEnd type="triangle" w="med" len="med"/>
          </a:ln>
        </p:spPr>
      </p:cxnSp>
      <p:cxnSp>
        <p:nvCxnSpPr>
          <p:cNvPr id="40976" name="AutoShape 16"/>
          <p:cNvCxnSpPr>
            <a:cxnSpLocks noChangeShapeType="1"/>
            <a:stCxn id="40968" idx="4"/>
            <a:endCxn id="40970" idx="3"/>
          </p:cNvCxnSpPr>
          <p:nvPr/>
        </p:nvCxnSpPr>
        <p:spPr bwMode="auto">
          <a:xfrm rot="5400000">
            <a:off x="4457700" y="1714500"/>
            <a:ext cx="266700" cy="495300"/>
          </a:xfrm>
          <a:prstGeom prst="bentConnector2">
            <a:avLst/>
          </a:prstGeom>
          <a:noFill/>
          <a:ln w="12700">
            <a:solidFill>
              <a:schemeClr val="tx1"/>
            </a:solidFill>
            <a:miter lim="800000"/>
            <a:headEnd/>
            <a:tailEnd/>
          </a:ln>
        </p:spPr>
      </p:cxnSp>
      <p:cxnSp>
        <p:nvCxnSpPr>
          <p:cNvPr id="40977" name="AutoShape 17"/>
          <p:cNvCxnSpPr>
            <a:cxnSpLocks noChangeShapeType="1"/>
            <a:stCxn id="40966" idx="4"/>
            <a:endCxn id="40970" idx="3"/>
          </p:cNvCxnSpPr>
          <p:nvPr/>
        </p:nvCxnSpPr>
        <p:spPr bwMode="auto">
          <a:xfrm rot="5400000">
            <a:off x="4152900" y="1714500"/>
            <a:ext cx="571500" cy="190500"/>
          </a:xfrm>
          <a:prstGeom prst="bentConnector2">
            <a:avLst/>
          </a:prstGeom>
          <a:noFill/>
          <a:ln w="12700">
            <a:solidFill>
              <a:schemeClr val="tx1"/>
            </a:solidFill>
            <a:miter lim="800000"/>
            <a:headEnd/>
            <a:tailEnd/>
          </a:ln>
        </p:spPr>
      </p:cxnSp>
      <p:cxnSp>
        <p:nvCxnSpPr>
          <p:cNvPr id="40978" name="AutoShape 18"/>
          <p:cNvCxnSpPr>
            <a:cxnSpLocks noChangeShapeType="1"/>
            <a:stCxn id="40986" idx="3"/>
            <a:endCxn id="40970" idx="1"/>
          </p:cNvCxnSpPr>
          <p:nvPr/>
        </p:nvCxnSpPr>
        <p:spPr bwMode="auto">
          <a:xfrm>
            <a:off x="1752600" y="1028700"/>
            <a:ext cx="2133600" cy="1066800"/>
          </a:xfrm>
          <a:prstGeom prst="bentConnector3">
            <a:avLst>
              <a:gd name="adj1" fmla="val 50000"/>
            </a:avLst>
          </a:prstGeom>
          <a:noFill/>
          <a:ln w="28575">
            <a:solidFill>
              <a:schemeClr val="tx1"/>
            </a:solidFill>
            <a:miter lim="800000"/>
            <a:headEnd/>
            <a:tailEnd type="triangle" w="med" len="med"/>
          </a:ln>
        </p:spPr>
      </p:cxnSp>
      <p:sp>
        <p:nvSpPr>
          <p:cNvPr id="29715" name="Text Box 19"/>
          <p:cNvSpPr txBox="1">
            <a:spLocks noChangeArrowheads="1"/>
          </p:cNvSpPr>
          <p:nvPr/>
        </p:nvSpPr>
        <p:spPr bwMode="auto">
          <a:xfrm>
            <a:off x="2133600" y="2133600"/>
            <a:ext cx="1905000" cy="276225"/>
          </a:xfrm>
          <a:prstGeom prst="rect">
            <a:avLst/>
          </a:prstGeom>
          <a:noFill/>
          <a:ln w="9525">
            <a:noFill/>
            <a:miter lim="800000"/>
            <a:headEnd/>
            <a:tailEnd/>
          </a:ln>
          <a:effectLst/>
        </p:spPr>
        <p:txBody>
          <a:bodyPr>
            <a:spAutoFit/>
          </a:bodyPr>
          <a:lstStyle/>
          <a:p>
            <a:pPr>
              <a:defRPr/>
            </a:pPr>
            <a:r>
              <a:rPr lang="en-US" sz="1200" dirty="0">
                <a:latin typeface="+mn-lt"/>
                <a:cs typeface="Arial" charset="0"/>
              </a:rPr>
              <a:t>Water Treatment Plant</a:t>
            </a:r>
          </a:p>
        </p:txBody>
      </p:sp>
      <p:sp>
        <p:nvSpPr>
          <p:cNvPr id="29716" name="Text Box 20"/>
          <p:cNvSpPr txBox="1">
            <a:spLocks noChangeArrowheads="1"/>
          </p:cNvSpPr>
          <p:nvPr/>
        </p:nvSpPr>
        <p:spPr bwMode="auto">
          <a:xfrm>
            <a:off x="4495800" y="1143000"/>
            <a:ext cx="760413" cy="276225"/>
          </a:xfrm>
          <a:prstGeom prst="rect">
            <a:avLst/>
          </a:prstGeom>
          <a:noFill/>
          <a:ln w="9525">
            <a:noFill/>
            <a:miter lim="800000"/>
            <a:headEnd/>
            <a:tailEnd/>
          </a:ln>
          <a:effectLst/>
        </p:spPr>
        <p:txBody>
          <a:bodyPr wrap="none">
            <a:spAutoFit/>
          </a:bodyPr>
          <a:lstStyle/>
          <a:p>
            <a:pPr>
              <a:defRPr/>
            </a:pPr>
            <a:r>
              <a:rPr lang="en-US" sz="1200" dirty="0" err="1">
                <a:latin typeface="+mn-lt"/>
                <a:cs typeface="Arial" charset="0"/>
              </a:rPr>
              <a:t>Wellfield</a:t>
            </a:r>
            <a:endParaRPr lang="en-US" sz="1200" dirty="0">
              <a:latin typeface="+mn-lt"/>
              <a:cs typeface="Arial" charset="0"/>
            </a:endParaRPr>
          </a:p>
        </p:txBody>
      </p:sp>
      <p:sp>
        <p:nvSpPr>
          <p:cNvPr id="29717" name="Text Box 21"/>
          <p:cNvSpPr txBox="1">
            <a:spLocks noChangeArrowheads="1"/>
          </p:cNvSpPr>
          <p:nvPr/>
        </p:nvSpPr>
        <p:spPr bwMode="auto">
          <a:xfrm>
            <a:off x="2743200" y="4953000"/>
            <a:ext cx="1039813" cy="276225"/>
          </a:xfrm>
          <a:prstGeom prst="rect">
            <a:avLst/>
          </a:prstGeom>
          <a:noFill/>
          <a:ln w="9525">
            <a:noFill/>
            <a:miter lim="800000"/>
            <a:headEnd/>
            <a:tailEnd/>
          </a:ln>
          <a:effectLst/>
        </p:spPr>
        <p:txBody>
          <a:bodyPr wrap="none">
            <a:spAutoFit/>
          </a:bodyPr>
          <a:lstStyle/>
          <a:p>
            <a:pPr>
              <a:defRPr/>
            </a:pPr>
            <a:r>
              <a:rPr lang="en-US" sz="1200" dirty="0">
                <a:latin typeface="+mn-lt"/>
                <a:cs typeface="Arial" charset="0"/>
              </a:rPr>
              <a:t>Water Tower</a:t>
            </a:r>
          </a:p>
        </p:txBody>
      </p:sp>
      <p:sp>
        <p:nvSpPr>
          <p:cNvPr id="29718" name="Text Box 22"/>
          <p:cNvSpPr txBox="1">
            <a:spLocks noChangeArrowheads="1"/>
          </p:cNvSpPr>
          <p:nvPr/>
        </p:nvSpPr>
        <p:spPr bwMode="auto">
          <a:xfrm>
            <a:off x="152400" y="1524000"/>
            <a:ext cx="1219200" cy="461963"/>
          </a:xfrm>
          <a:prstGeom prst="rect">
            <a:avLst/>
          </a:prstGeom>
          <a:noFill/>
          <a:ln w="9525">
            <a:noFill/>
            <a:miter lim="800000"/>
            <a:headEnd/>
            <a:tailEnd/>
          </a:ln>
          <a:effectLst/>
        </p:spPr>
        <p:txBody>
          <a:bodyPr>
            <a:spAutoFit/>
          </a:bodyPr>
          <a:lstStyle/>
          <a:p>
            <a:pPr>
              <a:spcBef>
                <a:spcPct val="50000"/>
              </a:spcBef>
              <a:defRPr/>
            </a:pPr>
            <a:r>
              <a:rPr lang="en-US" sz="1200" dirty="0">
                <a:latin typeface="+mn-lt"/>
                <a:cs typeface="Arial" charset="0"/>
              </a:rPr>
              <a:t>Surface Water body</a:t>
            </a:r>
          </a:p>
        </p:txBody>
      </p:sp>
      <p:sp>
        <p:nvSpPr>
          <p:cNvPr id="29719" name="Text Box 23"/>
          <p:cNvSpPr txBox="1">
            <a:spLocks noChangeArrowheads="1"/>
          </p:cNvSpPr>
          <p:nvPr/>
        </p:nvSpPr>
        <p:spPr bwMode="auto">
          <a:xfrm>
            <a:off x="1752600" y="1066800"/>
            <a:ext cx="603250" cy="276225"/>
          </a:xfrm>
          <a:prstGeom prst="rect">
            <a:avLst/>
          </a:prstGeom>
          <a:noFill/>
          <a:ln w="9525">
            <a:noFill/>
            <a:miter lim="800000"/>
            <a:headEnd/>
            <a:tailEnd/>
          </a:ln>
          <a:effectLst/>
        </p:spPr>
        <p:txBody>
          <a:bodyPr wrap="none">
            <a:spAutoFit/>
          </a:bodyPr>
          <a:lstStyle/>
          <a:p>
            <a:pPr>
              <a:defRPr/>
            </a:pPr>
            <a:r>
              <a:rPr lang="en-US" sz="1200" dirty="0">
                <a:latin typeface="+mn-lt"/>
                <a:cs typeface="Arial" charset="0"/>
              </a:rPr>
              <a:t>Intake</a:t>
            </a:r>
          </a:p>
        </p:txBody>
      </p:sp>
      <p:sp>
        <p:nvSpPr>
          <p:cNvPr id="40984" name="Line 24"/>
          <p:cNvSpPr>
            <a:spLocks noChangeShapeType="1"/>
          </p:cNvSpPr>
          <p:nvPr/>
        </p:nvSpPr>
        <p:spPr bwMode="auto">
          <a:xfrm flipH="1">
            <a:off x="1524000" y="838200"/>
            <a:ext cx="304800" cy="381000"/>
          </a:xfrm>
          <a:prstGeom prst="line">
            <a:avLst/>
          </a:prstGeom>
          <a:noFill/>
          <a:ln w="38100">
            <a:solidFill>
              <a:schemeClr val="tx1"/>
            </a:solidFill>
            <a:round/>
            <a:headEnd/>
            <a:tailEnd/>
          </a:ln>
        </p:spPr>
        <p:txBody>
          <a:bodyPr/>
          <a:lstStyle/>
          <a:p>
            <a:endParaRPr lang="en-US"/>
          </a:p>
        </p:txBody>
      </p:sp>
      <p:sp>
        <p:nvSpPr>
          <p:cNvPr id="29721" name="Text Box 25"/>
          <p:cNvSpPr txBox="1">
            <a:spLocks noChangeArrowheads="1"/>
          </p:cNvSpPr>
          <p:nvPr/>
        </p:nvSpPr>
        <p:spPr bwMode="auto">
          <a:xfrm>
            <a:off x="1698625" y="525463"/>
            <a:ext cx="739775" cy="276225"/>
          </a:xfrm>
          <a:prstGeom prst="rect">
            <a:avLst/>
          </a:prstGeom>
          <a:noFill/>
          <a:ln w="9525">
            <a:noFill/>
            <a:miter lim="800000"/>
            <a:headEnd/>
            <a:tailEnd/>
          </a:ln>
          <a:effectLst/>
        </p:spPr>
        <p:txBody>
          <a:bodyPr>
            <a:spAutoFit/>
          </a:bodyPr>
          <a:lstStyle/>
          <a:p>
            <a:pPr>
              <a:spcBef>
                <a:spcPct val="50000"/>
              </a:spcBef>
              <a:defRPr/>
            </a:pPr>
            <a:r>
              <a:rPr lang="en-US" sz="1200" dirty="0">
                <a:latin typeface="+mn-lt"/>
                <a:cs typeface="Arial" charset="0"/>
              </a:rPr>
              <a:t>Dam</a:t>
            </a:r>
          </a:p>
        </p:txBody>
      </p:sp>
      <p:sp>
        <p:nvSpPr>
          <p:cNvPr id="40986" name="AutoShape 26"/>
          <p:cNvSpPr>
            <a:spLocks noChangeArrowheads="1"/>
          </p:cNvSpPr>
          <p:nvPr/>
        </p:nvSpPr>
        <p:spPr bwMode="auto">
          <a:xfrm flipV="1">
            <a:off x="1524000" y="914400"/>
            <a:ext cx="228600" cy="228600"/>
          </a:xfrm>
          <a:prstGeom prst="plus">
            <a:avLst>
              <a:gd name="adj" fmla="val 25000"/>
            </a:avLst>
          </a:prstGeom>
          <a:solidFill>
            <a:srgbClr val="00B0F0"/>
          </a:solidFill>
          <a:ln w="9525">
            <a:solidFill>
              <a:schemeClr val="tx1"/>
            </a:solidFill>
            <a:miter lim="800000"/>
            <a:headEnd/>
            <a:tailEnd/>
          </a:ln>
        </p:spPr>
        <p:txBody>
          <a:bodyPr wrap="none" anchor="ctr"/>
          <a:lstStyle/>
          <a:p>
            <a:endParaRPr lang="en-US">
              <a:latin typeface="Garamond" pitchFamily="18" charset="0"/>
              <a:cs typeface="Arial" charset="0"/>
            </a:endParaRPr>
          </a:p>
        </p:txBody>
      </p:sp>
      <p:sp>
        <p:nvSpPr>
          <p:cNvPr id="40987" name="Line 27"/>
          <p:cNvSpPr>
            <a:spLocks noChangeShapeType="1"/>
          </p:cNvSpPr>
          <p:nvPr/>
        </p:nvSpPr>
        <p:spPr bwMode="auto">
          <a:xfrm>
            <a:off x="4114800" y="2819400"/>
            <a:ext cx="3200400" cy="0"/>
          </a:xfrm>
          <a:prstGeom prst="line">
            <a:avLst/>
          </a:prstGeom>
          <a:noFill/>
          <a:ln w="28575">
            <a:solidFill>
              <a:schemeClr val="tx1"/>
            </a:solidFill>
            <a:round/>
            <a:headEnd/>
            <a:tailEnd/>
          </a:ln>
        </p:spPr>
        <p:txBody>
          <a:bodyPr/>
          <a:lstStyle/>
          <a:p>
            <a:endParaRPr lang="en-US"/>
          </a:p>
        </p:txBody>
      </p:sp>
      <p:grpSp>
        <p:nvGrpSpPr>
          <p:cNvPr id="40988" name="Group 28"/>
          <p:cNvGrpSpPr>
            <a:grpSpLocks/>
          </p:cNvGrpSpPr>
          <p:nvPr/>
        </p:nvGrpSpPr>
        <p:grpSpPr bwMode="auto">
          <a:xfrm>
            <a:off x="4114800" y="3200400"/>
            <a:ext cx="1600200" cy="1371600"/>
            <a:chOff x="2592" y="2016"/>
            <a:chExt cx="1008" cy="864"/>
          </a:xfrm>
        </p:grpSpPr>
        <p:sp>
          <p:nvSpPr>
            <p:cNvPr id="41060" name="Line 29"/>
            <p:cNvSpPr>
              <a:spLocks noChangeShapeType="1"/>
            </p:cNvSpPr>
            <p:nvPr/>
          </p:nvSpPr>
          <p:spPr bwMode="auto">
            <a:xfrm>
              <a:off x="2592" y="2016"/>
              <a:ext cx="0" cy="864"/>
            </a:xfrm>
            <a:prstGeom prst="line">
              <a:avLst/>
            </a:prstGeom>
            <a:noFill/>
            <a:ln w="9525">
              <a:solidFill>
                <a:schemeClr val="accent2"/>
              </a:solidFill>
              <a:round/>
              <a:headEnd/>
              <a:tailEnd/>
            </a:ln>
          </p:spPr>
          <p:txBody>
            <a:bodyPr/>
            <a:lstStyle/>
            <a:p>
              <a:endParaRPr lang="en-US"/>
            </a:p>
          </p:txBody>
        </p:sp>
        <p:sp>
          <p:nvSpPr>
            <p:cNvPr id="41061" name="Line 30"/>
            <p:cNvSpPr>
              <a:spLocks noChangeShapeType="1"/>
            </p:cNvSpPr>
            <p:nvPr/>
          </p:nvSpPr>
          <p:spPr bwMode="auto">
            <a:xfrm>
              <a:off x="2736" y="2016"/>
              <a:ext cx="0" cy="864"/>
            </a:xfrm>
            <a:prstGeom prst="line">
              <a:avLst/>
            </a:prstGeom>
            <a:noFill/>
            <a:ln w="9525">
              <a:solidFill>
                <a:schemeClr val="accent2"/>
              </a:solidFill>
              <a:round/>
              <a:headEnd/>
              <a:tailEnd/>
            </a:ln>
          </p:spPr>
          <p:txBody>
            <a:bodyPr/>
            <a:lstStyle/>
            <a:p>
              <a:endParaRPr lang="en-US"/>
            </a:p>
          </p:txBody>
        </p:sp>
        <p:sp>
          <p:nvSpPr>
            <p:cNvPr id="41062" name="Line 31"/>
            <p:cNvSpPr>
              <a:spLocks noChangeShapeType="1"/>
            </p:cNvSpPr>
            <p:nvPr/>
          </p:nvSpPr>
          <p:spPr bwMode="auto">
            <a:xfrm>
              <a:off x="2880" y="2016"/>
              <a:ext cx="0" cy="864"/>
            </a:xfrm>
            <a:prstGeom prst="line">
              <a:avLst/>
            </a:prstGeom>
            <a:noFill/>
            <a:ln w="9525">
              <a:solidFill>
                <a:schemeClr val="accent2"/>
              </a:solidFill>
              <a:round/>
              <a:headEnd/>
              <a:tailEnd/>
            </a:ln>
          </p:spPr>
          <p:txBody>
            <a:bodyPr/>
            <a:lstStyle/>
            <a:p>
              <a:endParaRPr lang="en-US"/>
            </a:p>
          </p:txBody>
        </p:sp>
        <p:sp>
          <p:nvSpPr>
            <p:cNvPr id="41063" name="Line 32"/>
            <p:cNvSpPr>
              <a:spLocks noChangeShapeType="1"/>
            </p:cNvSpPr>
            <p:nvPr/>
          </p:nvSpPr>
          <p:spPr bwMode="auto">
            <a:xfrm>
              <a:off x="3024" y="2016"/>
              <a:ext cx="0" cy="864"/>
            </a:xfrm>
            <a:prstGeom prst="line">
              <a:avLst/>
            </a:prstGeom>
            <a:noFill/>
            <a:ln w="9525">
              <a:solidFill>
                <a:schemeClr val="accent2"/>
              </a:solidFill>
              <a:round/>
              <a:headEnd/>
              <a:tailEnd/>
            </a:ln>
          </p:spPr>
          <p:txBody>
            <a:bodyPr/>
            <a:lstStyle/>
            <a:p>
              <a:endParaRPr lang="en-US"/>
            </a:p>
          </p:txBody>
        </p:sp>
        <p:sp>
          <p:nvSpPr>
            <p:cNvPr id="41064" name="Line 33"/>
            <p:cNvSpPr>
              <a:spLocks noChangeShapeType="1"/>
            </p:cNvSpPr>
            <p:nvPr/>
          </p:nvSpPr>
          <p:spPr bwMode="auto">
            <a:xfrm>
              <a:off x="2592" y="2016"/>
              <a:ext cx="1008" cy="0"/>
            </a:xfrm>
            <a:prstGeom prst="line">
              <a:avLst/>
            </a:prstGeom>
            <a:noFill/>
            <a:ln w="9525">
              <a:solidFill>
                <a:schemeClr val="accent2"/>
              </a:solidFill>
              <a:round/>
              <a:headEnd/>
              <a:tailEnd/>
            </a:ln>
          </p:spPr>
          <p:txBody>
            <a:bodyPr/>
            <a:lstStyle/>
            <a:p>
              <a:endParaRPr lang="en-US"/>
            </a:p>
          </p:txBody>
        </p:sp>
        <p:sp>
          <p:nvSpPr>
            <p:cNvPr id="41065" name="Line 34"/>
            <p:cNvSpPr>
              <a:spLocks noChangeShapeType="1"/>
            </p:cNvSpPr>
            <p:nvPr/>
          </p:nvSpPr>
          <p:spPr bwMode="auto">
            <a:xfrm>
              <a:off x="2592" y="2160"/>
              <a:ext cx="1008" cy="0"/>
            </a:xfrm>
            <a:prstGeom prst="line">
              <a:avLst/>
            </a:prstGeom>
            <a:noFill/>
            <a:ln w="9525">
              <a:solidFill>
                <a:schemeClr val="accent2"/>
              </a:solidFill>
              <a:round/>
              <a:headEnd/>
              <a:tailEnd/>
            </a:ln>
          </p:spPr>
          <p:txBody>
            <a:bodyPr/>
            <a:lstStyle/>
            <a:p>
              <a:endParaRPr lang="en-US"/>
            </a:p>
          </p:txBody>
        </p:sp>
        <p:sp>
          <p:nvSpPr>
            <p:cNvPr id="41066" name="Line 35"/>
            <p:cNvSpPr>
              <a:spLocks noChangeShapeType="1"/>
            </p:cNvSpPr>
            <p:nvPr/>
          </p:nvSpPr>
          <p:spPr bwMode="auto">
            <a:xfrm>
              <a:off x="2592" y="2304"/>
              <a:ext cx="1008" cy="0"/>
            </a:xfrm>
            <a:prstGeom prst="line">
              <a:avLst/>
            </a:prstGeom>
            <a:noFill/>
            <a:ln w="9525">
              <a:solidFill>
                <a:schemeClr val="accent2"/>
              </a:solidFill>
              <a:round/>
              <a:headEnd/>
              <a:tailEnd/>
            </a:ln>
          </p:spPr>
          <p:txBody>
            <a:bodyPr/>
            <a:lstStyle/>
            <a:p>
              <a:endParaRPr lang="en-US"/>
            </a:p>
          </p:txBody>
        </p:sp>
        <p:sp>
          <p:nvSpPr>
            <p:cNvPr id="41067" name="Line 36"/>
            <p:cNvSpPr>
              <a:spLocks noChangeShapeType="1"/>
            </p:cNvSpPr>
            <p:nvPr/>
          </p:nvSpPr>
          <p:spPr bwMode="auto">
            <a:xfrm>
              <a:off x="2592" y="2448"/>
              <a:ext cx="1008" cy="0"/>
            </a:xfrm>
            <a:prstGeom prst="line">
              <a:avLst/>
            </a:prstGeom>
            <a:noFill/>
            <a:ln w="9525">
              <a:solidFill>
                <a:schemeClr val="accent2"/>
              </a:solidFill>
              <a:round/>
              <a:headEnd/>
              <a:tailEnd/>
            </a:ln>
          </p:spPr>
          <p:txBody>
            <a:bodyPr/>
            <a:lstStyle/>
            <a:p>
              <a:endParaRPr lang="en-US"/>
            </a:p>
          </p:txBody>
        </p:sp>
        <p:sp>
          <p:nvSpPr>
            <p:cNvPr id="41068" name="Line 37"/>
            <p:cNvSpPr>
              <a:spLocks noChangeShapeType="1"/>
            </p:cNvSpPr>
            <p:nvPr/>
          </p:nvSpPr>
          <p:spPr bwMode="auto">
            <a:xfrm>
              <a:off x="2592" y="2592"/>
              <a:ext cx="1008" cy="0"/>
            </a:xfrm>
            <a:prstGeom prst="line">
              <a:avLst/>
            </a:prstGeom>
            <a:noFill/>
            <a:ln w="9525">
              <a:solidFill>
                <a:schemeClr val="accent2"/>
              </a:solidFill>
              <a:round/>
              <a:headEnd/>
              <a:tailEnd/>
            </a:ln>
          </p:spPr>
          <p:txBody>
            <a:bodyPr/>
            <a:lstStyle/>
            <a:p>
              <a:endParaRPr lang="en-US"/>
            </a:p>
          </p:txBody>
        </p:sp>
        <p:sp>
          <p:nvSpPr>
            <p:cNvPr id="41069" name="Line 38"/>
            <p:cNvSpPr>
              <a:spLocks noChangeShapeType="1"/>
            </p:cNvSpPr>
            <p:nvPr/>
          </p:nvSpPr>
          <p:spPr bwMode="auto">
            <a:xfrm>
              <a:off x="2592" y="2736"/>
              <a:ext cx="1008" cy="0"/>
            </a:xfrm>
            <a:prstGeom prst="line">
              <a:avLst/>
            </a:prstGeom>
            <a:noFill/>
            <a:ln w="9525">
              <a:solidFill>
                <a:schemeClr val="accent2"/>
              </a:solidFill>
              <a:round/>
              <a:headEnd/>
              <a:tailEnd/>
            </a:ln>
          </p:spPr>
          <p:txBody>
            <a:bodyPr/>
            <a:lstStyle/>
            <a:p>
              <a:endParaRPr lang="en-US"/>
            </a:p>
          </p:txBody>
        </p:sp>
        <p:sp>
          <p:nvSpPr>
            <p:cNvPr id="41070" name="Line 39"/>
            <p:cNvSpPr>
              <a:spLocks noChangeShapeType="1"/>
            </p:cNvSpPr>
            <p:nvPr/>
          </p:nvSpPr>
          <p:spPr bwMode="auto">
            <a:xfrm>
              <a:off x="2592" y="2880"/>
              <a:ext cx="1008" cy="0"/>
            </a:xfrm>
            <a:prstGeom prst="line">
              <a:avLst/>
            </a:prstGeom>
            <a:noFill/>
            <a:ln w="9525">
              <a:solidFill>
                <a:schemeClr val="accent2"/>
              </a:solidFill>
              <a:round/>
              <a:headEnd/>
              <a:tailEnd/>
            </a:ln>
          </p:spPr>
          <p:txBody>
            <a:bodyPr/>
            <a:lstStyle/>
            <a:p>
              <a:endParaRPr lang="en-US"/>
            </a:p>
          </p:txBody>
        </p:sp>
        <p:sp>
          <p:nvSpPr>
            <p:cNvPr id="41071" name="Line 40"/>
            <p:cNvSpPr>
              <a:spLocks noChangeShapeType="1"/>
            </p:cNvSpPr>
            <p:nvPr/>
          </p:nvSpPr>
          <p:spPr bwMode="auto">
            <a:xfrm>
              <a:off x="3168" y="2016"/>
              <a:ext cx="0" cy="864"/>
            </a:xfrm>
            <a:prstGeom prst="line">
              <a:avLst/>
            </a:prstGeom>
            <a:noFill/>
            <a:ln w="9525">
              <a:solidFill>
                <a:schemeClr val="accent2"/>
              </a:solidFill>
              <a:round/>
              <a:headEnd/>
              <a:tailEnd/>
            </a:ln>
          </p:spPr>
          <p:txBody>
            <a:bodyPr/>
            <a:lstStyle/>
            <a:p>
              <a:endParaRPr lang="en-US"/>
            </a:p>
          </p:txBody>
        </p:sp>
        <p:sp>
          <p:nvSpPr>
            <p:cNvPr id="41072" name="Line 41"/>
            <p:cNvSpPr>
              <a:spLocks noChangeShapeType="1"/>
            </p:cNvSpPr>
            <p:nvPr/>
          </p:nvSpPr>
          <p:spPr bwMode="auto">
            <a:xfrm>
              <a:off x="3312" y="2016"/>
              <a:ext cx="0" cy="864"/>
            </a:xfrm>
            <a:prstGeom prst="line">
              <a:avLst/>
            </a:prstGeom>
            <a:noFill/>
            <a:ln w="9525">
              <a:solidFill>
                <a:schemeClr val="accent2"/>
              </a:solidFill>
              <a:round/>
              <a:headEnd/>
              <a:tailEnd/>
            </a:ln>
          </p:spPr>
          <p:txBody>
            <a:bodyPr/>
            <a:lstStyle/>
            <a:p>
              <a:endParaRPr lang="en-US"/>
            </a:p>
          </p:txBody>
        </p:sp>
        <p:sp>
          <p:nvSpPr>
            <p:cNvPr id="41073" name="Line 42"/>
            <p:cNvSpPr>
              <a:spLocks noChangeShapeType="1"/>
            </p:cNvSpPr>
            <p:nvPr/>
          </p:nvSpPr>
          <p:spPr bwMode="auto">
            <a:xfrm>
              <a:off x="3456" y="2016"/>
              <a:ext cx="0" cy="864"/>
            </a:xfrm>
            <a:prstGeom prst="line">
              <a:avLst/>
            </a:prstGeom>
            <a:noFill/>
            <a:ln w="9525">
              <a:solidFill>
                <a:schemeClr val="accent2"/>
              </a:solidFill>
              <a:round/>
              <a:headEnd/>
              <a:tailEnd/>
            </a:ln>
          </p:spPr>
          <p:txBody>
            <a:bodyPr/>
            <a:lstStyle/>
            <a:p>
              <a:endParaRPr lang="en-US"/>
            </a:p>
          </p:txBody>
        </p:sp>
        <p:sp>
          <p:nvSpPr>
            <p:cNvPr id="41074" name="Line 43"/>
            <p:cNvSpPr>
              <a:spLocks noChangeShapeType="1"/>
            </p:cNvSpPr>
            <p:nvPr/>
          </p:nvSpPr>
          <p:spPr bwMode="auto">
            <a:xfrm>
              <a:off x="3600" y="2016"/>
              <a:ext cx="0" cy="864"/>
            </a:xfrm>
            <a:prstGeom prst="line">
              <a:avLst/>
            </a:prstGeom>
            <a:noFill/>
            <a:ln w="9525">
              <a:solidFill>
                <a:schemeClr val="accent2"/>
              </a:solidFill>
              <a:round/>
              <a:headEnd/>
              <a:tailEnd/>
            </a:ln>
          </p:spPr>
          <p:txBody>
            <a:bodyPr/>
            <a:lstStyle/>
            <a:p>
              <a:endParaRPr lang="en-US"/>
            </a:p>
          </p:txBody>
        </p:sp>
      </p:grpSp>
      <p:sp>
        <p:nvSpPr>
          <p:cNvPr id="40989" name="Line 44"/>
          <p:cNvSpPr>
            <a:spLocks noChangeShapeType="1"/>
          </p:cNvSpPr>
          <p:nvPr/>
        </p:nvSpPr>
        <p:spPr bwMode="auto">
          <a:xfrm>
            <a:off x="4114800" y="2895600"/>
            <a:ext cx="0" cy="304800"/>
          </a:xfrm>
          <a:prstGeom prst="line">
            <a:avLst/>
          </a:prstGeom>
          <a:noFill/>
          <a:ln w="28575">
            <a:solidFill>
              <a:schemeClr val="tx1"/>
            </a:solidFill>
            <a:round/>
            <a:headEnd/>
            <a:tailEnd/>
          </a:ln>
        </p:spPr>
        <p:txBody>
          <a:bodyPr/>
          <a:lstStyle/>
          <a:p>
            <a:endParaRPr lang="en-US"/>
          </a:p>
        </p:txBody>
      </p:sp>
      <p:sp>
        <p:nvSpPr>
          <p:cNvPr id="29741" name="Oval 45"/>
          <p:cNvSpPr>
            <a:spLocks noChangeArrowheads="1"/>
          </p:cNvSpPr>
          <p:nvPr/>
        </p:nvSpPr>
        <p:spPr bwMode="auto">
          <a:xfrm>
            <a:off x="3276600" y="4800600"/>
            <a:ext cx="152400" cy="152400"/>
          </a:xfrm>
          <a:prstGeom prst="ellipse">
            <a:avLst/>
          </a:prstGeom>
          <a:solidFill>
            <a:srgbClr val="00B0F0"/>
          </a:solidFill>
          <a:ln w="9525">
            <a:solidFill>
              <a:schemeClr val="tx1"/>
            </a:solidFill>
            <a:round/>
            <a:headEnd/>
            <a:tailEnd/>
          </a:ln>
          <a:effectLst/>
        </p:spPr>
        <p:txBody>
          <a:bodyPr wrap="none" anchor="ctr"/>
          <a:lstStyle/>
          <a:p>
            <a:pPr>
              <a:defRPr/>
            </a:pPr>
            <a:endParaRPr lang="en-US">
              <a:effectLst>
                <a:outerShdw blurRad="38100" dist="38100" dir="2700000" algn="tl">
                  <a:srgbClr val="000000"/>
                </a:outerShdw>
              </a:effectLst>
              <a:latin typeface="Garamond" pitchFamily="18" charset="0"/>
              <a:cs typeface="Arial" charset="0"/>
            </a:endParaRPr>
          </a:p>
        </p:txBody>
      </p:sp>
      <p:cxnSp>
        <p:nvCxnSpPr>
          <p:cNvPr id="40991" name="AutoShape 46"/>
          <p:cNvCxnSpPr>
            <a:cxnSpLocks noChangeShapeType="1"/>
            <a:stCxn id="40969" idx="4"/>
            <a:endCxn id="40972" idx="3"/>
          </p:cNvCxnSpPr>
          <p:nvPr/>
        </p:nvCxnSpPr>
        <p:spPr bwMode="auto">
          <a:xfrm flipH="1" flipV="1">
            <a:off x="4495800" y="4876800"/>
            <a:ext cx="190500" cy="76200"/>
          </a:xfrm>
          <a:prstGeom prst="straightConnector1">
            <a:avLst/>
          </a:prstGeom>
          <a:noFill/>
          <a:ln w="9525">
            <a:solidFill>
              <a:schemeClr val="tx1"/>
            </a:solidFill>
            <a:round/>
            <a:headEnd/>
            <a:tailEnd type="triangle" w="med" len="med"/>
          </a:ln>
        </p:spPr>
      </p:cxnSp>
      <p:cxnSp>
        <p:nvCxnSpPr>
          <p:cNvPr id="40992" name="AutoShape 47"/>
          <p:cNvCxnSpPr>
            <a:cxnSpLocks noChangeShapeType="1"/>
            <a:stCxn id="40972" idx="1"/>
          </p:cNvCxnSpPr>
          <p:nvPr/>
        </p:nvCxnSpPr>
        <p:spPr bwMode="auto">
          <a:xfrm rot="10800000">
            <a:off x="4114800" y="4572000"/>
            <a:ext cx="228600" cy="304800"/>
          </a:xfrm>
          <a:prstGeom prst="bentConnector2">
            <a:avLst/>
          </a:prstGeom>
          <a:noFill/>
          <a:ln w="19050">
            <a:solidFill>
              <a:schemeClr val="tx1"/>
            </a:solidFill>
            <a:miter lim="800000"/>
            <a:headEnd/>
            <a:tailEnd type="triangle" w="med" len="med"/>
          </a:ln>
        </p:spPr>
      </p:cxnSp>
      <p:cxnSp>
        <p:nvCxnSpPr>
          <p:cNvPr id="40993" name="AutoShape 48"/>
          <p:cNvCxnSpPr>
            <a:cxnSpLocks noChangeShapeType="1"/>
          </p:cNvCxnSpPr>
          <p:nvPr/>
        </p:nvCxnSpPr>
        <p:spPr bwMode="auto">
          <a:xfrm rot="10800000">
            <a:off x="3429000" y="4876800"/>
            <a:ext cx="685800" cy="0"/>
          </a:xfrm>
          <a:prstGeom prst="straightConnector1">
            <a:avLst/>
          </a:prstGeom>
          <a:noFill/>
          <a:ln w="28575">
            <a:solidFill>
              <a:schemeClr val="tx1"/>
            </a:solidFill>
            <a:round/>
            <a:headEnd type="triangle" w="med" len="med"/>
            <a:tailEnd type="triangle" w="med" len="med"/>
          </a:ln>
        </p:spPr>
      </p:cxnSp>
      <p:sp>
        <p:nvSpPr>
          <p:cNvPr id="29745" name="Text Box 49"/>
          <p:cNvSpPr txBox="1">
            <a:spLocks noChangeArrowheads="1"/>
          </p:cNvSpPr>
          <p:nvPr/>
        </p:nvSpPr>
        <p:spPr bwMode="auto">
          <a:xfrm>
            <a:off x="3124200" y="3200400"/>
            <a:ext cx="990600" cy="646113"/>
          </a:xfrm>
          <a:prstGeom prst="rect">
            <a:avLst/>
          </a:prstGeom>
          <a:noFill/>
          <a:ln w="9525">
            <a:noFill/>
            <a:miter lim="800000"/>
            <a:headEnd/>
            <a:tailEnd/>
          </a:ln>
          <a:effectLst/>
        </p:spPr>
        <p:txBody>
          <a:bodyPr>
            <a:spAutoFit/>
          </a:bodyPr>
          <a:lstStyle/>
          <a:p>
            <a:pPr>
              <a:defRPr/>
            </a:pPr>
            <a:r>
              <a:rPr lang="en-US" sz="1200" dirty="0">
                <a:latin typeface="+mn-lt"/>
                <a:cs typeface="Arial" charset="0"/>
              </a:rPr>
              <a:t>Distribution</a:t>
            </a:r>
          </a:p>
          <a:p>
            <a:pPr>
              <a:defRPr/>
            </a:pPr>
            <a:r>
              <a:rPr lang="en-US" sz="1200" dirty="0">
                <a:latin typeface="+mn-lt"/>
                <a:cs typeface="Arial" charset="0"/>
              </a:rPr>
              <a:t>&amp; Sewer System</a:t>
            </a:r>
          </a:p>
        </p:txBody>
      </p:sp>
      <p:sp>
        <p:nvSpPr>
          <p:cNvPr id="29746" name="Text Box 50"/>
          <p:cNvSpPr txBox="1">
            <a:spLocks noChangeArrowheads="1"/>
          </p:cNvSpPr>
          <p:nvPr/>
        </p:nvSpPr>
        <p:spPr bwMode="auto">
          <a:xfrm>
            <a:off x="4876800" y="2286000"/>
            <a:ext cx="1039813" cy="276225"/>
          </a:xfrm>
          <a:prstGeom prst="rect">
            <a:avLst/>
          </a:prstGeom>
          <a:noFill/>
          <a:ln w="9525">
            <a:noFill/>
            <a:miter lim="800000"/>
            <a:headEnd/>
            <a:tailEnd/>
          </a:ln>
          <a:effectLst/>
        </p:spPr>
        <p:txBody>
          <a:bodyPr wrap="none">
            <a:spAutoFit/>
          </a:bodyPr>
          <a:lstStyle/>
          <a:p>
            <a:pPr>
              <a:defRPr/>
            </a:pPr>
            <a:r>
              <a:rPr lang="en-US" sz="1200" dirty="0">
                <a:latin typeface="+mn-lt"/>
                <a:cs typeface="Arial" charset="0"/>
              </a:rPr>
              <a:t>Water Tower</a:t>
            </a:r>
          </a:p>
        </p:txBody>
      </p:sp>
      <p:cxnSp>
        <p:nvCxnSpPr>
          <p:cNvPr id="40996" name="AutoShape 51"/>
          <p:cNvCxnSpPr>
            <a:cxnSpLocks noChangeShapeType="1"/>
            <a:stCxn id="29701" idx="2"/>
            <a:endCxn id="41064" idx="0"/>
          </p:cNvCxnSpPr>
          <p:nvPr/>
        </p:nvCxnSpPr>
        <p:spPr bwMode="auto">
          <a:xfrm rot="10800000" flipV="1">
            <a:off x="4114800" y="2590800"/>
            <a:ext cx="762000" cy="609600"/>
          </a:xfrm>
          <a:prstGeom prst="bentConnector2">
            <a:avLst/>
          </a:prstGeom>
          <a:noFill/>
          <a:ln w="28575">
            <a:solidFill>
              <a:schemeClr val="tx1"/>
            </a:solidFill>
            <a:miter lim="800000"/>
            <a:headEnd type="triangle" w="med" len="med"/>
            <a:tailEnd type="triangle" w="med" len="med"/>
          </a:ln>
        </p:spPr>
      </p:cxnSp>
      <p:cxnSp>
        <p:nvCxnSpPr>
          <p:cNvPr id="40997" name="AutoShape 52"/>
          <p:cNvCxnSpPr>
            <a:cxnSpLocks noChangeShapeType="1"/>
            <a:stCxn id="40970" idx="2"/>
          </p:cNvCxnSpPr>
          <p:nvPr/>
        </p:nvCxnSpPr>
        <p:spPr bwMode="auto">
          <a:xfrm>
            <a:off x="4114800" y="2286000"/>
            <a:ext cx="17463" cy="304800"/>
          </a:xfrm>
          <a:prstGeom prst="straightConnector1">
            <a:avLst/>
          </a:prstGeom>
          <a:noFill/>
          <a:ln w="28575">
            <a:solidFill>
              <a:schemeClr val="tx1"/>
            </a:solidFill>
            <a:round/>
            <a:headEnd/>
            <a:tailEnd type="triangle" w="med" len="med"/>
          </a:ln>
        </p:spPr>
      </p:cxnSp>
      <p:cxnSp>
        <p:nvCxnSpPr>
          <p:cNvPr id="40998" name="AutoShape 53"/>
          <p:cNvCxnSpPr>
            <a:cxnSpLocks noChangeShapeType="1"/>
            <a:stCxn id="40971" idx="6"/>
            <a:endCxn id="40973" idx="1"/>
          </p:cNvCxnSpPr>
          <p:nvPr/>
        </p:nvCxnSpPr>
        <p:spPr bwMode="auto">
          <a:xfrm>
            <a:off x="5257800" y="4914900"/>
            <a:ext cx="152400" cy="38100"/>
          </a:xfrm>
          <a:prstGeom prst="bentConnector3">
            <a:avLst>
              <a:gd name="adj1" fmla="val 50000"/>
            </a:avLst>
          </a:prstGeom>
          <a:noFill/>
          <a:ln w="9525">
            <a:solidFill>
              <a:schemeClr val="tx1"/>
            </a:solidFill>
            <a:miter lim="800000"/>
            <a:headEnd/>
            <a:tailEnd type="triangle" w="med" len="med"/>
          </a:ln>
        </p:spPr>
      </p:cxnSp>
      <p:cxnSp>
        <p:nvCxnSpPr>
          <p:cNvPr id="40999" name="AutoShape 54"/>
          <p:cNvCxnSpPr>
            <a:cxnSpLocks noChangeShapeType="1"/>
            <a:stCxn id="40973" idx="2"/>
          </p:cNvCxnSpPr>
          <p:nvPr/>
        </p:nvCxnSpPr>
        <p:spPr bwMode="auto">
          <a:xfrm rot="16200000" flipV="1">
            <a:off x="4724400" y="4267200"/>
            <a:ext cx="152400" cy="1371600"/>
          </a:xfrm>
          <a:prstGeom prst="bentConnector4">
            <a:avLst>
              <a:gd name="adj1" fmla="val -150000"/>
              <a:gd name="adj2" fmla="val 100000"/>
            </a:avLst>
          </a:prstGeom>
          <a:noFill/>
          <a:ln w="19050">
            <a:solidFill>
              <a:schemeClr val="tx1"/>
            </a:solidFill>
            <a:miter lim="800000"/>
            <a:headEnd/>
            <a:tailEnd type="triangle" w="med" len="med"/>
          </a:ln>
        </p:spPr>
      </p:cxnSp>
      <p:sp>
        <p:nvSpPr>
          <p:cNvPr id="29751" name="Text Box 55"/>
          <p:cNvSpPr txBox="1">
            <a:spLocks noChangeArrowheads="1"/>
          </p:cNvSpPr>
          <p:nvPr/>
        </p:nvSpPr>
        <p:spPr bwMode="auto">
          <a:xfrm>
            <a:off x="4495800" y="4648200"/>
            <a:ext cx="2438400" cy="276225"/>
          </a:xfrm>
          <a:prstGeom prst="rect">
            <a:avLst/>
          </a:prstGeom>
          <a:noFill/>
          <a:ln w="9525">
            <a:noFill/>
            <a:miter lim="800000"/>
            <a:headEnd/>
            <a:tailEnd/>
          </a:ln>
          <a:effectLst/>
        </p:spPr>
        <p:txBody>
          <a:bodyPr>
            <a:spAutoFit/>
          </a:bodyPr>
          <a:lstStyle/>
          <a:p>
            <a:pPr>
              <a:defRPr/>
            </a:pPr>
            <a:r>
              <a:rPr lang="en-US" sz="1200" dirty="0">
                <a:latin typeface="+mn-lt"/>
                <a:cs typeface="Arial" charset="0"/>
              </a:rPr>
              <a:t>Wells and water-treatment plants</a:t>
            </a:r>
          </a:p>
        </p:txBody>
      </p:sp>
      <p:sp>
        <p:nvSpPr>
          <p:cNvPr id="41001" name="Rectangle 56"/>
          <p:cNvSpPr>
            <a:spLocks noChangeArrowheads="1"/>
          </p:cNvSpPr>
          <p:nvPr/>
        </p:nvSpPr>
        <p:spPr bwMode="auto">
          <a:xfrm>
            <a:off x="2743200" y="838200"/>
            <a:ext cx="304800" cy="228600"/>
          </a:xfrm>
          <a:prstGeom prst="rect">
            <a:avLst/>
          </a:prstGeom>
          <a:solidFill>
            <a:srgbClr val="00B0F0"/>
          </a:solidFill>
          <a:ln w="9525">
            <a:solidFill>
              <a:schemeClr val="tx1"/>
            </a:solidFill>
            <a:miter lim="800000"/>
            <a:headEnd/>
            <a:tailEnd/>
          </a:ln>
        </p:spPr>
        <p:txBody>
          <a:bodyPr wrap="none" anchor="ctr"/>
          <a:lstStyle/>
          <a:p>
            <a:endParaRPr lang="en-US">
              <a:latin typeface="Garamond" pitchFamily="18" charset="0"/>
              <a:cs typeface="Arial" charset="0"/>
            </a:endParaRPr>
          </a:p>
        </p:txBody>
      </p:sp>
      <p:sp>
        <p:nvSpPr>
          <p:cNvPr id="29753" name="Text Box 57"/>
          <p:cNvSpPr txBox="1">
            <a:spLocks noChangeArrowheads="1"/>
          </p:cNvSpPr>
          <p:nvPr/>
        </p:nvSpPr>
        <p:spPr bwMode="auto">
          <a:xfrm>
            <a:off x="2667000" y="457200"/>
            <a:ext cx="1339850" cy="276225"/>
          </a:xfrm>
          <a:prstGeom prst="rect">
            <a:avLst/>
          </a:prstGeom>
          <a:noFill/>
          <a:ln w="9525">
            <a:noFill/>
            <a:miter lim="800000"/>
            <a:headEnd/>
            <a:tailEnd/>
          </a:ln>
          <a:effectLst/>
        </p:spPr>
        <p:txBody>
          <a:bodyPr>
            <a:spAutoFit/>
          </a:bodyPr>
          <a:lstStyle/>
          <a:p>
            <a:pPr>
              <a:defRPr/>
            </a:pPr>
            <a:r>
              <a:rPr lang="en-US" sz="1200" dirty="0">
                <a:latin typeface="+mn-lt"/>
                <a:cs typeface="Arial" charset="0"/>
              </a:rPr>
              <a:t>Pumping Station</a:t>
            </a:r>
          </a:p>
        </p:txBody>
      </p:sp>
      <p:sp>
        <p:nvSpPr>
          <p:cNvPr id="41003" name="AutoShape 58"/>
          <p:cNvSpPr>
            <a:spLocks noChangeArrowheads="1"/>
          </p:cNvSpPr>
          <p:nvPr/>
        </p:nvSpPr>
        <p:spPr bwMode="auto">
          <a:xfrm>
            <a:off x="4267200" y="3810000"/>
            <a:ext cx="152400" cy="152400"/>
          </a:xfrm>
          <a:prstGeom prst="diamond">
            <a:avLst/>
          </a:prstGeom>
          <a:solidFill>
            <a:srgbClr val="CC99FF"/>
          </a:solidFill>
          <a:ln w="9525">
            <a:solidFill>
              <a:schemeClr val="tx1"/>
            </a:solidFill>
            <a:miter lim="800000"/>
            <a:headEnd/>
            <a:tailEnd/>
          </a:ln>
        </p:spPr>
        <p:txBody>
          <a:bodyPr wrap="none" anchor="ctr"/>
          <a:lstStyle/>
          <a:p>
            <a:endParaRPr lang="en-US">
              <a:latin typeface="Garamond" pitchFamily="18" charset="0"/>
              <a:cs typeface="Arial" charset="0"/>
            </a:endParaRPr>
          </a:p>
        </p:txBody>
      </p:sp>
      <p:sp>
        <p:nvSpPr>
          <p:cNvPr id="41004" name="AutoShape 59"/>
          <p:cNvSpPr>
            <a:spLocks noChangeArrowheads="1"/>
          </p:cNvSpPr>
          <p:nvPr/>
        </p:nvSpPr>
        <p:spPr bwMode="auto">
          <a:xfrm>
            <a:off x="4953000" y="3429000"/>
            <a:ext cx="152400" cy="152400"/>
          </a:xfrm>
          <a:prstGeom prst="diamond">
            <a:avLst/>
          </a:prstGeom>
          <a:solidFill>
            <a:srgbClr val="CC99FF"/>
          </a:solidFill>
          <a:ln w="9525">
            <a:solidFill>
              <a:schemeClr val="tx1"/>
            </a:solidFill>
            <a:miter lim="800000"/>
            <a:headEnd/>
            <a:tailEnd/>
          </a:ln>
        </p:spPr>
        <p:txBody>
          <a:bodyPr wrap="none" anchor="ctr"/>
          <a:lstStyle/>
          <a:p>
            <a:endParaRPr lang="en-US">
              <a:latin typeface="Garamond" pitchFamily="18" charset="0"/>
              <a:cs typeface="Arial" charset="0"/>
            </a:endParaRPr>
          </a:p>
        </p:txBody>
      </p:sp>
      <p:sp>
        <p:nvSpPr>
          <p:cNvPr id="41005" name="AutoShape 60"/>
          <p:cNvSpPr>
            <a:spLocks noChangeArrowheads="1"/>
          </p:cNvSpPr>
          <p:nvPr/>
        </p:nvSpPr>
        <p:spPr bwMode="auto">
          <a:xfrm>
            <a:off x="5638800" y="4267200"/>
            <a:ext cx="152400" cy="152400"/>
          </a:xfrm>
          <a:prstGeom prst="diamond">
            <a:avLst/>
          </a:prstGeom>
          <a:solidFill>
            <a:srgbClr val="CC99FF"/>
          </a:solidFill>
          <a:ln w="9525">
            <a:solidFill>
              <a:schemeClr val="tx1"/>
            </a:solidFill>
            <a:miter lim="800000"/>
            <a:headEnd/>
            <a:tailEnd/>
          </a:ln>
        </p:spPr>
        <p:txBody>
          <a:bodyPr wrap="none" anchor="ctr"/>
          <a:lstStyle/>
          <a:p>
            <a:endParaRPr lang="en-US">
              <a:latin typeface="Garamond" pitchFamily="18" charset="0"/>
              <a:cs typeface="Arial" charset="0"/>
            </a:endParaRPr>
          </a:p>
        </p:txBody>
      </p:sp>
      <p:sp>
        <p:nvSpPr>
          <p:cNvPr id="29757" name="Text Box 61"/>
          <p:cNvSpPr txBox="1">
            <a:spLocks noChangeArrowheads="1"/>
          </p:cNvSpPr>
          <p:nvPr/>
        </p:nvSpPr>
        <p:spPr bwMode="auto">
          <a:xfrm>
            <a:off x="5715000" y="4191000"/>
            <a:ext cx="985838" cy="276225"/>
          </a:xfrm>
          <a:prstGeom prst="rect">
            <a:avLst/>
          </a:prstGeom>
          <a:noFill/>
          <a:ln w="9525">
            <a:noFill/>
            <a:miter lim="800000"/>
            <a:headEnd/>
            <a:tailEnd/>
          </a:ln>
          <a:effectLst/>
        </p:spPr>
        <p:txBody>
          <a:bodyPr wrap="none">
            <a:spAutoFit/>
          </a:bodyPr>
          <a:lstStyle/>
          <a:p>
            <a:pPr>
              <a:defRPr/>
            </a:pPr>
            <a:r>
              <a:rPr lang="en-US" sz="1200" dirty="0">
                <a:latin typeface="+mn-lt"/>
                <a:cs typeface="Arial" charset="0"/>
              </a:rPr>
              <a:t>Major users</a:t>
            </a:r>
          </a:p>
        </p:txBody>
      </p:sp>
      <p:sp>
        <p:nvSpPr>
          <p:cNvPr id="29758" name="Text Box 62"/>
          <p:cNvSpPr txBox="1">
            <a:spLocks noChangeArrowheads="1"/>
          </p:cNvSpPr>
          <p:nvPr/>
        </p:nvSpPr>
        <p:spPr bwMode="auto">
          <a:xfrm>
            <a:off x="2743200" y="2667000"/>
            <a:ext cx="1358900" cy="276225"/>
          </a:xfrm>
          <a:prstGeom prst="rect">
            <a:avLst/>
          </a:prstGeom>
          <a:noFill/>
          <a:ln w="9525">
            <a:noFill/>
            <a:miter lim="800000"/>
            <a:headEnd/>
            <a:tailEnd/>
          </a:ln>
          <a:effectLst/>
        </p:spPr>
        <p:txBody>
          <a:bodyPr wrap="none">
            <a:spAutoFit/>
          </a:bodyPr>
          <a:lstStyle/>
          <a:p>
            <a:pPr>
              <a:defRPr/>
            </a:pPr>
            <a:r>
              <a:rPr lang="en-US" sz="1200" dirty="0">
                <a:latin typeface="+mn-lt"/>
                <a:cs typeface="Arial" charset="0"/>
              </a:rPr>
              <a:t>Main Supply Line</a:t>
            </a:r>
          </a:p>
        </p:txBody>
      </p:sp>
      <p:grpSp>
        <p:nvGrpSpPr>
          <p:cNvPr id="41008" name="Group 63"/>
          <p:cNvGrpSpPr>
            <a:grpSpLocks/>
          </p:cNvGrpSpPr>
          <p:nvPr/>
        </p:nvGrpSpPr>
        <p:grpSpPr bwMode="auto">
          <a:xfrm>
            <a:off x="7315200" y="3200400"/>
            <a:ext cx="1600200" cy="1371600"/>
            <a:chOff x="2592" y="2016"/>
            <a:chExt cx="1008" cy="864"/>
          </a:xfrm>
        </p:grpSpPr>
        <p:sp>
          <p:nvSpPr>
            <p:cNvPr id="41045" name="Line 64"/>
            <p:cNvSpPr>
              <a:spLocks noChangeShapeType="1"/>
            </p:cNvSpPr>
            <p:nvPr/>
          </p:nvSpPr>
          <p:spPr bwMode="auto">
            <a:xfrm>
              <a:off x="2592" y="2016"/>
              <a:ext cx="0" cy="864"/>
            </a:xfrm>
            <a:prstGeom prst="line">
              <a:avLst/>
            </a:prstGeom>
            <a:noFill/>
            <a:ln w="9525">
              <a:solidFill>
                <a:schemeClr val="accent2"/>
              </a:solidFill>
              <a:round/>
              <a:headEnd/>
              <a:tailEnd/>
            </a:ln>
          </p:spPr>
          <p:txBody>
            <a:bodyPr/>
            <a:lstStyle/>
            <a:p>
              <a:endParaRPr lang="en-US"/>
            </a:p>
          </p:txBody>
        </p:sp>
        <p:sp>
          <p:nvSpPr>
            <p:cNvPr id="41046" name="Line 65"/>
            <p:cNvSpPr>
              <a:spLocks noChangeShapeType="1"/>
            </p:cNvSpPr>
            <p:nvPr/>
          </p:nvSpPr>
          <p:spPr bwMode="auto">
            <a:xfrm>
              <a:off x="2736" y="2016"/>
              <a:ext cx="0" cy="864"/>
            </a:xfrm>
            <a:prstGeom prst="line">
              <a:avLst/>
            </a:prstGeom>
            <a:noFill/>
            <a:ln w="9525">
              <a:solidFill>
                <a:schemeClr val="accent2"/>
              </a:solidFill>
              <a:round/>
              <a:headEnd/>
              <a:tailEnd/>
            </a:ln>
          </p:spPr>
          <p:txBody>
            <a:bodyPr/>
            <a:lstStyle/>
            <a:p>
              <a:endParaRPr lang="en-US"/>
            </a:p>
          </p:txBody>
        </p:sp>
        <p:sp>
          <p:nvSpPr>
            <p:cNvPr id="41047" name="Line 66"/>
            <p:cNvSpPr>
              <a:spLocks noChangeShapeType="1"/>
            </p:cNvSpPr>
            <p:nvPr/>
          </p:nvSpPr>
          <p:spPr bwMode="auto">
            <a:xfrm>
              <a:off x="2880" y="2016"/>
              <a:ext cx="0" cy="864"/>
            </a:xfrm>
            <a:prstGeom prst="line">
              <a:avLst/>
            </a:prstGeom>
            <a:noFill/>
            <a:ln w="9525">
              <a:solidFill>
                <a:schemeClr val="accent2"/>
              </a:solidFill>
              <a:round/>
              <a:headEnd/>
              <a:tailEnd/>
            </a:ln>
          </p:spPr>
          <p:txBody>
            <a:bodyPr/>
            <a:lstStyle/>
            <a:p>
              <a:endParaRPr lang="en-US"/>
            </a:p>
          </p:txBody>
        </p:sp>
        <p:sp>
          <p:nvSpPr>
            <p:cNvPr id="41048" name="Line 67"/>
            <p:cNvSpPr>
              <a:spLocks noChangeShapeType="1"/>
            </p:cNvSpPr>
            <p:nvPr/>
          </p:nvSpPr>
          <p:spPr bwMode="auto">
            <a:xfrm>
              <a:off x="3024" y="2016"/>
              <a:ext cx="0" cy="864"/>
            </a:xfrm>
            <a:prstGeom prst="line">
              <a:avLst/>
            </a:prstGeom>
            <a:noFill/>
            <a:ln w="9525">
              <a:solidFill>
                <a:schemeClr val="accent2"/>
              </a:solidFill>
              <a:round/>
              <a:headEnd/>
              <a:tailEnd/>
            </a:ln>
          </p:spPr>
          <p:txBody>
            <a:bodyPr/>
            <a:lstStyle/>
            <a:p>
              <a:endParaRPr lang="en-US"/>
            </a:p>
          </p:txBody>
        </p:sp>
        <p:sp>
          <p:nvSpPr>
            <p:cNvPr id="41049" name="Line 68"/>
            <p:cNvSpPr>
              <a:spLocks noChangeShapeType="1"/>
            </p:cNvSpPr>
            <p:nvPr/>
          </p:nvSpPr>
          <p:spPr bwMode="auto">
            <a:xfrm>
              <a:off x="2592" y="2016"/>
              <a:ext cx="1008" cy="0"/>
            </a:xfrm>
            <a:prstGeom prst="line">
              <a:avLst/>
            </a:prstGeom>
            <a:noFill/>
            <a:ln w="9525">
              <a:solidFill>
                <a:schemeClr val="accent2"/>
              </a:solidFill>
              <a:round/>
              <a:headEnd/>
              <a:tailEnd/>
            </a:ln>
          </p:spPr>
          <p:txBody>
            <a:bodyPr/>
            <a:lstStyle/>
            <a:p>
              <a:endParaRPr lang="en-US"/>
            </a:p>
          </p:txBody>
        </p:sp>
        <p:sp>
          <p:nvSpPr>
            <p:cNvPr id="41050" name="Line 69"/>
            <p:cNvSpPr>
              <a:spLocks noChangeShapeType="1"/>
            </p:cNvSpPr>
            <p:nvPr/>
          </p:nvSpPr>
          <p:spPr bwMode="auto">
            <a:xfrm>
              <a:off x="2592" y="2160"/>
              <a:ext cx="1008" cy="0"/>
            </a:xfrm>
            <a:prstGeom prst="line">
              <a:avLst/>
            </a:prstGeom>
            <a:noFill/>
            <a:ln w="9525">
              <a:solidFill>
                <a:schemeClr val="accent2"/>
              </a:solidFill>
              <a:round/>
              <a:headEnd/>
              <a:tailEnd/>
            </a:ln>
          </p:spPr>
          <p:txBody>
            <a:bodyPr/>
            <a:lstStyle/>
            <a:p>
              <a:endParaRPr lang="en-US"/>
            </a:p>
          </p:txBody>
        </p:sp>
        <p:sp>
          <p:nvSpPr>
            <p:cNvPr id="41051" name="Line 70"/>
            <p:cNvSpPr>
              <a:spLocks noChangeShapeType="1"/>
            </p:cNvSpPr>
            <p:nvPr/>
          </p:nvSpPr>
          <p:spPr bwMode="auto">
            <a:xfrm>
              <a:off x="2592" y="2304"/>
              <a:ext cx="1008" cy="0"/>
            </a:xfrm>
            <a:prstGeom prst="line">
              <a:avLst/>
            </a:prstGeom>
            <a:noFill/>
            <a:ln w="9525">
              <a:solidFill>
                <a:schemeClr val="accent2"/>
              </a:solidFill>
              <a:round/>
              <a:headEnd/>
              <a:tailEnd/>
            </a:ln>
          </p:spPr>
          <p:txBody>
            <a:bodyPr/>
            <a:lstStyle/>
            <a:p>
              <a:endParaRPr lang="en-US"/>
            </a:p>
          </p:txBody>
        </p:sp>
        <p:sp>
          <p:nvSpPr>
            <p:cNvPr id="41052" name="Line 71"/>
            <p:cNvSpPr>
              <a:spLocks noChangeShapeType="1"/>
            </p:cNvSpPr>
            <p:nvPr/>
          </p:nvSpPr>
          <p:spPr bwMode="auto">
            <a:xfrm>
              <a:off x="2592" y="2448"/>
              <a:ext cx="1008" cy="0"/>
            </a:xfrm>
            <a:prstGeom prst="line">
              <a:avLst/>
            </a:prstGeom>
            <a:noFill/>
            <a:ln w="9525">
              <a:solidFill>
                <a:schemeClr val="accent2"/>
              </a:solidFill>
              <a:round/>
              <a:headEnd/>
              <a:tailEnd/>
            </a:ln>
          </p:spPr>
          <p:txBody>
            <a:bodyPr/>
            <a:lstStyle/>
            <a:p>
              <a:endParaRPr lang="en-US"/>
            </a:p>
          </p:txBody>
        </p:sp>
        <p:sp>
          <p:nvSpPr>
            <p:cNvPr id="41053" name="Line 72"/>
            <p:cNvSpPr>
              <a:spLocks noChangeShapeType="1"/>
            </p:cNvSpPr>
            <p:nvPr/>
          </p:nvSpPr>
          <p:spPr bwMode="auto">
            <a:xfrm>
              <a:off x="2592" y="2592"/>
              <a:ext cx="1008" cy="0"/>
            </a:xfrm>
            <a:prstGeom prst="line">
              <a:avLst/>
            </a:prstGeom>
            <a:noFill/>
            <a:ln w="9525">
              <a:solidFill>
                <a:schemeClr val="accent2"/>
              </a:solidFill>
              <a:round/>
              <a:headEnd/>
              <a:tailEnd/>
            </a:ln>
          </p:spPr>
          <p:txBody>
            <a:bodyPr/>
            <a:lstStyle/>
            <a:p>
              <a:endParaRPr lang="en-US"/>
            </a:p>
          </p:txBody>
        </p:sp>
        <p:sp>
          <p:nvSpPr>
            <p:cNvPr id="41054" name="Line 73"/>
            <p:cNvSpPr>
              <a:spLocks noChangeShapeType="1"/>
            </p:cNvSpPr>
            <p:nvPr/>
          </p:nvSpPr>
          <p:spPr bwMode="auto">
            <a:xfrm>
              <a:off x="2592" y="2736"/>
              <a:ext cx="1008" cy="0"/>
            </a:xfrm>
            <a:prstGeom prst="line">
              <a:avLst/>
            </a:prstGeom>
            <a:noFill/>
            <a:ln w="9525">
              <a:solidFill>
                <a:schemeClr val="accent2"/>
              </a:solidFill>
              <a:round/>
              <a:headEnd/>
              <a:tailEnd/>
            </a:ln>
          </p:spPr>
          <p:txBody>
            <a:bodyPr/>
            <a:lstStyle/>
            <a:p>
              <a:endParaRPr lang="en-US"/>
            </a:p>
          </p:txBody>
        </p:sp>
        <p:sp>
          <p:nvSpPr>
            <p:cNvPr id="41055" name="Line 74"/>
            <p:cNvSpPr>
              <a:spLocks noChangeShapeType="1"/>
            </p:cNvSpPr>
            <p:nvPr/>
          </p:nvSpPr>
          <p:spPr bwMode="auto">
            <a:xfrm>
              <a:off x="2592" y="2880"/>
              <a:ext cx="1008" cy="0"/>
            </a:xfrm>
            <a:prstGeom prst="line">
              <a:avLst/>
            </a:prstGeom>
            <a:noFill/>
            <a:ln w="9525">
              <a:solidFill>
                <a:schemeClr val="accent2"/>
              </a:solidFill>
              <a:round/>
              <a:headEnd/>
              <a:tailEnd/>
            </a:ln>
          </p:spPr>
          <p:txBody>
            <a:bodyPr/>
            <a:lstStyle/>
            <a:p>
              <a:endParaRPr lang="en-US"/>
            </a:p>
          </p:txBody>
        </p:sp>
        <p:sp>
          <p:nvSpPr>
            <p:cNvPr id="41056" name="Line 75"/>
            <p:cNvSpPr>
              <a:spLocks noChangeShapeType="1"/>
            </p:cNvSpPr>
            <p:nvPr/>
          </p:nvSpPr>
          <p:spPr bwMode="auto">
            <a:xfrm>
              <a:off x="3168" y="2016"/>
              <a:ext cx="0" cy="864"/>
            </a:xfrm>
            <a:prstGeom prst="line">
              <a:avLst/>
            </a:prstGeom>
            <a:noFill/>
            <a:ln w="9525">
              <a:solidFill>
                <a:schemeClr val="accent2"/>
              </a:solidFill>
              <a:round/>
              <a:headEnd/>
              <a:tailEnd/>
            </a:ln>
          </p:spPr>
          <p:txBody>
            <a:bodyPr/>
            <a:lstStyle/>
            <a:p>
              <a:endParaRPr lang="en-US"/>
            </a:p>
          </p:txBody>
        </p:sp>
        <p:sp>
          <p:nvSpPr>
            <p:cNvPr id="41057" name="Line 76"/>
            <p:cNvSpPr>
              <a:spLocks noChangeShapeType="1"/>
            </p:cNvSpPr>
            <p:nvPr/>
          </p:nvSpPr>
          <p:spPr bwMode="auto">
            <a:xfrm>
              <a:off x="3312" y="2016"/>
              <a:ext cx="0" cy="864"/>
            </a:xfrm>
            <a:prstGeom prst="line">
              <a:avLst/>
            </a:prstGeom>
            <a:noFill/>
            <a:ln w="9525">
              <a:solidFill>
                <a:schemeClr val="accent2"/>
              </a:solidFill>
              <a:round/>
              <a:headEnd/>
              <a:tailEnd/>
            </a:ln>
          </p:spPr>
          <p:txBody>
            <a:bodyPr/>
            <a:lstStyle/>
            <a:p>
              <a:endParaRPr lang="en-US"/>
            </a:p>
          </p:txBody>
        </p:sp>
        <p:sp>
          <p:nvSpPr>
            <p:cNvPr id="41058" name="Line 77"/>
            <p:cNvSpPr>
              <a:spLocks noChangeShapeType="1"/>
            </p:cNvSpPr>
            <p:nvPr/>
          </p:nvSpPr>
          <p:spPr bwMode="auto">
            <a:xfrm>
              <a:off x="3456" y="2016"/>
              <a:ext cx="0" cy="864"/>
            </a:xfrm>
            <a:prstGeom prst="line">
              <a:avLst/>
            </a:prstGeom>
            <a:noFill/>
            <a:ln w="9525">
              <a:solidFill>
                <a:schemeClr val="accent2"/>
              </a:solidFill>
              <a:round/>
              <a:headEnd/>
              <a:tailEnd/>
            </a:ln>
          </p:spPr>
          <p:txBody>
            <a:bodyPr/>
            <a:lstStyle/>
            <a:p>
              <a:endParaRPr lang="en-US"/>
            </a:p>
          </p:txBody>
        </p:sp>
        <p:sp>
          <p:nvSpPr>
            <p:cNvPr id="41059" name="Line 78"/>
            <p:cNvSpPr>
              <a:spLocks noChangeShapeType="1"/>
            </p:cNvSpPr>
            <p:nvPr/>
          </p:nvSpPr>
          <p:spPr bwMode="auto">
            <a:xfrm>
              <a:off x="3600" y="2016"/>
              <a:ext cx="0" cy="864"/>
            </a:xfrm>
            <a:prstGeom prst="line">
              <a:avLst/>
            </a:prstGeom>
            <a:noFill/>
            <a:ln w="9525">
              <a:solidFill>
                <a:schemeClr val="accent2"/>
              </a:solidFill>
              <a:round/>
              <a:headEnd/>
              <a:tailEnd/>
            </a:ln>
          </p:spPr>
          <p:txBody>
            <a:bodyPr/>
            <a:lstStyle/>
            <a:p>
              <a:endParaRPr lang="en-US"/>
            </a:p>
          </p:txBody>
        </p:sp>
      </p:grpSp>
      <p:sp>
        <p:nvSpPr>
          <p:cNvPr id="41009" name="AutoShape 79"/>
          <p:cNvSpPr>
            <a:spLocks noChangeArrowheads="1"/>
          </p:cNvSpPr>
          <p:nvPr/>
        </p:nvSpPr>
        <p:spPr bwMode="auto">
          <a:xfrm flipV="1">
            <a:off x="6477000" y="2667000"/>
            <a:ext cx="228600" cy="381000"/>
          </a:xfrm>
          <a:prstGeom prst="plus">
            <a:avLst>
              <a:gd name="adj" fmla="val 25000"/>
            </a:avLst>
          </a:prstGeom>
          <a:solidFill>
            <a:srgbClr val="00B0F0"/>
          </a:solidFill>
          <a:ln w="9525">
            <a:solidFill>
              <a:schemeClr val="tx1"/>
            </a:solidFill>
            <a:miter lim="800000"/>
            <a:headEnd/>
            <a:tailEnd/>
          </a:ln>
        </p:spPr>
        <p:txBody>
          <a:bodyPr wrap="none" anchor="ctr"/>
          <a:lstStyle/>
          <a:p>
            <a:endParaRPr lang="en-US">
              <a:latin typeface="Garamond" pitchFamily="18" charset="0"/>
              <a:cs typeface="Arial" charset="0"/>
            </a:endParaRPr>
          </a:p>
        </p:txBody>
      </p:sp>
      <p:sp>
        <p:nvSpPr>
          <p:cNvPr id="29776" name="Text Box 80"/>
          <p:cNvSpPr txBox="1">
            <a:spLocks noChangeArrowheads="1"/>
          </p:cNvSpPr>
          <p:nvPr/>
        </p:nvSpPr>
        <p:spPr bwMode="auto">
          <a:xfrm>
            <a:off x="6172200" y="2362200"/>
            <a:ext cx="1295400" cy="276225"/>
          </a:xfrm>
          <a:prstGeom prst="rect">
            <a:avLst/>
          </a:prstGeom>
          <a:noFill/>
          <a:ln w="9525">
            <a:noFill/>
            <a:miter lim="800000"/>
            <a:headEnd/>
            <a:tailEnd/>
          </a:ln>
          <a:effectLst/>
        </p:spPr>
        <p:txBody>
          <a:bodyPr>
            <a:spAutoFit/>
          </a:bodyPr>
          <a:lstStyle/>
          <a:p>
            <a:pPr>
              <a:defRPr/>
            </a:pPr>
            <a:r>
              <a:rPr lang="en-US" sz="1200" dirty="0">
                <a:latin typeface="+mn-lt"/>
                <a:cs typeface="Arial" charset="0"/>
              </a:rPr>
              <a:t>Interconnection</a:t>
            </a:r>
          </a:p>
        </p:txBody>
      </p:sp>
      <p:sp>
        <p:nvSpPr>
          <p:cNvPr id="41011" name="Line 82"/>
          <p:cNvSpPr>
            <a:spLocks noChangeShapeType="1"/>
          </p:cNvSpPr>
          <p:nvPr/>
        </p:nvSpPr>
        <p:spPr bwMode="auto">
          <a:xfrm>
            <a:off x="7315200" y="2819400"/>
            <a:ext cx="0" cy="381000"/>
          </a:xfrm>
          <a:prstGeom prst="line">
            <a:avLst/>
          </a:prstGeom>
          <a:noFill/>
          <a:ln w="38100">
            <a:solidFill>
              <a:schemeClr val="tx1"/>
            </a:solidFill>
            <a:round/>
            <a:headEnd/>
            <a:tailEnd type="triangle" w="med" len="med"/>
          </a:ln>
        </p:spPr>
        <p:txBody>
          <a:bodyPr/>
          <a:lstStyle/>
          <a:p>
            <a:endParaRPr lang="en-US"/>
          </a:p>
        </p:txBody>
      </p:sp>
      <p:sp>
        <p:nvSpPr>
          <p:cNvPr id="29780" name="Text Box 84"/>
          <p:cNvSpPr txBox="1">
            <a:spLocks noChangeArrowheads="1"/>
          </p:cNvSpPr>
          <p:nvPr/>
        </p:nvSpPr>
        <p:spPr bwMode="auto">
          <a:xfrm>
            <a:off x="7315200" y="4572000"/>
            <a:ext cx="1676400" cy="461963"/>
          </a:xfrm>
          <a:prstGeom prst="rect">
            <a:avLst/>
          </a:prstGeom>
          <a:noFill/>
          <a:ln w="9525">
            <a:noFill/>
            <a:miter lim="800000"/>
            <a:headEnd/>
            <a:tailEnd/>
          </a:ln>
          <a:effectLst/>
        </p:spPr>
        <p:txBody>
          <a:bodyPr>
            <a:spAutoFit/>
          </a:bodyPr>
          <a:lstStyle/>
          <a:p>
            <a:pPr>
              <a:defRPr/>
            </a:pPr>
            <a:r>
              <a:rPr lang="en-US" sz="1200" dirty="0">
                <a:latin typeface="+mn-lt"/>
                <a:cs typeface="Arial" charset="0"/>
              </a:rPr>
              <a:t>2</a:t>
            </a:r>
            <a:r>
              <a:rPr lang="en-US" sz="1200" baseline="30000" dirty="0">
                <a:latin typeface="+mn-lt"/>
                <a:cs typeface="Arial" charset="0"/>
              </a:rPr>
              <a:t>ND</a:t>
            </a:r>
            <a:r>
              <a:rPr lang="en-US" sz="1200" dirty="0">
                <a:latin typeface="+mn-lt"/>
                <a:cs typeface="Arial" charset="0"/>
              </a:rPr>
              <a:t> Distribution</a:t>
            </a:r>
          </a:p>
          <a:p>
            <a:pPr>
              <a:defRPr/>
            </a:pPr>
            <a:r>
              <a:rPr lang="en-US" sz="1200" dirty="0">
                <a:latin typeface="+mn-lt"/>
                <a:cs typeface="Arial" charset="0"/>
              </a:rPr>
              <a:t>and Sewer System</a:t>
            </a:r>
          </a:p>
        </p:txBody>
      </p:sp>
      <p:sp>
        <p:nvSpPr>
          <p:cNvPr id="41013" name="Rectangle 85"/>
          <p:cNvSpPr>
            <a:spLocks noChangeArrowheads="1"/>
          </p:cNvSpPr>
          <p:nvPr/>
        </p:nvSpPr>
        <p:spPr bwMode="auto">
          <a:xfrm>
            <a:off x="990600" y="4724400"/>
            <a:ext cx="457200" cy="381000"/>
          </a:xfrm>
          <a:prstGeom prst="rect">
            <a:avLst/>
          </a:prstGeom>
          <a:solidFill>
            <a:srgbClr val="92D050"/>
          </a:solidFill>
          <a:ln w="9525">
            <a:solidFill>
              <a:schemeClr val="tx1"/>
            </a:solidFill>
            <a:miter lim="800000"/>
            <a:headEnd/>
            <a:tailEnd/>
          </a:ln>
        </p:spPr>
        <p:txBody>
          <a:bodyPr wrap="none" anchor="ctr"/>
          <a:lstStyle/>
          <a:p>
            <a:endParaRPr lang="en-US">
              <a:latin typeface="Garamond" pitchFamily="18" charset="0"/>
              <a:cs typeface="Arial" charset="0"/>
            </a:endParaRPr>
          </a:p>
        </p:txBody>
      </p:sp>
      <p:sp>
        <p:nvSpPr>
          <p:cNvPr id="29782" name="Text Box 86"/>
          <p:cNvSpPr txBox="1">
            <a:spLocks noChangeArrowheads="1"/>
          </p:cNvSpPr>
          <p:nvPr/>
        </p:nvSpPr>
        <p:spPr bwMode="auto">
          <a:xfrm>
            <a:off x="457200" y="5181600"/>
            <a:ext cx="1600200" cy="461963"/>
          </a:xfrm>
          <a:prstGeom prst="rect">
            <a:avLst/>
          </a:prstGeom>
          <a:noFill/>
          <a:ln w="9525">
            <a:noFill/>
            <a:miter lim="800000"/>
            <a:headEnd/>
            <a:tailEnd/>
          </a:ln>
          <a:effectLst/>
        </p:spPr>
        <p:txBody>
          <a:bodyPr>
            <a:spAutoFit/>
          </a:bodyPr>
          <a:lstStyle/>
          <a:p>
            <a:pPr>
              <a:defRPr/>
            </a:pPr>
            <a:r>
              <a:rPr lang="en-US" sz="1200" dirty="0">
                <a:latin typeface="+mn-lt"/>
                <a:cs typeface="Arial" charset="0"/>
              </a:rPr>
              <a:t>Wastewater Treatment Plant</a:t>
            </a:r>
          </a:p>
        </p:txBody>
      </p:sp>
      <p:sp>
        <p:nvSpPr>
          <p:cNvPr id="41015" name="Freeform 87"/>
          <p:cNvSpPr>
            <a:spLocks/>
          </p:cNvSpPr>
          <p:nvPr/>
        </p:nvSpPr>
        <p:spPr bwMode="auto">
          <a:xfrm>
            <a:off x="0" y="2971800"/>
            <a:ext cx="596900" cy="2667000"/>
          </a:xfrm>
          <a:custGeom>
            <a:avLst/>
            <a:gdLst>
              <a:gd name="T0" fmla="*/ 0 w 376"/>
              <a:gd name="T1" fmla="*/ 0 h 1680"/>
              <a:gd name="T2" fmla="*/ 2147483647 w 376"/>
              <a:gd name="T3" fmla="*/ 2147483647 h 1680"/>
              <a:gd name="T4" fmla="*/ 2147483647 w 376"/>
              <a:gd name="T5" fmla="*/ 2147483647 h 1680"/>
              <a:gd name="T6" fmla="*/ 2147483647 w 376"/>
              <a:gd name="T7" fmla="*/ 2147483647 h 1680"/>
              <a:gd name="T8" fmla="*/ 0 w 376"/>
              <a:gd name="T9" fmla="*/ 2147483647 h 1680"/>
              <a:gd name="T10" fmla="*/ 0 60000 65536"/>
              <a:gd name="T11" fmla="*/ 0 60000 65536"/>
              <a:gd name="T12" fmla="*/ 0 60000 65536"/>
              <a:gd name="T13" fmla="*/ 0 60000 65536"/>
              <a:gd name="T14" fmla="*/ 0 60000 65536"/>
              <a:gd name="T15" fmla="*/ 0 w 376"/>
              <a:gd name="T16" fmla="*/ 0 h 1680"/>
              <a:gd name="T17" fmla="*/ 376 w 376"/>
              <a:gd name="T18" fmla="*/ 1680 h 1680"/>
            </a:gdLst>
            <a:ahLst/>
            <a:cxnLst>
              <a:cxn ang="T10">
                <a:pos x="T0" y="T1"/>
              </a:cxn>
              <a:cxn ang="T11">
                <a:pos x="T2" y="T3"/>
              </a:cxn>
              <a:cxn ang="T12">
                <a:pos x="T4" y="T5"/>
              </a:cxn>
              <a:cxn ang="T13">
                <a:pos x="T6" y="T7"/>
              </a:cxn>
              <a:cxn ang="T14">
                <a:pos x="T8" y="T9"/>
              </a:cxn>
            </a:cxnLst>
            <a:rect l="T15" t="T16" r="T17" b="T18"/>
            <a:pathLst>
              <a:path w="376" h="1680">
                <a:moveTo>
                  <a:pt x="0" y="0"/>
                </a:moveTo>
                <a:cubicBezTo>
                  <a:pt x="148" y="60"/>
                  <a:pt x="296" y="120"/>
                  <a:pt x="336" y="240"/>
                </a:cubicBezTo>
                <a:cubicBezTo>
                  <a:pt x="376" y="360"/>
                  <a:pt x="240" y="576"/>
                  <a:pt x="240" y="720"/>
                </a:cubicBezTo>
                <a:cubicBezTo>
                  <a:pt x="240" y="864"/>
                  <a:pt x="376" y="944"/>
                  <a:pt x="336" y="1104"/>
                </a:cubicBezTo>
                <a:cubicBezTo>
                  <a:pt x="296" y="1264"/>
                  <a:pt x="148" y="1472"/>
                  <a:pt x="0" y="1680"/>
                </a:cubicBezTo>
              </a:path>
            </a:pathLst>
          </a:custGeom>
          <a:noFill/>
          <a:ln w="76200" cmpd="sng">
            <a:solidFill>
              <a:srgbClr val="CCECFF"/>
            </a:solidFill>
            <a:round/>
            <a:headEnd/>
            <a:tailEnd/>
          </a:ln>
        </p:spPr>
        <p:txBody>
          <a:bodyPr/>
          <a:lstStyle/>
          <a:p>
            <a:endParaRPr lang="en-US"/>
          </a:p>
        </p:txBody>
      </p:sp>
      <p:cxnSp>
        <p:nvCxnSpPr>
          <p:cNvPr id="41016" name="AutoShape 88"/>
          <p:cNvCxnSpPr>
            <a:cxnSpLocks noChangeShapeType="1"/>
            <a:stCxn id="41013" idx="1"/>
            <a:endCxn id="41015" idx="3"/>
          </p:cNvCxnSpPr>
          <p:nvPr/>
        </p:nvCxnSpPr>
        <p:spPr bwMode="auto">
          <a:xfrm flipH="1" flipV="1">
            <a:off x="533400" y="4762500"/>
            <a:ext cx="457200" cy="152400"/>
          </a:xfrm>
          <a:prstGeom prst="straightConnector1">
            <a:avLst/>
          </a:prstGeom>
          <a:noFill/>
          <a:ln w="38100">
            <a:solidFill>
              <a:srgbClr val="92D050"/>
            </a:solidFill>
            <a:round/>
            <a:headEnd/>
            <a:tailEnd type="triangle" w="med" len="med"/>
          </a:ln>
        </p:spPr>
      </p:cxnSp>
      <p:sp>
        <p:nvSpPr>
          <p:cNvPr id="41017" name="Line 89"/>
          <p:cNvSpPr>
            <a:spLocks noChangeShapeType="1"/>
          </p:cNvSpPr>
          <p:nvPr/>
        </p:nvSpPr>
        <p:spPr bwMode="auto">
          <a:xfrm>
            <a:off x="2438400" y="5486400"/>
            <a:ext cx="4876800" cy="0"/>
          </a:xfrm>
          <a:prstGeom prst="line">
            <a:avLst/>
          </a:prstGeom>
          <a:noFill/>
          <a:ln w="38100">
            <a:solidFill>
              <a:srgbClr val="92D050"/>
            </a:solidFill>
            <a:round/>
            <a:headEnd/>
            <a:tailEnd/>
          </a:ln>
        </p:spPr>
        <p:txBody>
          <a:bodyPr/>
          <a:lstStyle/>
          <a:p>
            <a:endParaRPr lang="en-US"/>
          </a:p>
        </p:txBody>
      </p:sp>
      <p:sp>
        <p:nvSpPr>
          <p:cNvPr id="41018" name="Line 90"/>
          <p:cNvSpPr>
            <a:spLocks noChangeShapeType="1"/>
          </p:cNvSpPr>
          <p:nvPr/>
        </p:nvSpPr>
        <p:spPr bwMode="auto">
          <a:xfrm flipV="1">
            <a:off x="7315200" y="4572000"/>
            <a:ext cx="0" cy="914400"/>
          </a:xfrm>
          <a:prstGeom prst="line">
            <a:avLst/>
          </a:prstGeom>
          <a:noFill/>
          <a:ln w="38100">
            <a:solidFill>
              <a:srgbClr val="92D050"/>
            </a:solidFill>
            <a:round/>
            <a:headEnd/>
            <a:tailEnd/>
          </a:ln>
        </p:spPr>
        <p:txBody>
          <a:bodyPr/>
          <a:lstStyle/>
          <a:p>
            <a:endParaRPr lang="en-US"/>
          </a:p>
        </p:txBody>
      </p:sp>
      <p:sp>
        <p:nvSpPr>
          <p:cNvPr id="41019" name="Line 91"/>
          <p:cNvSpPr>
            <a:spLocks noChangeShapeType="1"/>
          </p:cNvSpPr>
          <p:nvPr/>
        </p:nvSpPr>
        <p:spPr bwMode="auto">
          <a:xfrm flipV="1">
            <a:off x="2438400" y="4343400"/>
            <a:ext cx="0" cy="1143000"/>
          </a:xfrm>
          <a:prstGeom prst="line">
            <a:avLst/>
          </a:prstGeom>
          <a:noFill/>
          <a:ln w="38100">
            <a:solidFill>
              <a:srgbClr val="92D050"/>
            </a:solidFill>
            <a:round/>
            <a:headEnd/>
            <a:tailEnd/>
          </a:ln>
        </p:spPr>
        <p:txBody>
          <a:bodyPr/>
          <a:lstStyle/>
          <a:p>
            <a:endParaRPr lang="en-US"/>
          </a:p>
        </p:txBody>
      </p:sp>
      <p:sp>
        <p:nvSpPr>
          <p:cNvPr id="41020" name="Line 92"/>
          <p:cNvSpPr>
            <a:spLocks noChangeShapeType="1"/>
          </p:cNvSpPr>
          <p:nvPr/>
        </p:nvSpPr>
        <p:spPr bwMode="auto">
          <a:xfrm flipH="1" flipV="1">
            <a:off x="2438400" y="4343400"/>
            <a:ext cx="1676400" cy="0"/>
          </a:xfrm>
          <a:prstGeom prst="line">
            <a:avLst/>
          </a:prstGeom>
          <a:noFill/>
          <a:ln w="38100">
            <a:solidFill>
              <a:srgbClr val="92D050"/>
            </a:solidFill>
            <a:round/>
            <a:headEnd/>
            <a:tailEnd/>
          </a:ln>
        </p:spPr>
        <p:txBody>
          <a:bodyPr/>
          <a:lstStyle/>
          <a:p>
            <a:endParaRPr lang="en-US"/>
          </a:p>
        </p:txBody>
      </p:sp>
      <p:sp>
        <p:nvSpPr>
          <p:cNvPr id="41021" name="Line 93"/>
          <p:cNvSpPr>
            <a:spLocks noChangeShapeType="1"/>
          </p:cNvSpPr>
          <p:nvPr/>
        </p:nvSpPr>
        <p:spPr bwMode="auto">
          <a:xfrm flipH="1" flipV="1">
            <a:off x="1447800" y="4953000"/>
            <a:ext cx="990600" cy="0"/>
          </a:xfrm>
          <a:prstGeom prst="line">
            <a:avLst/>
          </a:prstGeom>
          <a:noFill/>
          <a:ln w="38100">
            <a:solidFill>
              <a:srgbClr val="92D050"/>
            </a:solidFill>
            <a:round/>
            <a:headEnd/>
            <a:tailEnd type="triangle" w="med" len="med"/>
          </a:ln>
        </p:spPr>
        <p:txBody>
          <a:bodyPr/>
          <a:lstStyle/>
          <a:p>
            <a:endParaRPr lang="en-US"/>
          </a:p>
        </p:txBody>
      </p:sp>
      <p:sp>
        <p:nvSpPr>
          <p:cNvPr id="29790" name="Text Box 94"/>
          <p:cNvSpPr txBox="1">
            <a:spLocks noChangeArrowheads="1"/>
          </p:cNvSpPr>
          <p:nvPr/>
        </p:nvSpPr>
        <p:spPr bwMode="auto">
          <a:xfrm>
            <a:off x="4572000" y="5486400"/>
            <a:ext cx="1325563" cy="276225"/>
          </a:xfrm>
          <a:prstGeom prst="rect">
            <a:avLst/>
          </a:prstGeom>
          <a:noFill/>
          <a:ln w="9525">
            <a:noFill/>
            <a:miter lim="800000"/>
            <a:headEnd/>
            <a:tailEnd/>
          </a:ln>
          <a:effectLst/>
        </p:spPr>
        <p:txBody>
          <a:bodyPr wrap="none">
            <a:spAutoFit/>
          </a:bodyPr>
          <a:lstStyle/>
          <a:p>
            <a:pPr>
              <a:defRPr/>
            </a:pPr>
            <a:r>
              <a:rPr lang="en-US" sz="1200" dirty="0">
                <a:latin typeface="+mn-lt"/>
                <a:cs typeface="Arial" charset="0"/>
              </a:rPr>
              <a:t>Main Sewer Line</a:t>
            </a:r>
          </a:p>
        </p:txBody>
      </p:sp>
      <p:sp>
        <p:nvSpPr>
          <p:cNvPr id="29791" name="Text Box 95"/>
          <p:cNvSpPr txBox="1">
            <a:spLocks noChangeArrowheads="1"/>
          </p:cNvSpPr>
          <p:nvPr/>
        </p:nvSpPr>
        <p:spPr bwMode="auto">
          <a:xfrm>
            <a:off x="60325" y="2640013"/>
            <a:ext cx="542925" cy="276225"/>
          </a:xfrm>
          <a:prstGeom prst="rect">
            <a:avLst/>
          </a:prstGeom>
          <a:noFill/>
          <a:ln w="9525">
            <a:noFill/>
            <a:miter lim="800000"/>
            <a:headEnd/>
            <a:tailEnd/>
          </a:ln>
          <a:effectLst/>
        </p:spPr>
        <p:txBody>
          <a:bodyPr wrap="none">
            <a:spAutoFit/>
          </a:bodyPr>
          <a:lstStyle/>
          <a:p>
            <a:pPr>
              <a:defRPr/>
            </a:pPr>
            <a:r>
              <a:rPr lang="en-US" sz="1200" dirty="0">
                <a:latin typeface="+mn-lt"/>
                <a:cs typeface="Arial" charset="0"/>
              </a:rPr>
              <a:t>River</a:t>
            </a:r>
          </a:p>
        </p:txBody>
      </p:sp>
      <p:sp>
        <p:nvSpPr>
          <p:cNvPr id="29792" name="Text Box 96"/>
          <p:cNvSpPr txBox="1">
            <a:spLocks noChangeArrowheads="1"/>
          </p:cNvSpPr>
          <p:nvPr/>
        </p:nvSpPr>
        <p:spPr bwMode="auto">
          <a:xfrm>
            <a:off x="6400800" y="5638800"/>
            <a:ext cx="1309688" cy="276225"/>
          </a:xfrm>
          <a:prstGeom prst="rect">
            <a:avLst/>
          </a:prstGeom>
          <a:noFill/>
          <a:ln w="9525">
            <a:noFill/>
            <a:miter lim="800000"/>
            <a:headEnd/>
            <a:tailEnd/>
          </a:ln>
          <a:effectLst/>
        </p:spPr>
        <p:txBody>
          <a:bodyPr wrap="none">
            <a:spAutoFit/>
          </a:bodyPr>
          <a:lstStyle/>
          <a:p>
            <a:pPr>
              <a:defRPr/>
            </a:pPr>
            <a:r>
              <a:rPr lang="en-US" sz="1200" dirty="0">
                <a:latin typeface="+mn-lt"/>
                <a:cs typeface="Arial" charset="0"/>
              </a:rPr>
              <a:t>Pumping Station</a:t>
            </a:r>
          </a:p>
        </p:txBody>
      </p:sp>
      <p:sp>
        <p:nvSpPr>
          <p:cNvPr id="41025" name="Rectangle 97"/>
          <p:cNvSpPr>
            <a:spLocks noChangeArrowheads="1"/>
          </p:cNvSpPr>
          <p:nvPr/>
        </p:nvSpPr>
        <p:spPr bwMode="auto">
          <a:xfrm>
            <a:off x="6629400" y="5410200"/>
            <a:ext cx="304800" cy="228600"/>
          </a:xfrm>
          <a:prstGeom prst="rect">
            <a:avLst/>
          </a:prstGeom>
          <a:solidFill>
            <a:srgbClr val="92D050"/>
          </a:solidFill>
          <a:ln w="9525">
            <a:solidFill>
              <a:schemeClr val="tx1"/>
            </a:solidFill>
            <a:miter lim="800000"/>
            <a:headEnd/>
            <a:tailEnd/>
          </a:ln>
        </p:spPr>
        <p:txBody>
          <a:bodyPr wrap="none" anchor="ctr"/>
          <a:lstStyle/>
          <a:p>
            <a:endParaRPr lang="en-US">
              <a:latin typeface="Garamond" pitchFamily="18" charset="0"/>
              <a:cs typeface="Arial" charset="0"/>
            </a:endParaRPr>
          </a:p>
        </p:txBody>
      </p:sp>
      <p:sp>
        <p:nvSpPr>
          <p:cNvPr id="41026" name="Text Box 98"/>
          <p:cNvSpPr txBox="1">
            <a:spLocks noChangeArrowheads="1"/>
          </p:cNvSpPr>
          <p:nvPr/>
        </p:nvSpPr>
        <p:spPr bwMode="auto">
          <a:xfrm>
            <a:off x="1371600" y="1371600"/>
            <a:ext cx="1071563" cy="307975"/>
          </a:xfrm>
          <a:prstGeom prst="rect">
            <a:avLst/>
          </a:prstGeom>
          <a:solidFill>
            <a:srgbClr val="CCECFF"/>
          </a:solidFill>
          <a:ln w="9525">
            <a:noFill/>
            <a:miter lim="800000"/>
            <a:headEnd/>
            <a:tailEnd/>
          </a:ln>
        </p:spPr>
        <p:txBody>
          <a:bodyPr wrap="none">
            <a:spAutoFit/>
          </a:bodyPr>
          <a:lstStyle/>
          <a:p>
            <a:r>
              <a:rPr lang="en-US" sz="1400">
                <a:latin typeface="Garamond" pitchFamily="18" charset="0"/>
                <a:cs typeface="Arial" charset="0"/>
              </a:rPr>
              <a:t>Withdrawal</a:t>
            </a:r>
          </a:p>
        </p:txBody>
      </p:sp>
      <p:sp>
        <p:nvSpPr>
          <p:cNvPr id="41027" name="Text Box 103"/>
          <p:cNvSpPr txBox="1">
            <a:spLocks noChangeArrowheads="1"/>
          </p:cNvSpPr>
          <p:nvPr/>
        </p:nvSpPr>
        <p:spPr bwMode="auto">
          <a:xfrm>
            <a:off x="304800" y="4038600"/>
            <a:ext cx="1149350" cy="307975"/>
          </a:xfrm>
          <a:prstGeom prst="rect">
            <a:avLst/>
          </a:prstGeom>
          <a:solidFill>
            <a:srgbClr val="CCECFF"/>
          </a:solidFill>
          <a:ln w="9525">
            <a:solidFill>
              <a:srgbClr val="CCECFF"/>
            </a:solidFill>
            <a:miter lim="800000"/>
            <a:headEnd/>
            <a:tailEnd/>
          </a:ln>
        </p:spPr>
        <p:txBody>
          <a:bodyPr>
            <a:spAutoFit/>
          </a:bodyPr>
          <a:lstStyle/>
          <a:p>
            <a:r>
              <a:rPr lang="en-US" sz="1400">
                <a:latin typeface="Garamond" pitchFamily="18" charset="0"/>
                <a:cs typeface="Arial" charset="0"/>
              </a:rPr>
              <a:t>Return Flow</a:t>
            </a:r>
          </a:p>
        </p:txBody>
      </p:sp>
      <p:sp>
        <p:nvSpPr>
          <p:cNvPr id="41028" name="Text Box 110"/>
          <p:cNvSpPr txBox="1">
            <a:spLocks noChangeArrowheads="1"/>
          </p:cNvSpPr>
          <p:nvPr/>
        </p:nvSpPr>
        <p:spPr bwMode="auto">
          <a:xfrm>
            <a:off x="5638800" y="1447800"/>
            <a:ext cx="1071563" cy="307975"/>
          </a:xfrm>
          <a:prstGeom prst="rect">
            <a:avLst/>
          </a:prstGeom>
          <a:solidFill>
            <a:srgbClr val="CCECFF"/>
          </a:solidFill>
          <a:ln w="9525">
            <a:noFill/>
            <a:miter lim="800000"/>
            <a:headEnd/>
            <a:tailEnd/>
          </a:ln>
        </p:spPr>
        <p:txBody>
          <a:bodyPr wrap="none">
            <a:spAutoFit/>
          </a:bodyPr>
          <a:lstStyle/>
          <a:p>
            <a:r>
              <a:rPr lang="en-US" sz="1400">
                <a:latin typeface="Garamond" pitchFamily="18" charset="0"/>
                <a:cs typeface="Arial" charset="0"/>
              </a:rPr>
              <a:t>Withdrawal</a:t>
            </a:r>
          </a:p>
        </p:txBody>
      </p:sp>
      <p:sp>
        <p:nvSpPr>
          <p:cNvPr id="41029" name="Text Box 113"/>
          <p:cNvSpPr txBox="1">
            <a:spLocks noChangeArrowheads="1"/>
          </p:cNvSpPr>
          <p:nvPr/>
        </p:nvSpPr>
        <p:spPr bwMode="auto">
          <a:xfrm>
            <a:off x="4114800" y="2819400"/>
            <a:ext cx="838200" cy="304800"/>
          </a:xfrm>
          <a:prstGeom prst="rect">
            <a:avLst/>
          </a:prstGeom>
          <a:solidFill>
            <a:srgbClr val="FF9966"/>
          </a:solidFill>
          <a:ln w="9525">
            <a:noFill/>
            <a:miter lim="800000"/>
            <a:headEnd/>
            <a:tailEnd/>
          </a:ln>
        </p:spPr>
        <p:txBody>
          <a:bodyPr>
            <a:spAutoFit/>
          </a:bodyPr>
          <a:lstStyle/>
          <a:p>
            <a:r>
              <a:rPr lang="en-US" sz="1400">
                <a:latin typeface="Garamond" pitchFamily="18" charset="0"/>
                <a:cs typeface="Arial" charset="0"/>
              </a:rPr>
              <a:t>Delivery</a:t>
            </a:r>
          </a:p>
        </p:txBody>
      </p:sp>
      <p:sp>
        <p:nvSpPr>
          <p:cNvPr id="41030" name="Text Box 120"/>
          <p:cNvSpPr txBox="1">
            <a:spLocks noChangeArrowheads="1"/>
          </p:cNvSpPr>
          <p:nvPr/>
        </p:nvSpPr>
        <p:spPr bwMode="auto">
          <a:xfrm>
            <a:off x="3200400" y="4038600"/>
            <a:ext cx="841375" cy="307975"/>
          </a:xfrm>
          <a:prstGeom prst="rect">
            <a:avLst/>
          </a:prstGeom>
          <a:solidFill>
            <a:srgbClr val="FF9966"/>
          </a:solidFill>
          <a:ln w="9525">
            <a:noFill/>
            <a:miter lim="800000"/>
            <a:headEnd/>
            <a:tailEnd/>
          </a:ln>
        </p:spPr>
        <p:txBody>
          <a:bodyPr wrap="none">
            <a:spAutoFit/>
          </a:bodyPr>
          <a:lstStyle/>
          <a:p>
            <a:r>
              <a:rPr lang="en-US" sz="1400">
                <a:latin typeface="Garamond" pitchFamily="18" charset="0"/>
                <a:cs typeface="Arial" charset="0"/>
              </a:rPr>
              <a:t>Release</a:t>
            </a:r>
          </a:p>
        </p:txBody>
      </p:sp>
      <p:sp>
        <p:nvSpPr>
          <p:cNvPr id="41031" name="Text Box 123"/>
          <p:cNvSpPr txBox="1">
            <a:spLocks noChangeArrowheads="1"/>
          </p:cNvSpPr>
          <p:nvPr/>
        </p:nvSpPr>
        <p:spPr bwMode="auto">
          <a:xfrm>
            <a:off x="4495800" y="3657600"/>
            <a:ext cx="2590800" cy="307975"/>
          </a:xfrm>
          <a:prstGeom prst="rect">
            <a:avLst/>
          </a:prstGeom>
          <a:solidFill>
            <a:srgbClr val="CC99FF"/>
          </a:solidFill>
          <a:ln w="9525">
            <a:noFill/>
            <a:miter lim="800000"/>
            <a:headEnd/>
            <a:tailEnd/>
          </a:ln>
        </p:spPr>
        <p:txBody>
          <a:bodyPr>
            <a:spAutoFit/>
          </a:bodyPr>
          <a:lstStyle/>
          <a:p>
            <a:r>
              <a:rPr lang="en-US" sz="1400">
                <a:latin typeface="Garamond" pitchFamily="18" charset="0"/>
                <a:cs typeface="Arial" charset="0"/>
              </a:rPr>
              <a:t>Demand &amp; Consumptive Use</a:t>
            </a:r>
          </a:p>
        </p:txBody>
      </p:sp>
      <p:sp>
        <p:nvSpPr>
          <p:cNvPr id="41032" name="Text Box 126"/>
          <p:cNvSpPr txBox="1">
            <a:spLocks noChangeArrowheads="1"/>
          </p:cNvSpPr>
          <p:nvPr/>
        </p:nvSpPr>
        <p:spPr bwMode="auto">
          <a:xfrm>
            <a:off x="7391400" y="2514600"/>
            <a:ext cx="842963" cy="307975"/>
          </a:xfrm>
          <a:prstGeom prst="rect">
            <a:avLst/>
          </a:prstGeom>
          <a:solidFill>
            <a:srgbClr val="FF9966"/>
          </a:solidFill>
          <a:ln w="9525">
            <a:noFill/>
            <a:miter lim="800000"/>
            <a:headEnd/>
            <a:tailEnd/>
          </a:ln>
        </p:spPr>
        <p:txBody>
          <a:bodyPr wrap="none">
            <a:spAutoFit/>
          </a:bodyPr>
          <a:lstStyle/>
          <a:p>
            <a:r>
              <a:rPr lang="en-US" sz="1400">
                <a:latin typeface="Garamond" pitchFamily="18" charset="0"/>
                <a:cs typeface="Arial" charset="0"/>
              </a:rPr>
              <a:t>Transfer</a:t>
            </a:r>
          </a:p>
        </p:txBody>
      </p:sp>
      <p:sp>
        <p:nvSpPr>
          <p:cNvPr id="41033" name="Text Box 131"/>
          <p:cNvSpPr txBox="1">
            <a:spLocks noChangeArrowheads="1"/>
          </p:cNvSpPr>
          <p:nvPr/>
        </p:nvSpPr>
        <p:spPr bwMode="auto">
          <a:xfrm>
            <a:off x="7391400" y="5257800"/>
            <a:ext cx="914400" cy="304800"/>
          </a:xfrm>
          <a:prstGeom prst="rect">
            <a:avLst/>
          </a:prstGeom>
          <a:solidFill>
            <a:srgbClr val="FF9966"/>
          </a:solidFill>
          <a:ln w="9525">
            <a:noFill/>
            <a:miter lim="800000"/>
            <a:headEnd/>
            <a:tailEnd/>
          </a:ln>
        </p:spPr>
        <p:txBody>
          <a:bodyPr>
            <a:spAutoFit/>
          </a:bodyPr>
          <a:lstStyle/>
          <a:p>
            <a:r>
              <a:rPr lang="en-US" sz="1400">
                <a:latin typeface="Garamond" pitchFamily="18" charset="0"/>
                <a:cs typeface="Arial" charset="0"/>
              </a:rPr>
              <a:t>Transfer</a:t>
            </a:r>
          </a:p>
        </p:txBody>
      </p:sp>
      <p:sp>
        <p:nvSpPr>
          <p:cNvPr id="41034" name="Oval 134"/>
          <p:cNvSpPr>
            <a:spLocks noChangeArrowheads="1"/>
          </p:cNvSpPr>
          <p:nvPr/>
        </p:nvSpPr>
        <p:spPr bwMode="auto">
          <a:xfrm>
            <a:off x="6553200" y="762000"/>
            <a:ext cx="76200" cy="76200"/>
          </a:xfrm>
          <a:prstGeom prst="ellipse">
            <a:avLst/>
          </a:prstGeom>
          <a:solidFill>
            <a:srgbClr val="CCECFF"/>
          </a:solidFill>
          <a:ln w="9525">
            <a:solidFill>
              <a:schemeClr val="tx1"/>
            </a:solidFill>
            <a:round/>
            <a:headEnd/>
            <a:tailEnd/>
          </a:ln>
        </p:spPr>
        <p:txBody>
          <a:bodyPr wrap="none" anchor="ctr"/>
          <a:lstStyle/>
          <a:p>
            <a:endParaRPr lang="en-US">
              <a:latin typeface="Garamond" pitchFamily="18" charset="0"/>
              <a:cs typeface="Arial" charset="0"/>
            </a:endParaRPr>
          </a:p>
        </p:txBody>
      </p:sp>
      <p:sp>
        <p:nvSpPr>
          <p:cNvPr id="41035" name="AutoShape 135"/>
          <p:cNvSpPr>
            <a:spLocks noChangeArrowheads="1"/>
          </p:cNvSpPr>
          <p:nvPr/>
        </p:nvSpPr>
        <p:spPr bwMode="auto">
          <a:xfrm>
            <a:off x="6781800" y="685800"/>
            <a:ext cx="152400" cy="152400"/>
          </a:xfrm>
          <a:prstGeom prst="diamond">
            <a:avLst/>
          </a:prstGeom>
          <a:solidFill>
            <a:srgbClr val="CC99FF"/>
          </a:solidFill>
          <a:ln w="9525">
            <a:solidFill>
              <a:schemeClr val="tx1"/>
            </a:solidFill>
            <a:miter lim="800000"/>
            <a:headEnd/>
            <a:tailEnd/>
          </a:ln>
        </p:spPr>
        <p:txBody>
          <a:bodyPr wrap="none" anchor="ctr"/>
          <a:lstStyle/>
          <a:p>
            <a:endParaRPr lang="en-US">
              <a:latin typeface="Garamond" pitchFamily="18" charset="0"/>
              <a:cs typeface="Arial" charset="0"/>
            </a:endParaRPr>
          </a:p>
        </p:txBody>
      </p:sp>
      <p:sp>
        <p:nvSpPr>
          <p:cNvPr id="41036" name="Line 136"/>
          <p:cNvSpPr>
            <a:spLocks noChangeShapeType="1"/>
          </p:cNvSpPr>
          <p:nvPr/>
        </p:nvSpPr>
        <p:spPr bwMode="auto">
          <a:xfrm flipV="1">
            <a:off x="6248400" y="838200"/>
            <a:ext cx="304800" cy="609600"/>
          </a:xfrm>
          <a:prstGeom prst="line">
            <a:avLst/>
          </a:prstGeom>
          <a:noFill/>
          <a:ln w="9525">
            <a:solidFill>
              <a:schemeClr val="tx1"/>
            </a:solidFill>
            <a:round/>
            <a:headEnd/>
            <a:tailEnd type="triangle" w="med" len="med"/>
          </a:ln>
        </p:spPr>
        <p:txBody>
          <a:bodyPr/>
          <a:lstStyle/>
          <a:p>
            <a:endParaRPr lang="en-US"/>
          </a:p>
        </p:txBody>
      </p:sp>
      <p:sp>
        <p:nvSpPr>
          <p:cNvPr id="41037" name="Line 137"/>
          <p:cNvSpPr>
            <a:spLocks noChangeShapeType="1"/>
          </p:cNvSpPr>
          <p:nvPr/>
        </p:nvSpPr>
        <p:spPr bwMode="auto">
          <a:xfrm>
            <a:off x="6629400" y="762000"/>
            <a:ext cx="152400" cy="0"/>
          </a:xfrm>
          <a:prstGeom prst="line">
            <a:avLst/>
          </a:prstGeom>
          <a:noFill/>
          <a:ln w="9525">
            <a:solidFill>
              <a:schemeClr val="tx1"/>
            </a:solidFill>
            <a:round/>
            <a:headEnd/>
            <a:tailEnd/>
          </a:ln>
        </p:spPr>
        <p:txBody>
          <a:bodyPr/>
          <a:lstStyle/>
          <a:p>
            <a:endParaRPr lang="en-US"/>
          </a:p>
        </p:txBody>
      </p:sp>
      <p:sp>
        <p:nvSpPr>
          <p:cNvPr id="41038" name="AutoShape 138"/>
          <p:cNvSpPr>
            <a:spLocks noChangeArrowheads="1"/>
          </p:cNvSpPr>
          <p:nvPr/>
        </p:nvSpPr>
        <p:spPr bwMode="auto">
          <a:xfrm flipH="1" flipV="1">
            <a:off x="7086600" y="762000"/>
            <a:ext cx="76200" cy="76200"/>
          </a:xfrm>
          <a:prstGeom prst="triangle">
            <a:avLst>
              <a:gd name="adj" fmla="val 50000"/>
            </a:avLst>
          </a:prstGeom>
          <a:solidFill>
            <a:srgbClr val="92D050"/>
          </a:solidFill>
          <a:ln w="9525">
            <a:solidFill>
              <a:schemeClr val="tx1"/>
            </a:solidFill>
            <a:miter lim="800000"/>
            <a:headEnd/>
            <a:tailEnd/>
          </a:ln>
        </p:spPr>
        <p:txBody>
          <a:bodyPr wrap="none" anchor="ctr"/>
          <a:lstStyle/>
          <a:p>
            <a:endParaRPr lang="en-US">
              <a:latin typeface="Garamond" pitchFamily="18" charset="0"/>
              <a:cs typeface="Arial" charset="0"/>
            </a:endParaRPr>
          </a:p>
        </p:txBody>
      </p:sp>
      <p:sp>
        <p:nvSpPr>
          <p:cNvPr id="41039" name="Line 139"/>
          <p:cNvSpPr>
            <a:spLocks noChangeShapeType="1"/>
          </p:cNvSpPr>
          <p:nvPr/>
        </p:nvSpPr>
        <p:spPr bwMode="auto">
          <a:xfrm>
            <a:off x="6934200" y="762000"/>
            <a:ext cx="228600" cy="0"/>
          </a:xfrm>
          <a:prstGeom prst="line">
            <a:avLst/>
          </a:prstGeom>
          <a:noFill/>
          <a:ln w="9525">
            <a:solidFill>
              <a:srgbClr val="92D050"/>
            </a:solidFill>
            <a:round/>
            <a:headEnd/>
            <a:tailEnd/>
          </a:ln>
        </p:spPr>
        <p:txBody>
          <a:bodyPr/>
          <a:lstStyle/>
          <a:p>
            <a:endParaRPr lang="en-US"/>
          </a:p>
        </p:txBody>
      </p:sp>
      <p:sp>
        <p:nvSpPr>
          <p:cNvPr id="41040" name="Text Box 142"/>
          <p:cNvSpPr txBox="1">
            <a:spLocks noChangeArrowheads="1"/>
          </p:cNvSpPr>
          <p:nvPr/>
        </p:nvSpPr>
        <p:spPr bwMode="auto">
          <a:xfrm>
            <a:off x="6934200" y="1447800"/>
            <a:ext cx="1752600" cy="307975"/>
          </a:xfrm>
          <a:prstGeom prst="rect">
            <a:avLst/>
          </a:prstGeom>
          <a:solidFill>
            <a:srgbClr val="92D050"/>
          </a:solidFill>
          <a:ln w="9525">
            <a:noFill/>
            <a:miter lim="800000"/>
            <a:headEnd/>
            <a:tailEnd/>
          </a:ln>
        </p:spPr>
        <p:txBody>
          <a:bodyPr>
            <a:spAutoFit/>
          </a:bodyPr>
          <a:lstStyle/>
          <a:p>
            <a:r>
              <a:rPr lang="en-US" sz="1400">
                <a:latin typeface="Garamond" pitchFamily="18" charset="0"/>
                <a:cs typeface="Arial" charset="0"/>
              </a:rPr>
              <a:t>Septic Return Flow</a:t>
            </a:r>
          </a:p>
        </p:txBody>
      </p:sp>
      <p:sp>
        <p:nvSpPr>
          <p:cNvPr id="41041" name="Line 143"/>
          <p:cNvSpPr>
            <a:spLocks noChangeShapeType="1"/>
          </p:cNvSpPr>
          <p:nvPr/>
        </p:nvSpPr>
        <p:spPr bwMode="auto">
          <a:xfrm flipH="1" flipV="1">
            <a:off x="7162800" y="838200"/>
            <a:ext cx="609600" cy="609600"/>
          </a:xfrm>
          <a:prstGeom prst="line">
            <a:avLst/>
          </a:prstGeom>
          <a:noFill/>
          <a:ln w="9525">
            <a:solidFill>
              <a:schemeClr val="tx1"/>
            </a:solidFill>
            <a:round/>
            <a:headEnd/>
            <a:tailEnd type="triangle" w="med" len="med"/>
          </a:ln>
        </p:spPr>
        <p:txBody>
          <a:bodyPr/>
          <a:lstStyle/>
          <a:p>
            <a:endParaRPr lang="en-US"/>
          </a:p>
        </p:txBody>
      </p:sp>
      <p:sp>
        <p:nvSpPr>
          <p:cNvPr id="41042" name="Text Box 146"/>
          <p:cNvSpPr txBox="1">
            <a:spLocks noChangeArrowheads="1"/>
          </p:cNvSpPr>
          <p:nvPr/>
        </p:nvSpPr>
        <p:spPr bwMode="auto">
          <a:xfrm>
            <a:off x="5638800" y="304800"/>
            <a:ext cx="2514600" cy="304800"/>
          </a:xfrm>
          <a:prstGeom prst="rect">
            <a:avLst/>
          </a:prstGeom>
          <a:solidFill>
            <a:srgbClr val="CC99FF"/>
          </a:solidFill>
          <a:ln w="9525">
            <a:noFill/>
            <a:miter lim="800000"/>
            <a:headEnd/>
            <a:tailEnd/>
          </a:ln>
        </p:spPr>
        <p:txBody>
          <a:bodyPr>
            <a:spAutoFit/>
          </a:bodyPr>
          <a:lstStyle/>
          <a:p>
            <a:r>
              <a:rPr lang="en-US" sz="1400">
                <a:latin typeface="Garamond" pitchFamily="18" charset="0"/>
                <a:cs typeface="Arial" charset="0"/>
              </a:rPr>
              <a:t>Demand &amp; Consumptive Use</a:t>
            </a:r>
          </a:p>
        </p:txBody>
      </p:sp>
      <p:sp>
        <p:nvSpPr>
          <p:cNvPr id="29843" name="Text Box 147"/>
          <p:cNvSpPr txBox="1">
            <a:spLocks noChangeArrowheads="1"/>
          </p:cNvSpPr>
          <p:nvPr/>
        </p:nvSpPr>
        <p:spPr bwMode="auto">
          <a:xfrm>
            <a:off x="6477000" y="838200"/>
            <a:ext cx="909638" cy="276225"/>
          </a:xfrm>
          <a:prstGeom prst="rect">
            <a:avLst/>
          </a:prstGeom>
          <a:noFill/>
          <a:ln w="9525">
            <a:noFill/>
            <a:miter lim="800000"/>
            <a:headEnd/>
            <a:tailEnd/>
          </a:ln>
          <a:effectLst/>
        </p:spPr>
        <p:txBody>
          <a:bodyPr wrap="none">
            <a:spAutoFit/>
          </a:bodyPr>
          <a:lstStyle/>
          <a:p>
            <a:pPr>
              <a:defRPr/>
            </a:pPr>
            <a:r>
              <a:rPr lang="en-US" sz="1200" dirty="0">
                <a:latin typeface="+mn-lt"/>
                <a:cs typeface="Arial" charset="0"/>
              </a:rPr>
              <a:t>Major user</a:t>
            </a:r>
          </a:p>
        </p:txBody>
      </p:sp>
      <p:sp>
        <p:nvSpPr>
          <p:cNvPr id="41044" name="Text Box 8"/>
          <p:cNvSpPr txBox="1">
            <a:spLocks noChangeArrowheads="1"/>
          </p:cNvSpPr>
          <p:nvPr/>
        </p:nvSpPr>
        <p:spPr bwMode="auto">
          <a:xfrm>
            <a:off x="2895600" y="6400800"/>
            <a:ext cx="3429000" cy="307975"/>
          </a:xfrm>
          <a:prstGeom prst="rect">
            <a:avLst/>
          </a:prstGeom>
          <a:noFill/>
          <a:ln w="9525">
            <a:noFill/>
            <a:miter lim="800000"/>
            <a:headEnd/>
            <a:tailEnd/>
          </a:ln>
        </p:spPr>
        <p:txBody>
          <a:bodyPr>
            <a:spAutoFit/>
          </a:bodyPr>
          <a:lstStyle/>
          <a:p>
            <a:pPr>
              <a:spcBef>
                <a:spcPct val="50000"/>
              </a:spcBef>
            </a:pPr>
            <a:r>
              <a:rPr lang="en-US" sz="1400" b="1">
                <a:latin typeface="Tahoma" pitchFamily="34" charset="0"/>
                <a:cs typeface="Tahoma" pitchFamily="34" charset="0"/>
              </a:rPr>
              <a:t>Schematic of human use of water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3"/>
          <p:cNvSpPr txBox="1">
            <a:spLocks noChangeArrowheads="1"/>
          </p:cNvSpPr>
          <p:nvPr/>
        </p:nvSpPr>
        <p:spPr bwMode="auto">
          <a:xfrm>
            <a:off x="381000" y="381000"/>
            <a:ext cx="8369300" cy="822325"/>
          </a:xfrm>
          <a:prstGeom prst="rect">
            <a:avLst/>
          </a:prstGeom>
          <a:noFill/>
          <a:ln w="9525">
            <a:noFill/>
            <a:miter lim="800000"/>
            <a:headEnd/>
            <a:tailEnd/>
          </a:ln>
        </p:spPr>
        <p:txBody>
          <a:bodyPr wrap="none">
            <a:spAutoFit/>
          </a:bodyPr>
          <a:lstStyle/>
          <a:p>
            <a:r>
              <a:rPr lang="en-US" sz="2400">
                <a:latin typeface="Tahoma" pitchFamily="34" charset="0"/>
                <a:cs typeface="Arial" charset="0"/>
              </a:rPr>
              <a:t>The logical basis for our water-use data schema can</a:t>
            </a:r>
          </a:p>
          <a:p>
            <a:r>
              <a:rPr lang="en-US" sz="2400">
                <a:latin typeface="Tahoma" pitchFamily="34" charset="0"/>
                <a:cs typeface="Arial" charset="0"/>
              </a:rPr>
              <a:t>be thought of as a “link-node” system.   (Tessler and others)</a:t>
            </a:r>
          </a:p>
        </p:txBody>
      </p:sp>
      <p:sp>
        <p:nvSpPr>
          <p:cNvPr id="43010" name="TextBox 5"/>
          <p:cNvSpPr txBox="1">
            <a:spLocks noChangeArrowheads="1"/>
          </p:cNvSpPr>
          <p:nvPr/>
        </p:nvSpPr>
        <p:spPr bwMode="auto">
          <a:xfrm>
            <a:off x="838200" y="1371600"/>
            <a:ext cx="873125" cy="366713"/>
          </a:xfrm>
          <a:prstGeom prst="rect">
            <a:avLst/>
          </a:prstGeom>
          <a:noFill/>
          <a:ln w="9525">
            <a:noFill/>
            <a:miter lim="800000"/>
            <a:headEnd/>
            <a:tailEnd/>
          </a:ln>
        </p:spPr>
        <p:txBody>
          <a:bodyPr wrap="none">
            <a:spAutoFit/>
          </a:bodyPr>
          <a:lstStyle/>
          <a:p>
            <a:r>
              <a:rPr lang="en-US" u="sng">
                <a:latin typeface="Garamond" pitchFamily="18" charset="0"/>
                <a:cs typeface="Arial" charset="0"/>
              </a:rPr>
              <a:t>Sources</a:t>
            </a:r>
          </a:p>
        </p:txBody>
      </p:sp>
      <p:sp>
        <p:nvSpPr>
          <p:cNvPr id="43011" name="TextBox 6"/>
          <p:cNvSpPr txBox="1">
            <a:spLocks noChangeArrowheads="1"/>
          </p:cNvSpPr>
          <p:nvPr/>
        </p:nvSpPr>
        <p:spPr bwMode="auto">
          <a:xfrm>
            <a:off x="2362200" y="1371600"/>
            <a:ext cx="1271588" cy="366713"/>
          </a:xfrm>
          <a:prstGeom prst="rect">
            <a:avLst/>
          </a:prstGeom>
          <a:noFill/>
          <a:ln w="9525">
            <a:noFill/>
            <a:miter lim="800000"/>
            <a:headEnd/>
            <a:tailEnd/>
          </a:ln>
        </p:spPr>
        <p:txBody>
          <a:bodyPr wrap="none">
            <a:spAutoFit/>
          </a:bodyPr>
          <a:lstStyle/>
          <a:p>
            <a:r>
              <a:rPr lang="en-US" u="sng">
                <a:latin typeface="Garamond" pitchFamily="18" charset="0"/>
                <a:cs typeface="Arial" charset="0"/>
              </a:rPr>
              <a:t>Distribution</a:t>
            </a:r>
          </a:p>
        </p:txBody>
      </p:sp>
      <p:sp>
        <p:nvSpPr>
          <p:cNvPr id="43012" name="TextBox 7"/>
          <p:cNvSpPr txBox="1">
            <a:spLocks noChangeArrowheads="1"/>
          </p:cNvSpPr>
          <p:nvPr/>
        </p:nvSpPr>
        <p:spPr bwMode="auto">
          <a:xfrm>
            <a:off x="4267200" y="1371600"/>
            <a:ext cx="955675" cy="366713"/>
          </a:xfrm>
          <a:prstGeom prst="rect">
            <a:avLst/>
          </a:prstGeom>
          <a:noFill/>
          <a:ln w="9525">
            <a:noFill/>
            <a:miter lim="800000"/>
            <a:headEnd/>
            <a:tailEnd/>
          </a:ln>
        </p:spPr>
        <p:txBody>
          <a:bodyPr wrap="none">
            <a:spAutoFit/>
          </a:bodyPr>
          <a:lstStyle/>
          <a:p>
            <a:r>
              <a:rPr lang="en-US" u="sng">
                <a:latin typeface="Garamond" pitchFamily="18" charset="0"/>
                <a:cs typeface="Arial" charset="0"/>
              </a:rPr>
              <a:t>Demand</a:t>
            </a:r>
          </a:p>
        </p:txBody>
      </p:sp>
      <p:sp>
        <p:nvSpPr>
          <p:cNvPr id="43013" name="TextBox 9"/>
          <p:cNvSpPr txBox="1">
            <a:spLocks noChangeArrowheads="1"/>
          </p:cNvSpPr>
          <p:nvPr/>
        </p:nvSpPr>
        <p:spPr bwMode="auto">
          <a:xfrm>
            <a:off x="7696200" y="1371600"/>
            <a:ext cx="793750" cy="366713"/>
          </a:xfrm>
          <a:prstGeom prst="rect">
            <a:avLst/>
          </a:prstGeom>
          <a:noFill/>
          <a:ln w="9525">
            <a:noFill/>
            <a:miter lim="800000"/>
            <a:headEnd/>
            <a:tailEnd/>
          </a:ln>
        </p:spPr>
        <p:txBody>
          <a:bodyPr wrap="none">
            <a:spAutoFit/>
          </a:bodyPr>
          <a:lstStyle/>
          <a:p>
            <a:r>
              <a:rPr lang="en-US" u="sng">
                <a:latin typeface="Garamond" pitchFamily="18" charset="0"/>
                <a:cs typeface="Arial" charset="0"/>
              </a:rPr>
              <a:t>Return</a:t>
            </a:r>
          </a:p>
        </p:txBody>
      </p:sp>
      <p:sp>
        <p:nvSpPr>
          <p:cNvPr id="43014" name="TextBox 94"/>
          <p:cNvSpPr txBox="1">
            <a:spLocks noChangeArrowheads="1"/>
          </p:cNvSpPr>
          <p:nvPr/>
        </p:nvSpPr>
        <p:spPr bwMode="auto">
          <a:xfrm>
            <a:off x="5943600" y="1371600"/>
            <a:ext cx="1090613" cy="366713"/>
          </a:xfrm>
          <a:prstGeom prst="rect">
            <a:avLst/>
          </a:prstGeom>
          <a:noFill/>
          <a:ln w="9525">
            <a:noFill/>
            <a:miter lim="800000"/>
            <a:headEnd/>
            <a:tailEnd/>
          </a:ln>
        </p:spPr>
        <p:txBody>
          <a:bodyPr wrap="none">
            <a:spAutoFit/>
          </a:bodyPr>
          <a:lstStyle/>
          <a:p>
            <a:r>
              <a:rPr lang="en-US" u="sng">
                <a:latin typeface="Garamond" pitchFamily="18" charset="0"/>
                <a:cs typeface="Arial" charset="0"/>
              </a:rPr>
              <a:t>Collection</a:t>
            </a:r>
          </a:p>
        </p:txBody>
      </p:sp>
      <p:grpSp>
        <p:nvGrpSpPr>
          <p:cNvPr id="4" name="Group 122"/>
          <p:cNvGrpSpPr>
            <a:grpSpLocks/>
          </p:cNvGrpSpPr>
          <p:nvPr/>
        </p:nvGrpSpPr>
        <p:grpSpPr bwMode="auto">
          <a:xfrm>
            <a:off x="381000" y="1905000"/>
            <a:ext cx="8229600" cy="1206500"/>
            <a:chOff x="381000" y="2057400"/>
            <a:chExt cx="8229600" cy="1206500"/>
          </a:xfrm>
        </p:grpSpPr>
        <p:sp>
          <p:nvSpPr>
            <p:cNvPr id="11" name="Oval 10"/>
            <p:cNvSpPr/>
            <p:nvPr/>
          </p:nvSpPr>
          <p:spPr>
            <a:xfrm>
              <a:off x="914400" y="2209800"/>
              <a:ext cx="685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S1</a:t>
              </a:r>
            </a:p>
          </p:txBody>
        </p:sp>
        <p:sp>
          <p:nvSpPr>
            <p:cNvPr id="12" name="Oval 11"/>
            <p:cNvSpPr/>
            <p:nvPr/>
          </p:nvSpPr>
          <p:spPr>
            <a:xfrm>
              <a:off x="2667000" y="2209800"/>
              <a:ext cx="685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D1</a:t>
              </a:r>
            </a:p>
          </p:txBody>
        </p:sp>
        <p:sp>
          <p:nvSpPr>
            <p:cNvPr id="13" name="Oval 12"/>
            <p:cNvSpPr/>
            <p:nvPr/>
          </p:nvSpPr>
          <p:spPr>
            <a:xfrm>
              <a:off x="4419600" y="22098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M1</a:t>
              </a:r>
            </a:p>
          </p:txBody>
        </p:sp>
        <p:sp>
          <p:nvSpPr>
            <p:cNvPr id="14" name="Oval 13"/>
            <p:cNvSpPr/>
            <p:nvPr/>
          </p:nvSpPr>
          <p:spPr>
            <a:xfrm>
              <a:off x="7924800" y="2209800"/>
              <a:ext cx="685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R1</a:t>
              </a:r>
            </a:p>
          </p:txBody>
        </p:sp>
        <p:cxnSp>
          <p:nvCxnSpPr>
            <p:cNvPr id="17" name="Straight Arrow Connector 16"/>
            <p:cNvCxnSpPr>
              <a:stCxn id="12" idx="6"/>
              <a:endCxn id="13" idx="2"/>
            </p:cNvCxnSpPr>
            <p:nvPr/>
          </p:nvCxnSpPr>
          <p:spPr>
            <a:xfrm>
              <a:off x="3352800" y="2476500"/>
              <a:ext cx="1066800" cy="158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6"/>
              <a:endCxn id="12" idx="2"/>
            </p:cNvCxnSpPr>
            <p:nvPr/>
          </p:nvCxnSpPr>
          <p:spPr>
            <a:xfrm>
              <a:off x="1600200" y="2476500"/>
              <a:ext cx="1066800" cy="158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5" idx="6"/>
              <a:endCxn id="14" idx="2"/>
            </p:cNvCxnSpPr>
            <p:nvPr/>
          </p:nvCxnSpPr>
          <p:spPr>
            <a:xfrm>
              <a:off x="6934200" y="2476500"/>
              <a:ext cx="990600" cy="158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12963" y="2057400"/>
              <a:ext cx="474662" cy="366713"/>
            </a:xfrm>
            <a:prstGeom prst="rect">
              <a:avLst/>
            </a:prstGeom>
            <a:noFill/>
          </p:spPr>
          <p:txBody>
            <a:bodyPr wrap="none">
              <a:spAutoFit/>
            </a:bodyPr>
            <a:lstStyle/>
            <a:p>
              <a:pPr>
                <a:defRPr/>
              </a:pPr>
              <a:r>
                <a:rPr lang="en-US" dirty="0" err="1">
                  <a:solidFill>
                    <a:schemeClr val="tx2">
                      <a:lumMod val="60000"/>
                      <a:lumOff val="40000"/>
                    </a:schemeClr>
                  </a:solidFill>
                  <a:latin typeface="Garamond" pitchFamily="18" charset="0"/>
                  <a:cs typeface="Arial" charset="0"/>
                </a:rPr>
                <a:t>Qd</a:t>
              </a:r>
              <a:endParaRPr lang="en-US" dirty="0">
                <a:solidFill>
                  <a:schemeClr val="tx2">
                    <a:lumMod val="60000"/>
                    <a:lumOff val="40000"/>
                  </a:schemeClr>
                </a:solidFill>
                <a:latin typeface="Garamond" pitchFamily="18" charset="0"/>
                <a:cs typeface="Arial" charset="0"/>
              </a:endParaRPr>
            </a:p>
          </p:txBody>
        </p:sp>
        <p:sp>
          <p:nvSpPr>
            <p:cNvPr id="33" name="TextBox 32"/>
            <p:cNvSpPr txBox="1"/>
            <p:nvPr/>
          </p:nvSpPr>
          <p:spPr>
            <a:xfrm>
              <a:off x="3581400" y="2057400"/>
              <a:ext cx="474663" cy="366713"/>
            </a:xfrm>
            <a:prstGeom prst="rect">
              <a:avLst/>
            </a:prstGeom>
            <a:noFill/>
          </p:spPr>
          <p:txBody>
            <a:bodyPr wrap="none">
              <a:spAutoFit/>
            </a:bodyPr>
            <a:lstStyle/>
            <a:p>
              <a:pPr>
                <a:defRPr/>
              </a:pPr>
              <a:r>
                <a:rPr lang="en-US" dirty="0" err="1">
                  <a:solidFill>
                    <a:schemeClr val="tx2">
                      <a:lumMod val="60000"/>
                      <a:lumOff val="40000"/>
                    </a:schemeClr>
                  </a:solidFill>
                  <a:latin typeface="Garamond" pitchFamily="18" charset="0"/>
                  <a:cs typeface="Arial" charset="0"/>
                </a:rPr>
                <a:t>Qd</a:t>
              </a:r>
              <a:endParaRPr lang="en-US" dirty="0">
                <a:solidFill>
                  <a:schemeClr val="tx2">
                    <a:lumMod val="60000"/>
                    <a:lumOff val="40000"/>
                  </a:schemeClr>
                </a:solidFill>
                <a:latin typeface="Garamond" pitchFamily="18" charset="0"/>
                <a:cs typeface="Arial" charset="0"/>
              </a:endParaRPr>
            </a:p>
          </p:txBody>
        </p:sp>
        <p:sp>
          <p:nvSpPr>
            <p:cNvPr id="34" name="TextBox 33"/>
            <p:cNvSpPr txBox="1"/>
            <p:nvPr/>
          </p:nvSpPr>
          <p:spPr>
            <a:xfrm>
              <a:off x="7162800" y="2057400"/>
              <a:ext cx="474663" cy="366713"/>
            </a:xfrm>
            <a:prstGeom prst="rect">
              <a:avLst/>
            </a:prstGeom>
            <a:noFill/>
          </p:spPr>
          <p:txBody>
            <a:bodyPr wrap="none">
              <a:spAutoFit/>
            </a:bodyPr>
            <a:lstStyle/>
            <a:p>
              <a:pPr>
                <a:defRPr/>
              </a:pPr>
              <a:r>
                <a:rPr lang="en-US" dirty="0" err="1">
                  <a:solidFill>
                    <a:schemeClr val="tx2">
                      <a:lumMod val="60000"/>
                      <a:lumOff val="40000"/>
                    </a:schemeClr>
                  </a:solidFill>
                  <a:latin typeface="Garamond" pitchFamily="18" charset="0"/>
                  <a:cs typeface="Arial" charset="0"/>
                </a:rPr>
                <a:t>Qd</a:t>
              </a:r>
              <a:endParaRPr lang="en-US" dirty="0">
                <a:solidFill>
                  <a:schemeClr val="tx2">
                    <a:lumMod val="60000"/>
                    <a:lumOff val="40000"/>
                  </a:schemeClr>
                </a:solidFill>
                <a:latin typeface="Garamond" pitchFamily="18" charset="0"/>
                <a:cs typeface="Arial" charset="0"/>
              </a:endParaRPr>
            </a:p>
          </p:txBody>
        </p:sp>
        <p:sp>
          <p:nvSpPr>
            <p:cNvPr id="45" name="Freeform 44"/>
            <p:cNvSpPr/>
            <p:nvPr/>
          </p:nvSpPr>
          <p:spPr>
            <a:xfrm>
              <a:off x="977900" y="2819400"/>
              <a:ext cx="7578725" cy="444500"/>
            </a:xfrm>
            <a:custGeom>
              <a:avLst/>
              <a:gdLst>
                <a:gd name="connsiteX0" fmla="*/ 7182068 w 8205075"/>
                <a:gd name="connsiteY0" fmla="*/ 31531 h 1243723"/>
                <a:gd name="connsiteX1" fmla="*/ 7182068 w 8205075"/>
                <a:gd name="connsiteY1" fmla="*/ 903889 h 1243723"/>
                <a:gd name="connsiteX2" fmla="*/ 1044027 w 8205075"/>
                <a:gd name="connsiteY2" fmla="*/ 1093075 h 1243723"/>
                <a:gd name="connsiteX3" fmla="*/ 917903 w 8205075"/>
                <a:gd name="connsiteY3" fmla="*/ 0 h 1243723"/>
                <a:gd name="connsiteX0" fmla="*/ 7641020 w 8664027"/>
                <a:gd name="connsiteY0" fmla="*/ 1 h 1200219"/>
                <a:gd name="connsiteX1" fmla="*/ 7641020 w 8664027"/>
                <a:gd name="connsiteY1" fmla="*/ 872359 h 1200219"/>
                <a:gd name="connsiteX2" fmla="*/ 1502979 w 8664027"/>
                <a:gd name="connsiteY2" fmla="*/ 1061545 h 1200219"/>
                <a:gd name="connsiteX3" fmla="*/ 458952 w 8664027"/>
                <a:gd name="connsiteY3" fmla="*/ 40309 h 1200219"/>
                <a:gd name="connsiteX0" fmla="*/ 7335052 w 8358059"/>
                <a:gd name="connsiteY0" fmla="*/ -1 h 1200219"/>
                <a:gd name="connsiteX1" fmla="*/ 7335052 w 8358059"/>
                <a:gd name="connsiteY1" fmla="*/ 872357 h 1200219"/>
                <a:gd name="connsiteX2" fmla="*/ 1197011 w 8358059"/>
                <a:gd name="connsiteY2" fmla="*/ 1061543 h 1200219"/>
                <a:gd name="connsiteX3" fmla="*/ 152984 w 8358059"/>
                <a:gd name="connsiteY3" fmla="*/ 40307 h 1200219"/>
                <a:gd name="connsiteX0" fmla="*/ 7248206 w 8256737"/>
                <a:gd name="connsiteY0" fmla="*/ 1 h 965883"/>
                <a:gd name="connsiteX1" fmla="*/ 7248206 w 8256737"/>
                <a:gd name="connsiteY1" fmla="*/ 872359 h 965883"/>
                <a:gd name="connsiteX2" fmla="*/ 1197011 w 8256737"/>
                <a:gd name="connsiteY2" fmla="*/ 561144 h 965883"/>
                <a:gd name="connsiteX3" fmla="*/ 66138 w 8256737"/>
                <a:gd name="connsiteY3" fmla="*/ 40309 h 965883"/>
                <a:gd name="connsiteX0" fmla="*/ 7182068 w 7693571"/>
                <a:gd name="connsiteY0" fmla="*/ -1 h 654669"/>
                <a:gd name="connsiteX1" fmla="*/ 5828343 w 7693571"/>
                <a:gd name="connsiteY1" fmla="*/ 561144 h 654669"/>
                <a:gd name="connsiteX2" fmla="*/ 1130873 w 7693571"/>
                <a:gd name="connsiteY2" fmla="*/ 561142 h 654669"/>
                <a:gd name="connsiteX3" fmla="*/ 0 w 7693571"/>
                <a:gd name="connsiteY3" fmla="*/ 40307 h 654669"/>
                <a:gd name="connsiteX0" fmla="*/ 7182068 w 7243622"/>
                <a:gd name="connsiteY0" fmla="*/ 1 h 654669"/>
                <a:gd name="connsiteX1" fmla="*/ 5828343 w 7243622"/>
                <a:gd name="connsiteY1" fmla="*/ 561146 h 654669"/>
                <a:gd name="connsiteX2" fmla="*/ 1130873 w 7243622"/>
                <a:gd name="connsiteY2" fmla="*/ 561144 h 654669"/>
                <a:gd name="connsiteX3" fmla="*/ 0 w 7243622"/>
                <a:gd name="connsiteY3" fmla="*/ 40309 h 654669"/>
                <a:gd name="connsiteX0" fmla="*/ 7805495 w 7867049"/>
                <a:gd name="connsiteY0" fmla="*/ -1 h 654669"/>
                <a:gd name="connsiteX1" fmla="*/ 6451770 w 7867049"/>
                <a:gd name="connsiteY1" fmla="*/ 561144 h 654669"/>
                <a:gd name="connsiteX2" fmla="*/ 971389 w 7867049"/>
                <a:gd name="connsiteY2" fmla="*/ 561145 h 654669"/>
                <a:gd name="connsiteX3" fmla="*/ 623427 w 7867049"/>
                <a:gd name="connsiteY3" fmla="*/ 40307 h 654669"/>
                <a:gd name="connsiteX0" fmla="*/ 7805496 w 7867050"/>
                <a:gd name="connsiteY0" fmla="*/ 1 h 654669"/>
                <a:gd name="connsiteX1" fmla="*/ 6451771 w 7867050"/>
                <a:gd name="connsiteY1" fmla="*/ 561146 h 654669"/>
                <a:gd name="connsiteX2" fmla="*/ 971390 w 7867050"/>
                <a:gd name="connsiteY2" fmla="*/ 561147 h 654669"/>
                <a:gd name="connsiteX3" fmla="*/ 623428 w 7867050"/>
                <a:gd name="connsiteY3" fmla="*/ 40309 h 654669"/>
                <a:gd name="connsiteX0" fmla="*/ 7834493 w 7896047"/>
                <a:gd name="connsiteY0" fmla="*/ 89900 h 759552"/>
                <a:gd name="connsiteX1" fmla="*/ 6480768 w 7896047"/>
                <a:gd name="connsiteY1" fmla="*/ 651045 h 759552"/>
                <a:gd name="connsiteX2" fmla="*/ 1000387 w 7896047"/>
                <a:gd name="connsiteY2" fmla="*/ 651046 h 759552"/>
                <a:gd name="connsiteX3" fmla="*/ 478446 w 7896047"/>
                <a:gd name="connsiteY3" fmla="*/ 0 h 759552"/>
                <a:gd name="connsiteX0" fmla="*/ 7834493 w 7896047"/>
                <a:gd name="connsiteY0" fmla="*/ 89900 h 759554"/>
                <a:gd name="connsiteX1" fmla="*/ 6480768 w 7896047"/>
                <a:gd name="connsiteY1" fmla="*/ 651045 h 759554"/>
                <a:gd name="connsiteX2" fmla="*/ 1000387 w 7896047"/>
                <a:gd name="connsiteY2" fmla="*/ 651046 h 759554"/>
                <a:gd name="connsiteX3" fmla="*/ 478446 w 7896047"/>
                <a:gd name="connsiteY3" fmla="*/ 0 h 759554"/>
                <a:gd name="connsiteX0" fmla="*/ 7834493 w 8121022"/>
                <a:gd name="connsiteY0" fmla="*/ 89900 h 759552"/>
                <a:gd name="connsiteX1" fmla="*/ 6480768 w 8121022"/>
                <a:gd name="connsiteY1" fmla="*/ 651045 h 759552"/>
                <a:gd name="connsiteX2" fmla="*/ 1000387 w 8121022"/>
                <a:gd name="connsiteY2" fmla="*/ 651046 h 759552"/>
                <a:gd name="connsiteX3" fmla="*/ 478446 w 8121022"/>
                <a:gd name="connsiteY3" fmla="*/ 0 h 759552"/>
                <a:gd name="connsiteX0" fmla="*/ 8307563 w 8594092"/>
                <a:gd name="connsiteY0" fmla="*/ 0 h 759554"/>
                <a:gd name="connsiteX1" fmla="*/ 6480768 w 8594092"/>
                <a:gd name="connsiteY1" fmla="*/ 651045 h 759554"/>
                <a:gd name="connsiteX2" fmla="*/ 1000387 w 8594092"/>
                <a:gd name="connsiteY2" fmla="*/ 651046 h 759554"/>
                <a:gd name="connsiteX3" fmla="*/ 478446 w 8594092"/>
                <a:gd name="connsiteY3" fmla="*/ 0 h 759554"/>
                <a:gd name="connsiteX0" fmla="*/ 8365556 w 8652085"/>
                <a:gd name="connsiteY0" fmla="*/ 2 h 759556"/>
                <a:gd name="connsiteX1" fmla="*/ 6538761 w 8652085"/>
                <a:gd name="connsiteY1" fmla="*/ 651047 h 759556"/>
                <a:gd name="connsiteX2" fmla="*/ 1058380 w 8652085"/>
                <a:gd name="connsiteY2" fmla="*/ 651048 h 759556"/>
                <a:gd name="connsiteX3" fmla="*/ 188477 w 8652085"/>
                <a:gd name="connsiteY3" fmla="*/ 0 h 759556"/>
              </a:gdLst>
              <a:ahLst/>
              <a:cxnLst>
                <a:cxn ang="0">
                  <a:pos x="connsiteX0" y="connsiteY0"/>
                </a:cxn>
                <a:cxn ang="0">
                  <a:pos x="connsiteX1" y="connsiteY1"/>
                </a:cxn>
                <a:cxn ang="0">
                  <a:pos x="connsiteX2" y="connsiteY2"/>
                </a:cxn>
                <a:cxn ang="0">
                  <a:pos x="connsiteX3" y="connsiteY3"/>
                </a:cxn>
              </a:cxnLst>
              <a:rect l="l" t="t" r="r" b="b"/>
              <a:pathLst>
                <a:path w="8652085" h="759556">
                  <a:moveTo>
                    <a:pt x="8365556" y="2"/>
                  </a:moveTo>
                  <a:cubicBezTo>
                    <a:pt x="8652085" y="554258"/>
                    <a:pt x="7756624" y="542539"/>
                    <a:pt x="6538761" y="651047"/>
                  </a:cubicBezTo>
                  <a:cubicBezTo>
                    <a:pt x="5320898" y="759555"/>
                    <a:pt x="2116761" y="759556"/>
                    <a:pt x="1058380" y="651048"/>
                  </a:cubicBezTo>
                  <a:cubicBezTo>
                    <a:pt x="-1" y="542540"/>
                    <a:pt x="41489" y="336516"/>
                    <a:pt x="188477" y="0"/>
                  </a:cubicBezTo>
                </a:path>
              </a:pathLst>
            </a:custGeom>
            <a:ln>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TextBox 45"/>
            <p:cNvSpPr txBox="1"/>
            <p:nvPr/>
          </p:nvSpPr>
          <p:spPr>
            <a:xfrm>
              <a:off x="4343400" y="2819400"/>
              <a:ext cx="474663" cy="366713"/>
            </a:xfrm>
            <a:prstGeom prst="rect">
              <a:avLst/>
            </a:prstGeom>
            <a:noFill/>
          </p:spPr>
          <p:txBody>
            <a:bodyPr wrap="none">
              <a:spAutoFit/>
            </a:bodyPr>
            <a:lstStyle/>
            <a:p>
              <a:pPr>
                <a:defRPr/>
              </a:pPr>
              <a:r>
                <a:rPr lang="en-US" dirty="0" err="1">
                  <a:solidFill>
                    <a:schemeClr val="tx2">
                      <a:lumMod val="60000"/>
                      <a:lumOff val="40000"/>
                    </a:schemeClr>
                  </a:solidFill>
                  <a:latin typeface="Garamond" pitchFamily="18" charset="0"/>
                  <a:cs typeface="Arial" charset="0"/>
                </a:rPr>
                <a:t>Qd</a:t>
              </a:r>
              <a:endParaRPr lang="en-US" dirty="0">
                <a:solidFill>
                  <a:schemeClr val="tx2">
                    <a:lumMod val="60000"/>
                    <a:lumOff val="40000"/>
                  </a:schemeClr>
                </a:solidFill>
                <a:latin typeface="Garamond" pitchFamily="18" charset="0"/>
                <a:cs typeface="Arial" charset="0"/>
              </a:endParaRPr>
            </a:p>
          </p:txBody>
        </p:sp>
        <p:sp>
          <p:nvSpPr>
            <p:cNvPr id="88" name="TextBox 87"/>
            <p:cNvSpPr txBox="1"/>
            <p:nvPr/>
          </p:nvSpPr>
          <p:spPr>
            <a:xfrm>
              <a:off x="381000" y="2286000"/>
              <a:ext cx="306388" cy="461963"/>
            </a:xfrm>
            <a:prstGeom prst="rect">
              <a:avLst/>
            </a:prstGeom>
            <a:noFill/>
          </p:spPr>
          <p:txBody>
            <a:bodyPr wrap="none">
              <a:spAutoFit/>
            </a:bodyPr>
            <a:lstStyle/>
            <a:p>
              <a:pPr>
                <a:defRPr/>
              </a:pPr>
              <a:r>
                <a:rPr lang="en-US" sz="2400" b="1" u="sng" dirty="0">
                  <a:solidFill>
                    <a:schemeClr val="tx2">
                      <a:lumMod val="60000"/>
                      <a:lumOff val="40000"/>
                    </a:schemeClr>
                  </a:solidFill>
                  <a:latin typeface="Garamond" pitchFamily="18" charset="0"/>
                  <a:cs typeface="Arial" charset="0"/>
                </a:rPr>
                <a:t>1</a:t>
              </a:r>
            </a:p>
          </p:txBody>
        </p:sp>
        <p:sp>
          <p:nvSpPr>
            <p:cNvPr id="105" name="Oval 104"/>
            <p:cNvSpPr/>
            <p:nvPr/>
          </p:nvSpPr>
          <p:spPr>
            <a:xfrm>
              <a:off x="6172200" y="22098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C1</a:t>
              </a:r>
            </a:p>
          </p:txBody>
        </p:sp>
        <p:cxnSp>
          <p:nvCxnSpPr>
            <p:cNvPr id="108" name="Straight Arrow Connector 107"/>
            <p:cNvCxnSpPr>
              <a:stCxn id="13" idx="6"/>
              <a:endCxn id="105" idx="2"/>
            </p:cNvCxnSpPr>
            <p:nvPr/>
          </p:nvCxnSpPr>
          <p:spPr>
            <a:xfrm>
              <a:off x="5181600" y="2476500"/>
              <a:ext cx="990600" cy="158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410200" y="2057400"/>
              <a:ext cx="474663" cy="366713"/>
            </a:xfrm>
            <a:prstGeom prst="rect">
              <a:avLst/>
            </a:prstGeom>
            <a:noFill/>
          </p:spPr>
          <p:txBody>
            <a:bodyPr wrap="none">
              <a:spAutoFit/>
            </a:bodyPr>
            <a:lstStyle/>
            <a:p>
              <a:pPr>
                <a:defRPr/>
              </a:pPr>
              <a:r>
                <a:rPr lang="en-US" dirty="0" err="1">
                  <a:solidFill>
                    <a:schemeClr val="tx2">
                      <a:lumMod val="60000"/>
                      <a:lumOff val="40000"/>
                    </a:schemeClr>
                  </a:solidFill>
                  <a:latin typeface="Garamond" pitchFamily="18" charset="0"/>
                  <a:cs typeface="Arial" charset="0"/>
                </a:rPr>
                <a:t>Qd</a:t>
              </a:r>
              <a:endParaRPr lang="en-US" dirty="0">
                <a:solidFill>
                  <a:schemeClr val="tx2">
                    <a:lumMod val="60000"/>
                    <a:lumOff val="40000"/>
                  </a:schemeClr>
                </a:solidFill>
                <a:latin typeface="Garamond" pitchFamily="18" charset="0"/>
                <a:cs typeface="Arial" charset="0"/>
              </a:endParaRPr>
            </a:p>
          </p:txBody>
        </p:sp>
      </p:grpSp>
      <p:grpSp>
        <p:nvGrpSpPr>
          <p:cNvPr id="5" name="Group 65"/>
          <p:cNvGrpSpPr>
            <a:grpSpLocks/>
          </p:cNvGrpSpPr>
          <p:nvPr/>
        </p:nvGrpSpPr>
        <p:grpSpPr bwMode="auto">
          <a:xfrm>
            <a:off x="457200" y="3200400"/>
            <a:ext cx="8264525" cy="3111500"/>
            <a:chOff x="288" y="2016"/>
            <a:chExt cx="5206" cy="1960"/>
          </a:xfrm>
        </p:grpSpPr>
        <p:sp>
          <p:nvSpPr>
            <p:cNvPr id="135" name="Freeform 134"/>
            <p:cNvSpPr/>
            <p:nvPr/>
          </p:nvSpPr>
          <p:spPr>
            <a:xfrm>
              <a:off x="720" y="3696"/>
              <a:ext cx="4774" cy="280"/>
            </a:xfrm>
            <a:custGeom>
              <a:avLst/>
              <a:gdLst>
                <a:gd name="connsiteX0" fmla="*/ 7182068 w 8205075"/>
                <a:gd name="connsiteY0" fmla="*/ 31531 h 1243723"/>
                <a:gd name="connsiteX1" fmla="*/ 7182068 w 8205075"/>
                <a:gd name="connsiteY1" fmla="*/ 903889 h 1243723"/>
                <a:gd name="connsiteX2" fmla="*/ 1044027 w 8205075"/>
                <a:gd name="connsiteY2" fmla="*/ 1093075 h 1243723"/>
                <a:gd name="connsiteX3" fmla="*/ 917903 w 8205075"/>
                <a:gd name="connsiteY3" fmla="*/ 0 h 1243723"/>
                <a:gd name="connsiteX0" fmla="*/ 7641020 w 8664027"/>
                <a:gd name="connsiteY0" fmla="*/ 1 h 1200219"/>
                <a:gd name="connsiteX1" fmla="*/ 7641020 w 8664027"/>
                <a:gd name="connsiteY1" fmla="*/ 872359 h 1200219"/>
                <a:gd name="connsiteX2" fmla="*/ 1502979 w 8664027"/>
                <a:gd name="connsiteY2" fmla="*/ 1061545 h 1200219"/>
                <a:gd name="connsiteX3" fmla="*/ 458952 w 8664027"/>
                <a:gd name="connsiteY3" fmla="*/ 40309 h 1200219"/>
                <a:gd name="connsiteX0" fmla="*/ 7335052 w 8358059"/>
                <a:gd name="connsiteY0" fmla="*/ -1 h 1200219"/>
                <a:gd name="connsiteX1" fmla="*/ 7335052 w 8358059"/>
                <a:gd name="connsiteY1" fmla="*/ 872357 h 1200219"/>
                <a:gd name="connsiteX2" fmla="*/ 1197011 w 8358059"/>
                <a:gd name="connsiteY2" fmla="*/ 1061543 h 1200219"/>
                <a:gd name="connsiteX3" fmla="*/ 152984 w 8358059"/>
                <a:gd name="connsiteY3" fmla="*/ 40307 h 1200219"/>
                <a:gd name="connsiteX0" fmla="*/ 7248206 w 8256737"/>
                <a:gd name="connsiteY0" fmla="*/ 1 h 965883"/>
                <a:gd name="connsiteX1" fmla="*/ 7248206 w 8256737"/>
                <a:gd name="connsiteY1" fmla="*/ 872359 h 965883"/>
                <a:gd name="connsiteX2" fmla="*/ 1197011 w 8256737"/>
                <a:gd name="connsiteY2" fmla="*/ 561144 h 965883"/>
                <a:gd name="connsiteX3" fmla="*/ 66138 w 8256737"/>
                <a:gd name="connsiteY3" fmla="*/ 40309 h 965883"/>
                <a:gd name="connsiteX0" fmla="*/ 7182068 w 7693571"/>
                <a:gd name="connsiteY0" fmla="*/ -1 h 654669"/>
                <a:gd name="connsiteX1" fmla="*/ 5828343 w 7693571"/>
                <a:gd name="connsiteY1" fmla="*/ 561144 h 654669"/>
                <a:gd name="connsiteX2" fmla="*/ 1130873 w 7693571"/>
                <a:gd name="connsiteY2" fmla="*/ 561142 h 654669"/>
                <a:gd name="connsiteX3" fmla="*/ 0 w 7693571"/>
                <a:gd name="connsiteY3" fmla="*/ 40307 h 654669"/>
                <a:gd name="connsiteX0" fmla="*/ 7182068 w 7243622"/>
                <a:gd name="connsiteY0" fmla="*/ 1 h 654669"/>
                <a:gd name="connsiteX1" fmla="*/ 5828343 w 7243622"/>
                <a:gd name="connsiteY1" fmla="*/ 561146 h 654669"/>
                <a:gd name="connsiteX2" fmla="*/ 1130873 w 7243622"/>
                <a:gd name="connsiteY2" fmla="*/ 561144 h 654669"/>
                <a:gd name="connsiteX3" fmla="*/ 0 w 7243622"/>
                <a:gd name="connsiteY3" fmla="*/ 40309 h 654669"/>
                <a:gd name="connsiteX0" fmla="*/ 7805495 w 7867049"/>
                <a:gd name="connsiteY0" fmla="*/ -1 h 654669"/>
                <a:gd name="connsiteX1" fmla="*/ 6451770 w 7867049"/>
                <a:gd name="connsiteY1" fmla="*/ 561144 h 654669"/>
                <a:gd name="connsiteX2" fmla="*/ 971389 w 7867049"/>
                <a:gd name="connsiteY2" fmla="*/ 561145 h 654669"/>
                <a:gd name="connsiteX3" fmla="*/ 623427 w 7867049"/>
                <a:gd name="connsiteY3" fmla="*/ 40307 h 654669"/>
                <a:gd name="connsiteX0" fmla="*/ 7805496 w 7867050"/>
                <a:gd name="connsiteY0" fmla="*/ 1 h 654669"/>
                <a:gd name="connsiteX1" fmla="*/ 6451771 w 7867050"/>
                <a:gd name="connsiteY1" fmla="*/ 561146 h 654669"/>
                <a:gd name="connsiteX2" fmla="*/ 971390 w 7867050"/>
                <a:gd name="connsiteY2" fmla="*/ 561147 h 654669"/>
                <a:gd name="connsiteX3" fmla="*/ 623428 w 7867050"/>
                <a:gd name="connsiteY3" fmla="*/ 40309 h 654669"/>
                <a:gd name="connsiteX0" fmla="*/ 7834493 w 7896047"/>
                <a:gd name="connsiteY0" fmla="*/ 89900 h 759552"/>
                <a:gd name="connsiteX1" fmla="*/ 6480768 w 7896047"/>
                <a:gd name="connsiteY1" fmla="*/ 651045 h 759552"/>
                <a:gd name="connsiteX2" fmla="*/ 1000387 w 7896047"/>
                <a:gd name="connsiteY2" fmla="*/ 651046 h 759552"/>
                <a:gd name="connsiteX3" fmla="*/ 478446 w 7896047"/>
                <a:gd name="connsiteY3" fmla="*/ 0 h 759552"/>
                <a:gd name="connsiteX0" fmla="*/ 7834493 w 7896047"/>
                <a:gd name="connsiteY0" fmla="*/ 89900 h 759554"/>
                <a:gd name="connsiteX1" fmla="*/ 6480768 w 7896047"/>
                <a:gd name="connsiteY1" fmla="*/ 651045 h 759554"/>
                <a:gd name="connsiteX2" fmla="*/ 1000387 w 7896047"/>
                <a:gd name="connsiteY2" fmla="*/ 651046 h 759554"/>
                <a:gd name="connsiteX3" fmla="*/ 478446 w 7896047"/>
                <a:gd name="connsiteY3" fmla="*/ 0 h 759554"/>
                <a:gd name="connsiteX0" fmla="*/ 7834493 w 8121022"/>
                <a:gd name="connsiteY0" fmla="*/ 89900 h 759552"/>
                <a:gd name="connsiteX1" fmla="*/ 6480768 w 8121022"/>
                <a:gd name="connsiteY1" fmla="*/ 651045 h 759552"/>
                <a:gd name="connsiteX2" fmla="*/ 1000387 w 8121022"/>
                <a:gd name="connsiteY2" fmla="*/ 651046 h 759552"/>
                <a:gd name="connsiteX3" fmla="*/ 478446 w 8121022"/>
                <a:gd name="connsiteY3" fmla="*/ 0 h 759552"/>
                <a:gd name="connsiteX0" fmla="*/ 8307563 w 8594092"/>
                <a:gd name="connsiteY0" fmla="*/ 0 h 759554"/>
                <a:gd name="connsiteX1" fmla="*/ 6480768 w 8594092"/>
                <a:gd name="connsiteY1" fmla="*/ 651045 h 759554"/>
                <a:gd name="connsiteX2" fmla="*/ 1000387 w 8594092"/>
                <a:gd name="connsiteY2" fmla="*/ 651046 h 759554"/>
                <a:gd name="connsiteX3" fmla="*/ 478446 w 8594092"/>
                <a:gd name="connsiteY3" fmla="*/ 0 h 759554"/>
                <a:gd name="connsiteX0" fmla="*/ 8365556 w 8652085"/>
                <a:gd name="connsiteY0" fmla="*/ 2 h 759556"/>
                <a:gd name="connsiteX1" fmla="*/ 6538761 w 8652085"/>
                <a:gd name="connsiteY1" fmla="*/ 651047 h 759556"/>
                <a:gd name="connsiteX2" fmla="*/ 1058380 w 8652085"/>
                <a:gd name="connsiteY2" fmla="*/ 651048 h 759556"/>
                <a:gd name="connsiteX3" fmla="*/ 188477 w 8652085"/>
                <a:gd name="connsiteY3" fmla="*/ 0 h 759556"/>
              </a:gdLst>
              <a:ahLst/>
              <a:cxnLst>
                <a:cxn ang="0">
                  <a:pos x="connsiteX0" y="connsiteY0"/>
                </a:cxn>
                <a:cxn ang="0">
                  <a:pos x="connsiteX1" y="connsiteY1"/>
                </a:cxn>
                <a:cxn ang="0">
                  <a:pos x="connsiteX2" y="connsiteY2"/>
                </a:cxn>
                <a:cxn ang="0">
                  <a:pos x="connsiteX3" y="connsiteY3"/>
                </a:cxn>
              </a:cxnLst>
              <a:rect l="l" t="t" r="r" b="b"/>
              <a:pathLst>
                <a:path w="8652085" h="759556">
                  <a:moveTo>
                    <a:pt x="8365556" y="2"/>
                  </a:moveTo>
                  <a:cubicBezTo>
                    <a:pt x="8652085" y="554258"/>
                    <a:pt x="7756624" y="542539"/>
                    <a:pt x="6538761" y="651047"/>
                  </a:cubicBezTo>
                  <a:cubicBezTo>
                    <a:pt x="5320898" y="759555"/>
                    <a:pt x="2116761" y="759556"/>
                    <a:pt x="1058380" y="651048"/>
                  </a:cubicBezTo>
                  <a:cubicBezTo>
                    <a:pt x="-1" y="542540"/>
                    <a:pt x="41489" y="336516"/>
                    <a:pt x="188477" y="0"/>
                  </a:cubicBezTo>
                </a:path>
              </a:pathLst>
            </a:custGeom>
            <a:ln>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43018" name="Group 64"/>
            <p:cNvGrpSpPr>
              <a:grpSpLocks/>
            </p:cNvGrpSpPr>
            <p:nvPr/>
          </p:nvGrpSpPr>
          <p:grpSpPr bwMode="auto">
            <a:xfrm>
              <a:off x="288" y="2016"/>
              <a:ext cx="5184" cy="1911"/>
              <a:chOff x="288" y="2016"/>
              <a:chExt cx="5184" cy="1911"/>
            </a:xfrm>
          </p:grpSpPr>
          <p:sp>
            <p:nvSpPr>
              <p:cNvPr id="125" name="Oval 124"/>
              <p:cNvSpPr/>
              <p:nvPr/>
            </p:nvSpPr>
            <p:spPr>
              <a:xfrm>
                <a:off x="624" y="2400"/>
                <a:ext cx="432" cy="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S1</a:t>
                </a:r>
              </a:p>
            </p:txBody>
          </p:sp>
          <p:sp>
            <p:nvSpPr>
              <p:cNvPr id="126" name="Oval 125"/>
              <p:cNvSpPr/>
              <p:nvPr/>
            </p:nvSpPr>
            <p:spPr>
              <a:xfrm>
                <a:off x="1728" y="2544"/>
                <a:ext cx="432" cy="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D1</a:t>
                </a:r>
              </a:p>
            </p:txBody>
          </p:sp>
          <p:sp>
            <p:nvSpPr>
              <p:cNvPr id="127" name="Oval 126"/>
              <p:cNvSpPr/>
              <p:nvPr/>
            </p:nvSpPr>
            <p:spPr>
              <a:xfrm>
                <a:off x="2832" y="2400"/>
                <a:ext cx="480" cy="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M1</a:t>
                </a:r>
              </a:p>
            </p:txBody>
          </p:sp>
          <p:sp>
            <p:nvSpPr>
              <p:cNvPr id="128" name="Oval 127"/>
              <p:cNvSpPr/>
              <p:nvPr/>
            </p:nvSpPr>
            <p:spPr>
              <a:xfrm>
                <a:off x="5040" y="2400"/>
                <a:ext cx="432" cy="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R1</a:t>
                </a:r>
              </a:p>
            </p:txBody>
          </p:sp>
          <p:cxnSp>
            <p:nvCxnSpPr>
              <p:cNvPr id="129" name="Straight Arrow Connector 128"/>
              <p:cNvCxnSpPr>
                <a:stCxn id="126" idx="6"/>
                <a:endCxn id="127" idx="2"/>
              </p:cNvCxnSpPr>
              <p:nvPr/>
            </p:nvCxnSpPr>
            <p:spPr>
              <a:xfrm flipV="1">
                <a:off x="2160" y="2568"/>
                <a:ext cx="672" cy="14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25" idx="6"/>
                <a:endCxn id="126" idx="2"/>
              </p:cNvCxnSpPr>
              <p:nvPr/>
            </p:nvCxnSpPr>
            <p:spPr>
              <a:xfrm>
                <a:off x="1056" y="2568"/>
                <a:ext cx="672" cy="14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38" idx="6"/>
                <a:endCxn id="128" idx="2"/>
              </p:cNvCxnSpPr>
              <p:nvPr/>
            </p:nvCxnSpPr>
            <p:spPr>
              <a:xfrm>
                <a:off x="4416" y="2568"/>
                <a:ext cx="624"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2840" y="3696"/>
                <a:ext cx="299" cy="231"/>
              </a:xfrm>
              <a:prstGeom prst="rect">
                <a:avLst/>
              </a:prstGeom>
              <a:noFill/>
            </p:spPr>
            <p:txBody>
              <a:bodyPr wrap="none">
                <a:spAutoFit/>
              </a:bodyPr>
              <a:lstStyle/>
              <a:p>
                <a:pPr>
                  <a:defRPr/>
                </a:pPr>
                <a:r>
                  <a:rPr lang="en-US" dirty="0" err="1">
                    <a:solidFill>
                      <a:schemeClr val="tx2">
                        <a:lumMod val="60000"/>
                        <a:lumOff val="40000"/>
                      </a:schemeClr>
                    </a:solidFill>
                    <a:latin typeface="Garamond" pitchFamily="18" charset="0"/>
                    <a:cs typeface="Arial" charset="0"/>
                  </a:rPr>
                  <a:t>Qd</a:t>
                </a:r>
                <a:endParaRPr lang="en-US" dirty="0">
                  <a:solidFill>
                    <a:schemeClr val="tx2">
                      <a:lumMod val="60000"/>
                      <a:lumOff val="40000"/>
                    </a:schemeClr>
                  </a:solidFill>
                  <a:latin typeface="Garamond" pitchFamily="18" charset="0"/>
                  <a:cs typeface="Arial" charset="0"/>
                </a:endParaRPr>
              </a:p>
            </p:txBody>
          </p:sp>
          <p:sp>
            <p:nvSpPr>
              <p:cNvPr id="137" name="TextBox 136"/>
              <p:cNvSpPr txBox="1"/>
              <p:nvPr/>
            </p:nvSpPr>
            <p:spPr>
              <a:xfrm>
                <a:off x="288" y="2832"/>
                <a:ext cx="207" cy="291"/>
              </a:xfrm>
              <a:prstGeom prst="rect">
                <a:avLst/>
              </a:prstGeom>
              <a:noFill/>
            </p:spPr>
            <p:txBody>
              <a:bodyPr wrap="none">
                <a:spAutoFit/>
              </a:bodyPr>
              <a:lstStyle/>
              <a:p>
                <a:pPr>
                  <a:defRPr/>
                </a:pPr>
                <a:r>
                  <a:rPr lang="en-US" sz="2400" b="1" u="sng" dirty="0">
                    <a:solidFill>
                      <a:schemeClr val="tx2">
                        <a:lumMod val="60000"/>
                        <a:lumOff val="40000"/>
                      </a:schemeClr>
                    </a:solidFill>
                    <a:latin typeface="Garamond" pitchFamily="18" charset="0"/>
                    <a:cs typeface="Arial" charset="0"/>
                  </a:rPr>
                  <a:t>2</a:t>
                </a:r>
              </a:p>
            </p:txBody>
          </p:sp>
          <p:sp>
            <p:nvSpPr>
              <p:cNvPr id="138" name="Oval 137"/>
              <p:cNvSpPr/>
              <p:nvPr/>
            </p:nvSpPr>
            <p:spPr>
              <a:xfrm>
                <a:off x="3936" y="2400"/>
                <a:ext cx="480" cy="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C1</a:t>
                </a:r>
              </a:p>
            </p:txBody>
          </p:sp>
          <p:cxnSp>
            <p:nvCxnSpPr>
              <p:cNvPr id="139" name="Straight Arrow Connector 138"/>
              <p:cNvCxnSpPr>
                <a:stCxn id="127" idx="6"/>
                <a:endCxn id="138" idx="2"/>
              </p:cNvCxnSpPr>
              <p:nvPr/>
            </p:nvCxnSpPr>
            <p:spPr>
              <a:xfrm>
                <a:off x="3312" y="2568"/>
                <a:ext cx="624"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624" y="2832"/>
                <a:ext cx="432" cy="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S1</a:t>
                </a:r>
              </a:p>
            </p:txBody>
          </p:sp>
          <p:sp>
            <p:nvSpPr>
              <p:cNvPr id="142" name="Oval 141"/>
              <p:cNvSpPr/>
              <p:nvPr/>
            </p:nvSpPr>
            <p:spPr>
              <a:xfrm>
                <a:off x="1728" y="3216"/>
                <a:ext cx="432" cy="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D2</a:t>
                </a:r>
              </a:p>
            </p:txBody>
          </p:sp>
          <p:sp>
            <p:nvSpPr>
              <p:cNvPr id="143" name="Oval 142"/>
              <p:cNvSpPr/>
              <p:nvPr/>
            </p:nvSpPr>
            <p:spPr>
              <a:xfrm>
                <a:off x="2832" y="2832"/>
                <a:ext cx="480" cy="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M2</a:t>
                </a:r>
              </a:p>
            </p:txBody>
          </p:sp>
          <p:sp>
            <p:nvSpPr>
              <p:cNvPr id="144" name="Oval 143"/>
              <p:cNvSpPr/>
              <p:nvPr/>
            </p:nvSpPr>
            <p:spPr>
              <a:xfrm>
                <a:off x="5040" y="2832"/>
                <a:ext cx="432" cy="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R2</a:t>
                </a:r>
              </a:p>
            </p:txBody>
          </p:sp>
          <p:sp>
            <p:nvSpPr>
              <p:cNvPr id="145" name="Oval 144"/>
              <p:cNvSpPr/>
              <p:nvPr/>
            </p:nvSpPr>
            <p:spPr>
              <a:xfrm>
                <a:off x="3936" y="2832"/>
                <a:ext cx="480" cy="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C2</a:t>
                </a:r>
              </a:p>
            </p:txBody>
          </p:sp>
          <p:sp>
            <p:nvSpPr>
              <p:cNvPr id="146" name="Oval 145"/>
              <p:cNvSpPr/>
              <p:nvPr/>
            </p:nvSpPr>
            <p:spPr>
              <a:xfrm>
                <a:off x="624" y="3264"/>
                <a:ext cx="432" cy="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S1</a:t>
                </a:r>
              </a:p>
            </p:txBody>
          </p:sp>
          <p:sp>
            <p:nvSpPr>
              <p:cNvPr id="148" name="Oval 147"/>
              <p:cNvSpPr/>
              <p:nvPr/>
            </p:nvSpPr>
            <p:spPr>
              <a:xfrm>
                <a:off x="2832" y="3264"/>
                <a:ext cx="480" cy="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M3</a:t>
                </a:r>
              </a:p>
            </p:txBody>
          </p:sp>
          <p:sp>
            <p:nvSpPr>
              <p:cNvPr id="149" name="Oval 148"/>
              <p:cNvSpPr/>
              <p:nvPr/>
            </p:nvSpPr>
            <p:spPr>
              <a:xfrm>
                <a:off x="5040" y="3264"/>
                <a:ext cx="432" cy="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R3</a:t>
                </a:r>
              </a:p>
            </p:txBody>
          </p:sp>
          <p:sp>
            <p:nvSpPr>
              <p:cNvPr id="150" name="Oval 149"/>
              <p:cNvSpPr/>
              <p:nvPr/>
            </p:nvSpPr>
            <p:spPr>
              <a:xfrm>
                <a:off x="3936" y="3360"/>
                <a:ext cx="480" cy="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C3</a:t>
                </a:r>
              </a:p>
            </p:txBody>
          </p:sp>
          <p:cxnSp>
            <p:nvCxnSpPr>
              <p:cNvPr id="153" name="Straight Arrow Connector 152"/>
              <p:cNvCxnSpPr>
                <a:stCxn id="141" idx="6"/>
                <a:endCxn id="126" idx="2"/>
              </p:cNvCxnSpPr>
              <p:nvPr/>
            </p:nvCxnSpPr>
            <p:spPr>
              <a:xfrm flipV="1">
                <a:off x="1056" y="2712"/>
                <a:ext cx="672" cy="28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41" idx="6"/>
                <a:endCxn id="142" idx="2"/>
              </p:cNvCxnSpPr>
              <p:nvPr/>
            </p:nvCxnSpPr>
            <p:spPr>
              <a:xfrm>
                <a:off x="1056" y="3000"/>
                <a:ext cx="672" cy="38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46" idx="6"/>
                <a:endCxn id="142" idx="2"/>
              </p:cNvCxnSpPr>
              <p:nvPr/>
            </p:nvCxnSpPr>
            <p:spPr>
              <a:xfrm flipV="1">
                <a:off x="1056" y="3384"/>
                <a:ext cx="672" cy="4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46" idx="6"/>
                <a:endCxn id="126" idx="2"/>
              </p:cNvCxnSpPr>
              <p:nvPr/>
            </p:nvCxnSpPr>
            <p:spPr>
              <a:xfrm flipV="1">
                <a:off x="1056" y="2712"/>
                <a:ext cx="672" cy="72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126" idx="6"/>
                <a:endCxn id="143" idx="2"/>
              </p:cNvCxnSpPr>
              <p:nvPr/>
            </p:nvCxnSpPr>
            <p:spPr>
              <a:xfrm>
                <a:off x="2160" y="2712"/>
                <a:ext cx="672" cy="28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26" idx="6"/>
                <a:endCxn id="148" idx="2"/>
              </p:cNvCxnSpPr>
              <p:nvPr/>
            </p:nvCxnSpPr>
            <p:spPr>
              <a:xfrm>
                <a:off x="2160" y="2712"/>
                <a:ext cx="672" cy="72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42" idx="6"/>
                <a:endCxn id="148" idx="2"/>
              </p:cNvCxnSpPr>
              <p:nvPr/>
            </p:nvCxnSpPr>
            <p:spPr>
              <a:xfrm>
                <a:off x="2160" y="3384"/>
                <a:ext cx="672" cy="4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143" idx="6"/>
                <a:endCxn id="145" idx="2"/>
              </p:cNvCxnSpPr>
              <p:nvPr/>
            </p:nvCxnSpPr>
            <p:spPr>
              <a:xfrm>
                <a:off x="3312" y="3000"/>
                <a:ext cx="624"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48" idx="6"/>
                <a:endCxn id="150" idx="2"/>
              </p:cNvCxnSpPr>
              <p:nvPr/>
            </p:nvCxnSpPr>
            <p:spPr>
              <a:xfrm>
                <a:off x="3312" y="3432"/>
                <a:ext cx="624" cy="9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stCxn id="143" idx="6"/>
                <a:endCxn id="138" idx="2"/>
              </p:cNvCxnSpPr>
              <p:nvPr/>
            </p:nvCxnSpPr>
            <p:spPr>
              <a:xfrm flipV="1">
                <a:off x="3312" y="2568"/>
                <a:ext cx="624" cy="43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50" idx="6"/>
                <a:endCxn id="149" idx="2"/>
              </p:cNvCxnSpPr>
              <p:nvPr/>
            </p:nvCxnSpPr>
            <p:spPr>
              <a:xfrm flipV="1">
                <a:off x="4416" y="3432"/>
                <a:ext cx="624" cy="9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138" idx="6"/>
                <a:endCxn id="144" idx="2"/>
              </p:cNvCxnSpPr>
              <p:nvPr/>
            </p:nvCxnSpPr>
            <p:spPr>
              <a:xfrm>
                <a:off x="4416" y="2568"/>
                <a:ext cx="624" cy="43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stCxn id="145" idx="4"/>
                <a:endCxn id="150" idx="0"/>
              </p:cNvCxnSpPr>
              <p:nvPr/>
            </p:nvCxnSpPr>
            <p:spPr>
              <a:xfrm rot="5400000">
                <a:off x="4080" y="3263"/>
                <a:ext cx="192" cy="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26" idx="4"/>
                <a:endCxn id="142" idx="0"/>
              </p:cNvCxnSpPr>
              <p:nvPr/>
            </p:nvCxnSpPr>
            <p:spPr>
              <a:xfrm rot="5400000">
                <a:off x="1776" y="3047"/>
                <a:ext cx="336" cy="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 name="Oval 126"/>
              <p:cNvSpPr/>
              <p:nvPr/>
            </p:nvSpPr>
            <p:spPr>
              <a:xfrm>
                <a:off x="3552" y="2016"/>
                <a:ext cx="480" cy="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latin typeface="Calibri" pitchFamily="34" charset="0"/>
                    <a:cs typeface="Arial" charset="0"/>
                  </a:rPr>
                  <a:t>CU</a:t>
                </a:r>
              </a:p>
            </p:txBody>
          </p:sp>
          <p:cxnSp>
            <p:nvCxnSpPr>
              <p:cNvPr id="3" name="Straight Arrow Connector 128"/>
              <p:cNvCxnSpPr>
                <a:stCxn id="127" idx="7"/>
                <a:endCxn id="127" idx="2"/>
              </p:cNvCxnSpPr>
              <p:nvPr/>
            </p:nvCxnSpPr>
            <p:spPr>
              <a:xfrm flipV="1">
                <a:off x="3242" y="2208"/>
                <a:ext cx="310" cy="23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a:xfrm>
            <a:off x="685800" y="228600"/>
            <a:ext cx="7543800" cy="792163"/>
          </a:xfrm>
        </p:spPr>
        <p:txBody>
          <a:bodyPr/>
          <a:lstStyle/>
          <a:p>
            <a:r>
              <a:rPr lang="en-US" sz="3500" smtClean="0">
                <a:latin typeface="Tahoma" pitchFamily="34" charset="0"/>
                <a:cs typeface="Tahoma" pitchFamily="34" charset="0"/>
              </a:rPr>
              <a:t>BRAC Study Area</a:t>
            </a:r>
          </a:p>
        </p:txBody>
      </p:sp>
      <p:sp>
        <p:nvSpPr>
          <p:cNvPr id="45058" name="Rectangle 3"/>
          <p:cNvSpPr>
            <a:spLocks noChangeArrowheads="1"/>
          </p:cNvSpPr>
          <p:nvPr/>
        </p:nvSpPr>
        <p:spPr bwMode="auto">
          <a:xfrm>
            <a:off x="5410200" y="1701800"/>
            <a:ext cx="3657600" cy="3219450"/>
          </a:xfrm>
          <a:prstGeom prst="rect">
            <a:avLst/>
          </a:prstGeom>
          <a:noFill/>
          <a:ln w="9525">
            <a:noFill/>
            <a:miter lim="800000"/>
            <a:headEnd/>
            <a:tailEnd/>
          </a:ln>
        </p:spPr>
        <p:txBody>
          <a:bodyPr>
            <a:spAutoFit/>
          </a:bodyPr>
          <a:lstStyle/>
          <a:p>
            <a:pPr>
              <a:buFont typeface="Arial" charset="0"/>
              <a:buNone/>
            </a:pPr>
            <a:endParaRPr lang="en-US">
              <a:latin typeface="Calibri" pitchFamily="34" charset="0"/>
            </a:endParaRPr>
          </a:p>
          <a:p>
            <a:pPr>
              <a:buFont typeface="Arial" charset="0"/>
              <a:buChar char="•"/>
            </a:pPr>
            <a:r>
              <a:rPr lang="en-US" sz="2500">
                <a:latin typeface="Tahoma" pitchFamily="34" charset="0"/>
                <a:cs typeface="Tahoma" pitchFamily="34" charset="0"/>
              </a:rPr>
              <a:t>MD BRAC Study area:</a:t>
            </a:r>
          </a:p>
          <a:p>
            <a:r>
              <a:rPr lang="en-US" b="1">
                <a:latin typeface="Tahoma" pitchFamily="34" charset="0"/>
                <a:cs typeface="Tahoma" pitchFamily="34" charset="0"/>
              </a:rPr>
              <a:t>-</a:t>
            </a:r>
            <a:r>
              <a:rPr lang="en-US">
                <a:latin typeface="Tahoma" pitchFamily="34" charset="0"/>
                <a:cs typeface="Tahoma" pitchFamily="34" charset="0"/>
              </a:rPr>
              <a:t>Cecil County</a:t>
            </a:r>
          </a:p>
          <a:p>
            <a:r>
              <a:rPr lang="en-US">
                <a:latin typeface="Tahoma" pitchFamily="34" charset="0"/>
                <a:cs typeface="Tahoma" pitchFamily="34" charset="0"/>
              </a:rPr>
              <a:t>-Harford County (HF)</a:t>
            </a:r>
          </a:p>
          <a:p>
            <a:r>
              <a:rPr lang="en-US">
                <a:latin typeface="Tahoma" pitchFamily="34" charset="0"/>
                <a:cs typeface="Tahoma" pitchFamily="34" charset="0"/>
              </a:rPr>
              <a:t>-Baltimore County</a:t>
            </a:r>
          </a:p>
          <a:p>
            <a:r>
              <a:rPr lang="en-US">
                <a:latin typeface="Tahoma" pitchFamily="34" charset="0"/>
                <a:cs typeface="Tahoma" pitchFamily="34" charset="0"/>
              </a:rPr>
              <a:t>-Howard County</a:t>
            </a:r>
          </a:p>
          <a:p>
            <a:r>
              <a:rPr lang="en-US">
                <a:latin typeface="Tahoma" pitchFamily="34" charset="0"/>
                <a:cs typeface="Tahoma" pitchFamily="34" charset="0"/>
              </a:rPr>
              <a:t>-Anne Arundel County (AA)</a:t>
            </a:r>
          </a:p>
          <a:p>
            <a:r>
              <a:rPr lang="en-US">
                <a:latin typeface="Tahoma" pitchFamily="34" charset="0"/>
                <a:cs typeface="Tahoma" pitchFamily="34" charset="0"/>
              </a:rPr>
              <a:t>-Montgomery County</a:t>
            </a:r>
          </a:p>
          <a:p>
            <a:r>
              <a:rPr lang="en-US">
                <a:latin typeface="Tahoma" pitchFamily="34" charset="0"/>
                <a:cs typeface="Tahoma" pitchFamily="34" charset="0"/>
              </a:rPr>
              <a:t>-Prince George County</a:t>
            </a:r>
          </a:p>
          <a:p>
            <a:r>
              <a:rPr lang="en-US">
                <a:latin typeface="Tahoma" pitchFamily="34" charset="0"/>
                <a:cs typeface="Tahoma" pitchFamily="34" charset="0"/>
              </a:rPr>
              <a:t>-Baltimore City</a:t>
            </a:r>
          </a:p>
          <a:p>
            <a:endParaRPr lang="en-US">
              <a:latin typeface="Calibri" pitchFamily="34" charset="0"/>
            </a:endParaRPr>
          </a:p>
        </p:txBody>
      </p:sp>
      <p:grpSp>
        <p:nvGrpSpPr>
          <p:cNvPr id="45059" name="Group 9"/>
          <p:cNvGrpSpPr>
            <a:grpSpLocks/>
          </p:cNvGrpSpPr>
          <p:nvPr/>
        </p:nvGrpSpPr>
        <p:grpSpPr bwMode="auto">
          <a:xfrm>
            <a:off x="381000" y="1371600"/>
            <a:ext cx="4930775" cy="4343400"/>
            <a:chOff x="381000" y="1066800"/>
            <a:chExt cx="4931287" cy="4343400"/>
          </a:xfrm>
        </p:grpSpPr>
        <p:pic>
          <p:nvPicPr>
            <p:cNvPr id="45060" name="Picture 2" descr="L:\BRAC\Presentations\WUStudyArea.jpg"/>
            <p:cNvPicPr>
              <a:picLocks noChangeAspect="1" noChangeArrowheads="1"/>
            </p:cNvPicPr>
            <p:nvPr/>
          </p:nvPicPr>
          <p:blipFill>
            <a:blip r:embed="rId2"/>
            <a:srcRect l="17690" t="6700" r="22609" b="12898"/>
            <a:stretch>
              <a:fillRect/>
            </a:stretch>
          </p:blipFill>
          <p:spPr bwMode="auto">
            <a:xfrm>
              <a:off x="381000" y="1066800"/>
              <a:ext cx="4886325" cy="4343400"/>
            </a:xfrm>
            <a:prstGeom prst="rect">
              <a:avLst/>
            </a:prstGeom>
            <a:noFill/>
            <a:ln w="15875">
              <a:solidFill>
                <a:schemeClr val="tx1"/>
              </a:solidFill>
              <a:miter lim="800000"/>
              <a:headEnd/>
              <a:tailEnd/>
            </a:ln>
          </p:spPr>
        </p:pic>
        <p:sp>
          <p:nvSpPr>
            <p:cNvPr id="6" name="Title 1"/>
            <p:cNvSpPr txBox="1">
              <a:spLocks/>
            </p:cNvSpPr>
            <p:nvPr/>
          </p:nvSpPr>
          <p:spPr>
            <a:xfrm>
              <a:off x="2667000" y="1119981"/>
              <a:ext cx="457200" cy="404019"/>
            </a:xfrm>
            <a:prstGeom prst="rect">
              <a:avLst/>
            </a:prstGeom>
          </p:spPr>
          <p:txBody>
            <a:bodyPr anchor="ctr">
              <a:normAutofit/>
              <a:scene3d>
                <a:camera prst="orthographicFront">
                  <a:rot lat="0" lon="0" rev="0"/>
                </a:camera>
                <a:lightRig rig="threePt" dir="t"/>
              </a:scene3d>
            </a:bodyPr>
            <a:lstStyle/>
            <a:p>
              <a:pPr algn="ctr" fontAlgn="auto">
                <a:spcAft>
                  <a:spcPts val="0"/>
                </a:spcAft>
                <a:defRPr/>
              </a:pPr>
              <a:r>
                <a:rPr lang="en-US" sz="1400" b="1" dirty="0">
                  <a:latin typeface="+mj-lt"/>
                  <a:ea typeface="+mj-ea"/>
                  <a:cs typeface="+mj-cs"/>
                </a:rPr>
                <a:t>PA</a:t>
              </a:r>
            </a:p>
          </p:txBody>
        </p:sp>
        <p:sp>
          <p:nvSpPr>
            <p:cNvPr id="7" name="Title 1"/>
            <p:cNvSpPr txBox="1">
              <a:spLocks/>
            </p:cNvSpPr>
            <p:nvPr/>
          </p:nvSpPr>
          <p:spPr>
            <a:xfrm>
              <a:off x="1524000" y="1371600"/>
              <a:ext cx="457200" cy="404019"/>
            </a:xfrm>
            <a:prstGeom prst="rect">
              <a:avLst/>
            </a:prstGeom>
          </p:spPr>
          <p:txBody>
            <a:bodyPr anchor="ctr">
              <a:normAutofit fontScale="62500" lnSpcReduction="20000"/>
              <a:scene3d>
                <a:camera prst="orthographicFront">
                  <a:rot lat="0" lon="0" rev="0"/>
                </a:camera>
                <a:lightRig rig="threePt" dir="t"/>
              </a:scene3d>
            </a:bodyPr>
            <a:lstStyle/>
            <a:p>
              <a:pPr algn="ctr" fontAlgn="auto">
                <a:spcAft>
                  <a:spcPts val="0"/>
                </a:spcAft>
                <a:defRPr/>
              </a:pPr>
              <a:r>
                <a:rPr lang="en-US" sz="2000" b="1" dirty="0">
                  <a:latin typeface="+mj-lt"/>
                  <a:ea typeface="+mj-ea"/>
                  <a:cs typeface="+mj-cs"/>
                </a:rPr>
                <a:t>MD</a:t>
              </a:r>
            </a:p>
          </p:txBody>
        </p:sp>
        <p:sp>
          <p:nvSpPr>
            <p:cNvPr id="8" name="Title 1"/>
            <p:cNvSpPr txBox="1">
              <a:spLocks/>
            </p:cNvSpPr>
            <p:nvPr/>
          </p:nvSpPr>
          <p:spPr>
            <a:xfrm rot="5057897">
              <a:off x="4881678" y="2522251"/>
              <a:ext cx="457200" cy="404019"/>
            </a:xfrm>
            <a:prstGeom prst="rect">
              <a:avLst/>
            </a:prstGeom>
          </p:spPr>
          <p:txBody>
            <a:bodyPr anchor="ctr">
              <a:normAutofit/>
              <a:scene3d>
                <a:camera prst="orthographicFront">
                  <a:rot lat="0" lon="0" rev="0"/>
                </a:camera>
                <a:lightRig rig="threePt" dir="t"/>
              </a:scene3d>
            </a:bodyPr>
            <a:lstStyle/>
            <a:p>
              <a:pPr algn="ctr" fontAlgn="auto">
                <a:spcAft>
                  <a:spcPts val="0"/>
                </a:spcAft>
                <a:defRPr/>
              </a:pPr>
              <a:r>
                <a:rPr lang="en-US" sz="1400" b="1" dirty="0">
                  <a:latin typeface="+mj-lt"/>
                  <a:ea typeface="+mj-ea"/>
                  <a:cs typeface="+mj-cs"/>
                </a:rPr>
                <a:t>DE</a:t>
              </a:r>
            </a:p>
          </p:txBody>
        </p:sp>
        <p:sp>
          <p:nvSpPr>
            <p:cNvPr id="9" name="Title 1"/>
            <p:cNvSpPr txBox="1">
              <a:spLocks/>
            </p:cNvSpPr>
            <p:nvPr/>
          </p:nvSpPr>
          <p:spPr>
            <a:xfrm>
              <a:off x="1447800" y="3962400"/>
              <a:ext cx="457200" cy="404019"/>
            </a:xfrm>
            <a:prstGeom prst="rect">
              <a:avLst/>
            </a:prstGeom>
          </p:spPr>
          <p:txBody>
            <a:bodyPr anchor="ctr">
              <a:normAutofit/>
              <a:scene3d>
                <a:camera prst="orthographicFront">
                  <a:rot lat="0" lon="0" rev="0"/>
                </a:camera>
                <a:lightRig rig="threePt" dir="t"/>
              </a:scene3d>
            </a:bodyPr>
            <a:lstStyle/>
            <a:p>
              <a:pPr algn="ctr" fontAlgn="auto">
                <a:spcAft>
                  <a:spcPts val="0"/>
                </a:spcAft>
                <a:defRPr/>
              </a:pPr>
              <a:r>
                <a:rPr lang="en-US" sz="1400" b="1" dirty="0">
                  <a:latin typeface="+mj-lt"/>
                  <a:ea typeface="+mj-ea"/>
                  <a:cs typeface="+mj-cs"/>
                </a:rPr>
                <a:t>VA</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a:xfrm>
            <a:off x="457200" y="152400"/>
            <a:ext cx="8534400" cy="1143000"/>
          </a:xfrm>
        </p:spPr>
        <p:txBody>
          <a:bodyPr/>
          <a:lstStyle/>
          <a:p>
            <a:r>
              <a:rPr lang="en-US" sz="3600" smtClean="0">
                <a:latin typeface="Tahoma" pitchFamily="34" charset="0"/>
                <a:cs typeface="Tahoma" pitchFamily="34" charset="0"/>
              </a:rPr>
              <a:t>A Few Facts About Our </a:t>
            </a:r>
            <a:br>
              <a:rPr lang="en-US" sz="3600" smtClean="0">
                <a:latin typeface="Tahoma" pitchFamily="34" charset="0"/>
                <a:cs typeface="Tahoma" pitchFamily="34" charset="0"/>
              </a:rPr>
            </a:br>
            <a:r>
              <a:rPr lang="en-US" sz="3600" smtClean="0">
                <a:latin typeface="Tahoma" pitchFamily="34" charset="0"/>
                <a:cs typeface="Tahoma" pitchFamily="34" charset="0"/>
              </a:rPr>
              <a:t>Maryland BRAC Work	</a:t>
            </a:r>
          </a:p>
        </p:txBody>
      </p:sp>
      <p:sp>
        <p:nvSpPr>
          <p:cNvPr id="46082" name="Rectangle 3"/>
          <p:cNvSpPr>
            <a:spLocks noGrp="1"/>
          </p:cNvSpPr>
          <p:nvPr>
            <p:ph type="body" idx="1"/>
          </p:nvPr>
        </p:nvSpPr>
        <p:spPr>
          <a:xfrm>
            <a:off x="457200" y="1447800"/>
            <a:ext cx="8229600" cy="4648200"/>
          </a:xfrm>
        </p:spPr>
        <p:txBody>
          <a:bodyPr/>
          <a:lstStyle/>
          <a:p>
            <a:pPr>
              <a:lnSpc>
                <a:spcPct val="80000"/>
              </a:lnSpc>
              <a:buFontTx/>
              <a:buChar char="•"/>
            </a:pPr>
            <a:r>
              <a:rPr lang="en-US" sz="2000" smtClean="0">
                <a:latin typeface="Tahoma" pitchFamily="34" charset="0"/>
                <a:cs typeface="Tahoma" pitchFamily="34" charset="0"/>
              </a:rPr>
              <a:t>Integrated Facility Data from Disparate Databases</a:t>
            </a:r>
          </a:p>
          <a:p>
            <a:pPr>
              <a:lnSpc>
                <a:spcPct val="80000"/>
              </a:lnSpc>
              <a:buFontTx/>
              <a:buChar char="•"/>
            </a:pPr>
            <a:endParaRPr lang="en-US" sz="2000" smtClean="0">
              <a:latin typeface="Tahoma" pitchFamily="34" charset="0"/>
              <a:cs typeface="Tahoma" pitchFamily="34" charset="0"/>
            </a:endParaRPr>
          </a:p>
          <a:p>
            <a:pPr lvl="1">
              <a:lnSpc>
                <a:spcPct val="80000"/>
              </a:lnSpc>
              <a:buFontTx/>
              <a:buChar char="•"/>
            </a:pPr>
            <a:r>
              <a:rPr lang="en-US" sz="2000" b="1" smtClean="0">
                <a:latin typeface="Tahoma" pitchFamily="34" charset="0"/>
                <a:cs typeface="Tahoma" pitchFamily="34" charset="0"/>
              </a:rPr>
              <a:t>575 WAP_ID </a:t>
            </a:r>
            <a:r>
              <a:rPr lang="en-US" sz="2000" smtClean="0">
                <a:latin typeface="Tahoma" pitchFamily="34" charset="0"/>
                <a:cs typeface="Tahoma" pitchFamily="34" charset="0"/>
              </a:rPr>
              <a:t>Permits</a:t>
            </a:r>
          </a:p>
          <a:p>
            <a:pPr lvl="1">
              <a:lnSpc>
                <a:spcPct val="80000"/>
              </a:lnSpc>
              <a:buFontTx/>
              <a:buChar char="•"/>
            </a:pPr>
            <a:r>
              <a:rPr lang="en-US" sz="2000" b="1" smtClean="0">
                <a:latin typeface="Tahoma" pitchFamily="34" charset="0"/>
                <a:cs typeface="Tahoma" pitchFamily="34" charset="0"/>
              </a:rPr>
              <a:t>198 PWSID</a:t>
            </a:r>
            <a:r>
              <a:rPr lang="en-US" sz="2000" smtClean="0">
                <a:latin typeface="Tahoma" pitchFamily="34" charset="0"/>
                <a:cs typeface="Tahoma" pitchFamily="34" charset="0"/>
              </a:rPr>
              <a:t> Permits</a:t>
            </a:r>
            <a:endParaRPr lang="en-US" sz="2000" b="1" smtClean="0">
              <a:latin typeface="Tahoma" pitchFamily="34" charset="0"/>
              <a:cs typeface="Tahoma" pitchFamily="34" charset="0"/>
            </a:endParaRPr>
          </a:p>
          <a:p>
            <a:pPr lvl="1">
              <a:lnSpc>
                <a:spcPct val="80000"/>
              </a:lnSpc>
              <a:buFontTx/>
              <a:buChar char="•"/>
            </a:pPr>
            <a:r>
              <a:rPr lang="en-US" sz="2000" b="1" smtClean="0">
                <a:latin typeface="Tahoma" pitchFamily="34" charset="0"/>
                <a:cs typeface="Tahoma" pitchFamily="34" charset="0"/>
              </a:rPr>
              <a:t>152 NPDES_ID</a:t>
            </a:r>
            <a:r>
              <a:rPr lang="en-US" sz="2000" smtClean="0">
                <a:latin typeface="Tahoma" pitchFamily="34" charset="0"/>
                <a:cs typeface="Tahoma" pitchFamily="34" charset="0"/>
              </a:rPr>
              <a:t> Permits</a:t>
            </a:r>
          </a:p>
          <a:p>
            <a:pPr lvl="1">
              <a:lnSpc>
                <a:spcPct val="80000"/>
              </a:lnSpc>
              <a:buFontTx/>
              <a:buChar char="•"/>
            </a:pPr>
            <a:r>
              <a:rPr lang="en-US" sz="2000" b="1" smtClean="0">
                <a:latin typeface="Tahoma" pitchFamily="34" charset="0"/>
                <a:cs typeface="Tahoma" pitchFamily="34" charset="0"/>
              </a:rPr>
              <a:t>799 State Well_ID</a:t>
            </a:r>
            <a:r>
              <a:rPr lang="en-US" sz="2000" smtClean="0">
                <a:latin typeface="Tahoma" pitchFamily="34" charset="0"/>
                <a:cs typeface="Tahoma" pitchFamily="34" charset="0"/>
              </a:rPr>
              <a:t> Permits</a:t>
            </a:r>
          </a:p>
          <a:p>
            <a:pPr lvl="1">
              <a:lnSpc>
                <a:spcPct val="80000"/>
              </a:lnSpc>
              <a:buFontTx/>
              <a:buChar char="•"/>
            </a:pPr>
            <a:r>
              <a:rPr lang="en-US" sz="2000" b="1" smtClean="0">
                <a:latin typeface="Tahoma" pitchFamily="34" charset="0"/>
                <a:cs typeface="Tahoma" pitchFamily="34" charset="0"/>
              </a:rPr>
              <a:t>1001 wells, 210 intakes, 61 discharge pipes,  </a:t>
            </a:r>
            <a:r>
              <a:rPr lang="en-US" sz="2000" smtClean="0">
                <a:latin typeface="Tahoma" pitchFamily="34" charset="0"/>
                <a:cs typeface="Tahoma" pitchFamily="34" charset="0"/>
              </a:rPr>
              <a:t>sources</a:t>
            </a:r>
          </a:p>
          <a:p>
            <a:pPr lvl="1">
              <a:lnSpc>
                <a:spcPct val="80000"/>
              </a:lnSpc>
              <a:buFontTx/>
              <a:buChar char="•"/>
            </a:pPr>
            <a:endParaRPr lang="en-US" sz="2000" smtClean="0">
              <a:latin typeface="Tahoma" pitchFamily="34" charset="0"/>
              <a:cs typeface="Tahoma" pitchFamily="34" charset="0"/>
            </a:endParaRPr>
          </a:p>
          <a:p>
            <a:pPr>
              <a:lnSpc>
                <a:spcPct val="80000"/>
              </a:lnSpc>
              <a:buFontTx/>
              <a:buChar char="•"/>
            </a:pPr>
            <a:r>
              <a:rPr lang="en-US" sz="2000" smtClean="0">
                <a:latin typeface="Tahoma" pitchFamily="34" charset="0"/>
                <a:cs typeface="Tahoma" pitchFamily="34" charset="0"/>
              </a:rPr>
              <a:t>Took approximately 1000 man-hours</a:t>
            </a:r>
          </a:p>
          <a:p>
            <a:pPr>
              <a:lnSpc>
                <a:spcPct val="80000"/>
              </a:lnSpc>
              <a:buFontTx/>
              <a:buChar char="•"/>
            </a:pPr>
            <a:endParaRPr lang="en-US" sz="2000" smtClean="0">
              <a:latin typeface="Tahoma" pitchFamily="34" charset="0"/>
              <a:cs typeface="Tahoma" pitchFamily="34" charset="0"/>
            </a:endParaRPr>
          </a:p>
          <a:p>
            <a:pPr>
              <a:lnSpc>
                <a:spcPct val="80000"/>
              </a:lnSpc>
              <a:buFontTx/>
              <a:buChar char="•"/>
            </a:pPr>
            <a:r>
              <a:rPr lang="en-US" sz="2000" smtClean="0">
                <a:latin typeface="Tahoma" pitchFamily="34" charset="0"/>
                <a:cs typeface="Tahoma" pitchFamily="34" charset="0"/>
              </a:rPr>
              <a:t>Transformed reported withdrawals from permits as far back as 1980 to withdrawal from wells (aquifers) and intakes (surface-water bodies)</a:t>
            </a:r>
          </a:p>
          <a:p>
            <a:pPr>
              <a:lnSpc>
                <a:spcPct val="80000"/>
              </a:lnSpc>
              <a:buFontTx/>
              <a:buChar char="•"/>
            </a:pPr>
            <a:endParaRPr lang="en-US" sz="2000" smtClean="0">
              <a:latin typeface="Tahoma" pitchFamily="34" charset="0"/>
              <a:cs typeface="Tahoma" pitchFamily="34" charset="0"/>
            </a:endParaRPr>
          </a:p>
          <a:p>
            <a:pPr>
              <a:lnSpc>
                <a:spcPct val="80000"/>
              </a:lnSpc>
              <a:buFontTx/>
              <a:buChar char="•"/>
            </a:pPr>
            <a:r>
              <a:rPr lang="en-US" sz="2000" smtClean="0">
                <a:latin typeface="Tahoma" pitchFamily="34" charset="0"/>
                <a:cs typeface="Tahoma" pitchFamily="34" charset="0"/>
              </a:rPr>
              <a:t>Domestic Demand Regression  Model</a:t>
            </a:r>
          </a:p>
          <a:p>
            <a:pPr lvl="1">
              <a:lnSpc>
                <a:spcPct val="80000"/>
              </a:lnSpc>
            </a:pPr>
            <a:endParaRPr lang="en-US" sz="2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ctrTitle"/>
          </p:nvPr>
        </p:nvSpPr>
        <p:spPr>
          <a:xfrm>
            <a:off x="762000" y="304800"/>
            <a:ext cx="7467600" cy="785813"/>
          </a:xfrm>
        </p:spPr>
        <p:txBody>
          <a:bodyPr/>
          <a:lstStyle/>
          <a:p>
            <a:r>
              <a:rPr lang="en-US" sz="3600" smtClean="0">
                <a:latin typeface="Tahoma" pitchFamily="34" charset="0"/>
                <a:cs typeface="Tahoma" pitchFamily="34" charset="0"/>
              </a:rPr>
              <a:t>Domestic Demand Model</a:t>
            </a:r>
          </a:p>
        </p:txBody>
      </p:sp>
      <p:sp>
        <p:nvSpPr>
          <p:cNvPr id="48130" name="Rectangle 12"/>
          <p:cNvSpPr>
            <a:spLocks noChangeArrowheads="1"/>
          </p:cNvSpPr>
          <p:nvPr/>
        </p:nvSpPr>
        <p:spPr bwMode="auto">
          <a:xfrm>
            <a:off x="3581400" y="1387475"/>
            <a:ext cx="5410200" cy="4765675"/>
          </a:xfrm>
          <a:prstGeom prst="rect">
            <a:avLst/>
          </a:prstGeom>
          <a:noFill/>
          <a:ln w="9525">
            <a:noFill/>
            <a:miter lim="800000"/>
            <a:headEnd/>
            <a:tailEnd/>
          </a:ln>
        </p:spPr>
        <p:txBody>
          <a:bodyPr>
            <a:spAutoFit/>
          </a:bodyPr>
          <a:lstStyle/>
          <a:p>
            <a:pPr eaLnBrk="0" hangingPunct="0">
              <a:lnSpc>
                <a:spcPct val="80000"/>
              </a:lnSpc>
              <a:spcBef>
                <a:spcPct val="20000"/>
              </a:spcBef>
              <a:buFont typeface="Arial" charset="0"/>
              <a:buChar char="•"/>
            </a:pPr>
            <a:r>
              <a:rPr lang="en-US" sz="2400">
                <a:latin typeface="Tahoma" pitchFamily="34" charset="0"/>
                <a:cs typeface="Tahoma" pitchFamily="34" charset="0"/>
              </a:rPr>
              <a:t>Based on over 90,000 domestic water meter readings</a:t>
            </a:r>
          </a:p>
          <a:p>
            <a:pPr lvl="1" eaLnBrk="0" hangingPunct="0">
              <a:lnSpc>
                <a:spcPct val="80000"/>
              </a:lnSpc>
              <a:spcBef>
                <a:spcPct val="20000"/>
              </a:spcBef>
              <a:buFont typeface="Arial" charset="0"/>
              <a:buChar char="•"/>
            </a:pPr>
            <a:r>
              <a:rPr lang="en-US" sz="2400">
                <a:latin typeface="Tahoma" pitchFamily="34" charset="0"/>
                <a:cs typeface="Tahoma" pitchFamily="34" charset="0"/>
              </a:rPr>
              <a:t>QA/QC</a:t>
            </a:r>
          </a:p>
          <a:p>
            <a:pPr lvl="1" eaLnBrk="0" hangingPunct="0">
              <a:lnSpc>
                <a:spcPct val="80000"/>
              </a:lnSpc>
              <a:spcBef>
                <a:spcPct val="20000"/>
              </a:spcBef>
              <a:buFont typeface="Arial" charset="0"/>
              <a:buChar char="•"/>
            </a:pPr>
            <a:r>
              <a:rPr lang="en-US" sz="2400">
                <a:latin typeface="Tahoma" pitchFamily="34" charset="0"/>
                <a:cs typeface="Tahoma" pitchFamily="34" charset="0"/>
              </a:rPr>
              <a:t>Associated with census blocks</a:t>
            </a:r>
          </a:p>
          <a:p>
            <a:pPr lvl="1" eaLnBrk="0" hangingPunct="0">
              <a:lnSpc>
                <a:spcPct val="80000"/>
              </a:lnSpc>
              <a:spcBef>
                <a:spcPct val="20000"/>
              </a:spcBef>
              <a:buFont typeface="Arial" charset="0"/>
              <a:buChar char="•"/>
            </a:pPr>
            <a:endParaRPr lang="en-US" sz="2400">
              <a:latin typeface="Tahoma" pitchFamily="34" charset="0"/>
              <a:cs typeface="Tahoma" pitchFamily="34" charset="0"/>
            </a:endParaRPr>
          </a:p>
          <a:p>
            <a:pPr eaLnBrk="0" hangingPunct="0">
              <a:lnSpc>
                <a:spcPct val="80000"/>
              </a:lnSpc>
              <a:spcBef>
                <a:spcPct val="20000"/>
              </a:spcBef>
              <a:buFont typeface="Arial" charset="0"/>
              <a:buChar char="•"/>
            </a:pPr>
            <a:r>
              <a:rPr lang="en-US" sz="2400">
                <a:latin typeface="Tahoma" pitchFamily="34" charset="0"/>
                <a:cs typeface="Tahoma" pitchFamily="34" charset="0"/>
              </a:rPr>
              <a:t>Computed Domestic Water Demand Coefficients by block</a:t>
            </a:r>
          </a:p>
          <a:p>
            <a:pPr lvl="1" eaLnBrk="0" hangingPunct="0">
              <a:lnSpc>
                <a:spcPct val="80000"/>
              </a:lnSpc>
              <a:spcBef>
                <a:spcPct val="20000"/>
              </a:spcBef>
              <a:buFont typeface="Arial" charset="0"/>
              <a:buChar char="•"/>
            </a:pPr>
            <a:r>
              <a:rPr lang="en-US" sz="2400">
                <a:latin typeface="Tahoma" pitchFamily="34" charset="0"/>
                <a:cs typeface="Tahoma" pitchFamily="34" charset="0"/>
              </a:rPr>
              <a:t>(+)median house value of owner-occupied single family homes</a:t>
            </a:r>
          </a:p>
          <a:p>
            <a:pPr lvl="1" eaLnBrk="0" hangingPunct="0">
              <a:lnSpc>
                <a:spcPct val="80000"/>
              </a:lnSpc>
              <a:spcBef>
                <a:spcPct val="20000"/>
              </a:spcBef>
              <a:buFont typeface="Arial" charset="0"/>
              <a:buChar char="•"/>
            </a:pPr>
            <a:r>
              <a:rPr lang="en-US" sz="2400">
                <a:latin typeface="Tahoma" pitchFamily="34" charset="0"/>
                <a:cs typeface="Tahoma" pitchFamily="34" charset="0"/>
              </a:rPr>
              <a:t>(-)population per housing unit</a:t>
            </a:r>
          </a:p>
          <a:p>
            <a:pPr lvl="1" eaLnBrk="0" hangingPunct="0">
              <a:lnSpc>
                <a:spcPct val="80000"/>
              </a:lnSpc>
              <a:spcBef>
                <a:spcPct val="20000"/>
              </a:spcBef>
              <a:buFont typeface="Arial" charset="0"/>
              <a:buChar char="•"/>
            </a:pPr>
            <a:r>
              <a:rPr lang="en-US" sz="2400">
                <a:latin typeface="Tahoma" pitchFamily="34" charset="0"/>
                <a:cs typeface="Tahoma" pitchFamily="34" charset="0"/>
              </a:rPr>
              <a:t>(-)median year of housing construction (with 1900 as the base value)</a:t>
            </a:r>
          </a:p>
          <a:p>
            <a:pPr lvl="1" eaLnBrk="0" hangingPunct="0">
              <a:lnSpc>
                <a:spcPct val="80000"/>
              </a:lnSpc>
              <a:spcBef>
                <a:spcPct val="20000"/>
              </a:spcBef>
              <a:buFont typeface="Arial" charset="0"/>
              <a:buChar char="•"/>
            </a:pPr>
            <a:r>
              <a:rPr lang="en-US" sz="2400">
                <a:latin typeface="Tahoma" pitchFamily="34" charset="0"/>
                <a:cs typeface="Tahoma" pitchFamily="34" charset="0"/>
              </a:rPr>
              <a:t>(-)housing unit density.</a:t>
            </a:r>
          </a:p>
        </p:txBody>
      </p:sp>
      <p:grpSp>
        <p:nvGrpSpPr>
          <p:cNvPr id="48131" name="Group 10"/>
          <p:cNvGrpSpPr>
            <a:grpSpLocks/>
          </p:cNvGrpSpPr>
          <p:nvPr/>
        </p:nvGrpSpPr>
        <p:grpSpPr bwMode="auto">
          <a:xfrm>
            <a:off x="76200" y="1371600"/>
            <a:ext cx="3505200" cy="4648200"/>
            <a:chOff x="228600" y="1447800"/>
            <a:chExt cx="3200400" cy="4114800"/>
          </a:xfrm>
        </p:grpSpPr>
        <p:grpSp>
          <p:nvGrpSpPr>
            <p:cNvPr id="48132" name="Group 8"/>
            <p:cNvGrpSpPr>
              <a:grpSpLocks/>
            </p:cNvGrpSpPr>
            <p:nvPr/>
          </p:nvGrpSpPr>
          <p:grpSpPr bwMode="auto">
            <a:xfrm>
              <a:off x="228600" y="1447800"/>
              <a:ext cx="3200400" cy="4114800"/>
              <a:chOff x="228600" y="1447800"/>
              <a:chExt cx="3200400" cy="4114800"/>
            </a:xfrm>
          </p:grpSpPr>
          <p:pic>
            <p:nvPicPr>
              <p:cNvPr id="48134" name="Picture 7" descr="WUStudyAreaBlkGrps.jpg"/>
              <p:cNvPicPr>
                <a:picLocks noChangeAspect="1"/>
              </p:cNvPicPr>
              <p:nvPr/>
            </p:nvPicPr>
            <p:blipFill>
              <a:blip r:embed="rId3"/>
              <a:srcRect l="20892" t="5110" r="32442" b="6514"/>
              <a:stretch>
                <a:fillRect/>
              </a:stretch>
            </p:blipFill>
            <p:spPr bwMode="auto">
              <a:xfrm>
                <a:off x="228600" y="1447800"/>
                <a:ext cx="3200400" cy="4114800"/>
              </a:xfrm>
              <a:prstGeom prst="rect">
                <a:avLst/>
              </a:prstGeom>
              <a:noFill/>
              <a:ln w="9525">
                <a:solidFill>
                  <a:schemeClr val="accent1"/>
                </a:solidFill>
                <a:miter lim="800000"/>
                <a:headEnd/>
                <a:tailEnd/>
              </a:ln>
            </p:spPr>
          </p:pic>
          <p:sp>
            <p:nvSpPr>
              <p:cNvPr id="15" name="Title 1"/>
              <p:cNvSpPr txBox="1">
                <a:spLocks/>
              </p:cNvSpPr>
              <p:nvPr/>
            </p:nvSpPr>
            <p:spPr>
              <a:xfrm>
                <a:off x="2743200" y="1524000"/>
                <a:ext cx="457200" cy="404019"/>
              </a:xfrm>
              <a:prstGeom prst="rect">
                <a:avLst/>
              </a:prstGeom>
            </p:spPr>
            <p:txBody>
              <a:bodyPr anchor="ctr">
                <a:normAutofit fontScale="85000" lnSpcReduction="10000"/>
                <a:scene3d>
                  <a:camera prst="orthographicFront">
                    <a:rot lat="0" lon="0" rev="0"/>
                  </a:camera>
                  <a:lightRig rig="threePt" dir="t"/>
                </a:scene3d>
              </a:bodyPr>
              <a:lstStyle/>
              <a:p>
                <a:pPr algn="ctr" fontAlgn="auto">
                  <a:spcAft>
                    <a:spcPts val="0"/>
                  </a:spcAft>
                  <a:defRPr/>
                </a:pPr>
                <a:r>
                  <a:rPr lang="en-US" sz="2000" b="1" dirty="0">
                    <a:latin typeface="+mj-lt"/>
                    <a:ea typeface="+mj-ea"/>
                    <a:cs typeface="+mj-cs"/>
                  </a:rPr>
                  <a:t>HF</a:t>
                </a:r>
              </a:p>
            </p:txBody>
          </p:sp>
          <p:sp>
            <p:nvSpPr>
              <p:cNvPr id="16" name="Title 1"/>
              <p:cNvSpPr txBox="1">
                <a:spLocks/>
              </p:cNvSpPr>
              <p:nvPr/>
            </p:nvSpPr>
            <p:spPr>
              <a:xfrm>
                <a:off x="1066386" y="5105869"/>
                <a:ext cx="458028" cy="403329"/>
              </a:xfrm>
              <a:prstGeom prst="rect">
                <a:avLst/>
              </a:prstGeom>
            </p:spPr>
            <p:txBody>
              <a:bodyPr anchor="ctr">
                <a:normAutofit fontScale="85000" lnSpcReduction="10000"/>
              </a:bodyPr>
              <a:lstStyle/>
              <a:p>
                <a:pPr algn="ctr" fontAlgn="auto">
                  <a:spcAft>
                    <a:spcPts val="0"/>
                  </a:spcAft>
                  <a:defRPr/>
                </a:pPr>
                <a:r>
                  <a:rPr lang="en-US" sz="2000" b="1" dirty="0">
                    <a:latin typeface="+mj-lt"/>
                    <a:ea typeface="+mj-ea"/>
                    <a:cs typeface="+mj-cs"/>
                  </a:rPr>
                  <a:t>AA</a:t>
                </a:r>
              </a:p>
            </p:txBody>
          </p:sp>
        </p:grpSp>
        <p:sp>
          <p:nvSpPr>
            <p:cNvPr id="10" name="Title 1"/>
            <p:cNvSpPr txBox="1">
              <a:spLocks/>
            </p:cNvSpPr>
            <p:nvPr/>
          </p:nvSpPr>
          <p:spPr>
            <a:xfrm rot="18048151">
              <a:off x="1820099" y="3601286"/>
              <a:ext cx="1371600" cy="404019"/>
            </a:xfrm>
            <a:prstGeom prst="rect">
              <a:avLst/>
            </a:prstGeom>
          </p:spPr>
          <p:txBody>
            <a:bodyPr anchor="ctr">
              <a:normAutofit/>
              <a:scene3d>
                <a:camera prst="orthographicFront">
                  <a:rot lat="0" lon="0" rev="0"/>
                </a:camera>
                <a:lightRig rig="threePt" dir="t"/>
              </a:scene3d>
            </a:bodyPr>
            <a:lstStyle/>
            <a:p>
              <a:pPr algn="ctr" fontAlgn="auto">
                <a:spcAft>
                  <a:spcPts val="0"/>
                </a:spcAft>
                <a:defRPr/>
              </a:pPr>
              <a:r>
                <a:rPr lang="en-US" sz="1200" b="1" i="1" dirty="0">
                  <a:solidFill>
                    <a:srgbClr val="0070C0"/>
                  </a:solidFill>
                  <a:latin typeface="+mj-lt"/>
                  <a:ea typeface="+mj-ea"/>
                  <a:cs typeface="+mj-cs"/>
                </a:rPr>
                <a:t>Chesapeake Bay</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457200" y="228600"/>
            <a:ext cx="8229600" cy="884238"/>
          </a:xfrm>
        </p:spPr>
        <p:txBody>
          <a:bodyPr/>
          <a:lstStyle/>
          <a:p>
            <a:r>
              <a:rPr lang="en-US" sz="3200" smtClean="0"/>
              <a:t>Per capita Annual Water Demand Estimations</a:t>
            </a:r>
          </a:p>
        </p:txBody>
      </p:sp>
      <p:pic>
        <p:nvPicPr>
          <p:cNvPr id="50178" name="Picture 2" descr="BRACEstimateionBlocks_Ann_percapitaPresentacion.jpg"/>
          <p:cNvPicPr>
            <a:picLocks noChangeAspect="1"/>
          </p:cNvPicPr>
          <p:nvPr/>
        </p:nvPicPr>
        <p:blipFill>
          <a:blip r:embed="rId3"/>
          <a:srcRect/>
          <a:stretch>
            <a:fillRect/>
          </a:stretch>
        </p:blipFill>
        <p:spPr bwMode="auto">
          <a:xfrm>
            <a:off x="1219200" y="1143000"/>
            <a:ext cx="6951663"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en-US" smtClean="0">
                <a:latin typeface="Tahoma" pitchFamily="34" charset="0"/>
              </a:rPr>
              <a:t>Overview</a:t>
            </a:r>
          </a:p>
        </p:txBody>
      </p:sp>
      <p:sp>
        <p:nvSpPr>
          <p:cNvPr id="18434" name="Rectangle 3"/>
          <p:cNvSpPr>
            <a:spLocks noGrp="1"/>
          </p:cNvSpPr>
          <p:nvPr>
            <p:ph type="body" idx="1"/>
          </p:nvPr>
        </p:nvSpPr>
        <p:spPr>
          <a:xfrm>
            <a:off x="457200" y="1447800"/>
            <a:ext cx="8229600" cy="4525963"/>
          </a:xfrm>
        </p:spPr>
        <p:txBody>
          <a:bodyPr/>
          <a:lstStyle/>
          <a:p>
            <a:r>
              <a:rPr lang="en-US" smtClean="0">
                <a:latin typeface="Tahoma" pitchFamily="34" charset="0"/>
              </a:rPr>
              <a:t>USGS roles in collection and dissemination of water information</a:t>
            </a:r>
          </a:p>
          <a:p>
            <a:r>
              <a:rPr lang="en-US" smtClean="0">
                <a:latin typeface="Tahoma" pitchFamily="34" charset="0"/>
              </a:rPr>
              <a:t>Overview of current USGS water-use activities</a:t>
            </a:r>
          </a:p>
          <a:p>
            <a:r>
              <a:rPr lang="en-US" smtClean="0">
                <a:latin typeface="Tahoma" pitchFamily="34" charset="0"/>
              </a:rPr>
              <a:t>StreamStats and water use</a:t>
            </a:r>
          </a:p>
          <a:p>
            <a:r>
              <a:rPr lang="en-US" smtClean="0">
                <a:latin typeface="Tahoma" pitchFamily="34" charset="0"/>
              </a:rPr>
              <a:t>USGS water-use databases and their structures</a:t>
            </a:r>
          </a:p>
          <a:p>
            <a:pPr>
              <a:buFont typeface="Arial" charset="0"/>
              <a:buNone/>
            </a:pPr>
            <a:endParaRPr lang="en-US" smtClean="0">
              <a:latin typeface="Tahoma" pitchFamily="34" charset="0"/>
            </a:endParaRPr>
          </a:p>
          <a:p>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3" descr="WaterBase.jpg"/>
          <p:cNvPicPr>
            <a:picLocks noGrp="1" noChangeAspect="1"/>
          </p:cNvPicPr>
          <p:nvPr>
            <p:ph idx="4294967295"/>
          </p:nvPr>
        </p:nvPicPr>
        <p:blipFill>
          <a:blip r:embed="rId3"/>
          <a:srcRect/>
          <a:stretch>
            <a:fillRect/>
          </a:stretch>
        </p:blipFill>
        <p:spPr>
          <a:xfrm>
            <a:off x="152400" y="0"/>
            <a:ext cx="8839200" cy="683101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Content Placeholder 3" descr="WaterBaseBlocks.jpg"/>
          <p:cNvPicPr>
            <a:picLocks noGrp="1" noChangeAspect="1"/>
          </p:cNvPicPr>
          <p:nvPr>
            <p:ph idx="4294967295"/>
          </p:nvPr>
        </p:nvPicPr>
        <p:blipFill>
          <a:blip r:embed="rId3"/>
          <a:srcRect/>
          <a:stretch>
            <a:fillRect/>
          </a:stretch>
        </p:blipFill>
        <p:spPr>
          <a:xfrm>
            <a:off x="88900" y="0"/>
            <a:ext cx="8915400" cy="6889750"/>
          </a:xfrm>
        </p:spPr>
      </p:pic>
      <p:sp>
        <p:nvSpPr>
          <p:cNvPr id="3" name="Oval 2"/>
          <p:cNvSpPr/>
          <p:nvPr/>
        </p:nvSpPr>
        <p:spPr>
          <a:xfrm>
            <a:off x="2514600" y="1600200"/>
            <a:ext cx="609600" cy="457200"/>
          </a:xfrm>
          <a:prstGeom prst="ellipse">
            <a:avLst/>
          </a:prstGeom>
          <a:noFill/>
          <a:ln w="34925">
            <a:solidFill>
              <a:srgbClr val="00B05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6400800" y="4267200"/>
            <a:ext cx="609600" cy="457200"/>
          </a:xfrm>
          <a:prstGeom prst="ellipse">
            <a:avLst/>
          </a:prstGeom>
          <a:noFill/>
          <a:ln w="34925">
            <a:solidFill>
              <a:srgbClr val="FF00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3657600" y="838200"/>
            <a:ext cx="609600" cy="457200"/>
          </a:xfrm>
          <a:prstGeom prst="ellipse">
            <a:avLst/>
          </a:prstGeom>
          <a:noFill/>
          <a:ln w="34925">
            <a:solidFill>
              <a:srgbClr val="00B05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4191000" y="2819400"/>
            <a:ext cx="609600" cy="457200"/>
          </a:xfrm>
          <a:prstGeom prst="ellipse">
            <a:avLst/>
          </a:prstGeom>
          <a:noFill/>
          <a:ln w="34925">
            <a:solidFill>
              <a:srgbClr val="00B05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5562600" y="1981200"/>
            <a:ext cx="1905000" cy="762000"/>
          </a:xfrm>
          <a:prstGeom prst="ellipse">
            <a:avLst/>
          </a:prstGeom>
          <a:solidFill>
            <a:schemeClr val="bg1">
              <a:alpha val="87000"/>
            </a:schemeClr>
          </a:solidFill>
          <a:ln w="34925">
            <a:solidFill>
              <a:srgbClr val="00B05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Distribution</a:t>
            </a:r>
          </a:p>
        </p:txBody>
      </p:sp>
      <p:sp>
        <p:nvSpPr>
          <p:cNvPr id="11" name="Oval 10"/>
          <p:cNvSpPr/>
          <p:nvPr/>
        </p:nvSpPr>
        <p:spPr>
          <a:xfrm>
            <a:off x="4191000" y="5486400"/>
            <a:ext cx="1828800" cy="762000"/>
          </a:xfrm>
          <a:prstGeom prst="ellipse">
            <a:avLst/>
          </a:prstGeom>
          <a:solidFill>
            <a:schemeClr val="bg1">
              <a:alpha val="87000"/>
            </a:schemeClr>
          </a:solidFill>
          <a:ln w="34925">
            <a:solidFill>
              <a:schemeClr val="accent2">
                <a:lumMod val="75000"/>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Collection</a:t>
            </a:r>
          </a:p>
        </p:txBody>
      </p:sp>
      <p:cxnSp>
        <p:nvCxnSpPr>
          <p:cNvPr id="13" name="Straight Arrow Connector 12"/>
          <p:cNvCxnSpPr>
            <a:stCxn id="6" idx="5"/>
            <a:endCxn id="10" idx="1"/>
          </p:cNvCxnSpPr>
          <p:nvPr/>
        </p:nvCxnSpPr>
        <p:spPr>
          <a:xfrm rot="16200000" flipH="1">
            <a:off x="4578350" y="828675"/>
            <a:ext cx="863600" cy="166370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6"/>
            <a:endCxn id="10" idx="2"/>
          </p:cNvCxnSpPr>
          <p:nvPr/>
        </p:nvCxnSpPr>
        <p:spPr>
          <a:xfrm>
            <a:off x="3124200" y="1828800"/>
            <a:ext cx="2438400" cy="53340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0" idx="3"/>
          </p:cNvCxnSpPr>
          <p:nvPr/>
        </p:nvCxnSpPr>
        <p:spPr>
          <a:xfrm flipV="1">
            <a:off x="4800600" y="2632075"/>
            <a:ext cx="1041400" cy="415925"/>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4"/>
            <a:endCxn id="5" idx="0"/>
          </p:cNvCxnSpPr>
          <p:nvPr/>
        </p:nvCxnSpPr>
        <p:spPr>
          <a:xfrm rot="16200000" flipH="1">
            <a:off x="5848350" y="3409950"/>
            <a:ext cx="1524000" cy="19050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4"/>
          </p:cNvCxnSpPr>
          <p:nvPr/>
        </p:nvCxnSpPr>
        <p:spPr>
          <a:xfrm rot="5400000">
            <a:off x="5829300" y="4686300"/>
            <a:ext cx="838200" cy="91440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6"/>
          </p:cNvCxnSpPr>
          <p:nvPr/>
        </p:nvCxnSpPr>
        <p:spPr>
          <a:xfrm flipV="1">
            <a:off x="6019800" y="5791200"/>
            <a:ext cx="1676400" cy="7620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1"/>
          <p:cNvSpPr>
            <a:spLocks noGrp="1"/>
          </p:cNvSpPr>
          <p:nvPr>
            <p:ph type="sldNum" sz="quarter" idx="10"/>
          </p:nvPr>
        </p:nvSpPr>
        <p:spPr bwMode="auto">
          <a:noFill/>
          <a:ln>
            <a:miter lim="800000"/>
            <a:headEnd/>
            <a:tailEnd/>
          </a:ln>
        </p:spPr>
        <p:txBody>
          <a:bodyPr/>
          <a:lstStyle/>
          <a:p>
            <a:fld id="{1CA5EFF9-121F-46FB-9A62-97DAD0BF2B6A}" type="slidenum">
              <a:rPr lang="en-US" smtClean="0"/>
              <a:pPr/>
              <a:t>22</a:t>
            </a:fld>
            <a:endParaRPr lang="en-US" smtClean="0"/>
          </a:p>
        </p:txBody>
      </p:sp>
      <p:pic>
        <p:nvPicPr>
          <p:cNvPr id="56322" name="Picture 2" descr="C:\Documents and Settings\mrnardi-pr\Desktop\TudorWUPres\Spider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p:txBody>
          <a:bodyPr lIns="90488" tIns="44450" rIns="90488" bIns="44450"/>
          <a:lstStyle/>
          <a:p>
            <a:r>
              <a:rPr lang="en-US" smtClean="0">
                <a:latin typeface="Tahoma" pitchFamily="34" charset="0"/>
              </a:rPr>
              <a:t>What is StreamStats?</a:t>
            </a:r>
          </a:p>
        </p:txBody>
      </p:sp>
      <p:sp>
        <p:nvSpPr>
          <p:cNvPr id="57346" name="Rectangle 3"/>
          <p:cNvSpPr>
            <a:spLocks noGrp="1" noChangeArrowheads="1"/>
          </p:cNvSpPr>
          <p:nvPr>
            <p:ph type="body" idx="4294967295"/>
          </p:nvPr>
        </p:nvSpPr>
        <p:spPr>
          <a:xfrm>
            <a:off x="485775" y="1546225"/>
            <a:ext cx="8124825" cy="4948238"/>
          </a:xfrm>
        </p:spPr>
        <p:txBody>
          <a:bodyPr lIns="90488" tIns="44450" rIns="90488" bIns="44450"/>
          <a:lstStyle/>
          <a:p>
            <a:pPr>
              <a:lnSpc>
                <a:spcPct val="110000"/>
              </a:lnSpc>
              <a:spcBef>
                <a:spcPts val="200"/>
              </a:spcBef>
              <a:spcAft>
                <a:spcPts val="200"/>
              </a:spcAft>
            </a:pPr>
            <a:r>
              <a:rPr lang="en-US" sz="2800" smtClean="0">
                <a:latin typeface="Tahoma" pitchFamily="34" charset="0"/>
              </a:rPr>
              <a:t>A map-based Web application that provides information that can be used by engineers, managers, planners, and others to make informed decisions on water-related activities</a:t>
            </a:r>
          </a:p>
          <a:p>
            <a:pPr>
              <a:lnSpc>
                <a:spcPct val="110000"/>
              </a:lnSpc>
              <a:spcBef>
                <a:spcPts val="200"/>
              </a:spcBef>
              <a:spcAft>
                <a:spcPts val="200"/>
              </a:spcAft>
            </a:pPr>
            <a:r>
              <a:rPr lang="en-US" sz="2800" smtClean="0">
                <a:latin typeface="Tahoma" pitchFamily="34" charset="0"/>
              </a:rPr>
              <a:t>Primary product is streamflow statistics, such as 100-year flood, mean flow, 7-day, 10-year low flow, etc.</a:t>
            </a:r>
          </a:p>
          <a:p>
            <a:pPr>
              <a:lnSpc>
                <a:spcPct val="110000"/>
              </a:lnSpc>
              <a:spcBef>
                <a:spcPts val="200"/>
              </a:spcBef>
              <a:spcAft>
                <a:spcPts val="200"/>
              </a:spcAft>
            </a:pPr>
            <a:r>
              <a:rPr lang="en-US" sz="2800" smtClean="0">
                <a:latin typeface="Tahoma" pitchFamily="34" charset="0"/>
              </a:rPr>
              <a:t>Allows analysis of upstream/downstream relations along streams and water use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533400" y="228600"/>
            <a:ext cx="8320088" cy="977900"/>
          </a:xfrm>
        </p:spPr>
        <p:txBody>
          <a:bodyPr lIns="90488" tIns="44450" rIns="90488" bIns="44450"/>
          <a:lstStyle/>
          <a:p>
            <a:r>
              <a:rPr lang="en-US" sz="3600" smtClean="0">
                <a:latin typeface="Tahoma" pitchFamily="34" charset="0"/>
              </a:rPr>
              <a:t>Implementation Status</a:t>
            </a:r>
          </a:p>
        </p:txBody>
      </p:sp>
      <p:sp>
        <p:nvSpPr>
          <p:cNvPr id="59394" name="Rectangle 6"/>
          <p:cNvSpPr>
            <a:spLocks noGrp="1" noChangeArrowheads="1"/>
          </p:cNvSpPr>
          <p:nvPr>
            <p:ph type="body" idx="4294967295"/>
          </p:nvPr>
        </p:nvSpPr>
        <p:spPr>
          <a:xfrm>
            <a:off x="6067425" y="2084388"/>
            <a:ext cx="2808288" cy="3592512"/>
          </a:xfrm>
        </p:spPr>
        <p:txBody>
          <a:bodyPr lIns="90488" tIns="44450" rIns="90488" bIns="44450"/>
          <a:lstStyle/>
          <a:p>
            <a:r>
              <a:rPr lang="en-US" sz="2400" smtClean="0">
                <a:latin typeface="Tahoma" pitchFamily="34" charset="0"/>
              </a:rPr>
              <a:t>21 states fully implemented </a:t>
            </a:r>
          </a:p>
          <a:p>
            <a:r>
              <a:rPr lang="en-US" sz="2400" smtClean="0">
                <a:latin typeface="Tahoma" pitchFamily="34" charset="0"/>
              </a:rPr>
              <a:t>4 states partly implemented </a:t>
            </a:r>
          </a:p>
          <a:p>
            <a:r>
              <a:rPr lang="en-US" sz="2400" smtClean="0">
                <a:latin typeface="Tahoma" pitchFamily="34" charset="0"/>
              </a:rPr>
              <a:t>9 states in implementation process</a:t>
            </a:r>
          </a:p>
        </p:txBody>
      </p:sp>
      <p:pic>
        <p:nvPicPr>
          <p:cNvPr id="59395" name="Picture 2"/>
          <p:cNvPicPr>
            <a:picLocks noChangeAspect="1" noChangeArrowheads="1"/>
          </p:cNvPicPr>
          <p:nvPr/>
        </p:nvPicPr>
        <p:blipFill>
          <a:blip r:embed="rId3">
            <a:clrChange>
              <a:clrFrom>
                <a:srgbClr val="FFFFFF"/>
              </a:clrFrom>
              <a:clrTo>
                <a:srgbClr val="FFFFFF">
                  <a:alpha val="0"/>
                </a:srgbClr>
              </a:clrTo>
            </a:clrChange>
          </a:blip>
          <a:srcRect r="22842"/>
          <a:stretch>
            <a:fillRect/>
          </a:stretch>
        </p:blipFill>
        <p:spPr bwMode="auto">
          <a:xfrm>
            <a:off x="457200" y="1143000"/>
            <a:ext cx="4808538" cy="4749800"/>
          </a:xfrm>
          <a:prstGeom prst="rect">
            <a:avLst/>
          </a:prstGeom>
          <a:solidFill>
            <a:schemeClr val="bg2"/>
          </a:solid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a:xfrm>
            <a:off x="1219200" y="274638"/>
            <a:ext cx="7467600" cy="1143000"/>
          </a:xfrm>
        </p:spPr>
        <p:txBody>
          <a:bodyPr/>
          <a:lstStyle/>
          <a:p>
            <a:r>
              <a:rPr lang="en-US" sz="3600" smtClean="0">
                <a:latin typeface="Tahoma" pitchFamily="34" charset="0"/>
              </a:rPr>
              <a:t>Water-Use Stream Stats Linkage</a:t>
            </a:r>
          </a:p>
        </p:txBody>
      </p:sp>
      <p:pic>
        <p:nvPicPr>
          <p:cNvPr id="61442" name="Picture 2" descr="\\igsacnewfs05\data\kries\My Pictures\Microsoft Clip Organizer\j0434845.png"/>
          <p:cNvPicPr>
            <a:picLocks noChangeAspect="1" noChangeArrowheads="1"/>
          </p:cNvPicPr>
          <p:nvPr/>
        </p:nvPicPr>
        <p:blipFill>
          <a:blip r:embed="rId3"/>
          <a:srcRect/>
          <a:stretch>
            <a:fillRect/>
          </a:stretch>
        </p:blipFill>
        <p:spPr bwMode="auto">
          <a:xfrm>
            <a:off x="5872163" y="1544638"/>
            <a:ext cx="1714500" cy="1714500"/>
          </a:xfrm>
          <a:prstGeom prst="rect">
            <a:avLst/>
          </a:prstGeom>
          <a:noFill/>
          <a:ln w="9525">
            <a:noFill/>
            <a:miter lim="800000"/>
            <a:headEnd/>
            <a:tailEnd/>
          </a:ln>
        </p:spPr>
      </p:pic>
      <p:pic>
        <p:nvPicPr>
          <p:cNvPr id="61443" name="Picture 5"/>
          <p:cNvPicPr>
            <a:picLocks noChangeAspect="1" noChangeArrowheads="1"/>
          </p:cNvPicPr>
          <p:nvPr/>
        </p:nvPicPr>
        <p:blipFill>
          <a:blip r:embed="rId4"/>
          <a:srcRect/>
          <a:stretch>
            <a:fillRect/>
          </a:stretch>
        </p:blipFill>
        <p:spPr bwMode="auto">
          <a:xfrm>
            <a:off x="2195513" y="2663825"/>
            <a:ext cx="2422525" cy="1828800"/>
          </a:xfrm>
          <a:prstGeom prst="rect">
            <a:avLst/>
          </a:prstGeom>
          <a:noFill/>
          <a:ln w="9525">
            <a:noFill/>
            <a:miter lim="800000"/>
            <a:headEnd/>
            <a:tailEnd/>
          </a:ln>
        </p:spPr>
      </p:pic>
      <p:sp>
        <p:nvSpPr>
          <p:cNvPr id="61444" name="TextBox 8"/>
          <p:cNvSpPr txBox="1">
            <a:spLocks noChangeArrowheads="1"/>
          </p:cNvSpPr>
          <p:nvPr/>
        </p:nvSpPr>
        <p:spPr bwMode="auto">
          <a:xfrm>
            <a:off x="7243763" y="1470025"/>
            <a:ext cx="1482725" cy="1314450"/>
          </a:xfrm>
          <a:prstGeom prst="rect">
            <a:avLst/>
          </a:prstGeom>
          <a:noFill/>
          <a:ln w="9525">
            <a:noFill/>
            <a:miter lim="800000"/>
            <a:headEnd/>
            <a:tailEnd/>
          </a:ln>
        </p:spPr>
        <p:txBody>
          <a:bodyPr>
            <a:spAutoFit/>
          </a:bodyPr>
          <a:lstStyle/>
          <a:p>
            <a:r>
              <a:rPr lang="en-US" sz="1600" b="1">
                <a:latin typeface="Tahoma" pitchFamily="34" charset="0"/>
                <a:cs typeface="Arial" charset="0"/>
              </a:rPr>
              <a:t>SWUDS Water-Use Database (UNIX/</a:t>
            </a:r>
            <a:br>
              <a:rPr lang="en-US" sz="1600" b="1">
                <a:latin typeface="Tahoma" pitchFamily="34" charset="0"/>
                <a:cs typeface="Arial" charset="0"/>
              </a:rPr>
            </a:br>
            <a:r>
              <a:rPr lang="en-US" sz="1600" b="1">
                <a:latin typeface="Tahoma" pitchFamily="34" charset="0"/>
                <a:cs typeface="Arial" charset="0"/>
              </a:rPr>
              <a:t>Ingres)</a:t>
            </a:r>
          </a:p>
        </p:txBody>
      </p:sp>
      <p:sp>
        <p:nvSpPr>
          <p:cNvPr id="61445" name="TextBox 9"/>
          <p:cNvSpPr txBox="1">
            <a:spLocks noChangeArrowheads="1"/>
          </p:cNvSpPr>
          <p:nvPr/>
        </p:nvSpPr>
        <p:spPr bwMode="auto">
          <a:xfrm>
            <a:off x="7162800" y="4419600"/>
            <a:ext cx="1676400" cy="581025"/>
          </a:xfrm>
          <a:prstGeom prst="rect">
            <a:avLst/>
          </a:prstGeom>
          <a:noFill/>
          <a:ln w="9525">
            <a:noFill/>
            <a:miter lim="800000"/>
            <a:headEnd/>
            <a:tailEnd/>
          </a:ln>
        </p:spPr>
        <p:txBody>
          <a:bodyPr>
            <a:spAutoFit/>
          </a:bodyPr>
          <a:lstStyle/>
          <a:p>
            <a:r>
              <a:rPr lang="en-US" sz="1600" b="1">
                <a:latin typeface="Tahoma" pitchFamily="34" charset="0"/>
                <a:cs typeface="Arial" charset="0"/>
              </a:rPr>
              <a:t>ArcHydro Geodatabase</a:t>
            </a:r>
          </a:p>
        </p:txBody>
      </p:sp>
      <p:pic>
        <p:nvPicPr>
          <p:cNvPr id="61446" name="Picture 6"/>
          <p:cNvPicPr>
            <a:picLocks noChangeAspect="1" noChangeArrowheads="1"/>
          </p:cNvPicPr>
          <p:nvPr/>
        </p:nvPicPr>
        <p:blipFill>
          <a:blip r:embed="rId5"/>
          <a:srcRect/>
          <a:stretch>
            <a:fillRect/>
          </a:stretch>
        </p:blipFill>
        <p:spPr bwMode="auto">
          <a:xfrm>
            <a:off x="246063" y="1447800"/>
            <a:ext cx="1781175" cy="2098675"/>
          </a:xfrm>
          <a:prstGeom prst="rect">
            <a:avLst/>
          </a:prstGeom>
          <a:noFill/>
          <a:ln w="9525">
            <a:noFill/>
            <a:miter lim="800000"/>
            <a:headEnd/>
            <a:tailEnd/>
          </a:ln>
        </p:spPr>
      </p:pic>
      <p:sp>
        <p:nvSpPr>
          <p:cNvPr id="61447" name="TextBox 11"/>
          <p:cNvSpPr txBox="1">
            <a:spLocks noChangeArrowheads="1"/>
          </p:cNvSpPr>
          <p:nvPr/>
        </p:nvSpPr>
        <p:spPr bwMode="auto">
          <a:xfrm>
            <a:off x="2514600" y="2286000"/>
            <a:ext cx="1720850" cy="336550"/>
          </a:xfrm>
          <a:prstGeom prst="rect">
            <a:avLst/>
          </a:prstGeom>
          <a:noFill/>
          <a:ln w="9525">
            <a:noFill/>
            <a:miter lim="800000"/>
            <a:headEnd/>
            <a:tailEnd/>
          </a:ln>
        </p:spPr>
        <p:txBody>
          <a:bodyPr>
            <a:spAutoFit/>
          </a:bodyPr>
          <a:lstStyle/>
          <a:p>
            <a:r>
              <a:rPr lang="en-US" sz="1600" b="1">
                <a:latin typeface="Tahoma" pitchFamily="34" charset="0"/>
                <a:cs typeface="Arial" charset="0"/>
              </a:rPr>
              <a:t>StreamStats</a:t>
            </a:r>
          </a:p>
        </p:txBody>
      </p:sp>
      <p:sp>
        <p:nvSpPr>
          <p:cNvPr id="61448" name="TextBox 12"/>
          <p:cNvSpPr txBox="1">
            <a:spLocks noChangeArrowheads="1"/>
          </p:cNvSpPr>
          <p:nvPr/>
        </p:nvSpPr>
        <p:spPr bwMode="auto">
          <a:xfrm>
            <a:off x="609600" y="1066800"/>
            <a:ext cx="1106488" cy="336550"/>
          </a:xfrm>
          <a:prstGeom prst="rect">
            <a:avLst/>
          </a:prstGeom>
          <a:noFill/>
          <a:ln w="9525">
            <a:noFill/>
            <a:miter lim="800000"/>
            <a:headEnd/>
            <a:tailEnd/>
          </a:ln>
        </p:spPr>
        <p:txBody>
          <a:bodyPr>
            <a:spAutoFit/>
          </a:bodyPr>
          <a:lstStyle/>
          <a:p>
            <a:r>
              <a:rPr lang="en-US" sz="1600" b="1">
                <a:latin typeface="Tahoma" pitchFamily="34" charset="0"/>
                <a:cs typeface="Arial" charset="0"/>
              </a:rPr>
              <a:t>Output</a:t>
            </a:r>
          </a:p>
        </p:txBody>
      </p:sp>
      <p:cxnSp>
        <p:nvCxnSpPr>
          <p:cNvPr id="61449" name="Straight Arrow Connector 17"/>
          <p:cNvCxnSpPr>
            <a:cxnSpLocks noChangeShapeType="1"/>
          </p:cNvCxnSpPr>
          <p:nvPr/>
        </p:nvCxnSpPr>
        <p:spPr bwMode="auto">
          <a:xfrm rot="16200000" flipH="1">
            <a:off x="6290469" y="3658394"/>
            <a:ext cx="727075" cy="7937"/>
          </a:xfrm>
          <a:prstGeom prst="straightConnector1">
            <a:avLst/>
          </a:prstGeom>
          <a:noFill/>
          <a:ln w="60325" algn="ctr">
            <a:solidFill>
              <a:srgbClr val="FF0000"/>
            </a:solidFill>
            <a:round/>
            <a:headEnd/>
            <a:tailEnd type="triangle" w="med" len="med"/>
          </a:ln>
        </p:spPr>
      </p:cxnSp>
      <p:sp>
        <p:nvSpPr>
          <p:cNvPr id="19" name="Arc 18"/>
          <p:cNvSpPr/>
          <p:nvPr/>
        </p:nvSpPr>
        <p:spPr bwMode="auto">
          <a:xfrm>
            <a:off x="3328988" y="3560763"/>
            <a:ext cx="2876550" cy="935037"/>
          </a:xfrm>
          <a:prstGeom prst="arc">
            <a:avLst>
              <a:gd name="adj1" fmla="val 16200000"/>
              <a:gd name="adj2" fmla="val 21578780"/>
            </a:avLst>
          </a:prstGeom>
          <a:noFill/>
          <a:ln w="53975" cap="flat" cmpd="sng" algn="ctr">
            <a:solidFill>
              <a:srgbClr val="FF0000"/>
            </a:solidFill>
            <a:prstDash val="solid"/>
            <a:round/>
            <a:headEnd type="none" w="med" len="med"/>
            <a:tailEnd type="triangle" w="med" len="med"/>
          </a:ln>
          <a:effectLst/>
        </p:spPr>
        <p:txBody>
          <a:bodyPr anchor="ctr">
            <a:spAutoFit/>
          </a:bodyPr>
          <a:lstStyle/>
          <a:p>
            <a:pPr algn="ctr" eaLnBrk="0" hangingPunct="0">
              <a:spcBef>
                <a:spcPct val="50000"/>
              </a:spcBef>
              <a:spcAft>
                <a:spcPct val="10000"/>
              </a:spcAft>
              <a:buClr>
                <a:srgbClr val="FAFD00"/>
              </a:buClr>
              <a:buFont typeface="Monotype Sorts" pitchFamily="2" charset="2"/>
              <a:buNone/>
              <a:defRPr/>
            </a:pPr>
            <a:endParaRPr lang="en-US" sz="2400" b="1">
              <a:latin typeface="Arial Narrow" pitchFamily="34" charset="0"/>
              <a:cs typeface="Arial" charset="0"/>
            </a:endParaRPr>
          </a:p>
        </p:txBody>
      </p:sp>
      <p:sp>
        <p:nvSpPr>
          <p:cNvPr id="61451" name="TextBox 19"/>
          <p:cNvSpPr txBox="1">
            <a:spLocks noChangeArrowheads="1"/>
          </p:cNvSpPr>
          <p:nvPr/>
        </p:nvSpPr>
        <p:spPr bwMode="auto">
          <a:xfrm>
            <a:off x="4724400" y="2667000"/>
            <a:ext cx="1306513" cy="825500"/>
          </a:xfrm>
          <a:prstGeom prst="rect">
            <a:avLst/>
          </a:prstGeom>
          <a:noFill/>
          <a:ln w="9525">
            <a:noFill/>
            <a:miter lim="800000"/>
            <a:headEnd/>
            <a:tailEnd/>
          </a:ln>
        </p:spPr>
        <p:txBody>
          <a:bodyPr>
            <a:spAutoFit/>
          </a:bodyPr>
          <a:lstStyle/>
          <a:p>
            <a:r>
              <a:rPr lang="en-US" sz="1600" b="1">
                <a:latin typeface="Tahoma" pitchFamily="34" charset="0"/>
                <a:cs typeface="Arial" charset="0"/>
              </a:rPr>
              <a:t>Web service request</a:t>
            </a:r>
          </a:p>
        </p:txBody>
      </p:sp>
      <p:sp>
        <p:nvSpPr>
          <p:cNvPr id="21" name="Arc 20"/>
          <p:cNvSpPr/>
          <p:nvPr/>
        </p:nvSpPr>
        <p:spPr bwMode="auto">
          <a:xfrm rot="10800000">
            <a:off x="4538663" y="4084638"/>
            <a:ext cx="2874962" cy="935037"/>
          </a:xfrm>
          <a:prstGeom prst="arc">
            <a:avLst>
              <a:gd name="adj1" fmla="val 16200000"/>
              <a:gd name="adj2" fmla="val 21578780"/>
            </a:avLst>
          </a:prstGeom>
          <a:noFill/>
          <a:ln w="53975" cap="flat" cmpd="sng" algn="ctr">
            <a:solidFill>
              <a:srgbClr val="FF0000"/>
            </a:solidFill>
            <a:prstDash val="solid"/>
            <a:round/>
            <a:headEnd type="none" w="med" len="med"/>
            <a:tailEnd type="triangle" w="med" len="med"/>
          </a:ln>
          <a:effectLst/>
        </p:spPr>
        <p:txBody>
          <a:bodyPr anchor="ctr">
            <a:spAutoFit/>
          </a:bodyPr>
          <a:lstStyle/>
          <a:p>
            <a:pPr algn="ctr" eaLnBrk="0" hangingPunct="0">
              <a:spcBef>
                <a:spcPct val="50000"/>
              </a:spcBef>
              <a:spcAft>
                <a:spcPct val="10000"/>
              </a:spcAft>
              <a:buClr>
                <a:srgbClr val="FAFD00"/>
              </a:buClr>
              <a:buFont typeface="Monotype Sorts" pitchFamily="2" charset="2"/>
              <a:buNone/>
              <a:defRPr/>
            </a:pPr>
            <a:endParaRPr lang="en-US" sz="2400" b="1">
              <a:latin typeface="Arial Narrow" pitchFamily="34" charset="0"/>
              <a:cs typeface="Arial" charset="0"/>
            </a:endParaRPr>
          </a:p>
        </p:txBody>
      </p:sp>
      <p:sp>
        <p:nvSpPr>
          <p:cNvPr id="61453" name="TextBox 21"/>
          <p:cNvSpPr txBox="1">
            <a:spLocks noChangeArrowheads="1"/>
          </p:cNvSpPr>
          <p:nvPr/>
        </p:nvSpPr>
        <p:spPr bwMode="auto">
          <a:xfrm>
            <a:off x="4800600" y="5181600"/>
            <a:ext cx="1304925" cy="581025"/>
          </a:xfrm>
          <a:prstGeom prst="rect">
            <a:avLst/>
          </a:prstGeom>
          <a:noFill/>
          <a:ln w="9525">
            <a:noFill/>
            <a:miter lim="800000"/>
            <a:headEnd/>
            <a:tailEnd/>
          </a:ln>
        </p:spPr>
        <p:txBody>
          <a:bodyPr>
            <a:spAutoFit/>
          </a:bodyPr>
          <a:lstStyle/>
          <a:p>
            <a:r>
              <a:rPr lang="en-US" sz="1600" b="1">
                <a:latin typeface="Arial Narrow" pitchFamily="34" charset="0"/>
                <a:cs typeface="Arial" charset="0"/>
              </a:rPr>
              <a:t>XML Water-use data sent </a:t>
            </a:r>
          </a:p>
        </p:txBody>
      </p:sp>
      <p:sp>
        <p:nvSpPr>
          <p:cNvPr id="23" name="Arc 22"/>
          <p:cNvSpPr/>
          <p:nvPr/>
        </p:nvSpPr>
        <p:spPr bwMode="auto">
          <a:xfrm rot="10800000">
            <a:off x="1068388" y="3157538"/>
            <a:ext cx="2038350" cy="930275"/>
          </a:xfrm>
          <a:prstGeom prst="arc">
            <a:avLst>
              <a:gd name="adj1" fmla="val 16200000"/>
              <a:gd name="adj2" fmla="val 21578780"/>
            </a:avLst>
          </a:prstGeom>
          <a:noFill/>
          <a:ln w="53975" cap="flat" cmpd="sng" algn="ctr">
            <a:solidFill>
              <a:srgbClr val="FF0000"/>
            </a:solidFill>
            <a:prstDash val="solid"/>
            <a:round/>
            <a:headEnd type="none" w="med" len="med"/>
            <a:tailEnd type="triangle" w="med" len="med"/>
          </a:ln>
          <a:effectLst/>
        </p:spPr>
        <p:txBody>
          <a:bodyPr anchor="ctr">
            <a:spAutoFit/>
          </a:bodyPr>
          <a:lstStyle/>
          <a:p>
            <a:pPr algn="ctr" eaLnBrk="0" hangingPunct="0">
              <a:spcBef>
                <a:spcPct val="50000"/>
              </a:spcBef>
              <a:spcAft>
                <a:spcPct val="10000"/>
              </a:spcAft>
              <a:buClr>
                <a:srgbClr val="FAFD00"/>
              </a:buClr>
              <a:buFont typeface="Monotype Sorts" pitchFamily="2" charset="2"/>
              <a:buNone/>
              <a:defRPr/>
            </a:pPr>
            <a:endParaRPr lang="en-US" sz="2400" b="1">
              <a:latin typeface="Arial Narrow" pitchFamily="34" charset="0"/>
              <a:cs typeface="Arial" charset="0"/>
            </a:endParaRPr>
          </a:p>
        </p:txBody>
      </p:sp>
      <p:sp>
        <p:nvSpPr>
          <p:cNvPr id="61455" name="TextBox 9"/>
          <p:cNvSpPr txBox="1">
            <a:spLocks noChangeArrowheads="1"/>
          </p:cNvSpPr>
          <p:nvPr/>
        </p:nvSpPr>
        <p:spPr bwMode="auto">
          <a:xfrm>
            <a:off x="7010400" y="3200400"/>
            <a:ext cx="1752600" cy="581025"/>
          </a:xfrm>
          <a:prstGeom prst="rect">
            <a:avLst/>
          </a:prstGeom>
          <a:noFill/>
          <a:ln w="9525">
            <a:noFill/>
            <a:miter lim="800000"/>
            <a:headEnd/>
            <a:tailEnd/>
          </a:ln>
        </p:spPr>
        <p:txBody>
          <a:bodyPr>
            <a:spAutoFit/>
          </a:bodyPr>
          <a:lstStyle/>
          <a:p>
            <a:r>
              <a:rPr lang="en-US" sz="1600" b="1">
                <a:latin typeface="Tahoma" pitchFamily="34" charset="0"/>
                <a:cs typeface="Arial" charset="0"/>
              </a:rPr>
              <a:t>Imported Snapshot</a:t>
            </a:r>
          </a:p>
        </p:txBody>
      </p:sp>
      <p:pic>
        <p:nvPicPr>
          <p:cNvPr id="61456" name="Picture 20" descr="See full size image">
            <a:hlinkClick r:id="rId6"/>
          </p:cNvPr>
          <p:cNvPicPr>
            <a:picLocks noChangeAspect="1" noChangeArrowheads="1"/>
          </p:cNvPicPr>
          <p:nvPr/>
        </p:nvPicPr>
        <p:blipFill>
          <a:blip r:embed="rId7"/>
          <a:srcRect/>
          <a:stretch>
            <a:fillRect/>
          </a:stretch>
        </p:blipFill>
        <p:spPr bwMode="auto">
          <a:xfrm>
            <a:off x="6096000" y="4114800"/>
            <a:ext cx="915988" cy="990600"/>
          </a:xfrm>
          <a:prstGeom prst="rect">
            <a:avLst/>
          </a:prstGeom>
          <a:noFill/>
          <a:ln w="9525">
            <a:noFill/>
            <a:miter lim="800000"/>
            <a:headEnd/>
            <a:tailEnd/>
          </a:ln>
        </p:spPr>
      </p:pic>
      <p:pic>
        <p:nvPicPr>
          <p:cNvPr id="61457" name="Picture 2"/>
          <p:cNvPicPr>
            <a:picLocks noChangeAspect="1" noChangeArrowheads="1"/>
          </p:cNvPicPr>
          <p:nvPr/>
        </p:nvPicPr>
        <p:blipFill>
          <a:blip r:embed="rId8"/>
          <a:srcRect t="14371" b="4587"/>
          <a:stretch>
            <a:fillRect/>
          </a:stretch>
        </p:blipFill>
        <p:spPr bwMode="auto">
          <a:xfrm>
            <a:off x="2895600" y="4800600"/>
            <a:ext cx="1752600" cy="1489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3"/>
          <a:srcRect/>
          <a:stretch>
            <a:fillRect/>
          </a:stretch>
        </p:blipFill>
        <p:spPr bwMode="auto">
          <a:xfrm>
            <a:off x="0" y="228600"/>
            <a:ext cx="9144000" cy="571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a:xfrm>
            <a:off x="762000" y="457200"/>
            <a:ext cx="8229600" cy="1143000"/>
          </a:xfrm>
        </p:spPr>
        <p:txBody>
          <a:bodyPr/>
          <a:lstStyle/>
          <a:p>
            <a:r>
              <a:rPr lang="en-US" sz="3600" smtClean="0">
                <a:latin typeface="Tahoma" pitchFamily="34" charset="0"/>
              </a:rPr>
              <a:t>Components of an Ideal</a:t>
            </a:r>
            <a:br>
              <a:rPr lang="en-US" sz="3600" smtClean="0">
                <a:latin typeface="Tahoma" pitchFamily="34" charset="0"/>
              </a:rPr>
            </a:br>
            <a:r>
              <a:rPr lang="en-US" sz="3600" smtClean="0">
                <a:latin typeface="Tahoma" pitchFamily="34" charset="0"/>
              </a:rPr>
              <a:t>Water-Use Database System</a:t>
            </a:r>
            <a:r>
              <a:rPr lang="en-US" sz="4000" smtClean="0"/>
              <a:t/>
            </a:r>
            <a:br>
              <a:rPr lang="en-US" sz="4000" smtClean="0"/>
            </a:br>
            <a:endParaRPr lang="en-US" sz="4000" smtClean="0"/>
          </a:p>
        </p:txBody>
      </p:sp>
      <p:sp>
        <p:nvSpPr>
          <p:cNvPr id="65538" name="Rectangle 3"/>
          <p:cNvSpPr>
            <a:spLocks noGrp="1"/>
          </p:cNvSpPr>
          <p:nvPr>
            <p:ph type="body" idx="1"/>
          </p:nvPr>
        </p:nvSpPr>
        <p:spPr>
          <a:xfrm>
            <a:off x="457200" y="1676400"/>
            <a:ext cx="8229600" cy="4495800"/>
          </a:xfrm>
        </p:spPr>
        <p:txBody>
          <a:bodyPr/>
          <a:lstStyle/>
          <a:p>
            <a:pPr marL="609600" indent="-609600">
              <a:lnSpc>
                <a:spcPct val="80000"/>
              </a:lnSpc>
              <a:buFont typeface="Arial" charset="0"/>
              <a:buAutoNum type="arabicPeriod"/>
            </a:pPr>
            <a:r>
              <a:rPr lang="en-US" sz="2400" smtClean="0">
                <a:latin typeface="Tahoma" pitchFamily="34" charset="0"/>
              </a:rPr>
              <a:t>Conveyance-based data storage in a relational database 	</a:t>
            </a:r>
            <a:r>
              <a:rPr lang="en-US" sz="2000" smtClean="0">
                <a:latin typeface="Tahoma" pitchFamily="34" charset="0"/>
              </a:rPr>
              <a:t>	</a:t>
            </a:r>
          </a:p>
          <a:p>
            <a:pPr marL="990600" lvl="1" indent="-533400">
              <a:lnSpc>
                <a:spcPct val="80000"/>
              </a:lnSpc>
              <a:buFont typeface="Arial" charset="0"/>
              <a:buNone/>
            </a:pPr>
            <a:r>
              <a:rPr lang="en-US" sz="1800" smtClean="0">
                <a:latin typeface="Tahoma" pitchFamily="34" charset="0"/>
              </a:rPr>
              <a:t>	relational data meet a predetermined level of completeness and quality</a:t>
            </a:r>
          </a:p>
          <a:p>
            <a:pPr marL="990600" lvl="1" indent="-533400">
              <a:lnSpc>
                <a:spcPct val="80000"/>
              </a:lnSpc>
              <a:buFont typeface="Arial" charset="0"/>
              <a:buNone/>
            </a:pPr>
            <a:r>
              <a:rPr lang="en-US" sz="1800" smtClean="0">
                <a:latin typeface="Tahoma" pitchFamily="34" charset="0"/>
              </a:rPr>
              <a:t>		</a:t>
            </a:r>
            <a:endParaRPr lang="en-US" sz="1600" b="1" smtClean="0">
              <a:latin typeface="Tahoma" pitchFamily="34" charset="0"/>
            </a:endParaRPr>
          </a:p>
          <a:p>
            <a:pPr marL="609600" indent="-609600">
              <a:lnSpc>
                <a:spcPct val="80000"/>
              </a:lnSpc>
              <a:buFont typeface="Arial" charset="0"/>
              <a:buAutoNum type="arabicPeriod"/>
            </a:pPr>
            <a:r>
              <a:rPr lang="en-US" sz="2400" smtClean="0">
                <a:latin typeface="Tahoma" pitchFamily="34" charset="0"/>
              </a:rPr>
              <a:t>Incorporates differing geometries for partitioning of water quantities</a:t>
            </a:r>
            <a:r>
              <a:rPr lang="en-US" sz="2400" b="1" smtClean="0">
                <a:latin typeface="Tahoma" pitchFamily="34" charset="0"/>
              </a:rPr>
              <a:t> </a:t>
            </a:r>
          </a:p>
          <a:p>
            <a:pPr marL="990600" lvl="1" indent="-533400">
              <a:lnSpc>
                <a:spcPct val="80000"/>
              </a:lnSpc>
              <a:buFont typeface="Arial" charset="0"/>
              <a:buNone/>
            </a:pPr>
            <a:r>
              <a:rPr lang="en-US" sz="1800" smtClean="0">
                <a:latin typeface="Tahoma" pitchFamily="34" charset="0"/>
              </a:rPr>
              <a:t>	points of use, distribution/collection areas, land applications, etc.</a:t>
            </a:r>
          </a:p>
          <a:p>
            <a:pPr marL="990600" lvl="1" indent="-533400">
              <a:lnSpc>
                <a:spcPct val="80000"/>
              </a:lnSpc>
              <a:buFont typeface="Arial" charset="0"/>
              <a:buAutoNum type="arabicPeriod"/>
            </a:pPr>
            <a:endParaRPr lang="en-US" sz="1800" smtClean="0">
              <a:latin typeface="Tahoma" pitchFamily="34" charset="0"/>
            </a:endParaRPr>
          </a:p>
          <a:p>
            <a:pPr marL="609600" indent="-609600">
              <a:lnSpc>
                <a:spcPct val="80000"/>
              </a:lnSpc>
              <a:buFont typeface="Arial" charset="0"/>
              <a:buAutoNum type="arabicPeriod"/>
            </a:pPr>
            <a:r>
              <a:rPr lang="en-US" sz="2400" smtClean="0">
                <a:latin typeface="Tahoma" pitchFamily="34" charset="0"/>
              </a:rPr>
              <a:t>Ontology for handling naming variations</a:t>
            </a:r>
          </a:p>
          <a:p>
            <a:pPr marL="609600" indent="-609600">
              <a:lnSpc>
                <a:spcPct val="80000"/>
              </a:lnSpc>
              <a:buFont typeface="Arial" charset="0"/>
              <a:buAutoNum type="arabicPeriod"/>
            </a:pPr>
            <a:endParaRPr lang="en-US" sz="2400" b="1" smtClean="0">
              <a:latin typeface="Tahoma" pitchFamily="34" charset="0"/>
            </a:endParaRPr>
          </a:p>
          <a:p>
            <a:pPr marL="609600" indent="-609600">
              <a:lnSpc>
                <a:spcPct val="80000"/>
              </a:lnSpc>
              <a:buFont typeface="Arial" charset="0"/>
              <a:buAutoNum type="arabicPeriod"/>
            </a:pPr>
            <a:r>
              <a:rPr lang="en-US" sz="2400" smtClean="0">
                <a:latin typeface="Tahoma" pitchFamily="34" charset="0"/>
              </a:rPr>
              <a:t>Detailed associations of Sites with hydrologic Resource features</a:t>
            </a:r>
          </a:p>
          <a:p>
            <a:pPr marL="990600" lvl="1" indent="-533400">
              <a:lnSpc>
                <a:spcPct val="80000"/>
              </a:lnSpc>
              <a:buFont typeface="Arial" charset="0"/>
              <a:buNone/>
            </a:pPr>
            <a:r>
              <a:rPr lang="en-US" sz="2000" smtClean="0">
                <a:latin typeface="Tahoma" pitchFamily="34" charset="0"/>
              </a:rPr>
              <a:t>		</a:t>
            </a:r>
            <a:endParaRPr lang="en-US" sz="1800" smtClean="0">
              <a:latin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p:cNvSpPr>
          <p:nvPr>
            <p:ph type="body" idx="1"/>
          </p:nvPr>
        </p:nvSpPr>
        <p:spPr>
          <a:xfrm>
            <a:off x="457200" y="1828800"/>
            <a:ext cx="8534400" cy="4297363"/>
          </a:xfrm>
        </p:spPr>
        <p:txBody>
          <a:bodyPr/>
          <a:lstStyle/>
          <a:p>
            <a:pPr marL="609600" indent="-609600">
              <a:lnSpc>
                <a:spcPct val="80000"/>
              </a:lnSpc>
              <a:buFont typeface="Arial" charset="0"/>
              <a:buAutoNum type="arabicPeriod" startAt="6"/>
            </a:pPr>
            <a:r>
              <a:rPr lang="en-US" sz="1800" smtClean="0">
                <a:latin typeface="Tahoma" pitchFamily="34" charset="0"/>
              </a:rPr>
              <a:t>Store related Quantities that result from the use of water</a:t>
            </a:r>
          </a:p>
          <a:p>
            <a:pPr marL="990600" lvl="1" indent="-533400">
              <a:lnSpc>
                <a:spcPct val="80000"/>
              </a:lnSpc>
              <a:buFont typeface="Arial" charset="0"/>
              <a:buNone/>
            </a:pPr>
            <a:r>
              <a:rPr lang="en-US" sz="900" b="1" smtClean="0">
                <a:latin typeface="Tahoma" pitchFamily="34" charset="0"/>
              </a:rPr>
              <a:t>		</a:t>
            </a:r>
            <a:r>
              <a:rPr lang="en-US" sz="1400" smtClean="0">
                <a:latin typeface="Tahoma" pitchFamily="34" charset="0"/>
              </a:rPr>
              <a:t>Acres irrigated, kilowatts generated, population served</a:t>
            </a:r>
          </a:p>
          <a:p>
            <a:pPr marL="990600" lvl="1" indent="-533400">
              <a:lnSpc>
                <a:spcPct val="80000"/>
              </a:lnSpc>
              <a:buFont typeface="Arial" charset="0"/>
              <a:buAutoNum type="arabicPeriod" startAt="6"/>
            </a:pPr>
            <a:endParaRPr lang="en-US" sz="900" smtClean="0">
              <a:latin typeface="Tahoma" pitchFamily="34" charset="0"/>
            </a:endParaRPr>
          </a:p>
          <a:p>
            <a:pPr marL="990600" lvl="1" indent="-533400">
              <a:lnSpc>
                <a:spcPct val="80000"/>
              </a:lnSpc>
              <a:buFont typeface="Arial" charset="0"/>
              <a:buAutoNum type="arabicPeriod" startAt="6"/>
            </a:pPr>
            <a:endParaRPr lang="en-US" sz="900" b="1" smtClean="0">
              <a:latin typeface="Tahoma" pitchFamily="34" charset="0"/>
            </a:endParaRPr>
          </a:p>
          <a:p>
            <a:pPr marL="990600" lvl="1" indent="-533400">
              <a:lnSpc>
                <a:spcPct val="80000"/>
              </a:lnSpc>
              <a:buFont typeface="Arial" charset="0"/>
              <a:buAutoNum type="arabicPeriod" startAt="6"/>
            </a:pPr>
            <a:endParaRPr lang="en-US" sz="900" b="1" smtClean="0">
              <a:latin typeface="Tahoma" pitchFamily="34" charset="0"/>
            </a:endParaRPr>
          </a:p>
          <a:p>
            <a:pPr marL="990600" lvl="1" indent="-533400">
              <a:lnSpc>
                <a:spcPct val="80000"/>
              </a:lnSpc>
              <a:buFont typeface="Arial" charset="0"/>
              <a:buAutoNum type="arabicPeriod" startAt="6"/>
            </a:pPr>
            <a:endParaRPr lang="en-US" sz="900" b="1" smtClean="0">
              <a:latin typeface="Tahoma" pitchFamily="34" charset="0"/>
            </a:endParaRPr>
          </a:p>
          <a:p>
            <a:pPr marL="990600" lvl="1" indent="-533400">
              <a:lnSpc>
                <a:spcPct val="80000"/>
              </a:lnSpc>
              <a:buFont typeface="Arial" charset="0"/>
              <a:buAutoNum type="arabicPeriod" startAt="6"/>
            </a:pPr>
            <a:endParaRPr lang="en-US" sz="900" b="1" smtClean="0">
              <a:latin typeface="Tahoma" pitchFamily="34" charset="0"/>
            </a:endParaRPr>
          </a:p>
          <a:p>
            <a:pPr marL="990600" lvl="1" indent="-533400">
              <a:lnSpc>
                <a:spcPct val="80000"/>
              </a:lnSpc>
              <a:buFont typeface="Arial" charset="0"/>
              <a:buAutoNum type="arabicPeriod" startAt="6"/>
            </a:pPr>
            <a:endParaRPr lang="en-US" sz="900" b="1" smtClean="0">
              <a:latin typeface="Tahoma" pitchFamily="34" charset="0"/>
            </a:endParaRPr>
          </a:p>
          <a:p>
            <a:pPr marL="990600" lvl="1" indent="-533400">
              <a:lnSpc>
                <a:spcPct val="80000"/>
              </a:lnSpc>
              <a:buFont typeface="Arial" charset="0"/>
              <a:buAutoNum type="arabicPeriod" startAt="6"/>
            </a:pPr>
            <a:endParaRPr lang="en-US" sz="900" b="1" smtClean="0">
              <a:latin typeface="Tahoma" pitchFamily="34" charset="0"/>
            </a:endParaRPr>
          </a:p>
          <a:p>
            <a:pPr marL="609600" indent="-609600">
              <a:lnSpc>
                <a:spcPct val="80000"/>
              </a:lnSpc>
              <a:buFont typeface="Arial" charset="0"/>
              <a:buAutoNum type="arabicPeriod" startAt="6"/>
            </a:pPr>
            <a:endParaRPr lang="en-US" sz="1400" smtClean="0">
              <a:latin typeface="Tahoma" pitchFamily="34" charset="0"/>
            </a:endParaRPr>
          </a:p>
          <a:p>
            <a:pPr marL="609600" indent="-609600">
              <a:lnSpc>
                <a:spcPct val="80000"/>
              </a:lnSpc>
              <a:buFont typeface="Arial" charset="0"/>
              <a:buAutoNum type="arabicPeriod" startAt="6"/>
            </a:pPr>
            <a:endParaRPr lang="en-US" sz="1400" smtClean="0">
              <a:latin typeface="Tahoma" pitchFamily="34" charset="0"/>
            </a:endParaRPr>
          </a:p>
          <a:p>
            <a:pPr marL="609600" indent="-609600">
              <a:lnSpc>
                <a:spcPct val="80000"/>
              </a:lnSpc>
              <a:buFont typeface="Arial" charset="0"/>
              <a:buAutoNum type="arabicPeriod" startAt="6"/>
            </a:pPr>
            <a:endParaRPr lang="en-US" sz="1400" smtClean="0">
              <a:latin typeface="Tahoma" pitchFamily="34" charset="0"/>
            </a:endParaRPr>
          </a:p>
          <a:p>
            <a:pPr marL="609600" indent="-609600">
              <a:lnSpc>
                <a:spcPct val="80000"/>
              </a:lnSpc>
              <a:buFont typeface="Arial" charset="0"/>
              <a:buAutoNum type="arabicPeriod" startAt="6"/>
            </a:pPr>
            <a:endParaRPr lang="en-US" sz="1800" smtClean="0">
              <a:latin typeface="Tahoma" pitchFamily="34" charset="0"/>
            </a:endParaRPr>
          </a:p>
          <a:p>
            <a:pPr marL="609600" indent="-609600">
              <a:lnSpc>
                <a:spcPct val="80000"/>
              </a:lnSpc>
              <a:buFont typeface="Arial" charset="0"/>
              <a:buAutoNum type="arabicPeriod" startAt="6"/>
            </a:pPr>
            <a:endParaRPr lang="en-US" sz="2000" smtClean="0">
              <a:latin typeface="Tahoma" pitchFamily="34" charset="0"/>
            </a:endParaRPr>
          </a:p>
          <a:p>
            <a:pPr marL="609600" indent="-609600">
              <a:lnSpc>
                <a:spcPct val="80000"/>
              </a:lnSpc>
              <a:buFont typeface="Arial" charset="0"/>
              <a:buAutoNum type="arabicPeriod" startAt="6"/>
            </a:pPr>
            <a:r>
              <a:rPr lang="en-US" sz="2000" smtClean="0">
                <a:latin typeface="Tahoma" pitchFamily="34" charset="0"/>
              </a:rPr>
              <a:t>Ability to incorporate or associate with Regulatory and Permit data</a:t>
            </a:r>
          </a:p>
          <a:p>
            <a:pPr marL="609600" indent="-609600">
              <a:lnSpc>
                <a:spcPct val="80000"/>
              </a:lnSpc>
              <a:buFont typeface="Arial" charset="0"/>
              <a:buAutoNum type="arabicPeriod" startAt="6"/>
            </a:pPr>
            <a:r>
              <a:rPr lang="en-US" sz="2000" smtClean="0">
                <a:latin typeface="Tahoma" pitchFamily="34" charset="0"/>
              </a:rPr>
              <a:t>Blue Water/Green Water Components</a:t>
            </a:r>
          </a:p>
          <a:p>
            <a:pPr marL="609600" indent="-609600">
              <a:lnSpc>
                <a:spcPct val="80000"/>
              </a:lnSpc>
              <a:buFont typeface="Arial" charset="0"/>
              <a:buAutoNum type="arabicPeriod" startAt="6"/>
            </a:pPr>
            <a:r>
              <a:rPr lang="en-US" sz="2000" smtClean="0">
                <a:latin typeface="Tahoma" pitchFamily="34" charset="0"/>
              </a:rPr>
              <a:t>Spatial (GIS) Component &amp; Common Languages</a:t>
            </a:r>
          </a:p>
          <a:p>
            <a:pPr marL="609600" indent="-609600">
              <a:lnSpc>
                <a:spcPct val="80000"/>
              </a:lnSpc>
              <a:buFont typeface="Arial" charset="0"/>
              <a:buAutoNum type="arabicPeriod" startAt="6"/>
            </a:pPr>
            <a:r>
              <a:rPr lang="en-US" sz="2000" smtClean="0">
                <a:latin typeface="Tahoma" pitchFamily="34" charset="0"/>
              </a:rPr>
              <a:t>What Else?</a:t>
            </a:r>
          </a:p>
          <a:p>
            <a:pPr marL="609600" indent="-609600">
              <a:lnSpc>
                <a:spcPct val="80000"/>
              </a:lnSpc>
              <a:buFont typeface="Arial" charset="0"/>
              <a:buAutoNum type="arabicPeriod" startAt="6"/>
            </a:pPr>
            <a:endParaRPr lang="en-US" sz="2000" smtClean="0">
              <a:latin typeface="Tahoma" pitchFamily="34" charset="0"/>
            </a:endParaRPr>
          </a:p>
          <a:p>
            <a:pPr marL="609600" indent="-609600">
              <a:lnSpc>
                <a:spcPct val="80000"/>
              </a:lnSpc>
              <a:buFont typeface="Arial" charset="0"/>
              <a:buAutoNum type="arabicPeriod" startAt="5"/>
            </a:pPr>
            <a:endParaRPr lang="en-US" sz="1000" smtClean="0">
              <a:latin typeface="Tahoma" pitchFamily="34" charset="0"/>
            </a:endParaRPr>
          </a:p>
          <a:p>
            <a:pPr marL="609600" indent="-609600">
              <a:lnSpc>
                <a:spcPct val="80000"/>
              </a:lnSpc>
              <a:buFont typeface="Arial" charset="0"/>
              <a:buAutoNum type="arabicPeriod" startAt="5"/>
            </a:pPr>
            <a:endParaRPr lang="en-US" sz="900" smtClean="0"/>
          </a:p>
        </p:txBody>
      </p:sp>
      <p:sp>
        <p:nvSpPr>
          <p:cNvPr id="67586" name="Rectangle 4"/>
          <p:cNvSpPr>
            <a:spLocks noGrp="1"/>
          </p:cNvSpPr>
          <p:nvPr>
            <p:ph type="title"/>
          </p:nvPr>
        </p:nvSpPr>
        <p:spPr>
          <a:xfrm>
            <a:off x="609600" y="228600"/>
            <a:ext cx="8229600" cy="1143000"/>
          </a:xfrm>
        </p:spPr>
        <p:txBody>
          <a:bodyPr/>
          <a:lstStyle/>
          <a:p>
            <a:r>
              <a:rPr lang="en-US" sz="4000" smtClean="0">
                <a:latin typeface="Tahoma" pitchFamily="34" charset="0"/>
              </a:rPr>
              <a:t>Components of an Ideal</a:t>
            </a:r>
            <a:br>
              <a:rPr lang="en-US" sz="4000" smtClean="0">
                <a:latin typeface="Tahoma" pitchFamily="34" charset="0"/>
              </a:rPr>
            </a:br>
            <a:r>
              <a:rPr lang="en-US" sz="4000" smtClean="0">
                <a:latin typeface="Tahoma" pitchFamily="34" charset="0"/>
              </a:rPr>
              <a:t>Water-Use Data System </a:t>
            </a:r>
            <a:r>
              <a:rPr lang="en-US" sz="2400" smtClean="0">
                <a:latin typeface="Tahoma" pitchFamily="34" charset="0"/>
              </a:rPr>
              <a:t>(cont.)</a:t>
            </a:r>
          </a:p>
        </p:txBody>
      </p:sp>
      <p:pic>
        <p:nvPicPr>
          <p:cNvPr id="67587" name="Picture 9" descr="center_pivot_large"/>
          <p:cNvPicPr>
            <a:picLocks noChangeAspect="1" noChangeArrowheads="1"/>
          </p:cNvPicPr>
          <p:nvPr/>
        </p:nvPicPr>
        <p:blipFill>
          <a:blip r:embed="rId3"/>
          <a:srcRect/>
          <a:stretch>
            <a:fillRect/>
          </a:stretch>
        </p:blipFill>
        <p:spPr bwMode="auto">
          <a:xfrm>
            <a:off x="3505200" y="2438400"/>
            <a:ext cx="2057400" cy="1741488"/>
          </a:xfrm>
          <a:prstGeom prst="rect">
            <a:avLst/>
          </a:prstGeom>
          <a:noFill/>
          <a:ln w="9525">
            <a:noFill/>
            <a:miter lim="800000"/>
            <a:headEnd/>
            <a:tailEnd/>
          </a:ln>
        </p:spPr>
      </p:pic>
      <p:pic>
        <p:nvPicPr>
          <p:cNvPr id="67588" name="Picture 11" descr="elephant_butte_reservoir"/>
          <p:cNvPicPr>
            <a:picLocks noChangeAspect="1" noChangeArrowheads="1"/>
          </p:cNvPicPr>
          <p:nvPr/>
        </p:nvPicPr>
        <p:blipFill>
          <a:blip r:embed="rId4"/>
          <a:srcRect l="9486" b="3496"/>
          <a:stretch>
            <a:fillRect/>
          </a:stretch>
        </p:blipFill>
        <p:spPr bwMode="auto">
          <a:xfrm>
            <a:off x="152400" y="2438400"/>
            <a:ext cx="2181225" cy="1752600"/>
          </a:xfrm>
          <a:prstGeom prst="rect">
            <a:avLst/>
          </a:prstGeom>
          <a:noFill/>
          <a:ln w="9525">
            <a:noFill/>
            <a:miter lim="800000"/>
            <a:headEnd/>
            <a:tailEnd/>
          </a:ln>
        </p:spPr>
      </p:pic>
      <p:pic>
        <p:nvPicPr>
          <p:cNvPr id="67589" name="Picture 13" descr="VegCorn"/>
          <p:cNvPicPr>
            <a:picLocks noChangeAspect="1" noChangeArrowheads="1"/>
          </p:cNvPicPr>
          <p:nvPr/>
        </p:nvPicPr>
        <p:blipFill>
          <a:blip r:embed="rId5"/>
          <a:srcRect r="19354"/>
          <a:stretch>
            <a:fillRect/>
          </a:stretch>
        </p:blipFill>
        <p:spPr bwMode="auto">
          <a:xfrm>
            <a:off x="6858000" y="2438400"/>
            <a:ext cx="2133600" cy="1736725"/>
          </a:xfrm>
          <a:prstGeom prst="rect">
            <a:avLst/>
          </a:prstGeom>
          <a:noFill/>
          <a:ln w="9525">
            <a:noFill/>
            <a:miter lim="800000"/>
            <a:headEnd/>
            <a:tailEnd/>
          </a:ln>
        </p:spPr>
      </p:pic>
      <p:sp>
        <p:nvSpPr>
          <p:cNvPr id="67590" name="Line 14"/>
          <p:cNvSpPr>
            <a:spLocks noChangeShapeType="1"/>
          </p:cNvSpPr>
          <p:nvPr/>
        </p:nvSpPr>
        <p:spPr bwMode="auto">
          <a:xfrm>
            <a:off x="2362200" y="3352800"/>
            <a:ext cx="1143000" cy="0"/>
          </a:xfrm>
          <a:prstGeom prst="line">
            <a:avLst/>
          </a:prstGeom>
          <a:noFill/>
          <a:ln w="9525">
            <a:solidFill>
              <a:schemeClr val="tx1"/>
            </a:solidFill>
            <a:round/>
            <a:headEnd/>
            <a:tailEnd type="triangle" w="med" len="med"/>
          </a:ln>
        </p:spPr>
        <p:txBody>
          <a:bodyPr/>
          <a:lstStyle/>
          <a:p>
            <a:endParaRPr lang="en-US"/>
          </a:p>
        </p:txBody>
      </p:sp>
      <p:sp>
        <p:nvSpPr>
          <p:cNvPr id="67591" name="Line 15"/>
          <p:cNvSpPr>
            <a:spLocks noChangeShapeType="1"/>
          </p:cNvSpPr>
          <p:nvPr/>
        </p:nvSpPr>
        <p:spPr bwMode="auto">
          <a:xfrm>
            <a:off x="5562600" y="3352800"/>
            <a:ext cx="1295400" cy="0"/>
          </a:xfrm>
          <a:prstGeom prst="line">
            <a:avLst/>
          </a:prstGeom>
          <a:noFill/>
          <a:ln w="9525">
            <a:solidFill>
              <a:schemeClr val="tx1"/>
            </a:solidFill>
            <a:round/>
            <a:headEnd/>
            <a:tailEnd type="triangle" w="med" len="med"/>
          </a:ln>
        </p:spPr>
        <p:txBody>
          <a:bodyPr/>
          <a:lstStyle/>
          <a:p>
            <a:endParaRPr lang="en-US"/>
          </a:p>
        </p:txBody>
      </p:sp>
      <p:sp>
        <p:nvSpPr>
          <p:cNvPr id="67592" name="Text Box 16"/>
          <p:cNvSpPr txBox="1">
            <a:spLocks noChangeArrowheads="1"/>
          </p:cNvSpPr>
          <p:nvPr/>
        </p:nvSpPr>
        <p:spPr bwMode="auto">
          <a:xfrm>
            <a:off x="2286000" y="2635250"/>
            <a:ext cx="1212850" cy="641350"/>
          </a:xfrm>
          <a:prstGeom prst="rect">
            <a:avLst/>
          </a:prstGeom>
          <a:noFill/>
          <a:ln w="9525">
            <a:noFill/>
            <a:miter lim="800000"/>
            <a:headEnd/>
            <a:tailEnd/>
          </a:ln>
        </p:spPr>
        <p:txBody>
          <a:bodyPr wrap="none">
            <a:spAutoFit/>
          </a:bodyPr>
          <a:lstStyle/>
          <a:p>
            <a:r>
              <a:rPr lang="en-US"/>
              <a:t>Quantity </a:t>
            </a:r>
          </a:p>
          <a:p>
            <a:r>
              <a:rPr lang="en-US"/>
              <a:t>Conveyed</a:t>
            </a:r>
          </a:p>
        </p:txBody>
      </p:sp>
      <p:sp>
        <p:nvSpPr>
          <p:cNvPr id="67593" name="Text Box 17"/>
          <p:cNvSpPr txBox="1">
            <a:spLocks noChangeArrowheads="1"/>
          </p:cNvSpPr>
          <p:nvPr/>
        </p:nvSpPr>
        <p:spPr bwMode="auto">
          <a:xfrm>
            <a:off x="2362200" y="3352800"/>
            <a:ext cx="1022350" cy="641350"/>
          </a:xfrm>
          <a:prstGeom prst="rect">
            <a:avLst/>
          </a:prstGeom>
          <a:noFill/>
          <a:ln w="9525">
            <a:noFill/>
            <a:miter lim="800000"/>
            <a:headEnd/>
            <a:tailEnd/>
          </a:ln>
        </p:spPr>
        <p:txBody>
          <a:bodyPr wrap="none">
            <a:spAutoFit/>
          </a:bodyPr>
          <a:lstStyle/>
          <a:p>
            <a:r>
              <a:rPr lang="en-US"/>
              <a:t>Acres </a:t>
            </a:r>
          </a:p>
          <a:p>
            <a:r>
              <a:rPr lang="en-US"/>
              <a:t>Irrigated</a:t>
            </a:r>
          </a:p>
        </p:txBody>
      </p:sp>
      <p:sp>
        <p:nvSpPr>
          <p:cNvPr id="67594" name="Text Box 18"/>
          <p:cNvSpPr txBox="1">
            <a:spLocks noChangeArrowheads="1"/>
          </p:cNvSpPr>
          <p:nvPr/>
        </p:nvSpPr>
        <p:spPr bwMode="auto">
          <a:xfrm>
            <a:off x="5654675" y="2438400"/>
            <a:ext cx="1035050" cy="915988"/>
          </a:xfrm>
          <a:prstGeom prst="rect">
            <a:avLst/>
          </a:prstGeom>
          <a:noFill/>
          <a:ln w="9525">
            <a:noFill/>
            <a:miter lim="800000"/>
            <a:headEnd/>
            <a:tailEnd/>
          </a:ln>
        </p:spPr>
        <p:txBody>
          <a:bodyPr wrap="none">
            <a:spAutoFit/>
          </a:bodyPr>
          <a:lstStyle/>
          <a:p>
            <a:pPr algn="ctr"/>
            <a:r>
              <a:rPr lang="en-US"/>
              <a:t>Bushels</a:t>
            </a:r>
          </a:p>
          <a:p>
            <a:pPr algn="ctr"/>
            <a:r>
              <a:rPr lang="en-US"/>
              <a:t>per</a:t>
            </a:r>
          </a:p>
          <a:p>
            <a:pPr algn="ctr"/>
            <a:r>
              <a:rPr lang="en-US"/>
              <a:t>Water Q</a:t>
            </a:r>
          </a:p>
        </p:txBody>
      </p:sp>
      <p:sp>
        <p:nvSpPr>
          <p:cNvPr id="67595" name="Text Box 19"/>
          <p:cNvSpPr txBox="1">
            <a:spLocks noChangeArrowheads="1"/>
          </p:cNvSpPr>
          <p:nvPr/>
        </p:nvSpPr>
        <p:spPr bwMode="auto">
          <a:xfrm>
            <a:off x="5638800" y="3352800"/>
            <a:ext cx="1143000" cy="915988"/>
          </a:xfrm>
          <a:prstGeom prst="rect">
            <a:avLst/>
          </a:prstGeom>
          <a:noFill/>
          <a:ln w="9525">
            <a:noFill/>
            <a:miter lim="800000"/>
            <a:headEnd/>
            <a:tailEnd/>
          </a:ln>
        </p:spPr>
        <p:txBody>
          <a:bodyPr>
            <a:spAutoFit/>
          </a:bodyPr>
          <a:lstStyle/>
          <a:p>
            <a:pPr algn="ctr"/>
            <a:r>
              <a:rPr lang="en-US"/>
              <a:t>Out of basin transfer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p:txBody>
          <a:bodyPr/>
          <a:lstStyle/>
          <a:p>
            <a:r>
              <a:rPr lang="en-US" smtClean="0"/>
              <a:t>	</a:t>
            </a:r>
          </a:p>
        </p:txBody>
      </p:sp>
      <p:sp>
        <p:nvSpPr>
          <p:cNvPr id="71682" name="Rectangle 3"/>
          <p:cNvSpPr>
            <a:spLocks noGrp="1"/>
          </p:cNvSpPr>
          <p:nvPr>
            <p:ph type="body" idx="1"/>
          </p:nvPr>
        </p:nvSpPr>
        <p:spPr>
          <a:xfrm>
            <a:off x="533400" y="1219200"/>
            <a:ext cx="8229600" cy="4525963"/>
          </a:xfrm>
        </p:spPr>
        <p:txBody>
          <a:bodyPr/>
          <a:lstStyle/>
          <a:p>
            <a:pPr>
              <a:buFontTx/>
              <a:buChar char="•"/>
            </a:pPr>
            <a:r>
              <a:rPr lang="en-US" sz="2000" smtClean="0"/>
              <a:t>Test various water-use data model(s) </a:t>
            </a:r>
          </a:p>
          <a:p>
            <a:pPr lvl="1">
              <a:buFontTx/>
              <a:buChar char="•"/>
            </a:pPr>
            <a:r>
              <a:rPr lang="en-US" sz="1800" smtClean="0"/>
              <a:t>Handle water-use data as described today plus other kinds that we have yet to discover and define</a:t>
            </a:r>
          </a:p>
          <a:p>
            <a:pPr lvl="1">
              <a:buFontTx/>
              <a:buChar char="•"/>
            </a:pPr>
            <a:r>
              <a:rPr lang="en-US" sz="1800" smtClean="0"/>
              <a:t>Differing locales will undoubtedly have unique challenges</a:t>
            </a:r>
          </a:p>
          <a:p>
            <a:pPr>
              <a:buFontTx/>
              <a:buChar char="•"/>
            </a:pPr>
            <a:r>
              <a:rPr lang="en-US" sz="2000" smtClean="0"/>
              <a:t>Extend/Create Feature Models that are WaterML2.0 compliant to handle water-use data</a:t>
            </a:r>
          </a:p>
          <a:p>
            <a:pPr>
              <a:buFontTx/>
              <a:buChar char="•"/>
            </a:pPr>
            <a:r>
              <a:rPr lang="en-US" sz="2000" smtClean="0"/>
              <a:t>Populate more water-use databases for use case testing</a:t>
            </a:r>
          </a:p>
          <a:p>
            <a:pPr lvl="1">
              <a:buFontTx/>
              <a:buChar char="•"/>
            </a:pPr>
            <a:r>
              <a:rPr lang="en-US" sz="1800" smtClean="0"/>
              <a:t>How will Australian and U.S. data needs be similar or different?</a:t>
            </a:r>
          </a:p>
          <a:p>
            <a:pPr lvl="1">
              <a:buFontTx/>
              <a:buChar char="•"/>
            </a:pPr>
            <a:r>
              <a:rPr lang="en-US" sz="1800" smtClean="0"/>
              <a:t>Scale differences</a:t>
            </a:r>
          </a:p>
          <a:p>
            <a:pPr>
              <a:buFontTx/>
              <a:buChar char="•"/>
            </a:pPr>
            <a:r>
              <a:rPr lang="en-US" sz="2000" smtClean="0"/>
              <a:t>Create UI tools that help water managers access and analyze water-use data</a:t>
            </a:r>
          </a:p>
          <a:p>
            <a:pPr>
              <a:lnSpc>
                <a:spcPct val="80000"/>
              </a:lnSpc>
              <a:buFontTx/>
              <a:buChar char="•"/>
            </a:pPr>
            <a:r>
              <a:rPr lang="en-US" sz="2000" smtClean="0"/>
              <a:t>Collaborate - collaboration will be a key part of a successful step forward</a:t>
            </a:r>
          </a:p>
          <a:p>
            <a:pPr lvl="2">
              <a:lnSpc>
                <a:spcPct val="80000"/>
              </a:lnSpc>
              <a:buFontTx/>
              <a:buChar char="•"/>
            </a:pPr>
            <a:r>
              <a:rPr lang="en-US" sz="2000" smtClean="0"/>
              <a:t>Can we use the OGC as a mechanism to bring interested and talented parties together on this task?</a:t>
            </a:r>
          </a:p>
          <a:p>
            <a:pPr>
              <a:buFontTx/>
              <a:buChar char="•"/>
            </a:pPr>
            <a:endParaRPr lang="en-US" sz="2000" smtClean="0"/>
          </a:p>
          <a:p>
            <a:pPr>
              <a:buFont typeface="Arial" charset="0"/>
              <a:buNone/>
            </a:pPr>
            <a:endParaRPr lang="en-US" sz="2000" smtClean="0"/>
          </a:p>
          <a:p>
            <a:pPr lvl="1"/>
            <a:endParaRPr lang="en-US" smtClean="0"/>
          </a:p>
        </p:txBody>
      </p:sp>
      <p:sp>
        <p:nvSpPr>
          <p:cNvPr id="71683" name="Rectangle 4"/>
          <p:cNvSpPr>
            <a:spLocks/>
          </p:cNvSpPr>
          <p:nvPr/>
        </p:nvSpPr>
        <p:spPr bwMode="auto">
          <a:xfrm>
            <a:off x="609600" y="228600"/>
            <a:ext cx="8229600" cy="1143000"/>
          </a:xfrm>
          <a:prstGeom prst="rect">
            <a:avLst/>
          </a:prstGeom>
          <a:noFill/>
          <a:ln w="9525">
            <a:noFill/>
            <a:miter lim="800000"/>
            <a:headEnd/>
            <a:tailEnd/>
          </a:ln>
        </p:spPr>
        <p:txBody>
          <a:bodyPr anchor="ctr"/>
          <a:lstStyle/>
          <a:p>
            <a:pPr algn="ctr" defTabSz="457200" eaLnBrk="0" hangingPunct="0"/>
            <a:r>
              <a:rPr lang="en-US" sz="3600"/>
              <a:t>Things To Do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r>
              <a:rPr lang="en-US" smtClean="0">
                <a:latin typeface="Tahoma" pitchFamily="34" charset="0"/>
                <a:cs typeface="Tahoma" pitchFamily="34" charset="0"/>
              </a:rPr>
              <a:t>Acknowledgments	</a:t>
            </a:r>
          </a:p>
        </p:txBody>
      </p:sp>
      <p:sp>
        <p:nvSpPr>
          <p:cNvPr id="20482" name="Rectangle 3"/>
          <p:cNvSpPr>
            <a:spLocks noGrp="1"/>
          </p:cNvSpPr>
          <p:nvPr>
            <p:ph type="body" idx="1"/>
          </p:nvPr>
        </p:nvSpPr>
        <p:spPr/>
        <p:txBody>
          <a:bodyPr/>
          <a:lstStyle/>
          <a:p>
            <a:r>
              <a:rPr lang="en-US" smtClean="0">
                <a:latin typeface="Tahoma" pitchFamily="34" charset="0"/>
                <a:cs typeface="Tahoma" pitchFamily="34" charset="0"/>
              </a:rPr>
              <a:t>Todd </a:t>
            </a:r>
            <a:r>
              <a:rPr lang="en-US" altLang="en-US" smtClean="0">
                <a:latin typeface="Tahoma" pitchFamily="34" charset="0"/>
                <a:cs typeface="Tahoma" pitchFamily="34" charset="0"/>
              </a:rPr>
              <a:t>Augenstein</a:t>
            </a:r>
            <a:endParaRPr lang="en-US" smtClean="0">
              <a:latin typeface="Tahoma" pitchFamily="34" charset="0"/>
              <a:cs typeface="Tahoma" pitchFamily="34" charset="0"/>
            </a:endParaRPr>
          </a:p>
          <a:p>
            <a:r>
              <a:rPr lang="en-US" smtClean="0">
                <a:latin typeface="Tahoma" pitchFamily="34" charset="0"/>
                <a:cs typeface="Tahoma" pitchFamily="34" charset="0"/>
              </a:rPr>
              <a:t>Eric Evenson</a:t>
            </a:r>
          </a:p>
          <a:p>
            <a:r>
              <a:rPr lang="en-US" smtClean="0">
                <a:latin typeface="Tahoma" pitchFamily="34" charset="0"/>
                <a:cs typeface="Tahoma" pitchFamily="34" charset="0"/>
              </a:rPr>
              <a:t>Marilee Horn</a:t>
            </a:r>
          </a:p>
          <a:p>
            <a:r>
              <a:rPr lang="en-US" smtClean="0">
                <a:latin typeface="Tahoma" pitchFamily="34" charset="0"/>
                <a:cs typeface="Tahoma" pitchFamily="34" charset="0"/>
              </a:rPr>
              <a:t>Betzaida Reyes</a:t>
            </a:r>
          </a:p>
          <a:p>
            <a:r>
              <a:rPr lang="en-US" smtClean="0">
                <a:latin typeface="Tahoma" pitchFamily="34" charset="0"/>
                <a:cs typeface="Tahoma" pitchFamily="34" charset="0"/>
              </a:rPr>
              <a:t>Kernell Ries</a:t>
            </a:r>
          </a:p>
          <a:p>
            <a:r>
              <a:rPr lang="en-US" smtClean="0">
                <a:latin typeface="Tahoma" pitchFamily="34" charset="0"/>
                <a:cs typeface="Tahoma" pitchFamily="34" charset="0"/>
              </a:rPr>
              <a:t>Steve Tessler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4" descr="moe00273"/>
          <p:cNvPicPr>
            <a:picLocks noChangeAspect="1" noChangeArrowheads="1"/>
          </p:cNvPicPr>
          <p:nvPr/>
        </p:nvPicPr>
        <p:blipFill>
          <a:blip r:embed="rId3"/>
          <a:srcRect l="13393" r="6250" b="13499"/>
          <a:stretch>
            <a:fillRect/>
          </a:stretch>
        </p:blipFill>
        <p:spPr bwMode="auto">
          <a:xfrm>
            <a:off x="381000" y="381000"/>
            <a:ext cx="8458200" cy="5356225"/>
          </a:xfrm>
          <a:prstGeom prst="rect">
            <a:avLst/>
          </a:prstGeom>
          <a:noFill/>
          <a:ln w="9525">
            <a:noFill/>
            <a:miter lim="800000"/>
            <a:headEnd/>
            <a:tailEnd/>
          </a:ln>
        </p:spPr>
      </p:pic>
      <p:sp>
        <p:nvSpPr>
          <p:cNvPr id="72706" name="Text Box 6"/>
          <p:cNvSpPr txBox="1">
            <a:spLocks noChangeArrowheads="1"/>
          </p:cNvSpPr>
          <p:nvPr/>
        </p:nvSpPr>
        <p:spPr bwMode="auto">
          <a:xfrm>
            <a:off x="4572000" y="533400"/>
            <a:ext cx="4138613" cy="1189038"/>
          </a:xfrm>
          <a:prstGeom prst="rect">
            <a:avLst/>
          </a:prstGeom>
          <a:noFill/>
          <a:ln w="9525">
            <a:noFill/>
            <a:miter lim="800000"/>
            <a:headEnd/>
            <a:tailEnd/>
          </a:ln>
        </p:spPr>
        <p:txBody>
          <a:bodyPr>
            <a:spAutoFit/>
          </a:bodyPr>
          <a:lstStyle/>
          <a:p>
            <a:r>
              <a:rPr lang="en-US" sz="3200"/>
              <a:t>Thanks for your time!</a:t>
            </a:r>
          </a:p>
          <a:p>
            <a:pPr algn="ctr"/>
            <a:r>
              <a:rPr lang="en-US" sz="2000"/>
              <a:t>Mark Nardi</a:t>
            </a:r>
          </a:p>
          <a:p>
            <a:pPr algn="ctr"/>
            <a:r>
              <a:rPr lang="en-US" sz="2000"/>
              <a:t>mrnardi@usgs.gov</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838200" y="274638"/>
            <a:ext cx="7848600" cy="1143000"/>
          </a:xfrm>
        </p:spPr>
        <p:txBody>
          <a:bodyPr/>
          <a:lstStyle/>
          <a:p>
            <a:r>
              <a:rPr lang="en-US" smtClean="0">
                <a:latin typeface="Tahoma" pitchFamily="34" charset="0"/>
              </a:rPr>
              <a:t>Water Resources </a:t>
            </a:r>
            <a:r>
              <a:rPr lang="en-US" smtClean="0"/>
              <a:t>Discipline</a:t>
            </a:r>
          </a:p>
        </p:txBody>
      </p:sp>
      <p:sp>
        <p:nvSpPr>
          <p:cNvPr id="21506" name="Rectangle 3"/>
          <p:cNvSpPr>
            <a:spLocks noGrp="1"/>
          </p:cNvSpPr>
          <p:nvPr>
            <p:ph type="body" idx="1"/>
          </p:nvPr>
        </p:nvSpPr>
        <p:spPr/>
        <p:txBody>
          <a:bodyPr/>
          <a:lstStyle/>
          <a:p>
            <a:r>
              <a:rPr lang="en-US" sz="2800" smtClean="0">
                <a:latin typeface="Tahoma" pitchFamily="34" charset="0"/>
              </a:rPr>
              <a:t>The WRD mission is to collect and disseminate reliable, impartial, and timely information that is needed to understand the Nation's water resources. </a:t>
            </a:r>
          </a:p>
          <a:p>
            <a:r>
              <a:rPr lang="en-US" sz="2800" smtClean="0">
                <a:latin typeface="Tahoma" pitchFamily="34" charset="0"/>
              </a:rPr>
              <a:t>We are a workforce of 3,400 people located in all States and Territories at 181 offices, working with about 1,500 State and local agency cooperators.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5" name="Rectangle 3"/>
          <p:cNvSpPr>
            <a:spLocks noGrp="1" noChangeArrowheads="1"/>
          </p:cNvSpPr>
          <p:nvPr>
            <p:ph type="body" idx="4294967295"/>
          </p:nvPr>
        </p:nvSpPr>
        <p:spPr>
          <a:xfrm>
            <a:off x="381000" y="4038600"/>
            <a:ext cx="8229600" cy="2057400"/>
          </a:xfrm>
        </p:spPr>
        <p:txBody>
          <a:bodyPr/>
          <a:lstStyle/>
          <a:p>
            <a:pPr>
              <a:defRPr/>
            </a:pPr>
            <a:r>
              <a:rPr lang="en-US" sz="2400" b="1" dirty="0" smtClean="0">
                <a:solidFill>
                  <a:schemeClr val="folHlink"/>
                </a:solidFill>
                <a:latin typeface="Tahoma" pitchFamily="34" charset="0"/>
                <a:sym typeface="Wingdings" pitchFamily="2" charset="2"/>
              </a:rPr>
              <a:t>ADAPS </a:t>
            </a:r>
            <a:r>
              <a:rPr lang="en-US" sz="2400" b="1" dirty="0" smtClean="0">
                <a:latin typeface="Tahoma" pitchFamily="34" charset="0"/>
                <a:sym typeface="Wingdings" pitchFamily="2" charset="2"/>
              </a:rPr>
              <a:t> </a:t>
            </a:r>
            <a:r>
              <a:rPr lang="en-US" sz="2400" dirty="0" smtClean="0">
                <a:latin typeface="Tahoma" pitchFamily="34" charset="0"/>
                <a:sym typeface="Wingdings" pitchFamily="2" charset="2"/>
              </a:rPr>
              <a:t>Automated Data Processing System</a:t>
            </a:r>
          </a:p>
          <a:p>
            <a:pPr>
              <a:defRPr/>
            </a:pPr>
            <a:r>
              <a:rPr lang="en-US" sz="2400" b="1" dirty="0" smtClean="0">
                <a:solidFill>
                  <a:schemeClr val="folHlink"/>
                </a:solidFill>
                <a:latin typeface="Tahoma" pitchFamily="34" charset="0"/>
                <a:sym typeface="Wingdings" pitchFamily="2" charset="2"/>
              </a:rPr>
              <a:t>QW </a:t>
            </a:r>
            <a:r>
              <a:rPr lang="en-US" sz="2400" b="1" dirty="0" smtClean="0">
                <a:latin typeface="Tahoma" pitchFamily="34" charset="0"/>
                <a:sym typeface="Wingdings" pitchFamily="2" charset="2"/>
              </a:rPr>
              <a:t> </a:t>
            </a:r>
            <a:r>
              <a:rPr lang="en-US" sz="2400" dirty="0" smtClean="0">
                <a:latin typeface="Tahoma" pitchFamily="34" charset="0"/>
                <a:sym typeface="Wingdings" pitchFamily="2" charset="2"/>
              </a:rPr>
              <a:t>Water Quality System</a:t>
            </a:r>
            <a:endParaRPr lang="en-US" sz="2400" dirty="0" smtClean="0">
              <a:solidFill>
                <a:schemeClr val="folHlink"/>
              </a:solidFill>
              <a:latin typeface="Tahoma" pitchFamily="34" charset="0"/>
              <a:sym typeface="Wingdings" pitchFamily="2" charset="2"/>
            </a:endParaRPr>
          </a:p>
          <a:p>
            <a:pPr>
              <a:defRPr/>
            </a:pPr>
            <a:r>
              <a:rPr lang="en-US" sz="2400" b="1" dirty="0" smtClean="0">
                <a:solidFill>
                  <a:schemeClr val="folHlink"/>
                </a:solidFill>
                <a:latin typeface="Tahoma" pitchFamily="34" charset="0"/>
                <a:sym typeface="Wingdings" pitchFamily="2" charset="2"/>
              </a:rPr>
              <a:t>GWSI </a:t>
            </a:r>
            <a:r>
              <a:rPr lang="en-US" sz="2400" b="1" dirty="0" smtClean="0">
                <a:latin typeface="Tahoma" pitchFamily="34" charset="0"/>
                <a:sym typeface="Wingdings" pitchFamily="2" charset="2"/>
              </a:rPr>
              <a:t> </a:t>
            </a:r>
            <a:r>
              <a:rPr lang="en-US" sz="2400" dirty="0" smtClean="0">
                <a:latin typeface="Tahoma" pitchFamily="34" charset="0"/>
                <a:sym typeface="Wingdings" pitchFamily="2" charset="2"/>
              </a:rPr>
              <a:t>Groundwater Site Inventory System</a:t>
            </a:r>
            <a:endParaRPr lang="en-US" sz="2400" dirty="0" smtClean="0">
              <a:latin typeface="Tahoma" pitchFamily="34" charset="0"/>
            </a:endParaRPr>
          </a:p>
          <a:p>
            <a:pPr>
              <a:defRPr/>
            </a:pPr>
            <a:r>
              <a:rPr lang="en-US" sz="2400" b="1" dirty="0" smtClean="0">
                <a:solidFill>
                  <a:schemeClr val="folHlink"/>
                </a:solidFill>
                <a:latin typeface="Tahoma" pitchFamily="34" charset="0"/>
                <a:sym typeface="Wingdings" pitchFamily="2" charset="2"/>
              </a:rPr>
              <a:t>SWUDS </a:t>
            </a:r>
            <a:r>
              <a:rPr lang="en-US" sz="2400" b="1" dirty="0" smtClean="0">
                <a:latin typeface="Tahoma" pitchFamily="34" charset="0"/>
                <a:sym typeface="Wingdings" pitchFamily="2" charset="2"/>
              </a:rPr>
              <a:t> </a:t>
            </a:r>
            <a:r>
              <a:rPr lang="en-US" sz="2400" dirty="0" smtClean="0">
                <a:latin typeface="Tahoma" pitchFamily="34" charset="0"/>
                <a:sym typeface="Wingdings" pitchFamily="2" charset="2"/>
              </a:rPr>
              <a:t>Site Specific Water-Use Data System</a:t>
            </a:r>
          </a:p>
          <a:p>
            <a:pPr>
              <a:defRPr/>
            </a:pPr>
            <a:endParaRPr lang="en-US" sz="2400" dirty="0" smtClean="0">
              <a:effectLst>
                <a:outerShdw blurRad="38100" dist="38100" dir="2700000" algn="tl">
                  <a:srgbClr val="C0C0C0"/>
                </a:outerShdw>
              </a:effectLst>
              <a:latin typeface="Tahoma" pitchFamily="34" charset="0"/>
            </a:endParaRPr>
          </a:p>
        </p:txBody>
      </p:sp>
      <p:sp>
        <p:nvSpPr>
          <p:cNvPr id="23554" name="Rectangle 2"/>
          <p:cNvSpPr>
            <a:spLocks noGrp="1" noChangeArrowheads="1"/>
          </p:cNvSpPr>
          <p:nvPr>
            <p:ph type="title" idx="4294967295"/>
          </p:nvPr>
        </p:nvSpPr>
        <p:spPr>
          <a:xfrm>
            <a:off x="1676400" y="152400"/>
            <a:ext cx="7112000" cy="917575"/>
          </a:xfrm>
        </p:spPr>
        <p:txBody>
          <a:bodyPr/>
          <a:lstStyle/>
          <a:p>
            <a:r>
              <a:rPr lang="en-US" sz="4000" smtClean="0">
                <a:latin typeface="Tahoma" pitchFamily="34" charset="0"/>
                <a:cs typeface="Tahoma" pitchFamily="34" charset="0"/>
              </a:rPr>
              <a:t>National Water Information System (NWIS)</a:t>
            </a:r>
            <a:endParaRPr lang="en-US" sz="4000" b="1" smtClean="0">
              <a:latin typeface="Tahoma" pitchFamily="34" charset="0"/>
              <a:cs typeface="Tahoma" pitchFamily="34" charset="0"/>
            </a:endParaRPr>
          </a:p>
        </p:txBody>
      </p:sp>
      <p:graphicFrame>
        <p:nvGraphicFramePr>
          <p:cNvPr id="6" name="Diagram 5"/>
          <p:cNvGraphicFramePr/>
          <p:nvPr/>
        </p:nvGraphicFramePr>
        <p:xfrm>
          <a:off x="1801961" y="311150"/>
          <a:ext cx="6094659"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us"/>
          <p:cNvPicPr>
            <a:picLocks noChangeAspect="1" noChangeArrowheads="1"/>
          </p:cNvPicPr>
          <p:nvPr/>
        </p:nvPicPr>
        <p:blipFill>
          <a:blip r:embed="rId3"/>
          <a:srcRect/>
          <a:stretch>
            <a:fillRect/>
          </a:stretch>
        </p:blipFill>
        <p:spPr bwMode="auto">
          <a:xfrm>
            <a:off x="152400" y="228600"/>
            <a:ext cx="8915400" cy="5708650"/>
          </a:xfrm>
          <a:prstGeom prst="rect">
            <a:avLst/>
          </a:prstGeom>
          <a:noFill/>
          <a:ln w="9525">
            <a:noFill/>
            <a:miter lim="800000"/>
            <a:headEnd/>
            <a:tailEnd/>
          </a:ln>
        </p:spPr>
      </p:pic>
      <p:pic>
        <p:nvPicPr>
          <p:cNvPr id="25602" name="Picture 7" descr="map legend for real-time streamflow condition map"/>
          <p:cNvPicPr>
            <a:picLocks noChangeAspect="1" noChangeArrowheads="1"/>
          </p:cNvPicPr>
          <p:nvPr/>
        </p:nvPicPr>
        <p:blipFill>
          <a:blip r:embed="rId4"/>
          <a:srcRect/>
          <a:stretch>
            <a:fillRect/>
          </a:stretch>
        </p:blipFill>
        <p:spPr bwMode="auto">
          <a:xfrm>
            <a:off x="152400" y="6019800"/>
            <a:ext cx="3790950" cy="771525"/>
          </a:xfrm>
          <a:prstGeom prst="rect">
            <a:avLst/>
          </a:prstGeom>
          <a:solidFill>
            <a:schemeClr val="bg1"/>
          </a:solidFill>
          <a:ln w="9525">
            <a:noFill/>
            <a:miter lim="800000"/>
            <a:headEnd/>
            <a:tailEnd/>
          </a:ln>
        </p:spPr>
      </p:pic>
      <p:sp>
        <p:nvSpPr>
          <p:cNvPr id="25603" name="Text Box 10"/>
          <p:cNvSpPr txBox="1">
            <a:spLocks noChangeArrowheads="1"/>
          </p:cNvSpPr>
          <p:nvPr/>
        </p:nvSpPr>
        <p:spPr bwMode="auto">
          <a:xfrm>
            <a:off x="4038600" y="5181600"/>
            <a:ext cx="5105400" cy="1552575"/>
          </a:xfrm>
          <a:prstGeom prst="rect">
            <a:avLst/>
          </a:prstGeom>
          <a:solidFill>
            <a:schemeClr val="bg1"/>
          </a:solidFill>
          <a:ln w="9525">
            <a:noFill/>
            <a:miter lim="800000"/>
            <a:headEnd/>
            <a:tailEnd/>
          </a:ln>
        </p:spPr>
        <p:txBody>
          <a:bodyPr>
            <a:spAutoFit/>
          </a:bodyPr>
          <a:lstStyle/>
          <a:p>
            <a:pPr>
              <a:spcBef>
                <a:spcPct val="50000"/>
              </a:spcBef>
            </a:pPr>
            <a:r>
              <a:rPr lang="en-US" sz="2400">
                <a:latin typeface="Tahoma" pitchFamily="34" charset="0"/>
              </a:rPr>
              <a:t>Map of real-time streamflow compared to historical streamflow for the day of the year (United States)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r>
              <a:rPr lang="en-US" sz="3600" smtClean="0">
                <a:latin typeface="Tahoma" pitchFamily="34" charset="0"/>
                <a:cs typeface="Tahoma" pitchFamily="34" charset="0"/>
              </a:rPr>
              <a:t>OGC Hydrology and Hydrogeology Interoperability Experiment</a:t>
            </a:r>
          </a:p>
        </p:txBody>
      </p:sp>
      <p:sp>
        <p:nvSpPr>
          <p:cNvPr id="27650" name="Rectangle 3"/>
          <p:cNvSpPr>
            <a:spLocks noGrp="1"/>
          </p:cNvSpPr>
          <p:nvPr>
            <p:ph type="body" idx="1"/>
          </p:nvPr>
        </p:nvSpPr>
        <p:spPr>
          <a:xfrm>
            <a:off x="457200" y="1676400"/>
            <a:ext cx="8229600" cy="4525963"/>
          </a:xfrm>
        </p:spPr>
        <p:txBody>
          <a:bodyPr/>
          <a:lstStyle/>
          <a:p>
            <a:pPr>
              <a:lnSpc>
                <a:spcPct val="90000"/>
              </a:lnSpc>
            </a:pPr>
            <a:r>
              <a:rPr lang="en-US" sz="2800" smtClean="0">
                <a:latin typeface="Tahoma" pitchFamily="34" charset="0"/>
                <a:cs typeface="Tahoma" pitchFamily="34" charset="0"/>
              </a:rPr>
              <a:t>Objectives</a:t>
            </a:r>
          </a:p>
          <a:p>
            <a:pPr lvl="1">
              <a:lnSpc>
                <a:spcPct val="90000"/>
              </a:lnSpc>
            </a:pPr>
            <a:r>
              <a:rPr lang="en-US" sz="2400" smtClean="0">
                <a:latin typeface="Tahoma" pitchFamily="34" charset="0"/>
                <a:cs typeface="Tahoma" pitchFamily="34" charset="0"/>
              </a:rPr>
              <a:t>Advance design of WaterML2.0 schema</a:t>
            </a:r>
          </a:p>
          <a:p>
            <a:pPr lvl="1">
              <a:lnSpc>
                <a:spcPct val="90000"/>
              </a:lnSpc>
            </a:pPr>
            <a:r>
              <a:rPr lang="en-US" sz="2400" smtClean="0">
                <a:latin typeface="Tahoma" pitchFamily="34" charset="0"/>
                <a:cs typeface="Tahoma" pitchFamily="34" charset="0"/>
              </a:rPr>
              <a:t>Advance fit of OGC services with gw data</a:t>
            </a:r>
          </a:p>
          <a:p>
            <a:pPr lvl="1">
              <a:lnSpc>
                <a:spcPct val="90000"/>
              </a:lnSpc>
            </a:pPr>
            <a:r>
              <a:rPr lang="en-US" sz="2400" smtClean="0">
                <a:latin typeface="Tahoma" pitchFamily="34" charset="0"/>
                <a:cs typeface="Tahoma" pitchFamily="34" charset="0"/>
              </a:rPr>
              <a:t>Advance GW data exchange between US and Canada</a:t>
            </a:r>
          </a:p>
          <a:p>
            <a:pPr>
              <a:lnSpc>
                <a:spcPct val="90000"/>
              </a:lnSpc>
            </a:pPr>
            <a:r>
              <a:rPr lang="en-US" sz="2800" smtClean="0">
                <a:latin typeface="Tahoma" pitchFamily="34" charset="0"/>
                <a:cs typeface="Tahoma" pitchFamily="34" charset="0"/>
              </a:rPr>
              <a:t>Specifically involved</a:t>
            </a:r>
          </a:p>
          <a:p>
            <a:pPr lvl="1">
              <a:lnSpc>
                <a:spcPct val="90000"/>
              </a:lnSpc>
            </a:pPr>
            <a:r>
              <a:rPr lang="en-US" sz="2400" smtClean="0">
                <a:latin typeface="Tahoma" pitchFamily="34" charset="0"/>
                <a:cs typeface="Tahoma" pitchFamily="34" charset="0"/>
              </a:rPr>
              <a:t>GWSI in the GW interop experiment (IE); will involve ADAPS in the SW IE </a:t>
            </a:r>
          </a:p>
          <a:p>
            <a:pPr lvl="1">
              <a:lnSpc>
                <a:spcPct val="90000"/>
              </a:lnSpc>
            </a:pPr>
            <a:r>
              <a:rPr lang="en-US" sz="2400" smtClean="0">
                <a:latin typeface="Tahoma" pitchFamily="34" charset="0"/>
                <a:cs typeface="Tahoma" pitchFamily="34" charset="0"/>
              </a:rPr>
              <a:t>QWDATA has been represented via the water quality data exchange standard that may inform a WaterML2.0 encoding for QW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5" name="Rectangle 3"/>
          <p:cNvSpPr>
            <a:spLocks noGrp="1" noChangeArrowheads="1"/>
          </p:cNvSpPr>
          <p:nvPr>
            <p:ph type="body" idx="4294967295"/>
          </p:nvPr>
        </p:nvSpPr>
        <p:spPr>
          <a:xfrm>
            <a:off x="762000" y="1600200"/>
            <a:ext cx="8229600" cy="4648200"/>
          </a:xfrm>
        </p:spPr>
        <p:txBody>
          <a:bodyPr/>
          <a:lstStyle/>
          <a:p>
            <a:pPr>
              <a:lnSpc>
                <a:spcPct val="80000"/>
              </a:lnSpc>
              <a:buFontTx/>
              <a:buChar char="•"/>
              <a:defRPr/>
            </a:pPr>
            <a:r>
              <a:rPr lang="en-US" sz="2800" b="1" dirty="0" smtClean="0">
                <a:latin typeface="Tahoma" pitchFamily="34" charset="0"/>
                <a:cs typeface="Tahoma" pitchFamily="34" charset="0"/>
                <a:sym typeface="Wingdings" pitchFamily="2" charset="2"/>
              </a:rPr>
              <a:t>SWUDS </a:t>
            </a:r>
          </a:p>
          <a:p>
            <a:pPr lvl="1">
              <a:lnSpc>
                <a:spcPct val="80000"/>
              </a:lnSpc>
              <a:buFontTx/>
              <a:buChar char="•"/>
              <a:defRPr/>
            </a:pPr>
            <a:r>
              <a:rPr lang="en-US" sz="2000" dirty="0" smtClean="0">
                <a:latin typeface="Tahoma" pitchFamily="34" charset="0"/>
                <a:cs typeface="Tahoma" pitchFamily="34" charset="0"/>
              </a:rPr>
              <a:t>Stores information on sites where water-use activities occur</a:t>
            </a:r>
          </a:p>
          <a:p>
            <a:pPr lvl="1">
              <a:lnSpc>
                <a:spcPct val="80000"/>
              </a:lnSpc>
              <a:buFontTx/>
              <a:buChar char="•"/>
              <a:defRPr/>
            </a:pPr>
            <a:r>
              <a:rPr lang="en-US" sz="2000" dirty="0" smtClean="0">
                <a:latin typeface="Tahoma" pitchFamily="34" charset="0"/>
                <a:cs typeface="Tahoma" pitchFamily="34" charset="0"/>
              </a:rPr>
              <a:t>Connects water movement from site to site</a:t>
            </a:r>
          </a:p>
          <a:p>
            <a:pPr lvl="1">
              <a:lnSpc>
                <a:spcPct val="80000"/>
              </a:lnSpc>
              <a:buFontTx/>
              <a:buChar char="•"/>
              <a:defRPr/>
            </a:pPr>
            <a:r>
              <a:rPr lang="en-US" sz="2000" dirty="0" smtClean="0">
                <a:latin typeface="Tahoma" pitchFamily="34" charset="0"/>
                <a:cs typeface="Tahoma" pitchFamily="34" charset="0"/>
              </a:rPr>
              <a:t>Stores measurements and estimates of water use activities</a:t>
            </a:r>
          </a:p>
          <a:p>
            <a:pPr lvl="1">
              <a:lnSpc>
                <a:spcPct val="80000"/>
              </a:lnSpc>
              <a:buFontTx/>
              <a:buChar char="•"/>
              <a:defRPr/>
            </a:pPr>
            <a:r>
              <a:rPr lang="en-US" sz="2000" dirty="0" smtClean="0">
                <a:latin typeface="Tahoma" pitchFamily="34" charset="0"/>
                <a:cs typeface="Tahoma" pitchFamily="34" charset="0"/>
              </a:rPr>
              <a:t>Stores ancillary data such as population served, power generation, acres irrigated</a:t>
            </a:r>
          </a:p>
          <a:p>
            <a:pPr lvl="1">
              <a:lnSpc>
                <a:spcPct val="80000"/>
              </a:lnSpc>
              <a:buFontTx/>
              <a:buChar char="•"/>
              <a:defRPr/>
            </a:pPr>
            <a:endParaRPr lang="en-US" sz="2000" dirty="0" smtClean="0">
              <a:latin typeface="Tahoma" pitchFamily="34" charset="0"/>
              <a:cs typeface="Tahoma" pitchFamily="34" charset="0"/>
            </a:endParaRPr>
          </a:p>
          <a:p>
            <a:pPr>
              <a:lnSpc>
                <a:spcPct val="80000"/>
              </a:lnSpc>
              <a:buFontTx/>
              <a:buChar char="•"/>
              <a:defRPr/>
            </a:pPr>
            <a:r>
              <a:rPr lang="en-US" sz="2800" b="1" dirty="0" smtClean="0">
                <a:effectLst>
                  <a:outerShdw blurRad="38100" dist="38100" dir="2700000" algn="tl">
                    <a:srgbClr val="C0C0C0"/>
                  </a:outerShdw>
                </a:effectLst>
                <a:latin typeface="Tahoma" pitchFamily="34" charset="0"/>
                <a:cs typeface="Tahoma" pitchFamily="34" charset="0"/>
              </a:rPr>
              <a:t>SWUDS Data Warehouse </a:t>
            </a:r>
            <a:r>
              <a:rPr lang="en-US" sz="2800" dirty="0" smtClean="0">
                <a:effectLst>
                  <a:outerShdw blurRad="38100" dist="38100" dir="2700000" algn="tl">
                    <a:srgbClr val="C0C0C0"/>
                  </a:outerShdw>
                </a:effectLst>
                <a:latin typeface="Tahoma" pitchFamily="34" charset="0"/>
                <a:cs typeface="Tahoma" pitchFamily="34" charset="0"/>
                <a:sym typeface="Wingdings" pitchFamily="2" charset="2"/>
              </a:rPr>
              <a:t></a:t>
            </a:r>
            <a:endParaRPr lang="en-US" sz="2800" dirty="0" smtClean="0">
              <a:effectLst>
                <a:outerShdw blurRad="38100" dist="38100" dir="2700000" algn="tl">
                  <a:srgbClr val="C0C0C0"/>
                </a:outerShdw>
              </a:effectLst>
              <a:latin typeface="Tahoma" pitchFamily="34" charset="0"/>
              <a:cs typeface="Tahoma" pitchFamily="34" charset="0"/>
            </a:endParaRPr>
          </a:p>
          <a:p>
            <a:pPr lvl="1">
              <a:lnSpc>
                <a:spcPct val="80000"/>
              </a:lnSpc>
              <a:buFontTx/>
              <a:buChar char="•"/>
              <a:defRPr/>
            </a:pPr>
            <a:r>
              <a:rPr lang="en-US" sz="2000" dirty="0" smtClean="0">
                <a:effectLst>
                  <a:outerShdw blurRad="38100" dist="38100" dir="2700000" algn="tl">
                    <a:srgbClr val="C0C0C0"/>
                  </a:outerShdw>
                </a:effectLst>
                <a:latin typeface="Tahoma" pitchFamily="34" charset="0"/>
                <a:cs typeface="Tahoma" pitchFamily="34" charset="0"/>
              </a:rPr>
              <a:t>Optimized for retrieval, data aggregation, and reporting</a:t>
            </a:r>
            <a:r>
              <a:rPr lang="en-US" sz="2400" dirty="0" smtClean="0">
                <a:effectLst>
                  <a:outerShdw blurRad="38100" dist="38100" dir="2700000" algn="tl">
                    <a:srgbClr val="C0C0C0"/>
                  </a:outerShdw>
                </a:effectLst>
                <a:latin typeface="Tahoma" pitchFamily="34" charset="0"/>
                <a:cs typeface="Tahoma" pitchFamily="34" charset="0"/>
              </a:rPr>
              <a:t/>
            </a:r>
            <a:br>
              <a:rPr lang="en-US" sz="2400" dirty="0" smtClean="0">
                <a:effectLst>
                  <a:outerShdw blurRad="38100" dist="38100" dir="2700000" algn="tl">
                    <a:srgbClr val="C0C0C0"/>
                  </a:outerShdw>
                </a:effectLst>
                <a:latin typeface="Tahoma" pitchFamily="34" charset="0"/>
                <a:cs typeface="Tahoma" pitchFamily="34" charset="0"/>
              </a:rPr>
            </a:br>
            <a:endParaRPr lang="en-US" sz="2400" dirty="0" smtClean="0">
              <a:effectLst>
                <a:outerShdw blurRad="38100" dist="38100" dir="2700000" algn="tl">
                  <a:srgbClr val="C0C0C0"/>
                </a:outerShdw>
              </a:effectLst>
              <a:latin typeface="Tahoma" pitchFamily="34" charset="0"/>
              <a:cs typeface="Tahoma" pitchFamily="34" charset="0"/>
            </a:endParaRPr>
          </a:p>
          <a:p>
            <a:pPr>
              <a:lnSpc>
                <a:spcPct val="80000"/>
              </a:lnSpc>
              <a:buFontTx/>
              <a:buChar char="•"/>
              <a:defRPr/>
            </a:pPr>
            <a:r>
              <a:rPr lang="en-US" sz="2800" b="1" dirty="0" smtClean="0">
                <a:effectLst>
                  <a:outerShdw blurRad="38100" dist="38100" dir="2700000" algn="tl">
                    <a:srgbClr val="C0C0C0"/>
                  </a:outerShdw>
                </a:effectLst>
                <a:latin typeface="Tahoma" pitchFamily="34" charset="0"/>
                <a:cs typeface="Tahoma" pitchFamily="34" charset="0"/>
              </a:rPr>
              <a:t>AWUDS</a:t>
            </a:r>
            <a:r>
              <a:rPr lang="en-US" sz="2800" dirty="0" smtClean="0">
                <a:effectLst>
                  <a:outerShdw blurRad="38100" dist="38100" dir="2700000" algn="tl">
                    <a:srgbClr val="C0C0C0"/>
                  </a:outerShdw>
                </a:effectLst>
                <a:latin typeface="Tahoma" pitchFamily="34" charset="0"/>
                <a:cs typeface="Tahoma" pitchFamily="34" charset="0"/>
                <a:sym typeface="Wingdings" pitchFamily="2" charset="2"/>
              </a:rPr>
              <a:t> </a:t>
            </a:r>
            <a:endParaRPr lang="en-US" sz="2800" dirty="0" smtClean="0">
              <a:effectLst>
                <a:outerShdw blurRad="38100" dist="38100" dir="2700000" algn="tl">
                  <a:srgbClr val="C0C0C0"/>
                </a:outerShdw>
              </a:effectLst>
              <a:latin typeface="Tahoma" pitchFamily="34" charset="0"/>
              <a:cs typeface="Tahoma" pitchFamily="34" charset="0"/>
            </a:endParaRPr>
          </a:p>
          <a:p>
            <a:pPr lvl="1">
              <a:lnSpc>
                <a:spcPct val="80000"/>
              </a:lnSpc>
              <a:buFontTx/>
              <a:buChar char="•"/>
              <a:defRPr/>
            </a:pPr>
            <a:r>
              <a:rPr lang="en-US" sz="2000" dirty="0" smtClean="0">
                <a:effectLst>
                  <a:outerShdw blurRad="38100" dist="38100" dir="2700000" algn="tl">
                    <a:srgbClr val="C0C0C0"/>
                  </a:outerShdw>
                </a:effectLst>
                <a:latin typeface="Tahoma" pitchFamily="34" charset="0"/>
                <a:cs typeface="Tahoma" pitchFamily="34" charset="0"/>
              </a:rPr>
              <a:t>Data aggregated by county, hydrologic  unit, and aquifer     </a:t>
            </a:r>
          </a:p>
          <a:p>
            <a:pPr lvl="1">
              <a:lnSpc>
                <a:spcPct val="80000"/>
              </a:lnSpc>
              <a:buFontTx/>
              <a:buChar char="•"/>
              <a:defRPr/>
            </a:pPr>
            <a:r>
              <a:rPr lang="en-US" sz="2000" dirty="0" smtClean="0">
                <a:effectLst>
                  <a:outerShdw blurRad="38100" dist="38100" dir="2700000" algn="tl">
                    <a:srgbClr val="C0C0C0"/>
                  </a:outerShdw>
                </a:effectLst>
                <a:latin typeface="Tahoma" pitchFamily="34" charset="0"/>
                <a:cs typeface="Tahoma" pitchFamily="34" charset="0"/>
              </a:rPr>
              <a:t>Compiled for “Estimated Use of Water in the United States” </a:t>
            </a:r>
          </a:p>
        </p:txBody>
      </p:sp>
      <p:sp>
        <p:nvSpPr>
          <p:cNvPr id="29698" name="Rectangle 2"/>
          <p:cNvSpPr>
            <a:spLocks noGrp="1" noChangeArrowheads="1"/>
          </p:cNvSpPr>
          <p:nvPr>
            <p:ph type="title" idx="4294967295"/>
          </p:nvPr>
        </p:nvSpPr>
        <p:spPr>
          <a:xfrm>
            <a:off x="1447800" y="304800"/>
            <a:ext cx="7112000" cy="917575"/>
          </a:xfrm>
        </p:spPr>
        <p:txBody>
          <a:bodyPr/>
          <a:lstStyle/>
          <a:p>
            <a:r>
              <a:rPr lang="en-US" sz="4000" smtClean="0">
                <a:latin typeface="Tahoma" pitchFamily="34" charset="0"/>
                <a:cs typeface="Tahoma" pitchFamily="34" charset="0"/>
              </a:rPr>
              <a:t>USGS Water-Use Databases</a:t>
            </a:r>
            <a:endParaRPr lang="en-US" sz="4000" b="1" smtClean="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457200" y="152400"/>
            <a:ext cx="8229600" cy="1143000"/>
          </a:xfrm>
        </p:spPr>
        <p:txBody>
          <a:bodyPr/>
          <a:lstStyle/>
          <a:p>
            <a:r>
              <a:rPr lang="en-US" sz="4000" smtClean="0">
                <a:latin typeface="Tahoma" pitchFamily="34" charset="0"/>
              </a:rPr>
              <a:t>USGS Water-Use Activities</a:t>
            </a:r>
          </a:p>
        </p:txBody>
      </p:sp>
      <p:sp>
        <p:nvSpPr>
          <p:cNvPr id="31746" name="Rectangle 3"/>
          <p:cNvSpPr>
            <a:spLocks noGrp="1"/>
          </p:cNvSpPr>
          <p:nvPr>
            <p:ph type="body" idx="1"/>
          </p:nvPr>
        </p:nvSpPr>
        <p:spPr>
          <a:xfrm>
            <a:off x="381000" y="1219200"/>
            <a:ext cx="8229600" cy="4525963"/>
          </a:xfrm>
        </p:spPr>
        <p:txBody>
          <a:bodyPr/>
          <a:lstStyle/>
          <a:p>
            <a:r>
              <a:rPr lang="en-US" sz="2800" smtClean="0">
                <a:latin typeface="Tahoma" pitchFamily="34" charset="0"/>
              </a:rPr>
              <a:t>5-Year compilations (National Water-Use Information Program)</a:t>
            </a:r>
          </a:p>
        </p:txBody>
      </p:sp>
      <p:graphicFrame>
        <p:nvGraphicFramePr>
          <p:cNvPr id="19522" name="Group 66"/>
          <p:cNvGraphicFramePr>
            <a:graphicFrameLocks noGrp="1"/>
          </p:cNvGraphicFramePr>
          <p:nvPr/>
        </p:nvGraphicFramePr>
        <p:xfrm>
          <a:off x="1219200" y="2057400"/>
          <a:ext cx="7689850" cy="4086225"/>
        </p:xfrm>
        <a:graphic>
          <a:graphicData uri="http://schemas.openxmlformats.org/drawingml/2006/table">
            <a:tbl>
              <a:tblPr/>
              <a:tblGrid>
                <a:gridCol w="1274763"/>
                <a:gridCol w="1074737"/>
                <a:gridCol w="1074738"/>
                <a:gridCol w="1074737"/>
                <a:gridCol w="1074738"/>
                <a:gridCol w="1074737"/>
                <a:gridCol w="208280"/>
                <a:gridCol w="208280"/>
                <a:gridCol w="208280"/>
                <a:gridCol w="208280"/>
                <a:gridCol w="208280"/>
              </a:tblGrid>
              <a:tr h="132715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Garamond" pitchFamily="18" charset="0"/>
                          <a:hlinkClick r:id="rId3"/>
                        </a:rPr>
                        <a:t>1950</a:t>
                      </a: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Garamond" pitchFamily="18" charset="0"/>
                          <a:hlinkClick r:id="rId4"/>
                        </a:rPr>
                        <a:t>1955</a:t>
                      </a: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Garamond" pitchFamily="18" charset="0"/>
                          <a:hlinkClick r:id="rId5"/>
                        </a:rPr>
                        <a:t>1960</a:t>
                      </a: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Garamond" pitchFamily="18" charset="0"/>
                          <a:hlinkClick r:id="rId6"/>
                        </a:rPr>
                        <a:t>1965</a:t>
                      </a: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Garamond" pitchFamily="18" charset="0"/>
                          <a:hlinkClick r:id="rId7"/>
                        </a:rPr>
                        <a:t>1970</a:t>
                      </a: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Garamond" pitchFamily="18" charset="0"/>
                          <a:hlinkClick r:id="rId8"/>
                        </a:rPr>
                        <a:t>1975</a:t>
                      </a: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Garamond"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Garamond"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Garamond"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66713">
                <a:tc gridSpan="11">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Garamond" pitchFamily="18" charset="0"/>
                        </a:rPr>
                        <a:t> </a:t>
                      </a:r>
                    </a:p>
                  </a:txBody>
                  <a:tcPr anchor="ctr" horzOverflow="overflow">
                    <a:lnL cap="flat">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27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Garamond"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Garamond"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Garamond"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Garamond" pitchFamily="18" charset="0"/>
                          <a:hlinkClick r:id="rId9"/>
                        </a:rPr>
                        <a:t>1980</a:t>
                      </a:r>
                      <a:endParaRPr kumimoji="0" lang="en-US" sz="2000" b="0" i="0" u="none" strike="noStrike" cap="none" normalizeH="0" baseline="0" dirty="0" smtClean="0">
                        <a:ln>
                          <a:noFill/>
                        </a:ln>
                        <a:solidFill>
                          <a:schemeClr val="tx1"/>
                        </a:solidFill>
                        <a:effectLst/>
                        <a:latin typeface="AGaramond" pitchFamily="18"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Garamond" pitchFamily="18" charset="0"/>
                          <a:hlinkClick r:id="rId10"/>
                        </a:rPr>
                        <a:t>1985</a:t>
                      </a: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Garamond" pitchFamily="18" charset="0"/>
                          <a:hlinkClick r:id="rId11"/>
                        </a:rPr>
                        <a:t>1990</a:t>
                      </a: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Garamond" pitchFamily="18" charset="0"/>
                          <a:hlinkClick r:id="rId12"/>
                        </a:rPr>
                        <a:t>1995</a:t>
                      </a: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Garamond" pitchFamily="18" charset="0"/>
                          <a:hlinkClick r:id="rId13"/>
                        </a:rPr>
                        <a:t>2000</a:t>
                      </a: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Garamond" pitchFamily="18" charset="0"/>
                          <a:hlinkClick r:id="rId14"/>
                        </a:rPr>
                        <a:t>2005</a:t>
                      </a:r>
                      <a:endParaRPr kumimoji="0" lang="en-US" sz="2000" b="0" i="0" u="none" strike="noStrike" cap="none" normalizeH="0" baseline="0" smtClean="0">
                        <a:ln>
                          <a:noFill/>
                        </a:ln>
                        <a:solidFill>
                          <a:schemeClr val="tx1"/>
                        </a:solidFill>
                        <a:effectLst/>
                        <a:latin typeface="AGaramond"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Garamond"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Garamond"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Garamond"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pic>
        <p:nvPicPr>
          <p:cNvPr id="31793" name="Picture 116" descr="thumbnail of 1950 report cover">
            <a:hlinkClick r:id="rId3"/>
          </p:cNvPr>
          <p:cNvPicPr>
            <a:picLocks noChangeAspect="1" noChangeArrowheads="1"/>
          </p:cNvPicPr>
          <p:nvPr/>
        </p:nvPicPr>
        <p:blipFill>
          <a:blip r:embed="rId15"/>
          <a:srcRect/>
          <a:stretch>
            <a:fillRect/>
          </a:stretch>
        </p:blipFill>
        <p:spPr bwMode="auto">
          <a:xfrm>
            <a:off x="1508125" y="2333625"/>
            <a:ext cx="762000" cy="1009650"/>
          </a:xfrm>
          <a:prstGeom prst="rect">
            <a:avLst/>
          </a:prstGeom>
          <a:noFill/>
          <a:ln w="9525">
            <a:noFill/>
            <a:miter lim="800000"/>
            <a:headEnd/>
            <a:tailEnd/>
          </a:ln>
        </p:spPr>
      </p:pic>
      <p:pic>
        <p:nvPicPr>
          <p:cNvPr id="31794" name="Picture 117" descr="thumbnail of 1955 report cover">
            <a:hlinkClick r:id="rId4"/>
          </p:cNvPr>
          <p:cNvPicPr>
            <a:picLocks noChangeAspect="1" noChangeArrowheads="1"/>
          </p:cNvPicPr>
          <p:nvPr/>
        </p:nvPicPr>
        <p:blipFill>
          <a:blip r:embed="rId16"/>
          <a:srcRect/>
          <a:stretch>
            <a:fillRect/>
          </a:stretch>
        </p:blipFill>
        <p:spPr bwMode="auto">
          <a:xfrm>
            <a:off x="2681288" y="2325688"/>
            <a:ext cx="762000" cy="1009650"/>
          </a:xfrm>
          <a:prstGeom prst="rect">
            <a:avLst/>
          </a:prstGeom>
          <a:noFill/>
          <a:ln w="9525">
            <a:noFill/>
            <a:miter lim="800000"/>
            <a:headEnd/>
            <a:tailEnd/>
          </a:ln>
        </p:spPr>
      </p:pic>
      <p:pic>
        <p:nvPicPr>
          <p:cNvPr id="31795" name="Picture 118" descr="thumbnail of 1960 report cover">
            <a:hlinkClick r:id="rId5"/>
          </p:cNvPr>
          <p:cNvPicPr>
            <a:picLocks noChangeAspect="1" noChangeArrowheads="1"/>
          </p:cNvPicPr>
          <p:nvPr/>
        </p:nvPicPr>
        <p:blipFill>
          <a:blip r:embed="rId17"/>
          <a:srcRect/>
          <a:stretch>
            <a:fillRect/>
          </a:stretch>
        </p:blipFill>
        <p:spPr bwMode="auto">
          <a:xfrm>
            <a:off x="3756025" y="2333625"/>
            <a:ext cx="762000" cy="990600"/>
          </a:xfrm>
          <a:prstGeom prst="rect">
            <a:avLst/>
          </a:prstGeom>
          <a:noFill/>
          <a:ln w="9525">
            <a:noFill/>
            <a:miter lim="800000"/>
            <a:headEnd/>
            <a:tailEnd/>
          </a:ln>
        </p:spPr>
      </p:pic>
      <p:pic>
        <p:nvPicPr>
          <p:cNvPr id="31796" name="Picture 119" descr="thumbnail of 1965 report cover">
            <a:hlinkClick r:id="rId6"/>
          </p:cNvPr>
          <p:cNvPicPr>
            <a:picLocks noChangeAspect="1" noChangeArrowheads="1"/>
          </p:cNvPicPr>
          <p:nvPr/>
        </p:nvPicPr>
        <p:blipFill>
          <a:blip r:embed="rId18"/>
          <a:srcRect/>
          <a:stretch>
            <a:fillRect/>
          </a:stretch>
        </p:blipFill>
        <p:spPr bwMode="auto">
          <a:xfrm>
            <a:off x="4830763" y="2333625"/>
            <a:ext cx="762000" cy="990600"/>
          </a:xfrm>
          <a:prstGeom prst="rect">
            <a:avLst/>
          </a:prstGeom>
          <a:noFill/>
          <a:ln w="9525">
            <a:noFill/>
            <a:miter lim="800000"/>
            <a:headEnd/>
            <a:tailEnd/>
          </a:ln>
        </p:spPr>
      </p:pic>
      <p:pic>
        <p:nvPicPr>
          <p:cNvPr id="31797" name="Picture 120" descr="thumbnail of 1970 report cover">
            <a:hlinkClick r:id="rId7"/>
          </p:cNvPr>
          <p:cNvPicPr>
            <a:picLocks noChangeAspect="1" noChangeArrowheads="1"/>
          </p:cNvPicPr>
          <p:nvPr/>
        </p:nvPicPr>
        <p:blipFill>
          <a:blip r:embed="rId19"/>
          <a:srcRect/>
          <a:stretch>
            <a:fillRect/>
          </a:stretch>
        </p:blipFill>
        <p:spPr bwMode="auto">
          <a:xfrm>
            <a:off x="5905500" y="2333625"/>
            <a:ext cx="762000" cy="990600"/>
          </a:xfrm>
          <a:prstGeom prst="rect">
            <a:avLst/>
          </a:prstGeom>
          <a:noFill/>
          <a:ln w="9525">
            <a:noFill/>
            <a:miter lim="800000"/>
            <a:headEnd/>
            <a:tailEnd/>
          </a:ln>
        </p:spPr>
      </p:pic>
      <p:pic>
        <p:nvPicPr>
          <p:cNvPr id="31798" name="Picture 121" descr="thumbnail of 1975 report cover">
            <a:hlinkClick r:id="rId8"/>
          </p:cNvPr>
          <p:cNvPicPr>
            <a:picLocks noChangeAspect="1" noChangeArrowheads="1"/>
          </p:cNvPicPr>
          <p:nvPr/>
        </p:nvPicPr>
        <p:blipFill>
          <a:blip r:embed="rId20"/>
          <a:srcRect/>
          <a:stretch>
            <a:fillRect/>
          </a:stretch>
        </p:blipFill>
        <p:spPr bwMode="auto">
          <a:xfrm>
            <a:off x="6980238" y="2339975"/>
            <a:ext cx="762000" cy="981075"/>
          </a:xfrm>
          <a:prstGeom prst="rect">
            <a:avLst/>
          </a:prstGeom>
          <a:noFill/>
          <a:ln w="9525">
            <a:noFill/>
            <a:miter lim="800000"/>
            <a:headEnd/>
            <a:tailEnd/>
          </a:ln>
        </p:spPr>
      </p:pic>
      <p:pic>
        <p:nvPicPr>
          <p:cNvPr id="31799" name="Picture 122" descr="Thumbnail of 1980 report cover">
            <a:hlinkClick r:id="rId9"/>
          </p:cNvPr>
          <p:cNvPicPr>
            <a:picLocks noChangeAspect="1" noChangeArrowheads="1"/>
          </p:cNvPicPr>
          <p:nvPr/>
        </p:nvPicPr>
        <p:blipFill>
          <a:blip r:embed="rId21"/>
          <a:srcRect/>
          <a:stretch>
            <a:fillRect/>
          </a:stretch>
        </p:blipFill>
        <p:spPr bwMode="auto">
          <a:xfrm>
            <a:off x="1463675" y="4556125"/>
            <a:ext cx="762000" cy="1009650"/>
          </a:xfrm>
          <a:prstGeom prst="rect">
            <a:avLst/>
          </a:prstGeom>
          <a:noFill/>
          <a:ln w="9525">
            <a:noFill/>
            <a:miter lim="800000"/>
            <a:headEnd/>
            <a:tailEnd/>
          </a:ln>
        </p:spPr>
      </p:pic>
      <p:pic>
        <p:nvPicPr>
          <p:cNvPr id="31800" name="Picture 123" descr="thumbnail of 1985 report cover">
            <a:hlinkClick r:id="rId10"/>
          </p:cNvPr>
          <p:cNvPicPr>
            <a:picLocks noChangeAspect="1" noChangeArrowheads="1"/>
          </p:cNvPicPr>
          <p:nvPr/>
        </p:nvPicPr>
        <p:blipFill>
          <a:blip r:embed="rId22"/>
          <a:srcRect/>
          <a:stretch>
            <a:fillRect/>
          </a:stretch>
        </p:blipFill>
        <p:spPr bwMode="auto">
          <a:xfrm>
            <a:off x="2713038" y="4549775"/>
            <a:ext cx="762000" cy="1009650"/>
          </a:xfrm>
          <a:prstGeom prst="rect">
            <a:avLst/>
          </a:prstGeom>
          <a:noFill/>
          <a:ln w="9525">
            <a:noFill/>
            <a:miter lim="800000"/>
            <a:headEnd/>
            <a:tailEnd/>
          </a:ln>
        </p:spPr>
      </p:pic>
      <p:pic>
        <p:nvPicPr>
          <p:cNvPr id="31801" name="Picture 124" descr="thumbnail of 1990 report cover">
            <a:hlinkClick r:id="rId11"/>
          </p:cNvPr>
          <p:cNvPicPr>
            <a:picLocks noChangeAspect="1" noChangeArrowheads="1"/>
          </p:cNvPicPr>
          <p:nvPr/>
        </p:nvPicPr>
        <p:blipFill>
          <a:blip r:embed="rId23"/>
          <a:srcRect/>
          <a:stretch>
            <a:fillRect/>
          </a:stretch>
        </p:blipFill>
        <p:spPr bwMode="auto">
          <a:xfrm>
            <a:off x="3787775" y="4549775"/>
            <a:ext cx="762000" cy="1009650"/>
          </a:xfrm>
          <a:prstGeom prst="rect">
            <a:avLst/>
          </a:prstGeom>
          <a:noFill/>
          <a:ln w="9525">
            <a:noFill/>
            <a:miter lim="800000"/>
            <a:headEnd/>
            <a:tailEnd/>
          </a:ln>
        </p:spPr>
      </p:pic>
      <p:pic>
        <p:nvPicPr>
          <p:cNvPr id="31802" name="Picture 125" descr="thumbnail of 1995 report cover">
            <a:hlinkClick r:id="rId12"/>
          </p:cNvPr>
          <p:cNvPicPr>
            <a:picLocks noChangeAspect="1" noChangeArrowheads="1"/>
          </p:cNvPicPr>
          <p:nvPr/>
        </p:nvPicPr>
        <p:blipFill>
          <a:blip r:embed="rId24"/>
          <a:srcRect/>
          <a:stretch>
            <a:fillRect/>
          </a:stretch>
        </p:blipFill>
        <p:spPr bwMode="auto">
          <a:xfrm>
            <a:off x="4862513" y="4549775"/>
            <a:ext cx="762000" cy="1009650"/>
          </a:xfrm>
          <a:prstGeom prst="rect">
            <a:avLst/>
          </a:prstGeom>
          <a:noFill/>
          <a:ln w="9525">
            <a:noFill/>
            <a:miter lim="800000"/>
            <a:headEnd/>
            <a:tailEnd/>
          </a:ln>
        </p:spPr>
      </p:pic>
      <p:pic>
        <p:nvPicPr>
          <p:cNvPr id="31803" name="Picture 126" descr="thumbnail of 2000 report cover">
            <a:hlinkClick r:id="rId13"/>
          </p:cNvPr>
          <p:cNvPicPr>
            <a:picLocks noChangeAspect="1" noChangeArrowheads="1"/>
          </p:cNvPicPr>
          <p:nvPr/>
        </p:nvPicPr>
        <p:blipFill>
          <a:blip r:embed="rId25"/>
          <a:srcRect/>
          <a:stretch>
            <a:fillRect/>
          </a:stretch>
        </p:blipFill>
        <p:spPr bwMode="auto">
          <a:xfrm>
            <a:off x="5937250" y="4549775"/>
            <a:ext cx="781050" cy="1009650"/>
          </a:xfrm>
          <a:prstGeom prst="rect">
            <a:avLst/>
          </a:prstGeom>
          <a:noFill/>
          <a:ln w="9525">
            <a:noFill/>
            <a:miter lim="800000"/>
            <a:headEnd/>
            <a:tailEnd/>
          </a:ln>
        </p:spPr>
      </p:pic>
      <p:pic>
        <p:nvPicPr>
          <p:cNvPr id="31804" name="Picture 127" descr="circ-2005-tn">
            <a:hlinkClick r:id="rId14"/>
          </p:cNvPr>
          <p:cNvPicPr>
            <a:picLocks noChangeAspect="1" noChangeArrowheads="1"/>
          </p:cNvPicPr>
          <p:nvPr/>
        </p:nvPicPr>
        <p:blipFill>
          <a:blip r:embed="rId26"/>
          <a:srcRect/>
          <a:stretch>
            <a:fillRect/>
          </a:stretch>
        </p:blipFill>
        <p:spPr bwMode="auto">
          <a:xfrm>
            <a:off x="7011988" y="4549775"/>
            <a:ext cx="78105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80000"/>
          </a:lnSpc>
          <a:spcBef>
            <a:spcPct val="20000"/>
          </a:spcBef>
          <a:spcAft>
            <a:spcPct val="0"/>
          </a:spcAft>
          <a:buClrTx/>
          <a:buSzTx/>
          <a:buFont typeface="Arial" charset="0"/>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80000"/>
          </a:lnSpc>
          <a:spcBef>
            <a:spcPct val="20000"/>
          </a:spcBef>
          <a:spcAft>
            <a:spcPct val="0"/>
          </a:spcAft>
          <a:buClrTx/>
          <a:buSzTx/>
          <a:buFont typeface="Arial" charset="0"/>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USGSWorldView</Template>
  <TotalTime>3909</TotalTime>
  <Words>2672</Words>
  <Application>Microsoft Office PowerPoint</Application>
  <PresentationFormat>On-screen Show (4:3)</PresentationFormat>
  <Paragraphs>400</Paragraphs>
  <Slides>30</Slides>
  <Notes>25</Notes>
  <HiddenSlides>0</HiddenSlides>
  <MMClips>0</MMClips>
  <ScaleCrop>false</ScaleCrop>
  <HeadingPairs>
    <vt:vector size="6" baseType="variant">
      <vt:variant>
        <vt:lpstr>Fonts Used</vt:lpstr>
      </vt:variant>
      <vt:variant>
        <vt:i4>9</vt:i4>
      </vt:variant>
      <vt:variant>
        <vt:lpstr>Design Template</vt:lpstr>
      </vt:variant>
      <vt:variant>
        <vt:i4>1</vt:i4>
      </vt:variant>
      <vt:variant>
        <vt:lpstr>Slide Titles</vt:lpstr>
      </vt:variant>
      <vt:variant>
        <vt:i4>30</vt:i4>
      </vt:variant>
    </vt:vector>
  </HeadingPairs>
  <TitlesOfParts>
    <vt:vector size="40" baseType="lpstr">
      <vt:lpstr>Arial</vt:lpstr>
      <vt:lpstr>Tahoma</vt:lpstr>
      <vt:lpstr>Wingdings</vt:lpstr>
      <vt:lpstr>Verdana</vt:lpstr>
      <vt:lpstr>AGaramond</vt:lpstr>
      <vt:lpstr>Garamond</vt:lpstr>
      <vt:lpstr>Calibri</vt:lpstr>
      <vt:lpstr>Arial Narrow</vt:lpstr>
      <vt:lpstr>Times New Roman</vt:lpstr>
      <vt:lpstr>Office Theme</vt:lpstr>
      <vt:lpstr>Water-use data management at the USGS: information model, implementations, prospects of water- use science </vt:lpstr>
      <vt:lpstr>Overview</vt:lpstr>
      <vt:lpstr>Acknowledgments </vt:lpstr>
      <vt:lpstr>Water Resources Discipline</vt:lpstr>
      <vt:lpstr>National Water Information System (NWIS)</vt:lpstr>
      <vt:lpstr>Slide 6</vt:lpstr>
      <vt:lpstr>OGC Hydrology and Hydrogeology Interoperability Experiment</vt:lpstr>
      <vt:lpstr>USGS Water-Use Databases</vt:lpstr>
      <vt:lpstr>USGS Water-Use Activities</vt:lpstr>
      <vt:lpstr>USGS Water Use Activities</vt:lpstr>
      <vt:lpstr>Water Use Science Vision</vt:lpstr>
      <vt:lpstr>Slide 12</vt:lpstr>
      <vt:lpstr>Slide 13</vt:lpstr>
      <vt:lpstr>Slide 14</vt:lpstr>
      <vt:lpstr>Slide 15</vt:lpstr>
      <vt:lpstr>BRAC Study Area</vt:lpstr>
      <vt:lpstr>A Few Facts About Our  Maryland BRAC Work </vt:lpstr>
      <vt:lpstr>Domestic Demand Model</vt:lpstr>
      <vt:lpstr>Per capita Annual Water Demand Estimations</vt:lpstr>
      <vt:lpstr>Slide 20</vt:lpstr>
      <vt:lpstr>Slide 21</vt:lpstr>
      <vt:lpstr>Slide 22</vt:lpstr>
      <vt:lpstr>What is StreamStats?</vt:lpstr>
      <vt:lpstr>Implementation Status</vt:lpstr>
      <vt:lpstr>Water-Use Stream Stats Linkage</vt:lpstr>
      <vt:lpstr>Slide 26</vt:lpstr>
      <vt:lpstr>Components of an Ideal Water-Use Database System </vt:lpstr>
      <vt:lpstr>Components of an Ideal Water-Use Data System (cont.)</vt:lpstr>
      <vt:lpstr> </vt:lpstr>
      <vt:lpstr>Slide 30</vt:lpstr>
    </vt:vector>
  </TitlesOfParts>
  <Company>USGS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USGS</dc:creator>
  <cp:lastModifiedBy>USGS</cp:lastModifiedBy>
  <cp:revision>182</cp:revision>
  <dcterms:created xsi:type="dcterms:W3CDTF">2010-05-24T16:35:38Z</dcterms:created>
  <dcterms:modified xsi:type="dcterms:W3CDTF">2010-06-16T14:42:31Z</dcterms:modified>
</cp:coreProperties>
</file>