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01" r:id="rId2"/>
    <p:sldMasterId id="2147483676" r:id="rId3"/>
    <p:sldMasterId id="2147483708" r:id="rId4"/>
    <p:sldMasterId id="2147483682" r:id="rId5"/>
    <p:sldMasterId id="2147483686" r:id="rId6"/>
  </p:sldMasterIdLst>
  <p:notesMasterIdLst>
    <p:notesMasterId r:id="rId23"/>
  </p:notesMasterIdLst>
  <p:handoutMasterIdLst>
    <p:handoutMasterId r:id="rId24"/>
  </p:handoutMasterIdLst>
  <p:sldIdLst>
    <p:sldId id="257" r:id="rId7"/>
    <p:sldId id="290" r:id="rId8"/>
    <p:sldId id="287" r:id="rId9"/>
    <p:sldId id="288" r:id="rId10"/>
    <p:sldId id="266" r:id="rId11"/>
    <p:sldId id="267" r:id="rId12"/>
    <p:sldId id="274" r:id="rId13"/>
    <p:sldId id="289" r:id="rId14"/>
    <p:sldId id="270" r:id="rId15"/>
    <p:sldId id="269" r:id="rId16"/>
    <p:sldId id="278" r:id="rId17"/>
    <p:sldId id="279" r:id="rId18"/>
    <p:sldId id="291" r:id="rId19"/>
    <p:sldId id="292" r:id="rId20"/>
    <p:sldId id="293" r:id="rId21"/>
    <p:sldId id="258" r:id="rId22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FD6"/>
    <a:srgbClr val="A2DA8C"/>
    <a:srgbClr val="FF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2" autoAdjust="0"/>
    <p:restoredTop sz="89701" autoAdjust="0"/>
  </p:normalViewPr>
  <p:slideViewPr>
    <p:cSldViewPr>
      <p:cViewPr varScale="1">
        <p:scale>
          <a:sx n="66" d="100"/>
          <a:sy n="66" d="100"/>
        </p:scale>
        <p:origin x="-1302" y="-108"/>
      </p:cViewPr>
      <p:guideLst>
        <p:guide orient="horz" pos="4319"/>
        <p:guide orient="horz" pos="2160"/>
        <p:guide pos="57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312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LNC\PCUSERS1\HARR\Papers\FRIEND%202010%20Paper\Presentation\Graphs%20et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LNC\PCUSERS1\HARR\Papers\FRIEND%202010%20Paper\Presentation\Graphs%20et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WLNC\PCUSERS1\HARR\Papers\FRIEND%202010%20Paper\Presentation\Graphs%20et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WLNC\PCUSERS1\HARR\Papers\FRIEND%202010%20Paper\Presentation\Graphs%20etc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WLNC\PCUSERS1\HARR\Papers\FRIEND%202010%20Paper\Figures\Completenes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WLNC\PCUSERS1\HARR\Papers\FRIEND%202010%20Paper\Figures\Completenes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N:\Papers\BHS%20Hydrometry%20Meeting%202011\Data%20and%20Graphs%20et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8"/>
  <c:chart>
    <c:autoTitleDeleted val="1"/>
    <c:view3D>
      <c:rotX val="40"/>
      <c:perspective val="50"/>
    </c:view3D>
    <c:plotArea>
      <c:layout>
        <c:manualLayout>
          <c:layoutTarget val="inner"/>
          <c:xMode val="edge"/>
          <c:yMode val="edge"/>
          <c:x val="0.52525759077064327"/>
          <c:y val="0.18238700949929934"/>
          <c:w val="0.47230129158189232"/>
          <c:h val="0.68677013585990265"/>
        </c:manualLayout>
      </c:layout>
      <c:pie3DChart>
        <c:varyColors val="1"/>
        <c:ser>
          <c:idx val="0"/>
          <c:order val="0"/>
          <c:dPt>
            <c:idx val="2"/>
            <c:spPr>
              <a:noFill/>
            </c:spPr>
          </c:dPt>
          <c:dPt>
            <c:idx val="3"/>
            <c:spPr>
              <a:noFill/>
            </c:spPr>
          </c:dPt>
          <c:dPt>
            <c:idx val="4"/>
            <c:spPr>
              <a:noFill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dirty="0"/>
                      <a:t>54%</a:t>
                    </a:r>
                  </a:p>
                </c:rich>
              </c:tx>
              <c:dLblPos val="ctr"/>
              <c:showVal val="1"/>
              <c:showPercent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Percent val="1"/>
          </c:dLbls>
          <c:cat>
            <c:strRef>
              <c:f>Sheet1!$A$2:$A$6</c:f>
              <c:strCache>
                <c:ptCount val="5"/>
                <c:pt idx="0">
                  <c:v>Gauging Structure</c:v>
                </c:pt>
                <c:pt idx="1">
                  <c:v>Velocity Area</c:v>
                </c:pt>
                <c:pt idx="2">
                  <c:v>Ultrasonic</c:v>
                </c:pt>
                <c:pt idx="3">
                  <c:v>Electromagnetic</c:v>
                </c:pt>
                <c:pt idx="4">
                  <c:v>Miscellaneous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783</c:v>
                </c:pt>
                <c:pt idx="1">
                  <c:v>496</c:v>
                </c:pt>
                <c:pt idx="2">
                  <c:v>60</c:v>
                </c:pt>
                <c:pt idx="3">
                  <c:v>21</c:v>
                </c:pt>
                <c:pt idx="4">
                  <c:v>88</c:v>
                </c:pt>
              </c:numCache>
            </c:numRef>
          </c:val>
        </c:ser>
      </c:pie3DChart>
    </c:plotArea>
    <c:legend>
      <c:legendPos val="l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3417564706436409"/>
          <c:y val="0.76371016762309685"/>
          <c:w val="0.54234541430284"/>
          <c:h val="0.23628983237691117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8"/>
  <c:chart>
    <c:autoTitleDeleted val="1"/>
    <c:view3D>
      <c:rotX val="40"/>
      <c:perspective val="50"/>
    </c:view3D>
    <c:plotArea>
      <c:layout>
        <c:manualLayout>
          <c:layoutTarget val="inner"/>
          <c:xMode val="edge"/>
          <c:yMode val="edge"/>
          <c:x val="0.52525759077064327"/>
          <c:y val="0.18238700949929934"/>
          <c:w val="0.47230129158189232"/>
          <c:h val="0.68677013585990243"/>
        </c:manualLayout>
      </c:layout>
      <c:pie3DChart>
        <c:varyColors val="1"/>
        <c:ser>
          <c:idx val="0"/>
          <c:order val="0"/>
          <c:dPt>
            <c:idx val="4"/>
            <c:spPr>
              <a:solidFill>
                <a:schemeClr val="bg1">
                  <a:lumMod val="75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dirty="0"/>
                      <a:t>54%</a:t>
                    </a:r>
                  </a:p>
                </c:rich>
              </c:tx>
              <c:dLblPos val="ctr"/>
              <c:showVal val="1"/>
              <c:showPercent val="1"/>
            </c:dLbl>
            <c:dLbl>
              <c:idx val="2"/>
              <c:layout>
                <c:manualLayout>
                  <c:x val="-1.9257342814608648E-2"/>
                  <c:y val="3.3195247447846292E-2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Percent val="1"/>
            </c:dLbl>
            <c:dLbl>
              <c:idx val="3"/>
              <c:layout>
                <c:manualLayout>
                  <c:x val="1.2423366685663911E-2"/>
                  <c:y val="7.6026847917269724E-3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bestFit"/>
              <c:showPercent val="1"/>
            </c:dLbl>
            <c:dLbl>
              <c:idx val="4"/>
              <c:layout>
                <c:manualLayout>
                  <c:x val="5.9302244002203623E-2"/>
                  <c:y val="-8.2320791962983125E-3"/>
                </c:manualLayout>
              </c:layout>
              <c:dLblPos val="bestFit"/>
              <c:showPercent val="1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Percent val="1"/>
          </c:dLbls>
          <c:cat>
            <c:strRef>
              <c:f>Sheet1!$A$2:$A$6</c:f>
              <c:strCache>
                <c:ptCount val="5"/>
                <c:pt idx="0">
                  <c:v>Gauging Structure</c:v>
                </c:pt>
                <c:pt idx="1">
                  <c:v>Velocity Area</c:v>
                </c:pt>
                <c:pt idx="2">
                  <c:v>Ultrasonic</c:v>
                </c:pt>
                <c:pt idx="3">
                  <c:v>Electromagnetic</c:v>
                </c:pt>
                <c:pt idx="4">
                  <c:v>Miscellaneous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783</c:v>
                </c:pt>
                <c:pt idx="1">
                  <c:v>496</c:v>
                </c:pt>
                <c:pt idx="2">
                  <c:v>60</c:v>
                </c:pt>
                <c:pt idx="3">
                  <c:v>21</c:v>
                </c:pt>
                <c:pt idx="4">
                  <c:v>88</c:v>
                </c:pt>
              </c:numCache>
            </c:numRef>
          </c:val>
        </c:ser>
      </c:pie3DChart>
    </c:plotArea>
    <c:legend>
      <c:legendPos val="l"/>
      <c:layout>
        <c:manualLayout>
          <c:xMode val="edge"/>
          <c:yMode val="edge"/>
          <c:x val="0.34175647064363818"/>
          <c:y val="0.78826092019584859"/>
          <c:w val="0.63999012020101764"/>
          <c:h val="0.19664048248575824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0.19788313818026637"/>
          <c:y val="6.5173884514435884E-2"/>
          <c:w val="0.75948153648030314"/>
          <c:h val="0.63614250056288069"/>
        </c:manualLayout>
      </c:layout>
      <c:areaChart>
        <c:grouping val="standard"/>
        <c:ser>
          <c:idx val="0"/>
          <c:order val="0"/>
          <c:tx>
            <c:strRef>
              <c:f>Opening!$J$1</c:f>
              <c:strCache>
                <c:ptCount val="1"/>
                <c:pt idx="0">
                  <c:v>Cumlative Number Opened</c:v>
                </c:pt>
              </c:strCache>
            </c:strRef>
          </c:tx>
          <c:spPr>
            <a:solidFill>
              <a:srgbClr val="9BBB59"/>
            </a:solidFill>
          </c:spPr>
          <c:cat>
            <c:numRef>
              <c:f>Opening!$G$2:$G$172</c:f>
              <c:numCache>
                <c:formatCode>General</c:formatCode>
                <c:ptCount val="171"/>
                <c:pt idx="0">
                  <c:v>1840</c:v>
                </c:pt>
                <c:pt idx="1">
                  <c:v>1841</c:v>
                </c:pt>
                <c:pt idx="2">
                  <c:v>1842</c:v>
                </c:pt>
                <c:pt idx="3">
                  <c:v>1843</c:v>
                </c:pt>
                <c:pt idx="4">
                  <c:v>1844</c:v>
                </c:pt>
                <c:pt idx="5">
                  <c:v>1845</c:v>
                </c:pt>
                <c:pt idx="6">
                  <c:v>1846</c:v>
                </c:pt>
                <c:pt idx="7">
                  <c:v>1847</c:v>
                </c:pt>
                <c:pt idx="8">
                  <c:v>1848</c:v>
                </c:pt>
                <c:pt idx="9">
                  <c:v>1849</c:v>
                </c:pt>
                <c:pt idx="10">
                  <c:v>1850</c:v>
                </c:pt>
                <c:pt idx="11">
                  <c:v>1851</c:v>
                </c:pt>
                <c:pt idx="12">
                  <c:v>1852</c:v>
                </c:pt>
                <c:pt idx="13">
                  <c:v>1853</c:v>
                </c:pt>
                <c:pt idx="14">
                  <c:v>1854</c:v>
                </c:pt>
                <c:pt idx="15">
                  <c:v>1855</c:v>
                </c:pt>
                <c:pt idx="16">
                  <c:v>1856</c:v>
                </c:pt>
                <c:pt idx="17">
                  <c:v>1857</c:v>
                </c:pt>
                <c:pt idx="18">
                  <c:v>1858</c:v>
                </c:pt>
                <c:pt idx="19">
                  <c:v>1859</c:v>
                </c:pt>
                <c:pt idx="20">
                  <c:v>1860</c:v>
                </c:pt>
                <c:pt idx="21">
                  <c:v>1861</c:v>
                </c:pt>
                <c:pt idx="22">
                  <c:v>1862</c:v>
                </c:pt>
                <c:pt idx="23">
                  <c:v>1863</c:v>
                </c:pt>
                <c:pt idx="24">
                  <c:v>1864</c:v>
                </c:pt>
                <c:pt idx="25">
                  <c:v>1865</c:v>
                </c:pt>
                <c:pt idx="26">
                  <c:v>1866</c:v>
                </c:pt>
                <c:pt idx="27">
                  <c:v>1867</c:v>
                </c:pt>
                <c:pt idx="28">
                  <c:v>1868</c:v>
                </c:pt>
                <c:pt idx="29">
                  <c:v>1869</c:v>
                </c:pt>
                <c:pt idx="30">
                  <c:v>1870</c:v>
                </c:pt>
                <c:pt idx="31">
                  <c:v>1871</c:v>
                </c:pt>
                <c:pt idx="32">
                  <c:v>1872</c:v>
                </c:pt>
                <c:pt idx="33">
                  <c:v>1873</c:v>
                </c:pt>
                <c:pt idx="34">
                  <c:v>1874</c:v>
                </c:pt>
                <c:pt idx="35">
                  <c:v>1875</c:v>
                </c:pt>
                <c:pt idx="36">
                  <c:v>1876</c:v>
                </c:pt>
                <c:pt idx="37">
                  <c:v>1877</c:v>
                </c:pt>
                <c:pt idx="38">
                  <c:v>1878</c:v>
                </c:pt>
                <c:pt idx="39">
                  <c:v>1879</c:v>
                </c:pt>
                <c:pt idx="40">
                  <c:v>1880</c:v>
                </c:pt>
                <c:pt idx="41">
                  <c:v>1881</c:v>
                </c:pt>
                <c:pt idx="42">
                  <c:v>1882</c:v>
                </c:pt>
                <c:pt idx="43">
                  <c:v>1883</c:v>
                </c:pt>
                <c:pt idx="44">
                  <c:v>1884</c:v>
                </c:pt>
                <c:pt idx="45">
                  <c:v>1885</c:v>
                </c:pt>
                <c:pt idx="46">
                  <c:v>1886</c:v>
                </c:pt>
                <c:pt idx="47">
                  <c:v>1887</c:v>
                </c:pt>
                <c:pt idx="48">
                  <c:v>1888</c:v>
                </c:pt>
                <c:pt idx="49">
                  <c:v>1889</c:v>
                </c:pt>
                <c:pt idx="50">
                  <c:v>1890</c:v>
                </c:pt>
                <c:pt idx="51">
                  <c:v>1891</c:v>
                </c:pt>
                <c:pt idx="52">
                  <c:v>1892</c:v>
                </c:pt>
                <c:pt idx="53">
                  <c:v>1893</c:v>
                </c:pt>
                <c:pt idx="54">
                  <c:v>1894</c:v>
                </c:pt>
                <c:pt idx="55">
                  <c:v>1895</c:v>
                </c:pt>
                <c:pt idx="56">
                  <c:v>1896</c:v>
                </c:pt>
                <c:pt idx="57">
                  <c:v>1897</c:v>
                </c:pt>
                <c:pt idx="58">
                  <c:v>1898</c:v>
                </c:pt>
                <c:pt idx="59">
                  <c:v>1899</c:v>
                </c:pt>
                <c:pt idx="60">
                  <c:v>1900</c:v>
                </c:pt>
                <c:pt idx="61">
                  <c:v>1901</c:v>
                </c:pt>
                <c:pt idx="62">
                  <c:v>1902</c:v>
                </c:pt>
                <c:pt idx="63">
                  <c:v>1903</c:v>
                </c:pt>
                <c:pt idx="64">
                  <c:v>1904</c:v>
                </c:pt>
                <c:pt idx="65">
                  <c:v>1905</c:v>
                </c:pt>
                <c:pt idx="66">
                  <c:v>1906</c:v>
                </c:pt>
                <c:pt idx="67">
                  <c:v>1907</c:v>
                </c:pt>
                <c:pt idx="68">
                  <c:v>1908</c:v>
                </c:pt>
                <c:pt idx="69">
                  <c:v>1909</c:v>
                </c:pt>
                <c:pt idx="70">
                  <c:v>1910</c:v>
                </c:pt>
                <c:pt idx="71">
                  <c:v>1911</c:v>
                </c:pt>
                <c:pt idx="72">
                  <c:v>1912</c:v>
                </c:pt>
                <c:pt idx="73">
                  <c:v>1913</c:v>
                </c:pt>
                <c:pt idx="74">
                  <c:v>1914</c:v>
                </c:pt>
                <c:pt idx="75">
                  <c:v>1915</c:v>
                </c:pt>
                <c:pt idx="76">
                  <c:v>1916</c:v>
                </c:pt>
                <c:pt idx="77">
                  <c:v>1917</c:v>
                </c:pt>
                <c:pt idx="78">
                  <c:v>1918</c:v>
                </c:pt>
                <c:pt idx="79">
                  <c:v>1919</c:v>
                </c:pt>
                <c:pt idx="80">
                  <c:v>1920</c:v>
                </c:pt>
                <c:pt idx="81">
                  <c:v>1921</c:v>
                </c:pt>
                <c:pt idx="82">
                  <c:v>1922</c:v>
                </c:pt>
                <c:pt idx="83">
                  <c:v>1923</c:v>
                </c:pt>
                <c:pt idx="84">
                  <c:v>1924</c:v>
                </c:pt>
                <c:pt idx="85">
                  <c:v>1925</c:v>
                </c:pt>
                <c:pt idx="86">
                  <c:v>1926</c:v>
                </c:pt>
                <c:pt idx="87">
                  <c:v>1927</c:v>
                </c:pt>
                <c:pt idx="88">
                  <c:v>1928</c:v>
                </c:pt>
                <c:pt idx="89">
                  <c:v>1929</c:v>
                </c:pt>
                <c:pt idx="90">
                  <c:v>1930</c:v>
                </c:pt>
                <c:pt idx="91">
                  <c:v>1931</c:v>
                </c:pt>
                <c:pt idx="92">
                  <c:v>1932</c:v>
                </c:pt>
                <c:pt idx="93">
                  <c:v>1933</c:v>
                </c:pt>
                <c:pt idx="94">
                  <c:v>1934</c:v>
                </c:pt>
                <c:pt idx="95">
                  <c:v>1935</c:v>
                </c:pt>
                <c:pt idx="96">
                  <c:v>1936</c:v>
                </c:pt>
                <c:pt idx="97">
                  <c:v>1937</c:v>
                </c:pt>
                <c:pt idx="98">
                  <c:v>1938</c:v>
                </c:pt>
                <c:pt idx="99">
                  <c:v>1939</c:v>
                </c:pt>
                <c:pt idx="100">
                  <c:v>1940</c:v>
                </c:pt>
                <c:pt idx="101">
                  <c:v>1941</c:v>
                </c:pt>
                <c:pt idx="102">
                  <c:v>1942</c:v>
                </c:pt>
                <c:pt idx="103">
                  <c:v>1943</c:v>
                </c:pt>
                <c:pt idx="104">
                  <c:v>1944</c:v>
                </c:pt>
                <c:pt idx="105">
                  <c:v>1945</c:v>
                </c:pt>
                <c:pt idx="106">
                  <c:v>1946</c:v>
                </c:pt>
                <c:pt idx="107">
                  <c:v>1947</c:v>
                </c:pt>
                <c:pt idx="108">
                  <c:v>1948</c:v>
                </c:pt>
                <c:pt idx="109">
                  <c:v>1949</c:v>
                </c:pt>
                <c:pt idx="110">
                  <c:v>1950</c:v>
                </c:pt>
                <c:pt idx="111">
                  <c:v>1951</c:v>
                </c:pt>
                <c:pt idx="112">
                  <c:v>1952</c:v>
                </c:pt>
                <c:pt idx="113">
                  <c:v>1953</c:v>
                </c:pt>
                <c:pt idx="114">
                  <c:v>1954</c:v>
                </c:pt>
                <c:pt idx="115">
                  <c:v>1955</c:v>
                </c:pt>
                <c:pt idx="116">
                  <c:v>1956</c:v>
                </c:pt>
                <c:pt idx="117">
                  <c:v>1957</c:v>
                </c:pt>
                <c:pt idx="118">
                  <c:v>1958</c:v>
                </c:pt>
                <c:pt idx="119">
                  <c:v>1959</c:v>
                </c:pt>
                <c:pt idx="120">
                  <c:v>1960</c:v>
                </c:pt>
                <c:pt idx="121">
                  <c:v>1961</c:v>
                </c:pt>
                <c:pt idx="122">
                  <c:v>1962</c:v>
                </c:pt>
                <c:pt idx="123">
                  <c:v>1963</c:v>
                </c:pt>
                <c:pt idx="124">
                  <c:v>1964</c:v>
                </c:pt>
                <c:pt idx="125">
                  <c:v>1965</c:v>
                </c:pt>
                <c:pt idx="126">
                  <c:v>1966</c:v>
                </c:pt>
                <c:pt idx="127">
                  <c:v>1967</c:v>
                </c:pt>
                <c:pt idx="128">
                  <c:v>1968</c:v>
                </c:pt>
                <c:pt idx="129">
                  <c:v>1969</c:v>
                </c:pt>
                <c:pt idx="130">
                  <c:v>1970</c:v>
                </c:pt>
                <c:pt idx="131">
                  <c:v>1971</c:v>
                </c:pt>
                <c:pt idx="132">
                  <c:v>1972</c:v>
                </c:pt>
                <c:pt idx="133">
                  <c:v>1973</c:v>
                </c:pt>
                <c:pt idx="134">
                  <c:v>1974</c:v>
                </c:pt>
                <c:pt idx="135">
                  <c:v>1975</c:v>
                </c:pt>
                <c:pt idx="136">
                  <c:v>1976</c:v>
                </c:pt>
                <c:pt idx="137">
                  <c:v>1977</c:v>
                </c:pt>
                <c:pt idx="138">
                  <c:v>1978</c:v>
                </c:pt>
                <c:pt idx="139">
                  <c:v>1979</c:v>
                </c:pt>
                <c:pt idx="140">
                  <c:v>1980</c:v>
                </c:pt>
                <c:pt idx="141">
                  <c:v>1981</c:v>
                </c:pt>
                <c:pt idx="142">
                  <c:v>1982</c:v>
                </c:pt>
                <c:pt idx="143">
                  <c:v>1983</c:v>
                </c:pt>
                <c:pt idx="144">
                  <c:v>1984</c:v>
                </c:pt>
                <c:pt idx="145">
                  <c:v>1985</c:v>
                </c:pt>
                <c:pt idx="146">
                  <c:v>1986</c:v>
                </c:pt>
                <c:pt idx="147">
                  <c:v>1987</c:v>
                </c:pt>
                <c:pt idx="148">
                  <c:v>1988</c:v>
                </c:pt>
                <c:pt idx="149">
                  <c:v>1989</c:v>
                </c:pt>
                <c:pt idx="150">
                  <c:v>1990</c:v>
                </c:pt>
                <c:pt idx="151">
                  <c:v>1991</c:v>
                </c:pt>
                <c:pt idx="152">
                  <c:v>1992</c:v>
                </c:pt>
                <c:pt idx="153">
                  <c:v>1993</c:v>
                </c:pt>
                <c:pt idx="154">
                  <c:v>1994</c:v>
                </c:pt>
                <c:pt idx="155">
                  <c:v>1995</c:v>
                </c:pt>
                <c:pt idx="156">
                  <c:v>1996</c:v>
                </c:pt>
                <c:pt idx="157">
                  <c:v>1997</c:v>
                </c:pt>
                <c:pt idx="158">
                  <c:v>1998</c:v>
                </c:pt>
                <c:pt idx="159">
                  <c:v>1999</c:v>
                </c:pt>
                <c:pt idx="160">
                  <c:v>2000</c:v>
                </c:pt>
                <c:pt idx="161">
                  <c:v>2001</c:v>
                </c:pt>
                <c:pt idx="162">
                  <c:v>2002</c:v>
                </c:pt>
                <c:pt idx="163">
                  <c:v>2003</c:v>
                </c:pt>
                <c:pt idx="164">
                  <c:v>2004</c:v>
                </c:pt>
                <c:pt idx="165">
                  <c:v>2005</c:v>
                </c:pt>
                <c:pt idx="166">
                  <c:v>2006</c:v>
                </c:pt>
                <c:pt idx="167">
                  <c:v>2007</c:v>
                </c:pt>
                <c:pt idx="168">
                  <c:v>2008</c:v>
                </c:pt>
                <c:pt idx="169">
                  <c:v>2009</c:v>
                </c:pt>
                <c:pt idx="170">
                  <c:v>2010</c:v>
                </c:pt>
              </c:numCache>
            </c:numRef>
          </c:cat>
          <c:val>
            <c:numRef>
              <c:f>Opening!$J$2:$J$172</c:f>
              <c:numCache>
                <c:formatCode>General</c:formatCode>
                <c:ptCount val="171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4</c:v>
                </c:pt>
                <c:pt idx="69">
                  <c:v>4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6</c:v>
                </c:pt>
                <c:pt idx="74">
                  <c:v>6</c:v>
                </c:pt>
                <c:pt idx="75">
                  <c:v>6</c:v>
                </c:pt>
                <c:pt idx="76">
                  <c:v>6</c:v>
                </c:pt>
                <c:pt idx="77">
                  <c:v>6</c:v>
                </c:pt>
                <c:pt idx="78">
                  <c:v>6</c:v>
                </c:pt>
                <c:pt idx="79">
                  <c:v>6</c:v>
                </c:pt>
                <c:pt idx="80">
                  <c:v>7</c:v>
                </c:pt>
                <c:pt idx="81">
                  <c:v>8</c:v>
                </c:pt>
                <c:pt idx="82">
                  <c:v>9</c:v>
                </c:pt>
                <c:pt idx="83">
                  <c:v>9</c:v>
                </c:pt>
                <c:pt idx="84">
                  <c:v>9</c:v>
                </c:pt>
                <c:pt idx="85">
                  <c:v>10</c:v>
                </c:pt>
                <c:pt idx="86">
                  <c:v>10</c:v>
                </c:pt>
                <c:pt idx="87">
                  <c:v>12</c:v>
                </c:pt>
                <c:pt idx="88">
                  <c:v>13</c:v>
                </c:pt>
                <c:pt idx="89">
                  <c:v>15</c:v>
                </c:pt>
                <c:pt idx="90">
                  <c:v>15</c:v>
                </c:pt>
                <c:pt idx="91">
                  <c:v>16</c:v>
                </c:pt>
                <c:pt idx="92">
                  <c:v>19</c:v>
                </c:pt>
                <c:pt idx="93">
                  <c:v>20</c:v>
                </c:pt>
                <c:pt idx="94">
                  <c:v>23</c:v>
                </c:pt>
                <c:pt idx="95">
                  <c:v>27</c:v>
                </c:pt>
                <c:pt idx="96">
                  <c:v>38</c:v>
                </c:pt>
                <c:pt idx="97">
                  <c:v>47</c:v>
                </c:pt>
                <c:pt idx="98">
                  <c:v>51</c:v>
                </c:pt>
                <c:pt idx="99">
                  <c:v>62</c:v>
                </c:pt>
                <c:pt idx="100">
                  <c:v>62</c:v>
                </c:pt>
                <c:pt idx="101">
                  <c:v>62</c:v>
                </c:pt>
                <c:pt idx="102">
                  <c:v>62</c:v>
                </c:pt>
                <c:pt idx="103">
                  <c:v>64</c:v>
                </c:pt>
                <c:pt idx="104">
                  <c:v>64</c:v>
                </c:pt>
                <c:pt idx="105">
                  <c:v>66</c:v>
                </c:pt>
                <c:pt idx="106">
                  <c:v>66</c:v>
                </c:pt>
                <c:pt idx="107">
                  <c:v>68</c:v>
                </c:pt>
                <c:pt idx="108">
                  <c:v>73</c:v>
                </c:pt>
                <c:pt idx="109">
                  <c:v>82</c:v>
                </c:pt>
                <c:pt idx="110">
                  <c:v>88</c:v>
                </c:pt>
                <c:pt idx="111">
                  <c:v>102</c:v>
                </c:pt>
                <c:pt idx="112">
                  <c:v>117</c:v>
                </c:pt>
                <c:pt idx="113">
                  <c:v>135</c:v>
                </c:pt>
                <c:pt idx="114">
                  <c:v>143</c:v>
                </c:pt>
                <c:pt idx="115">
                  <c:v>157</c:v>
                </c:pt>
                <c:pt idx="116">
                  <c:v>185</c:v>
                </c:pt>
                <c:pt idx="117">
                  <c:v>209</c:v>
                </c:pt>
                <c:pt idx="118">
                  <c:v>230</c:v>
                </c:pt>
                <c:pt idx="119">
                  <c:v>259</c:v>
                </c:pt>
                <c:pt idx="120">
                  <c:v>300</c:v>
                </c:pt>
                <c:pt idx="121">
                  <c:v>341</c:v>
                </c:pt>
                <c:pt idx="122">
                  <c:v>385</c:v>
                </c:pt>
                <c:pt idx="123">
                  <c:v>430</c:v>
                </c:pt>
                <c:pt idx="124">
                  <c:v>454</c:v>
                </c:pt>
                <c:pt idx="125">
                  <c:v>498</c:v>
                </c:pt>
                <c:pt idx="126">
                  <c:v>545</c:v>
                </c:pt>
                <c:pt idx="127">
                  <c:v>578</c:v>
                </c:pt>
                <c:pt idx="128">
                  <c:v>646</c:v>
                </c:pt>
                <c:pt idx="129">
                  <c:v>712</c:v>
                </c:pt>
                <c:pt idx="130">
                  <c:v>784</c:v>
                </c:pt>
                <c:pt idx="131">
                  <c:v>843</c:v>
                </c:pt>
                <c:pt idx="132">
                  <c:v>905</c:v>
                </c:pt>
                <c:pt idx="133">
                  <c:v>968</c:v>
                </c:pt>
                <c:pt idx="134">
                  <c:v>1016</c:v>
                </c:pt>
                <c:pt idx="135">
                  <c:v>1046</c:v>
                </c:pt>
                <c:pt idx="136">
                  <c:v>1081</c:v>
                </c:pt>
                <c:pt idx="137">
                  <c:v>1109</c:v>
                </c:pt>
                <c:pt idx="138">
                  <c:v>1132</c:v>
                </c:pt>
                <c:pt idx="139">
                  <c:v>1167</c:v>
                </c:pt>
                <c:pt idx="140">
                  <c:v>1189</c:v>
                </c:pt>
                <c:pt idx="141">
                  <c:v>1209</c:v>
                </c:pt>
                <c:pt idx="142">
                  <c:v>1235</c:v>
                </c:pt>
                <c:pt idx="143">
                  <c:v>1254</c:v>
                </c:pt>
                <c:pt idx="144">
                  <c:v>1270</c:v>
                </c:pt>
                <c:pt idx="145">
                  <c:v>1289</c:v>
                </c:pt>
                <c:pt idx="146">
                  <c:v>1300</c:v>
                </c:pt>
                <c:pt idx="147">
                  <c:v>1306</c:v>
                </c:pt>
                <c:pt idx="148">
                  <c:v>1318</c:v>
                </c:pt>
                <c:pt idx="149">
                  <c:v>1336</c:v>
                </c:pt>
                <c:pt idx="150">
                  <c:v>1351</c:v>
                </c:pt>
                <c:pt idx="151">
                  <c:v>1377</c:v>
                </c:pt>
                <c:pt idx="152">
                  <c:v>1393</c:v>
                </c:pt>
                <c:pt idx="153">
                  <c:v>1409</c:v>
                </c:pt>
                <c:pt idx="154">
                  <c:v>1422</c:v>
                </c:pt>
                <c:pt idx="155">
                  <c:v>1433</c:v>
                </c:pt>
                <c:pt idx="156">
                  <c:v>1437</c:v>
                </c:pt>
                <c:pt idx="157">
                  <c:v>1438</c:v>
                </c:pt>
                <c:pt idx="158">
                  <c:v>1439</c:v>
                </c:pt>
                <c:pt idx="159">
                  <c:v>1441</c:v>
                </c:pt>
                <c:pt idx="160">
                  <c:v>1441</c:v>
                </c:pt>
                <c:pt idx="161">
                  <c:v>1442</c:v>
                </c:pt>
                <c:pt idx="162">
                  <c:v>1443</c:v>
                </c:pt>
                <c:pt idx="163">
                  <c:v>1443</c:v>
                </c:pt>
                <c:pt idx="164">
                  <c:v>1444</c:v>
                </c:pt>
                <c:pt idx="165">
                  <c:v>1444</c:v>
                </c:pt>
                <c:pt idx="166">
                  <c:v>1444</c:v>
                </c:pt>
                <c:pt idx="167">
                  <c:v>1444</c:v>
                </c:pt>
                <c:pt idx="168">
                  <c:v>1444</c:v>
                </c:pt>
                <c:pt idx="169">
                  <c:v>1444</c:v>
                </c:pt>
                <c:pt idx="170">
                  <c:v>1444</c:v>
                </c:pt>
              </c:numCache>
            </c:numRef>
          </c:val>
        </c:ser>
        <c:axId val="72682112"/>
        <c:axId val="72683904"/>
      </c:areaChart>
      <c:catAx>
        <c:axId val="72682112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72683904"/>
        <c:crosses val="autoZero"/>
        <c:auto val="1"/>
        <c:lblAlgn val="ctr"/>
        <c:lblOffset val="100"/>
        <c:tickLblSkip val="10"/>
      </c:catAx>
      <c:valAx>
        <c:axId val="72683904"/>
        <c:scaling>
          <c:orientation val="minMax"/>
          <c:max val="150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Number of Opened NRFA Stations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2682112"/>
        <c:crosses val="autoZero"/>
        <c:crossBetween val="midCat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8"/>
  <c:chart>
    <c:autoTitleDeleted val="1"/>
    <c:view3D>
      <c:rotX val="40"/>
      <c:perspective val="50"/>
    </c:view3D>
    <c:plotArea>
      <c:layout>
        <c:manualLayout>
          <c:layoutTarget val="inner"/>
          <c:xMode val="edge"/>
          <c:yMode val="edge"/>
          <c:x val="0.52525759077064316"/>
          <c:y val="0.18238700949929937"/>
          <c:w val="0.47230129158189232"/>
          <c:h val="0.68677013585990243"/>
        </c:manualLayout>
      </c:layout>
      <c:pie3DChart>
        <c:varyColors val="1"/>
        <c:ser>
          <c:idx val="0"/>
          <c:order val="0"/>
          <c:dPt>
            <c:idx val="1"/>
            <c:spPr>
              <a:noFill/>
            </c:spPr>
          </c:dPt>
          <c:dPt>
            <c:idx val="2"/>
            <c:spPr>
              <a:noFill/>
            </c:spPr>
          </c:dPt>
          <c:dPt>
            <c:idx val="3"/>
            <c:spPr>
              <a:noFill/>
            </c:spPr>
          </c:dPt>
          <c:dPt>
            <c:idx val="4"/>
            <c:spPr>
              <a:noFill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dirty="0"/>
                      <a:t>54%</a:t>
                    </a:r>
                  </a:p>
                </c:rich>
              </c:tx>
              <c:dLblPos val="ctr"/>
              <c:showVal val="1"/>
              <c:showPercent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Percent val="1"/>
          </c:dLbls>
          <c:cat>
            <c:strRef>
              <c:f>Sheet1!$A$2:$A$6</c:f>
              <c:strCache>
                <c:ptCount val="5"/>
                <c:pt idx="0">
                  <c:v>Gauging Structure</c:v>
                </c:pt>
                <c:pt idx="1">
                  <c:v>Velocity Area</c:v>
                </c:pt>
                <c:pt idx="2">
                  <c:v>Ultrasonic</c:v>
                </c:pt>
                <c:pt idx="3">
                  <c:v>Electromagnetic</c:v>
                </c:pt>
                <c:pt idx="4">
                  <c:v>Miscellaneous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783</c:v>
                </c:pt>
                <c:pt idx="1">
                  <c:v>496</c:v>
                </c:pt>
                <c:pt idx="2">
                  <c:v>60</c:v>
                </c:pt>
                <c:pt idx="3">
                  <c:v>21</c:v>
                </c:pt>
                <c:pt idx="4">
                  <c:v>88</c:v>
                </c:pt>
              </c:numCache>
            </c:numRef>
          </c:val>
        </c:ser>
      </c:pie3DChart>
    </c:plotArea>
    <c:legend>
      <c:legendPos val="l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29049300004709244"/>
          <c:y val="0.63286731298228982"/>
          <c:w val="0.41540729663519804"/>
          <c:h val="0.35920281703948514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 rot="0" vert="horz"/>
          <a:lstStyle/>
          <a:p>
            <a:pPr algn="ctr">
              <a:defRPr/>
            </a:pPr>
            <a:r>
              <a:rPr lang="en-GB" dirty="0" smtClean="0"/>
              <a:t>ENGLAND</a:t>
            </a:r>
            <a:r>
              <a:rPr lang="en-GB" baseline="0" dirty="0" smtClean="0"/>
              <a:t> AND WALES</a:t>
            </a:r>
            <a:endParaRPr lang="en-GB" dirty="0"/>
          </a:p>
        </c:rich>
      </c:tx>
      <c:layout>
        <c:manualLayout>
          <c:xMode val="edge"/>
          <c:yMode val="edge"/>
          <c:x val="0.12233119513842"/>
          <c:y val="7.80777027027027E-2"/>
        </c:manualLayout>
      </c:layout>
      <c:overlay val="1"/>
    </c:title>
    <c:plotArea>
      <c:layout>
        <c:manualLayout>
          <c:layoutTarget val="inner"/>
          <c:xMode val="edge"/>
          <c:yMode val="edge"/>
          <c:x val="0.10396383660626678"/>
          <c:y val="3.8956209421190782E-2"/>
          <c:w val="0.86262300124112168"/>
          <c:h val="0.77267219229175665"/>
        </c:manualLayout>
      </c:layout>
      <c:lineChart>
        <c:grouping val="standard"/>
        <c:ser>
          <c:idx val="3"/>
          <c:order val="1"/>
          <c:tx>
            <c:strRef>
              <c:f>Historical!$G$33</c:f>
              <c:strCache>
                <c:ptCount val="1"/>
                <c:pt idx="0">
                  <c:v>Non-Queries Stations (%)</c:v>
                </c:pt>
              </c:strCache>
            </c:strRef>
          </c:tx>
          <c:marker>
            <c:symbol val="none"/>
          </c:marker>
          <c:cat>
            <c:numRef>
              <c:f>Historical!$C$34:$C$41</c:f>
              <c:numCache>
                <c:formatCode>General</c:formatCode>
                <c:ptCount val="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</c:numCache>
            </c:numRef>
          </c:cat>
          <c:val>
            <c:numRef>
              <c:f>Historical!$G$34:$G$41</c:f>
              <c:numCache>
                <c:formatCode>0.00</c:formatCode>
                <c:ptCount val="8"/>
                <c:pt idx="0">
                  <c:v>90.891673486193127</c:v>
                </c:pt>
                <c:pt idx="1">
                  <c:v>92.664155909423869</c:v>
                </c:pt>
                <c:pt idx="2">
                  <c:v>91.147244949379001</c:v>
                </c:pt>
                <c:pt idx="3">
                  <c:v>93.7155254137909</c:v>
                </c:pt>
                <c:pt idx="4">
                  <c:v>94.993099316018373</c:v>
                </c:pt>
                <c:pt idx="5">
                  <c:v>95.751315201571472</c:v>
                </c:pt>
                <c:pt idx="6">
                  <c:v>93.91970356321859</c:v>
                </c:pt>
                <c:pt idx="7">
                  <c:v>95.43446252290147</c:v>
                </c:pt>
              </c:numCache>
            </c:numRef>
          </c:val>
        </c:ser>
        <c:marker val="1"/>
        <c:axId val="72041984"/>
        <c:axId val="72043904"/>
      </c:lineChart>
      <c:lineChart>
        <c:grouping val="standard"/>
        <c:ser>
          <c:idx val="2"/>
          <c:order val="0"/>
          <c:tx>
            <c:strRef>
              <c:f>Historical!$F$33</c:f>
              <c:strCache>
                <c:ptCount val="1"/>
                <c:pt idx="0">
                  <c:v>Queries (%)</c:v>
                </c:pt>
              </c:strCache>
            </c:strRef>
          </c:tx>
          <c:marker>
            <c:symbol val="none"/>
          </c:marker>
          <c:cat>
            <c:numRef>
              <c:f>Historical!$C$34:$C$41</c:f>
              <c:numCache>
                <c:formatCode>General</c:formatCode>
                <c:ptCount val="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</c:numCache>
            </c:numRef>
          </c:cat>
          <c:val>
            <c:numRef>
              <c:f>Historical!$F$34:$F$41</c:f>
              <c:numCache>
                <c:formatCode>0.00</c:formatCode>
                <c:ptCount val="8"/>
                <c:pt idx="0">
                  <c:v>93.344289676909327</c:v>
                </c:pt>
                <c:pt idx="1">
                  <c:v>91.389297348077321</c:v>
                </c:pt>
                <c:pt idx="2">
                  <c:v>90.971856271942826</c:v>
                </c:pt>
                <c:pt idx="3">
                  <c:v>94.029145842743958</c:v>
                </c:pt>
                <c:pt idx="4">
                  <c:v>95.576139610122482</c:v>
                </c:pt>
                <c:pt idx="5">
                  <c:v>97.060263491176357</c:v>
                </c:pt>
                <c:pt idx="6">
                  <c:v>92.296432137578435</c:v>
                </c:pt>
                <c:pt idx="7">
                  <c:v>99.23785218294114</c:v>
                </c:pt>
              </c:numCache>
            </c:numRef>
          </c:val>
        </c:ser>
        <c:marker val="1"/>
        <c:axId val="72047616"/>
        <c:axId val="72046080"/>
      </c:lineChart>
      <c:catAx>
        <c:axId val="720419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YEAR </a:t>
                </a:r>
                <a:endParaRPr lang="en-GB" dirty="0"/>
              </a:p>
            </c:rich>
          </c:tx>
        </c:title>
        <c:numFmt formatCode="General" sourceLinked="1"/>
        <c:tickLblPos val="nextTo"/>
        <c:crossAx val="72043904"/>
        <c:crosses val="autoZero"/>
        <c:auto val="1"/>
        <c:lblAlgn val="ctr"/>
        <c:lblOffset val="100"/>
      </c:catAx>
      <c:valAx>
        <c:axId val="72043904"/>
        <c:scaling>
          <c:orientation val="minMax"/>
          <c:max val="100"/>
          <c:min val="90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SLA PERFORMANCE SCORE</a:t>
                </a:r>
                <a:endParaRPr lang="en-GB" dirty="0"/>
              </a:p>
            </c:rich>
          </c:tx>
        </c:title>
        <c:numFmt formatCode="#,##0" sourceLinked="0"/>
        <c:tickLblPos val="nextTo"/>
        <c:crossAx val="72041984"/>
        <c:crosses val="autoZero"/>
        <c:crossBetween val="between"/>
        <c:majorUnit val="2"/>
      </c:valAx>
      <c:valAx>
        <c:axId val="72046080"/>
        <c:scaling>
          <c:orientation val="minMax"/>
          <c:max val="10"/>
          <c:min val="6"/>
        </c:scaling>
        <c:delete val="1"/>
        <c:axPos val="r"/>
        <c:numFmt formatCode="0.00" sourceLinked="1"/>
        <c:tickLblPos val="none"/>
        <c:crossAx val="72047616"/>
        <c:crosses val="max"/>
        <c:crossBetween val="between"/>
      </c:valAx>
      <c:catAx>
        <c:axId val="72047616"/>
        <c:scaling>
          <c:orientation val="minMax"/>
        </c:scaling>
        <c:delete val="1"/>
        <c:axPos val="b"/>
        <c:numFmt formatCode="General" sourceLinked="1"/>
        <c:tickLblPos val="none"/>
        <c:crossAx val="72046080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0.43030966314052727"/>
          <c:y val="0.61774887387389588"/>
          <c:w val="0.35893559156726373"/>
          <c:h val="0.17251167288299754"/>
        </c:manualLayout>
      </c:layout>
      <c:spPr>
        <a:solidFill>
          <a:schemeClr val="bg1"/>
        </a:solidFill>
      </c:spPr>
      <c:txPr>
        <a:bodyPr/>
        <a:lstStyle/>
        <a:p>
          <a:pPr>
            <a:defRPr sz="1050"/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0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"/>
  <c:chart>
    <c:title>
      <c:tx>
        <c:rich>
          <a:bodyPr/>
          <a:lstStyle/>
          <a:p>
            <a:pPr>
              <a:defRPr sz="1000"/>
            </a:pPr>
            <a:r>
              <a:rPr lang="en-GB" sz="1200" dirty="0" smtClean="0"/>
              <a:t>UK</a:t>
            </a:r>
            <a:endParaRPr lang="en-GB" sz="1000" dirty="0"/>
          </a:p>
        </c:rich>
      </c:tx>
      <c:layout>
        <c:manualLayout>
          <c:xMode val="edge"/>
          <c:yMode val="edge"/>
          <c:x val="0.15002555659449496"/>
          <c:y val="8.1034539705798464E-2"/>
        </c:manualLayout>
      </c:layout>
      <c:overlay val="1"/>
    </c:title>
    <c:plotArea>
      <c:layout>
        <c:manualLayout>
          <c:layoutTarget val="inner"/>
          <c:xMode val="edge"/>
          <c:yMode val="edge"/>
          <c:x val="0.10884276926568762"/>
          <c:y val="5.2922798367748984E-2"/>
          <c:w val="0.86495351513372465"/>
          <c:h val="0.69117057564174555"/>
        </c:manualLayout>
      </c:layout>
      <c:lineChart>
        <c:grouping val="standard"/>
        <c:ser>
          <c:idx val="0"/>
          <c:order val="0"/>
          <c:tx>
            <c:strRef>
              <c:f>SLA!$B$1</c:f>
              <c:strCache>
                <c:ptCount val="1"/>
                <c:pt idx="0">
                  <c:v>Overall Daily Mean Flow Completness (%)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SLA!$B$2:$I$2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</c:numCache>
            </c:numRef>
          </c:cat>
          <c:val>
            <c:numRef>
              <c:f>SLA!$B$7:$I$7</c:f>
              <c:numCache>
                <c:formatCode>General</c:formatCode>
                <c:ptCount val="8"/>
                <c:pt idx="0">
                  <c:v>81.473186488846096</c:v>
                </c:pt>
                <c:pt idx="1">
                  <c:v>76.685070006444917</c:v>
                </c:pt>
                <c:pt idx="2">
                  <c:v>90.30776828707333</c:v>
                </c:pt>
                <c:pt idx="3">
                  <c:v>97.006389295972326</c:v>
                </c:pt>
                <c:pt idx="4">
                  <c:v>95.389383660068447</c:v>
                </c:pt>
                <c:pt idx="5">
                  <c:v>94.693112046092281</c:v>
                </c:pt>
                <c:pt idx="6">
                  <c:v>96.980987294399853</c:v>
                </c:pt>
                <c:pt idx="7">
                  <c:v>99.252206096962112</c:v>
                </c:pt>
              </c:numCache>
            </c:numRef>
          </c:val>
        </c:ser>
        <c:ser>
          <c:idx val="1"/>
          <c:order val="1"/>
          <c:tx>
            <c:strRef>
              <c:f>SLA!$J$1</c:f>
              <c:strCache>
                <c:ptCount val="1"/>
                <c:pt idx="0">
                  <c:v>Stations with Complete Daily Mean Flow Record (%)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SLA!$B$2:$I$2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</c:numCache>
            </c:numRef>
          </c:cat>
          <c:val>
            <c:numRef>
              <c:f>SLA!$J$7:$Q$7</c:f>
              <c:numCache>
                <c:formatCode>0.00</c:formatCode>
                <c:ptCount val="8"/>
                <c:pt idx="0">
                  <c:v>80.640672166613285</c:v>
                </c:pt>
                <c:pt idx="1">
                  <c:v>79.899703444552344</c:v>
                </c:pt>
                <c:pt idx="2">
                  <c:v>94.627029182675869</c:v>
                </c:pt>
                <c:pt idx="3">
                  <c:v>94.861395772684858</c:v>
                </c:pt>
                <c:pt idx="4">
                  <c:v>96.691246457488489</c:v>
                </c:pt>
                <c:pt idx="5">
                  <c:v>92.124262996074279</c:v>
                </c:pt>
                <c:pt idx="6">
                  <c:v>97.312238756059784</c:v>
                </c:pt>
                <c:pt idx="7">
                  <c:v>96.076969861603132</c:v>
                </c:pt>
              </c:numCache>
            </c:numRef>
          </c:val>
        </c:ser>
        <c:marker val="1"/>
        <c:axId val="72078464"/>
        <c:axId val="72080384"/>
      </c:lineChart>
      <c:catAx>
        <c:axId val="720784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YEAR</a:t>
                </a:r>
                <a:endParaRPr lang="en-GB" dirty="0"/>
              </a:p>
            </c:rich>
          </c:tx>
        </c:title>
        <c:numFmt formatCode="General" sourceLinked="1"/>
        <c:tickLblPos val="nextTo"/>
        <c:crossAx val="72080384"/>
        <c:crosses val="autoZero"/>
        <c:auto val="1"/>
        <c:lblAlgn val="ctr"/>
        <c:lblOffset val="100"/>
      </c:catAx>
      <c:valAx>
        <c:axId val="72080384"/>
        <c:scaling>
          <c:orientation val="minMax"/>
          <c:max val="100"/>
          <c:min val="75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SLA PERFORMANCE</a:t>
                </a:r>
                <a:r>
                  <a:rPr lang="en-GB" baseline="0" dirty="0" smtClean="0"/>
                  <a:t> SCORE</a:t>
                </a:r>
                <a:endParaRPr lang="en-GB" dirty="0"/>
              </a:p>
            </c:rich>
          </c:tx>
        </c:title>
        <c:numFmt formatCode="General" sourceLinked="1"/>
        <c:majorTickMark val="none"/>
        <c:tickLblPos val="nextTo"/>
        <c:crossAx val="7207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914414606126428"/>
          <c:y val="0.5157492002195776"/>
          <c:w val="0.47954531205452083"/>
          <c:h val="0.21355621920121393"/>
        </c:manualLayout>
      </c:layout>
      <c:overlay val="1"/>
      <c:spPr>
        <a:solidFill>
          <a:sysClr val="window" lastClr="FFFFFF"/>
        </a:solidFill>
      </c:spPr>
      <c:txPr>
        <a:bodyPr/>
        <a:lstStyle/>
        <a:p>
          <a:pPr>
            <a:defRPr sz="1050"/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8"/>
  <c:chart>
    <c:view3D>
      <c:rotX val="50"/>
      <c:perspective val="30"/>
    </c:view3D>
    <c:plotArea>
      <c:layout>
        <c:manualLayout>
          <c:layoutTarget val="inner"/>
          <c:xMode val="edge"/>
          <c:yMode val="edge"/>
          <c:x val="0.19216470263825722"/>
          <c:y val="0.30815722856190575"/>
          <c:w val="0.64162861615074007"/>
          <c:h val="0.6356416747345689"/>
        </c:manualLayout>
      </c:layout>
      <c:pie3DChart>
        <c:varyColors val="1"/>
        <c:ser>
          <c:idx val="0"/>
          <c:order val="0"/>
          <c:dLbls>
            <c:dLbl>
              <c:idx val="1"/>
              <c:layout>
                <c:manualLayout>
                  <c:x val="-0.14647619191087993"/>
                  <c:y val="-6.5954736355029924E-3"/>
                </c:manualLayout>
              </c:layout>
              <c:dLblPos val="bestFit"/>
              <c:showCatName val="1"/>
              <c:showPercent val="1"/>
            </c:dLbl>
            <c:dLbl>
              <c:idx val="2"/>
              <c:layout>
                <c:manualLayout>
                  <c:x val="-0.10269928873245172"/>
                  <c:y val="7.8736291205739745E-2"/>
                </c:manualLayout>
              </c:layout>
              <c:dLblPos val="bestFit"/>
              <c:showCatName val="1"/>
              <c:showPercent val="1"/>
            </c:dLbl>
            <c:dLbl>
              <c:idx val="3"/>
              <c:layout>
                <c:manualLayout>
                  <c:x val="-0.19638405203526341"/>
                  <c:y val="3.1494516482296147E-3"/>
                </c:manualLayout>
              </c:layout>
              <c:dLblPos val="bestFit"/>
              <c:showCatName val="1"/>
              <c:showPercent val="1"/>
            </c:dLbl>
            <c:dLbl>
              <c:idx val="4"/>
              <c:layout>
                <c:manualLayout>
                  <c:x val="-0.12434611235918606"/>
                  <c:y val="-4.4092323075214178E-2"/>
                </c:manualLayout>
              </c:layout>
              <c:dLblPos val="bestFit"/>
              <c:showCatName val="1"/>
              <c:showPercent val="1"/>
            </c:dLbl>
            <c:dLbl>
              <c:idx val="5"/>
              <c:layout>
                <c:manualLayout>
                  <c:x val="-2.6580279154264811E-2"/>
                  <c:y val="-3.7793419778754812E-2"/>
                </c:manualLayout>
              </c:layout>
              <c:dLblPos val="bestFit"/>
              <c:showCatName val="1"/>
              <c:showPercent val="1"/>
            </c:dLbl>
            <c:dLbl>
              <c:idx val="6"/>
              <c:layout>
                <c:manualLayout>
                  <c:x val="9.297004890471286E-2"/>
                  <c:y val="-1.8896709889377472E-2"/>
                </c:manualLayout>
              </c:layout>
              <c:dLblPos val="bestFit"/>
              <c:showCatName val="1"/>
              <c:showPercent val="1"/>
            </c:dLbl>
            <c:dLbl>
              <c:idx val="7"/>
              <c:layout>
                <c:manualLayout>
                  <c:x val="0.16606328623248548"/>
                  <c:y val="2.5195613185836546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bestFit"/>
              <c:showCatName val="1"/>
              <c:showPercent val="1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outEnd"/>
            <c:showCatName val="1"/>
            <c:showPercent val="1"/>
            <c:showLeaderLines val="1"/>
          </c:dLbls>
          <c:cat>
            <c:strRef>
              <c:f>Sheet1!$B$27:$B$33</c:f>
              <c:strCache>
                <c:ptCount val="7"/>
                <c:pt idx="0">
                  <c:v>Research</c:v>
                </c:pt>
                <c:pt idx="1">
                  <c:v>Commercial</c:v>
                </c:pt>
                <c:pt idx="2">
                  <c:v>Government</c:v>
                </c:pt>
                <c:pt idx="3">
                  <c:v>Private</c:v>
                </c:pt>
                <c:pt idx="4">
                  <c:v>Schools</c:v>
                </c:pt>
                <c:pt idx="5">
                  <c:v>Media</c:v>
                </c:pt>
                <c:pt idx="6">
                  <c:v>Other</c:v>
                </c:pt>
              </c:strCache>
            </c:strRef>
          </c:cat>
          <c:val>
            <c:numRef>
              <c:f>Sheet1!$C$27:$C$33</c:f>
              <c:numCache>
                <c:formatCode>General</c:formatCode>
                <c:ptCount val="7"/>
                <c:pt idx="0">
                  <c:v>518</c:v>
                </c:pt>
                <c:pt idx="1">
                  <c:v>160</c:v>
                </c:pt>
                <c:pt idx="2">
                  <c:v>38</c:v>
                </c:pt>
                <c:pt idx="3">
                  <c:v>36</c:v>
                </c:pt>
                <c:pt idx="4">
                  <c:v>26</c:v>
                </c:pt>
                <c:pt idx="5">
                  <c:v>6</c:v>
                </c:pt>
                <c:pt idx="6">
                  <c:v>21</c:v>
                </c:pt>
              </c:numCache>
            </c:numRef>
          </c:val>
        </c:ser>
        <c:dLbls>
          <c:showVal val="1"/>
        </c:dLbls>
      </c:pie3DChart>
    </c:plotArea>
    <c:plotVisOnly val="1"/>
  </c:chart>
  <c:txPr>
    <a:bodyPr/>
    <a:lstStyle/>
    <a:p>
      <a:pPr>
        <a:defRPr sz="13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312B544-24C5-46FE-AA62-C64F2A9439DF}" type="datetimeFigureOut">
              <a:rPr lang="en-GB"/>
              <a:pPr>
                <a:defRPr/>
              </a:pPr>
              <a:t>28/06/2012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BFB2580-A6E4-4457-8D67-72422CE139B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ABB5F5C-5D8B-480C-A3AF-0F46961AD9C7}" type="datetimeFigureOut">
              <a:rPr lang="en-GB"/>
              <a:pPr>
                <a:defRPr/>
              </a:pPr>
              <a:t>28/06/2012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8F32C3E-1304-4966-B7CB-5942DDEACD8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DF3233-FEC4-4A3E-B037-FB18CEF8B356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0"/>
              </a:spcBef>
              <a:buFont typeface="Wingdings" pitchFamily="2" charset="2"/>
              <a:buNone/>
            </a:pPr>
            <a:endParaRPr lang="en-GB" smtClean="0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F1185B-5B40-449B-9952-60161CBD3275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0"/>
              </a:spcBef>
              <a:buFont typeface="Wingdings" pitchFamily="2" charset="2"/>
              <a:buChar char="q"/>
            </a:pPr>
            <a:endParaRPr lang="en-GB" dirty="0" smtClean="0"/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76E41E-53FB-40E5-A9A2-C85FF082F598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BE883E-0DDE-4AF7-B4FD-EAFBED8909C9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3744-1D41-4E44-B84F-7AAE2F55CE99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3744-1D41-4E44-B84F-7AAE2F55CE99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A3CE18-73B0-477E-A750-B1EA5FDC9AC3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0"/>
              </a:spcBef>
              <a:buFont typeface="Wingdings" pitchFamily="2" charset="2"/>
              <a:buChar char="q"/>
            </a:pPr>
            <a:endParaRPr lang="en-GB" smtClean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F79EA5-E22E-427F-8202-17F631156CFB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D7C726-17A4-4A9D-A8E0-2C0BF304B3ED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17650-EE96-458E-9540-B8C8F58403ED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761771-3D15-4F5C-9BBC-9189D501CA81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GB" dirty="0" smtClean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2CE222-FC14-4E19-AE80-AB4C4D67A886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2060" y="0"/>
            <a:ext cx="321940" cy="3429000"/>
          </a:xfrm>
          <a:prstGeom prst="rect">
            <a:avLst/>
          </a:prstGeom>
        </p:spPr>
        <p:txBody>
          <a:bodyPr vert="vert270" lIns="144000" tIns="108000" rIns="72000"/>
          <a:lstStyle>
            <a:lvl1pPr marL="360000"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anchor="ctr" anchorCtr="0"/>
          <a:lstStyle>
            <a:lvl1pPr algn="ctr">
              <a:buFontTx/>
              <a:buNone/>
              <a:defRPr sz="1800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7750"/>
          </a:xfrm>
          <a:prstGeom prst="rect">
            <a:avLst/>
          </a:prstGeom>
          <a:noFill/>
        </p:spPr>
        <p:txBody>
          <a:bodyPr lIns="0" tIns="288000" rIns="360000" bIns="720000" anchor="t" anchorCtr="0">
            <a:normAutofit/>
          </a:bodyPr>
          <a:lstStyle>
            <a:lvl1pPr marL="712788" indent="-355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Content slide with bullet points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4572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Keep it as simple as possible. Use appropriate font size &amp; avoid type overlapping the logo.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728663"/>
            <a:ext cx="4572000" cy="61277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200" baseline="0">
                <a:solidFill>
                  <a:srgbClr val="FF0000"/>
                </a:solidFill>
                <a:latin typeface="Arial Narrow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7750"/>
          </a:xfrm>
          <a:prstGeom prst="rect">
            <a:avLst/>
          </a:prstGeom>
          <a:noFill/>
        </p:spPr>
        <p:txBody>
          <a:bodyPr lIns="0" tIns="288000" rIns="360000" bIns="720000" anchor="t" anchorCtr="0">
            <a:normAutofit/>
          </a:bodyPr>
          <a:lstStyle>
            <a:lvl1pPr marL="712788" marR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74738" indent="-361950">
              <a:spcBef>
                <a:spcPts val="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016" y="728663"/>
            <a:ext cx="9107488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360363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SzPct val="75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400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anchor="ctr" anchorCtr="0"/>
          <a:lstStyle>
            <a:lvl1pPr algn="ctr">
              <a:buFontTx/>
              <a:buNone/>
              <a:defRPr sz="1800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027" name="Picture 9" descr="CEH_PMS_RGB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938" y="6088063"/>
            <a:ext cx="17986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30" r:id="rId8"/>
    <p:sldLayoutId id="2147483729" r:id="rId9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7413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1267" name="Picture 3" descr="CEH_WO_PMS_RGB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6050" y="5570538"/>
            <a:ext cx="2239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6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35" r:id="rId8"/>
    <p:sldLayoutId id="2147483734" r:id="rId9"/>
    <p:sldLayoutId id="2147483733" r:id="rId10"/>
    <p:sldLayoutId id="2147483776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2531" name="Picture 9" descr="CEH_PMS_RGB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8938" y="6088063"/>
            <a:ext cx="17986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9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38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31747" name="Picture 3" descr="CEH_WO_PMS_RGB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050" y="5570538"/>
            <a:ext cx="2239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41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40963" name="Picture 9" descr="CEH_PMS_RGB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938" y="6088063"/>
            <a:ext cx="17986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8" r:id="rId2"/>
    <p:sldLayoutId id="2147483747" r:id="rId3"/>
    <p:sldLayoutId id="2147483746" r:id="rId4"/>
    <p:sldLayoutId id="2147483745" r:id="rId5"/>
    <p:sldLayoutId id="2147483744" r:id="rId6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48131" name="Picture 9" descr="CEH_PMS_RGB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938" y="6088063"/>
            <a:ext cx="17986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4" r:id="rId2"/>
    <p:sldLayoutId id="2147483753" r:id="rId3"/>
    <p:sldLayoutId id="2147483752" r:id="rId4"/>
    <p:sldLayoutId id="2147483751" r:id="rId5"/>
    <p:sldLayoutId id="2147483750" r:id="rId6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istics.gov.uk/hub/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jpe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17.gif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gif"/><Relationship Id="rId11" Type="http://schemas.openxmlformats.org/officeDocument/2006/relationships/image" Target="../media/image15.gif"/><Relationship Id="rId5" Type="http://schemas.openxmlformats.org/officeDocument/2006/relationships/image" Target="../media/image11.jpeg"/><Relationship Id="rId15" Type="http://schemas.openxmlformats.org/officeDocument/2006/relationships/chart" Target="../charts/chart3.xml"/><Relationship Id="rId10" Type="http://schemas.openxmlformats.org/officeDocument/2006/relationships/image" Target="../media/image14.gif"/><Relationship Id="rId4" Type="http://schemas.openxmlformats.org/officeDocument/2006/relationships/image" Target="../media/image10.jpeg"/><Relationship Id="rId9" Type="http://schemas.openxmlformats.org/officeDocument/2006/relationships/chart" Target="../charts/chart2.xml"/><Relationship Id="rId1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Placeholder 3" descr="DSCF7342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noFill/>
          <a:ln>
            <a:miter lim="800000"/>
            <a:headEnd/>
            <a:tailEnd/>
          </a:ln>
        </p:spPr>
      </p:pic>
      <p:sp>
        <p:nvSpPr>
          <p:cNvPr id="57346" name="Text Placeholder 7"/>
          <p:cNvSpPr>
            <a:spLocks noGrp="1"/>
          </p:cNvSpPr>
          <p:nvPr>
            <p:ph type="body" sz="quarter" idx="10"/>
          </p:nvPr>
        </p:nvSpPr>
        <p:spPr bwMode="auto">
          <a:xfrm>
            <a:off x="0" y="3429000"/>
            <a:ext cx="9144000" cy="3427413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INTRODUCTION TO THE UK’S NATIONAL RIVER FLOW ARCHIVE</a:t>
            </a:r>
            <a:endParaRPr lang="en-GB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2300" dirty="0" smtClean="0">
              <a:latin typeface="Arial" charset="0"/>
              <a:cs typeface="Arial" charset="0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latin typeface="Arial" charset="0"/>
              <a:cs typeface="Arial" charset="0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latin typeface="Arial" charset="0"/>
              <a:cs typeface="Arial" charset="0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latin typeface="Arial" charset="0"/>
              <a:cs typeface="Arial" charset="0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latin typeface="Arial" charset="0"/>
              <a:cs typeface="Arial" charset="0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GB" sz="1800" b="1" dirty="0" smtClean="0">
                <a:latin typeface="Arial" charset="0"/>
                <a:cs typeface="Arial" charset="0"/>
              </a:rPr>
              <a:t>Matt Fry</a:t>
            </a:r>
          </a:p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Systems Development Manager</a:t>
            </a:r>
          </a:p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National River Flow Archive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1800" dirty="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7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dirty="0" smtClean="0">
              <a:latin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21738" y="0"/>
            <a:ext cx="322262" cy="34290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epp.eurostat.ec.europa.eu/portal/page/portal/PGP_ADM_IMAGES/PGE_COMMON_IMAGES/estat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0608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3038" y="836613"/>
            <a:ext cx="2820987" cy="259238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4995" name="Text Placeholder 9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latin typeface="Arial" charset="0"/>
                <a:cs typeface="Arial" charset="0"/>
              </a:rPr>
              <a:t>Information Dissemination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795963" cy="6372225"/>
          </a:xfrm>
        </p:spPr>
        <p:txBody>
          <a:bodyPr>
            <a:normAutofit fontScale="92500" lnSpcReduction="10000"/>
          </a:bodyPr>
          <a:lstStyle/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800" b="1" dirty="0" smtClean="0"/>
              <a:t>Main dissemination routes: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600" b="1" dirty="0" smtClean="0"/>
              <a:t>Publications: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dirty="0" smtClean="0"/>
              <a:t>	Yearbooks (1935-1995)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dirty="0" smtClean="0"/>
              <a:t>	Hydrometric Register (Latest 2008)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600" b="1" dirty="0" smtClean="0"/>
              <a:t>Manual enquiry service</a:t>
            </a:r>
          </a:p>
          <a:p>
            <a:pPr fontAlgn="auto">
              <a:spcBef>
                <a:spcPts val="600"/>
              </a:spcBef>
              <a:buNone/>
              <a:defRPr/>
            </a:pPr>
            <a:r>
              <a:rPr lang="en-GB" sz="1600" b="1" dirty="0" smtClean="0"/>
              <a:t>    (derived statistics, guidance)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dirty="0" smtClean="0"/>
              <a:t>	~ 400 p.a.</a:t>
            </a:r>
          </a:p>
          <a:p>
            <a:pPr fontAlgn="auto">
              <a:spcBef>
                <a:spcPts val="600"/>
              </a:spcBef>
              <a:tabLst>
                <a:tab pos="898525" algn="l"/>
              </a:tabLst>
              <a:defRPr/>
            </a:pPr>
            <a:r>
              <a:rPr lang="en-GB" sz="1600" b="1" dirty="0" smtClean="0"/>
              <a:t>Internet: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dirty="0" smtClean="0"/>
              <a:t>	~30k downloads in 2010/11</a:t>
            </a:r>
          </a:p>
          <a:p>
            <a:pPr fontAlgn="auto">
              <a:spcBef>
                <a:spcPts val="600"/>
              </a:spcBef>
              <a:defRPr/>
            </a:pPr>
            <a:endParaRPr lang="en-GB" sz="1600" b="1" dirty="0" smtClean="0"/>
          </a:p>
          <a:p>
            <a:pPr fontAlgn="auto">
              <a:spcBef>
                <a:spcPts val="600"/>
              </a:spcBef>
              <a:defRPr/>
            </a:pPr>
            <a:r>
              <a:rPr lang="en-GB" sz="1600" b="1" dirty="0" smtClean="0"/>
              <a:t>National water balance reporting: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 dirty="0"/>
              <a:t>UK Government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 dirty="0"/>
              <a:t>EU / </a:t>
            </a:r>
            <a:r>
              <a:rPr sz="1600" dirty="0" smtClean="0"/>
              <a:t>OECD</a:t>
            </a:r>
            <a:endParaRPr lang="en-GB" sz="1600" b="1" dirty="0" smtClean="0"/>
          </a:p>
          <a:p>
            <a:pPr fontAlgn="auto">
              <a:spcBef>
                <a:spcPts val="600"/>
              </a:spcBef>
              <a:defRPr/>
            </a:pPr>
            <a:r>
              <a:rPr lang="en-GB" sz="1600" b="1" dirty="0" smtClean="0"/>
              <a:t>INSPIRE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600" b="1" dirty="0" smtClean="0"/>
              <a:t>UK contributions to international data centres: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 dirty="0"/>
              <a:t>WMO Global Runoff Data Centre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 dirty="0"/>
              <a:t>UNESCO IHP-FRIEND European Water Archive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sz="1600" i="1" dirty="0"/>
              <a:t>			</a:t>
            </a:r>
            <a:endParaRPr sz="1600" dirty="0"/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836613"/>
            <a:ext cx="206692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ECD-OCDE-2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3644900"/>
            <a:ext cx="24304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0713" y="4216400"/>
            <a:ext cx="2706687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UK National Statistics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750" y="4276725"/>
            <a:ext cx="14509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grd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97763" y="5373688"/>
            <a:ext cx="132238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friend-logo_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07050" y="5373688"/>
            <a:ext cx="16287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Content Placeholder 11"/>
          <p:cNvSpPr>
            <a:spLocks noGrp="1"/>
          </p:cNvSpPr>
          <p:nvPr>
            <p:ph sz="quarter" idx="13"/>
          </p:nvPr>
        </p:nvSpPr>
        <p:spPr bwMode="auto">
          <a:xfrm>
            <a:off x="5076825" y="744538"/>
            <a:ext cx="4065588" cy="6091237"/>
          </a:xfrm>
          <a:noFill/>
          <a:ln>
            <a:miter lim="800000"/>
            <a:headEnd/>
            <a:tailEnd/>
          </a:ln>
        </p:spPr>
        <p:txBody>
          <a:bodyPr vert="horz" lIns="91440" rIns="91440" bIns="45720" numCol="1" compatLnSpc="1">
            <a:prstTxWarp prst="textNoShape">
              <a:avLst/>
            </a:prstTxWarp>
          </a:bodyPr>
          <a:lstStyle/>
          <a:p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87042" name="Text Placeholder 9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latin typeface="Arial" charset="0"/>
                <a:cs typeface="Arial" charset="0"/>
              </a:rPr>
              <a:t>Information Dissemination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825" cy="6129337"/>
          </a:xfrm>
        </p:spPr>
        <p:txBody>
          <a:bodyPr/>
          <a:lstStyle/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b="1" i="1" dirty="0" smtClean="0">
                <a:solidFill>
                  <a:schemeClr val="accent3"/>
                </a:solidFill>
              </a:rPr>
              <a:t>Recent: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b="1" dirty="0" smtClean="0"/>
              <a:t>Website developments:</a:t>
            </a:r>
          </a:p>
          <a:p>
            <a:pPr marL="271463" lvl="1" fontAlgn="auto">
              <a:spcAft>
                <a:spcPts val="0"/>
              </a:spcAft>
              <a:defRPr/>
            </a:pPr>
            <a:r>
              <a:rPr sz="1600" b="1" dirty="0"/>
              <a:t>Discovery: </a:t>
            </a:r>
            <a:r>
              <a:rPr sz="1600" dirty="0"/>
              <a:t>map and metadata based searching</a:t>
            </a:r>
          </a:p>
          <a:p>
            <a:pPr marL="271463" lvl="1" fontAlgn="auto">
              <a:spcAft>
                <a:spcPts val="0"/>
              </a:spcAft>
              <a:defRPr/>
            </a:pPr>
            <a:r>
              <a:rPr sz="1600" b="1" dirty="0"/>
              <a:t>Viewing: </a:t>
            </a:r>
            <a:r>
              <a:rPr sz="1600" dirty="0"/>
              <a:t>Dynamic time series graphing and metadata comparison </a:t>
            </a:r>
          </a:p>
          <a:p>
            <a:pPr marL="271463" lvl="1" fontAlgn="auto">
              <a:spcAft>
                <a:spcPts val="0"/>
              </a:spcAft>
              <a:defRPr/>
            </a:pPr>
            <a:r>
              <a:rPr sz="1600" b="1" dirty="0"/>
              <a:t>Download: </a:t>
            </a:r>
            <a:r>
              <a:rPr sz="1600" dirty="0"/>
              <a:t>Currently ~ </a:t>
            </a:r>
            <a:r>
              <a:rPr sz="1600" dirty="0" smtClean="0"/>
              <a:t>400 </a:t>
            </a:r>
            <a:r>
              <a:rPr sz="1600" dirty="0"/>
              <a:t>stations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b="1" i="1" dirty="0" smtClean="0">
                <a:solidFill>
                  <a:schemeClr val="accent5"/>
                </a:solidFill>
              </a:rPr>
              <a:t>Future: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600" b="1" dirty="0" smtClean="0"/>
              <a:t>Catchment ‘explorer’ tools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600" b="1" dirty="0" smtClean="0"/>
              <a:t>‘Trends’ website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600" b="1" dirty="0" smtClean="0"/>
              <a:t>Other technological opportunities?</a:t>
            </a:r>
          </a:p>
          <a:p>
            <a:pPr fontAlgn="auto">
              <a:spcBef>
                <a:spcPts val="600"/>
              </a:spcBef>
              <a:defRPr/>
            </a:pPr>
            <a:endParaRPr lang="en-GB" sz="1700" dirty="0" smtClean="0"/>
          </a:p>
          <a:p>
            <a:pPr fontAlgn="auto">
              <a:spcBef>
                <a:spcPts val="600"/>
              </a:spcBef>
              <a:defRPr/>
            </a:pPr>
            <a:endParaRPr lang="en-GB" sz="1600" dirty="0"/>
          </a:p>
        </p:txBody>
      </p:sp>
      <p:sp>
        <p:nvSpPr>
          <p:cNvPr id="87044" name="Text Placeholder 12"/>
          <p:cNvSpPr>
            <a:spLocks noGrp="1"/>
          </p:cNvSpPr>
          <p:nvPr>
            <p:ph type="body" sz="quarter" idx="14"/>
          </p:nvPr>
        </p:nvSpPr>
        <p:spPr bwMode="auto">
          <a:xfrm>
            <a:off x="3132138" y="6092825"/>
            <a:ext cx="5688012" cy="431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numCol="1" compatLnSpc="1">
            <a:prstTxWarp prst="textNoShape">
              <a:avLst/>
            </a:prstTxWarp>
          </a:bodyPr>
          <a:lstStyle/>
          <a:p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649" t="11983" r="8384" b="10776"/>
          <a:stretch>
            <a:fillRect/>
          </a:stretch>
        </p:blipFill>
        <p:spPr bwMode="auto">
          <a:xfrm>
            <a:off x="4859338" y="3860800"/>
            <a:ext cx="4176712" cy="28797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/>
          <a:srcRect l="649" t="11986" r="1947" b="5151"/>
          <a:stretch>
            <a:fillRect/>
          </a:stretch>
        </p:blipFill>
        <p:spPr bwMode="auto">
          <a:xfrm>
            <a:off x="4867275" y="836613"/>
            <a:ext cx="4168775" cy="28797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http://www.bafg.de/cln_031/nn_294146/SharedDocs/Bilder/Bilder__GRDC/grdcTSEall,property=po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4156075"/>
            <a:ext cx="51720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latin typeface="Arial" charset="0"/>
                <a:cs typeface="Arial" charset="0"/>
              </a:rPr>
              <a:t>Information 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4500563" cy="6129337"/>
          </a:xfrm>
        </p:spPr>
        <p:txBody>
          <a:bodyPr/>
          <a:lstStyle/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Public access to national hydrometric information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800" b="1" dirty="0" smtClean="0"/>
              <a:t>User community: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b="1" i="1" dirty="0" smtClean="0">
                <a:solidFill>
                  <a:schemeClr val="accent6"/>
                </a:solidFill>
              </a:rPr>
              <a:t>Current: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Direct Users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Indirect users through:</a:t>
            </a:r>
          </a:p>
          <a:p>
            <a:pPr marL="450850" lvl="1" indent="-179388" fontAlgn="auto">
              <a:spcAft>
                <a:spcPts val="0"/>
              </a:spcAft>
              <a:defRPr/>
            </a:pPr>
            <a:r>
              <a:rPr sz="1600" dirty="0"/>
              <a:t>Government reporting (ONS, Defra)</a:t>
            </a:r>
          </a:p>
          <a:p>
            <a:pPr marL="450850" lvl="1" indent="-179388" fontAlgn="auto">
              <a:spcAft>
                <a:spcPts val="0"/>
              </a:spcAft>
              <a:defRPr/>
            </a:pPr>
            <a:r>
              <a:rPr sz="1600" dirty="0"/>
              <a:t>Media</a:t>
            </a:r>
          </a:p>
          <a:p>
            <a:pPr marL="450850" lvl="1" indent="-179388" fontAlgn="auto">
              <a:spcAft>
                <a:spcPts val="0"/>
              </a:spcAft>
              <a:defRPr/>
            </a:pPr>
            <a:r>
              <a:rPr sz="1600" dirty="0"/>
              <a:t>Other data </a:t>
            </a:r>
            <a:r>
              <a:rPr sz="1600" dirty="0" err="1"/>
              <a:t>centres</a:t>
            </a:r>
            <a:endParaRPr sz="1600" dirty="0"/>
          </a:p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Measuring Authorities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600" b="1" i="1" dirty="0" smtClean="0">
                <a:solidFill>
                  <a:schemeClr val="accent5"/>
                </a:solidFill>
              </a:rPr>
              <a:t>Future: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Increased international users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Increased public awareness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New user communities</a:t>
            </a:r>
            <a:endParaRPr lang="en-GB" sz="1600" dirty="0" smtClean="0"/>
          </a:p>
          <a:p>
            <a:pPr fontAlgn="auto">
              <a:spcBef>
                <a:spcPts val="600"/>
              </a:spcBef>
              <a:defRPr/>
            </a:pPr>
            <a:endParaRPr lang="en-GB" sz="500" dirty="0"/>
          </a:p>
        </p:txBody>
      </p:sp>
      <p:sp>
        <p:nvSpPr>
          <p:cNvPr id="89092" name="Text Placeholder 4"/>
          <p:cNvSpPr>
            <a:spLocks noGrp="1"/>
          </p:cNvSpPr>
          <p:nvPr>
            <p:ph type="body" sz="quarter" idx="14"/>
          </p:nvPr>
        </p:nvSpPr>
        <p:spPr bwMode="auto">
          <a:xfrm>
            <a:off x="3132138" y="6092825"/>
            <a:ext cx="5688012" cy="431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numCol="1" compatLnSpc="1">
            <a:prstTxWarp prst="textNoShape">
              <a:avLst/>
            </a:prstTxWarp>
          </a:bodyPr>
          <a:lstStyle/>
          <a:p>
            <a:endParaRPr lang="en-GB" smtClean="0">
              <a:latin typeface="Arial" charset="0"/>
              <a:cs typeface="Arial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4211960" y="260648"/>
          <a:ext cx="493204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6238" y="0"/>
            <a:ext cx="1147762" cy="1260475"/>
          </a:xfrm>
          <a:prstGeom prst="rect">
            <a:avLst/>
          </a:prstGeom>
          <a:solidFill>
            <a:schemeClr val="bg1"/>
          </a:solidFill>
          <a:ln w="38100">
            <a:solidFill>
              <a:srgbClr val="3FCFD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Systems: Time series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3347864" cy="6129337"/>
          </a:xfrm>
        </p:spPr>
        <p:txBody>
          <a:bodyPr>
            <a:noAutofit/>
          </a:bodyPr>
          <a:lstStyle/>
          <a:p>
            <a:r>
              <a:rPr lang="en-GB" sz="1800" dirty="0" smtClean="0"/>
              <a:t>Java code for ‘generic’ time series handling</a:t>
            </a:r>
          </a:p>
          <a:p>
            <a:endParaRPr lang="en-GB" sz="1800" dirty="0" smtClean="0"/>
          </a:p>
          <a:p>
            <a:r>
              <a:rPr lang="en-GB" sz="1800" dirty="0" smtClean="0"/>
              <a:t>Visual tools for validation and publications</a:t>
            </a:r>
          </a:p>
          <a:p>
            <a:endParaRPr lang="en-GB" sz="1800" dirty="0" smtClean="0"/>
          </a:p>
          <a:p>
            <a:r>
              <a:rPr lang="en-GB" sz="1800" dirty="0" smtClean="0"/>
              <a:t>Analysis tools, inc scripting</a:t>
            </a:r>
          </a:p>
          <a:p>
            <a:endParaRPr lang="en-GB" sz="1800" dirty="0" smtClean="0"/>
          </a:p>
          <a:p>
            <a:r>
              <a:rPr lang="en-GB" sz="1800" dirty="0" smtClean="0"/>
              <a:t>Code drives website, some functionality exposed as web-services</a:t>
            </a:r>
          </a:p>
          <a:p>
            <a:endParaRPr lang="en-GB" sz="1800" dirty="0" smtClean="0"/>
          </a:p>
          <a:p>
            <a:r>
              <a:rPr lang="en-GB" sz="1800" dirty="0" smtClean="0"/>
              <a:t>WaterML2 export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3690" y="764704"/>
            <a:ext cx="6050309" cy="482453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Systems: spatial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3419872" cy="6129337"/>
          </a:xfrm>
        </p:spPr>
        <p:txBody>
          <a:bodyPr/>
          <a:lstStyle/>
          <a:p>
            <a:r>
              <a:rPr lang="en-GB" sz="2000" dirty="0" smtClean="0"/>
              <a:t>Catchment visualisation tools</a:t>
            </a:r>
          </a:p>
          <a:p>
            <a:endParaRPr lang="en-GB" sz="2000" dirty="0" smtClean="0"/>
          </a:p>
          <a:p>
            <a:r>
              <a:rPr lang="en-GB" sz="2000" dirty="0" smtClean="0"/>
              <a:t>Catchment definition tools</a:t>
            </a:r>
          </a:p>
          <a:p>
            <a:pPr lvl="1"/>
            <a:r>
              <a:rPr lang="en-GB" sz="2000" dirty="0" smtClean="0"/>
              <a:t>Define catchments</a:t>
            </a:r>
          </a:p>
          <a:p>
            <a:pPr lvl="1"/>
            <a:r>
              <a:rPr lang="en-GB" sz="2000" dirty="0" smtClean="0"/>
              <a:t>Obtain catchment statistics for selected layers</a:t>
            </a:r>
          </a:p>
          <a:p>
            <a:pPr lvl="1"/>
            <a:r>
              <a:rPr lang="en-GB" sz="2000" dirty="0" smtClean="0"/>
              <a:t>Batch process</a:t>
            </a:r>
          </a:p>
          <a:p>
            <a:pPr lvl="1"/>
            <a:r>
              <a:rPr lang="en-GB" sz="2000" dirty="0" smtClean="0"/>
              <a:t>WPS?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b="3250"/>
          <a:stretch>
            <a:fillRect/>
          </a:stretch>
        </p:blipFill>
        <p:spPr bwMode="auto">
          <a:xfrm>
            <a:off x="3411771" y="836712"/>
            <a:ext cx="5732229" cy="436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836712"/>
            <a:ext cx="5796136" cy="401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628800"/>
            <a:ext cx="5796136" cy="401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Future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Benchmark network</a:t>
            </a:r>
          </a:p>
          <a:p>
            <a:endParaRPr lang="en-GB" dirty="0" smtClean="0"/>
          </a:p>
          <a:p>
            <a:r>
              <a:rPr lang="en-GB" dirty="0" smtClean="0"/>
              <a:t>SOS / WaterML2</a:t>
            </a:r>
          </a:p>
          <a:p>
            <a:endParaRPr lang="en-GB" dirty="0" smtClean="0"/>
          </a:p>
          <a:p>
            <a:r>
              <a:rPr lang="en-GB" dirty="0" smtClean="0"/>
              <a:t>Uncertainty</a:t>
            </a:r>
          </a:p>
          <a:p>
            <a:endParaRPr lang="en-GB" dirty="0" smtClean="0"/>
          </a:p>
          <a:p>
            <a:r>
              <a:rPr lang="en-GB" dirty="0" smtClean="0"/>
              <a:t>Uptake of services within research community (EVO?)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Placeholder 7" descr="D3C_8653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noFill/>
          <a:ln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965450" fontAlgn="auto">
              <a:defRPr/>
            </a:pPr>
            <a:endParaRPr lang="en-GB" sz="2000" dirty="0" smtClean="0"/>
          </a:p>
          <a:p>
            <a:pPr marL="2965450" fontAlgn="auto">
              <a:defRPr/>
            </a:pPr>
            <a:r>
              <a:rPr lang="en-GB" sz="2000" dirty="0" smtClean="0"/>
              <a:t>NRFA:	CEH Wallingford</a:t>
            </a:r>
          </a:p>
          <a:p>
            <a:pPr marL="2965450" fontAlgn="auto">
              <a:defRPr/>
            </a:pPr>
            <a:r>
              <a:rPr lang="en-GB" sz="2000" dirty="0" smtClean="0"/>
              <a:t>		http://www.ceh.ac.uk/data/nrfa</a:t>
            </a:r>
          </a:p>
          <a:p>
            <a:pPr marL="2965450" fontAlgn="auto">
              <a:defRPr/>
            </a:pPr>
            <a:r>
              <a:rPr lang="en-GB" sz="2000" dirty="0" smtClean="0"/>
              <a:t>		nrfa@ceh.ac.uk</a:t>
            </a:r>
          </a:p>
          <a:p>
            <a:pPr marL="2965450" fontAlgn="auto">
              <a:defRPr/>
            </a:pPr>
            <a:r>
              <a:rPr lang="en-GB" sz="2000" dirty="0" smtClean="0"/>
              <a:t>		</a:t>
            </a:r>
            <a:endParaRPr lang="en-GB" sz="16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Photo - Noel Higginson,  Rivers Agency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UK National River Flow Archive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8388424" cy="6129337"/>
          </a:xfrm>
        </p:spPr>
        <p:txBody>
          <a:bodyPr/>
          <a:lstStyle/>
          <a:p>
            <a:r>
              <a:rPr lang="en-GB" dirty="0" smtClean="0"/>
              <a:t>Background to </a:t>
            </a:r>
            <a:r>
              <a:rPr lang="en-GB" dirty="0" err="1" smtClean="0"/>
              <a:t>hydrometry</a:t>
            </a:r>
            <a:r>
              <a:rPr lang="en-GB" dirty="0" smtClean="0"/>
              <a:t> in UK</a:t>
            </a:r>
          </a:p>
          <a:p>
            <a:endParaRPr lang="en-GB" dirty="0" smtClean="0"/>
          </a:p>
          <a:p>
            <a:r>
              <a:rPr lang="en-GB" dirty="0" smtClean="0"/>
              <a:t>What we do</a:t>
            </a:r>
          </a:p>
          <a:p>
            <a:endParaRPr lang="en-GB" dirty="0" smtClean="0"/>
          </a:p>
          <a:p>
            <a:r>
              <a:rPr lang="en-GB" dirty="0" smtClean="0"/>
              <a:t>Who else uses the data</a:t>
            </a:r>
          </a:p>
          <a:p>
            <a:endParaRPr lang="en-GB" dirty="0" smtClean="0"/>
          </a:p>
          <a:p>
            <a:r>
              <a:rPr lang="en-GB" dirty="0" smtClean="0"/>
              <a:t>Systems</a:t>
            </a:r>
          </a:p>
          <a:p>
            <a:endParaRPr lang="en-GB" dirty="0" smtClean="0"/>
          </a:p>
          <a:p>
            <a:r>
              <a:rPr lang="en-GB" dirty="0" smtClean="0"/>
              <a:t>Where things might be going...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:\NatWaterArc\Photographs\Gauging Station Photos\Wales North Sept 2008\67027a.jpg"/>
          <p:cNvPicPr>
            <a:picLocks noChangeAspect="1" noChangeArrowheads="1"/>
          </p:cNvPicPr>
          <p:nvPr/>
        </p:nvPicPr>
        <p:blipFill>
          <a:blip r:embed="rId3" cstate="print"/>
          <a:srcRect t="11628"/>
          <a:stretch>
            <a:fillRect/>
          </a:stretch>
        </p:blipFill>
        <p:spPr bwMode="auto">
          <a:xfrm>
            <a:off x="1259632" y="3717032"/>
            <a:ext cx="2880000" cy="1908837"/>
          </a:xfrm>
          <a:prstGeom prst="rect">
            <a:avLst/>
          </a:prstGeom>
          <a:noFill/>
        </p:spPr>
      </p:pic>
      <p:pic>
        <p:nvPicPr>
          <p:cNvPr id="1026" name="Picture 2" descr="W:\NatWaterArc\Photographs\Gauging Station Photos\North West (Penrith)\75017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717032"/>
            <a:ext cx="2880000" cy="1920000"/>
          </a:xfrm>
          <a:prstGeom prst="rect">
            <a:avLst/>
          </a:prstGeom>
          <a:noFill/>
        </p:spPr>
      </p:pic>
      <p:pic>
        <p:nvPicPr>
          <p:cNvPr id="1027" name="Picture 3" descr="W:\NatWaterArc\Photographs\Gauging Station Photos\North West (Penrith)\75002d.jpg"/>
          <p:cNvPicPr>
            <a:picLocks noChangeAspect="1" noChangeArrowheads="1"/>
          </p:cNvPicPr>
          <p:nvPr/>
        </p:nvPicPr>
        <p:blipFill>
          <a:blip r:embed="rId5" cstate="print"/>
          <a:srcRect t="2459" r="6557"/>
          <a:stretch>
            <a:fillRect/>
          </a:stretch>
        </p:blipFill>
        <p:spPr bwMode="auto">
          <a:xfrm>
            <a:off x="1259632" y="3717032"/>
            <a:ext cx="2880000" cy="2004210"/>
          </a:xfrm>
          <a:prstGeom prst="rect">
            <a:avLst/>
          </a:prstGeom>
          <a:noFill/>
        </p:spPr>
      </p:pic>
      <p:pic>
        <p:nvPicPr>
          <p:cNvPr id="17" name="Picture 16" descr="NRFA_Stations_USorEM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33345" y="764704"/>
            <a:ext cx="4310655" cy="6093296"/>
          </a:xfrm>
          <a:prstGeom prst="rect">
            <a:avLst/>
          </a:prstGeom>
        </p:spPr>
      </p:pic>
      <p:pic>
        <p:nvPicPr>
          <p:cNvPr id="15" name="Picture 14" descr="NRFA_Stations_V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4453" y="738000"/>
            <a:ext cx="4329547" cy="6120000"/>
          </a:xfrm>
          <a:prstGeom prst="rect">
            <a:avLst/>
          </a:prstGeom>
        </p:spPr>
      </p:pic>
      <p:graphicFrame>
        <p:nvGraphicFramePr>
          <p:cNvPr id="26" name="Chart 25"/>
          <p:cNvGraphicFramePr/>
          <p:nvPr/>
        </p:nvGraphicFramePr>
        <p:xfrm>
          <a:off x="899592" y="3501008"/>
          <a:ext cx="5202535" cy="3203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7" name="Chart 26"/>
          <p:cNvGraphicFramePr/>
          <p:nvPr/>
        </p:nvGraphicFramePr>
        <p:xfrm>
          <a:off x="899592" y="3501008"/>
          <a:ext cx="5202535" cy="3203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6" name="Picture 15" descr="NRFA_Stations_Structures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14453" y="738000"/>
            <a:ext cx="4329547" cy="6120000"/>
          </a:xfrm>
          <a:prstGeom prst="rect">
            <a:avLst/>
          </a:prstGeom>
        </p:spPr>
      </p:pic>
      <p:pic>
        <p:nvPicPr>
          <p:cNvPr id="12" name="Picture 11" descr="NRFA_Stations_Now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14453" y="738000"/>
            <a:ext cx="4329547" cy="6120000"/>
          </a:xfrm>
          <a:prstGeom prst="rect">
            <a:avLst/>
          </a:prstGeom>
        </p:spPr>
      </p:pic>
      <p:pic>
        <p:nvPicPr>
          <p:cNvPr id="7" name="Picture 6" descr="NRFA_Stations_1970.t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14453" y="738000"/>
            <a:ext cx="4329547" cy="6120000"/>
          </a:xfrm>
          <a:prstGeom prst="rect">
            <a:avLst/>
          </a:prstGeom>
        </p:spPr>
      </p:pic>
      <p:pic>
        <p:nvPicPr>
          <p:cNvPr id="11" name="Picture 10" descr="NRFA_Stations_1950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14453" y="738000"/>
            <a:ext cx="4329547" cy="6120000"/>
          </a:xfrm>
          <a:prstGeom prst="rect">
            <a:avLst/>
          </a:prstGeom>
        </p:spPr>
      </p:pic>
      <p:pic>
        <p:nvPicPr>
          <p:cNvPr id="18" name="Picture 17" descr="Rivers.t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33345" y="764704"/>
            <a:ext cx="4310655" cy="6093296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UK Hydrometric Network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364088" cy="612933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200" dirty="0" smtClean="0"/>
              <a:t>Dense hydrometric network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Evolved to meet range of needs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Earliest data from 1841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Considerable growth in 1960/70s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Mixture of hydrometric techniques</a:t>
            </a:r>
          </a:p>
          <a:p>
            <a:endParaRPr lang="en-GB" dirty="0"/>
          </a:p>
        </p:txBody>
      </p:sp>
      <p:graphicFrame>
        <p:nvGraphicFramePr>
          <p:cNvPr id="22" name="Chart 21"/>
          <p:cNvGraphicFramePr/>
          <p:nvPr/>
        </p:nvGraphicFramePr>
        <p:xfrm>
          <a:off x="755576" y="4221088"/>
          <a:ext cx="5112568" cy="206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pSp>
        <p:nvGrpSpPr>
          <p:cNvPr id="2" name="Group 39"/>
          <p:cNvGrpSpPr/>
          <p:nvPr/>
        </p:nvGrpSpPr>
        <p:grpSpPr>
          <a:xfrm>
            <a:off x="4716016" y="4725144"/>
            <a:ext cx="1584176" cy="369332"/>
            <a:chOff x="4211960" y="4725144"/>
            <a:chExt cx="1810487" cy="369332"/>
          </a:xfrm>
        </p:grpSpPr>
        <p:cxnSp>
          <p:nvCxnSpPr>
            <p:cNvPr id="20" name="Straight Arrow Connector 19"/>
            <p:cNvCxnSpPr/>
            <p:nvPr/>
          </p:nvCxnSpPr>
          <p:spPr>
            <a:xfrm rot="10800000">
              <a:off x="4211960" y="5085184"/>
              <a:ext cx="156360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281793" y="4725144"/>
              <a:ext cx="740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accent2"/>
                  </a:solidFill>
                </a:rPr>
                <a:t>784</a:t>
              </a:r>
              <a:endParaRPr lang="en-GB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" name="Group 43"/>
          <p:cNvGrpSpPr/>
          <p:nvPr/>
        </p:nvGrpSpPr>
        <p:grpSpPr>
          <a:xfrm>
            <a:off x="4283969" y="5229198"/>
            <a:ext cx="1869884" cy="360041"/>
            <a:chOff x="3635896" y="5712931"/>
            <a:chExt cx="2146905" cy="461666"/>
          </a:xfrm>
        </p:grpSpPr>
        <p:cxnSp>
          <p:nvCxnSpPr>
            <p:cNvPr id="33" name="Straight Arrow Connector 32"/>
            <p:cNvCxnSpPr/>
            <p:nvPr/>
          </p:nvCxnSpPr>
          <p:spPr>
            <a:xfrm rot="10800000">
              <a:off x="3635896" y="6166099"/>
              <a:ext cx="2066898" cy="849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206737" y="5712931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b="1" dirty="0" smtClean="0">
                  <a:solidFill>
                    <a:schemeClr val="accent2"/>
                  </a:solidFill>
                </a:rPr>
                <a:t>88</a:t>
              </a:r>
              <a:endParaRPr lang="en-GB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5580112" y="4365104"/>
            <a:ext cx="720080" cy="369332"/>
            <a:chOff x="5220072" y="4077072"/>
            <a:chExt cx="720080" cy="369332"/>
          </a:xfrm>
        </p:grpSpPr>
        <p:cxnSp>
          <p:nvCxnSpPr>
            <p:cNvPr id="21" name="Straight Arrow Connector 20"/>
            <p:cNvCxnSpPr/>
            <p:nvPr/>
          </p:nvCxnSpPr>
          <p:spPr>
            <a:xfrm rot="10800000">
              <a:off x="5292080" y="4077072"/>
              <a:ext cx="50405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220072" y="4077072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b="1" dirty="0" smtClean="0">
                  <a:solidFill>
                    <a:schemeClr val="accent2"/>
                  </a:solidFill>
                </a:rPr>
                <a:t>1444</a:t>
              </a:r>
              <a:endParaRPr lang="en-GB" b="1" dirty="0">
                <a:solidFill>
                  <a:schemeClr val="accent2"/>
                </a:solidFill>
              </a:endParaRPr>
            </a:p>
          </p:txBody>
        </p:sp>
      </p:grpSp>
      <p:graphicFrame>
        <p:nvGraphicFramePr>
          <p:cNvPr id="25" name="Chart 24"/>
          <p:cNvGraphicFramePr/>
          <p:nvPr/>
        </p:nvGraphicFramePr>
        <p:xfrm>
          <a:off x="899592" y="3501008"/>
          <a:ext cx="5202535" cy="3203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Graphic spid="26" grpId="1">
        <p:bldAsOne/>
      </p:bldGraphic>
      <p:bldGraphic spid="27" grpId="0">
        <p:bldAsOne/>
      </p:bldGraphic>
      <p:bldGraphic spid="22" grpId="0">
        <p:bldAsOne/>
      </p:bldGraphic>
      <p:bldGraphic spid="22" grpId="1">
        <p:bldAsOne/>
      </p:bldGraphic>
      <p:bldGraphic spid="25" grpId="0">
        <p:bldAsOne/>
      </p:bldGraphic>
      <p:bldGraphic spid="25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N:\Papers\FRIEND 2010 Paper\Presentation\UK_Who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453" y="738000"/>
            <a:ext cx="4329547" cy="6120000"/>
          </a:xfrm>
          <a:prstGeom prst="rect">
            <a:avLst/>
          </a:prstGeom>
          <a:noFill/>
        </p:spPr>
      </p:pic>
      <p:pic>
        <p:nvPicPr>
          <p:cNvPr id="1028" name="Picture 4" descr="N:\Papers\FRIEND 2010 Paper\Presentation\UK_MAregion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4453" y="738000"/>
            <a:ext cx="4329547" cy="61200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6372200" y="3697868"/>
            <a:ext cx="2339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latin typeface="Arial Black" pitchFamily="34" charset="0"/>
              </a:rPr>
              <a:t>NATIONAL RIVER FLOW ARCHIVE</a:t>
            </a:r>
            <a:endParaRPr lang="en-GB" sz="1400" b="1" dirty="0">
              <a:latin typeface="Arial Black" pitchFamily="34" charset="0"/>
            </a:endParaRP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UK National River Flow Archive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508104" cy="6129337"/>
          </a:xfrm>
        </p:spPr>
        <p:txBody>
          <a:bodyPr/>
          <a:lstStyle/>
          <a:p>
            <a:r>
              <a:rPr lang="en-GB" dirty="0" smtClean="0"/>
              <a:t>Archiving data for UK</a:t>
            </a:r>
          </a:p>
          <a:p>
            <a:endParaRPr lang="en-GB" dirty="0" smtClean="0"/>
          </a:p>
          <a:p>
            <a:r>
              <a:rPr lang="en-GB" dirty="0" smtClean="0"/>
              <a:t>Daily mean flow archive fit for a range of purposes</a:t>
            </a:r>
          </a:p>
          <a:p>
            <a:endParaRPr lang="en-GB" dirty="0" smtClean="0"/>
          </a:p>
          <a:p>
            <a:r>
              <a:rPr lang="en-GB" dirty="0" smtClean="0"/>
              <a:t> Historical mandate!</a:t>
            </a:r>
          </a:p>
          <a:p>
            <a:endParaRPr lang="en-GB" dirty="0" smtClean="0"/>
          </a:p>
          <a:p>
            <a:r>
              <a:rPr lang="en-GB" dirty="0" smtClean="0"/>
              <a:t>Data from 4 national hydrometric Measuring Authorities</a:t>
            </a:r>
          </a:p>
          <a:p>
            <a:endParaRPr lang="en-GB" dirty="0" smtClean="0"/>
          </a:p>
          <a:p>
            <a:r>
              <a:rPr lang="en-GB" dirty="0" smtClean="0"/>
              <a:t>Each has own centralised database (WISKI users)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336972"/>
            <a:ext cx="1643535" cy="42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740352" y="1052736"/>
            <a:ext cx="1214862" cy="763765"/>
          </a:xfrm>
          <a:prstGeom prst="rect">
            <a:avLst/>
          </a:prstGeom>
          <a:noFill/>
          <a:ln/>
        </p:spPr>
      </p:pic>
      <p:pic>
        <p:nvPicPr>
          <p:cNvPr id="1032" name="Picture 8" descr="http://212.147.136.137/floodmaps/Images/Rivers_Agency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2348880"/>
            <a:ext cx="1128850" cy="81352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812360" y="1916832"/>
            <a:ext cx="1175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4 Regions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084168" y="640281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8 Regions</a:t>
            </a:r>
            <a:endParaRPr lang="en-GB" sz="16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221088"/>
            <a:ext cx="2076196" cy="5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rot="5400000">
            <a:off x="7184847" y="2873495"/>
            <a:ext cx="139904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32" idx="3"/>
          </p:cNvCxnSpPr>
          <p:nvPr/>
        </p:nvCxnSpPr>
        <p:spPr>
          <a:xfrm>
            <a:off x="5628842" y="2755641"/>
            <a:ext cx="815366" cy="13934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034" idx="2"/>
          </p:cNvCxnSpPr>
          <p:nvPr/>
        </p:nvCxnSpPr>
        <p:spPr>
          <a:xfrm rot="5400000" flipH="1" flipV="1">
            <a:off x="6716050" y="5471056"/>
            <a:ext cx="1430518" cy="101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7850" y="1341438"/>
            <a:ext cx="5868988" cy="46799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576" y="1340768"/>
            <a:ext cx="5903912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Placeholder 5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latin typeface="Arial" charset="0"/>
                <a:cs typeface="Arial" charset="0"/>
              </a:rPr>
              <a:t>Data Validation and Archival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-180528" y="728663"/>
            <a:ext cx="3563888" cy="6129337"/>
          </a:xfrm>
        </p:spPr>
        <p:txBody>
          <a:bodyPr/>
          <a:lstStyle/>
          <a:p>
            <a:pPr marL="0" indent="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GB" sz="1900" dirty="0" smtClean="0"/>
              <a:t>Annual data acquisition: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 smtClean="0"/>
              <a:t>Data validation by regional NRFA specialists before data is added to the national archive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 smtClean="0"/>
              <a:t>Secondary validation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 smtClean="0"/>
              <a:t>Data queries lead to improved data for all parties</a:t>
            </a:r>
          </a:p>
          <a:p>
            <a:pPr marL="273050" lvl="1" indent="-273050" fontAlgn="auto">
              <a:buSzTx/>
              <a:defRPr/>
            </a:pPr>
            <a:r>
              <a:rPr sz="1600" dirty="0"/>
              <a:t>Bespoke data handling systems developed for visual and automated checking: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/>
        </p:nvGraphicFramePr>
        <p:xfrm>
          <a:off x="3704896" y="1052736"/>
          <a:ext cx="53316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850" name="Text Placeholder 16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latin typeface="Arial" charset="0"/>
                <a:cs typeface="Arial" charset="0"/>
              </a:rPr>
              <a:t>Data Validation and Archival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3995738" cy="6129337"/>
          </a:xfrm>
        </p:spPr>
        <p:txBody>
          <a:bodyPr/>
          <a:lstStyle/>
          <a:p>
            <a:pPr marL="0" indent="0"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1800" dirty="0" smtClean="0"/>
              <a:t>Controlling data provision to the national archive: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600" dirty="0" smtClean="0"/>
              <a:t>Service Level Agreement since 2002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600" dirty="0" smtClean="0"/>
              <a:t>Aims: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/>
              <a:t>Promote </a:t>
            </a:r>
            <a:r>
              <a:rPr sz="1600" b="1"/>
              <a:t>stability</a:t>
            </a:r>
            <a:r>
              <a:rPr sz="1600"/>
              <a:t> in national network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/>
              <a:t>Improve data </a:t>
            </a:r>
            <a:r>
              <a:rPr sz="1600" b="1"/>
              <a:t>quality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/>
              <a:t>Increase data </a:t>
            </a:r>
            <a:r>
              <a:rPr sz="1600" b="1"/>
              <a:t>completeness</a:t>
            </a:r>
          </a:p>
          <a:p>
            <a:pPr lvl="1" fontAlgn="auto">
              <a:spcAft>
                <a:spcPts val="0"/>
              </a:spcAft>
              <a:defRPr/>
            </a:pPr>
            <a:endParaRPr sz="1600" b="1"/>
          </a:p>
          <a:p>
            <a:pPr fontAlgn="auto">
              <a:spcBef>
                <a:spcPts val="600"/>
              </a:spcBef>
              <a:defRPr/>
            </a:pPr>
            <a:r>
              <a:rPr lang="en-GB" sz="1600" dirty="0" smtClean="0"/>
              <a:t>Subset of network monitored through  Performance Indicators</a:t>
            </a:r>
          </a:p>
          <a:p>
            <a:pPr marL="614362" lvl="1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600"/>
              <a:t>Data provision timeliness</a:t>
            </a:r>
          </a:p>
          <a:p>
            <a:pPr marL="614362" lvl="1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600"/>
              <a:t>Data completeness</a:t>
            </a:r>
          </a:p>
          <a:p>
            <a:pPr marL="614362" lvl="1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600"/>
              <a:t>Data queries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705191" y="4005064"/>
          <a:ext cx="5331305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8853" name="TextBox 8"/>
          <p:cNvSpPr txBox="1">
            <a:spLocks noChangeArrowheads="1"/>
          </p:cNvSpPr>
          <p:nvPr/>
        </p:nvSpPr>
        <p:spPr bwMode="auto">
          <a:xfrm>
            <a:off x="6253163" y="2708275"/>
            <a:ext cx="16414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>
                <a:latin typeface="Calibri" pitchFamily="34" charset="0"/>
              </a:rPr>
              <a:t>Non-Queried Stations (%)</a:t>
            </a:r>
          </a:p>
          <a:p>
            <a:r>
              <a:rPr lang="en-GB" sz="1100">
                <a:latin typeface="Calibri" pitchFamily="34" charset="0"/>
              </a:rPr>
              <a:t>Non-Queried Data (%)</a:t>
            </a:r>
          </a:p>
        </p:txBody>
      </p:sp>
      <p:sp>
        <p:nvSpPr>
          <p:cNvPr id="78854" name="TextBox 10"/>
          <p:cNvSpPr txBox="1">
            <a:spLocks noChangeArrowheads="1"/>
          </p:cNvSpPr>
          <p:nvPr/>
        </p:nvSpPr>
        <p:spPr bwMode="auto">
          <a:xfrm>
            <a:off x="6689725" y="5334000"/>
            <a:ext cx="2346325" cy="615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200">
                <a:latin typeface="Calibri" pitchFamily="34" charset="0"/>
              </a:rPr>
              <a:t>Overall Data Completeness (%)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200">
                <a:latin typeface="Calibri" pitchFamily="34" charset="0"/>
              </a:rPr>
              <a:t>Stations with Complete Data (%)</a:t>
            </a:r>
          </a:p>
        </p:txBody>
      </p:sp>
      <p:pic>
        <p:nvPicPr>
          <p:cNvPr id="14" name="Picture 2" descr="N:\Papers\FRIEND 2010 Paper\Presentation\NRFA_Stations_SL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4888" y="738188"/>
            <a:ext cx="43291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Cookie_cutter_3_char_5"/>
          <p:cNvPicPr>
            <a:picLocks noChangeAspect="1" noChangeArrowheads="1"/>
          </p:cNvPicPr>
          <p:nvPr/>
        </p:nvPicPr>
        <p:blipFill>
          <a:blip r:embed="rId3" cstate="print"/>
          <a:srcRect r="15012"/>
          <a:stretch>
            <a:fillRect/>
          </a:stretch>
        </p:blipFill>
        <p:spPr bwMode="auto">
          <a:xfrm>
            <a:off x="4860925" y="1341438"/>
            <a:ext cx="42830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Text Placeholder 11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latin typeface="Arial" charset="0"/>
                <a:cs typeface="Arial" charset="0"/>
              </a:rPr>
              <a:t>Monitoring and Network Design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580063" cy="6129337"/>
          </a:xfrm>
        </p:spPr>
        <p:txBody>
          <a:bodyPr/>
          <a:lstStyle/>
          <a:p>
            <a:pPr fontAlgn="auto">
              <a:spcBef>
                <a:spcPts val="600"/>
              </a:spcBef>
              <a:buFont typeface="Arial" pitchFamily="34" charset="0"/>
              <a:buNone/>
              <a:tabLst>
                <a:tab pos="723900" algn="l"/>
              </a:tabLst>
              <a:defRPr/>
            </a:pPr>
            <a:r>
              <a:rPr lang="en-GB" sz="1800" dirty="0" smtClean="0"/>
              <a:t>Network assessment:</a:t>
            </a:r>
          </a:p>
          <a:p>
            <a:pPr fontAlgn="auto">
              <a:spcBef>
                <a:spcPts val="1200"/>
              </a:spcBef>
              <a:buFont typeface="Arial" pitchFamily="34" charset="0"/>
              <a:buNone/>
              <a:tabLst>
                <a:tab pos="723900" algn="l"/>
              </a:tabLst>
              <a:defRPr/>
            </a:pPr>
            <a:endParaRPr lang="en-GB" sz="1600" b="1" i="1" dirty="0" smtClean="0">
              <a:solidFill>
                <a:schemeClr val="accent3"/>
              </a:solidFill>
            </a:endParaRPr>
          </a:p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Tools for network assessment and review: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 dirty="0"/>
              <a:t>Representative Catchment Index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 dirty="0"/>
              <a:t>Catchment Utility Index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1800" dirty="0" smtClean="0"/>
              <a:t>Network review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 dirty="0" smtClean="0"/>
              <a:t>Important </a:t>
            </a:r>
            <a:r>
              <a:rPr sz="1600" dirty="0"/>
              <a:t>that all user needs are considered</a:t>
            </a:r>
          </a:p>
          <a:p>
            <a:pPr lvl="1" fontAlgn="auto">
              <a:spcAft>
                <a:spcPts val="0"/>
              </a:spcAft>
              <a:defRPr/>
            </a:pPr>
            <a:r>
              <a:rPr sz="1600" dirty="0"/>
              <a:t>Operational AND strategic needs</a:t>
            </a:r>
          </a:p>
          <a:p>
            <a:pPr fontAlgn="auto">
              <a:spcBef>
                <a:spcPts val="600"/>
              </a:spcBef>
              <a:tabLst>
                <a:tab pos="723900" algn="l"/>
              </a:tabLst>
              <a:defRPr/>
            </a:pPr>
            <a:r>
              <a:rPr lang="en-GB" sz="1800" dirty="0" smtClean="0"/>
              <a:t>Web-based user  tools for catchment assessment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endParaRPr lang="en-GB" sz="2200" dirty="0" smtClean="0"/>
          </a:p>
          <a:p>
            <a:pPr lvl="1" fontAlgn="auto">
              <a:defRPr/>
            </a:pPr>
            <a:endParaRPr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132138" y="6092825"/>
            <a:ext cx="5688012" cy="431800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i="1" dirty="0" smtClean="0"/>
              <a:t>Assessment tools: Laiz</a:t>
            </a:r>
            <a:r>
              <a:rPr lang="en-GB" i="1" dirty="0" smtClean="0">
                <a:latin typeface="Arial"/>
                <a:cs typeface="Arial"/>
              </a:rPr>
              <a:t>é et al (2008)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i="1" dirty="0" smtClean="0">
                <a:latin typeface="Arial"/>
                <a:cs typeface="Arial"/>
              </a:rPr>
              <a:t>Network Review: Hannaford et al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2267744" y="925058"/>
            <a:ext cx="6696744" cy="5888318"/>
            <a:chOff x="1675461" y="278222"/>
            <a:chExt cx="7304527" cy="633388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5461" y="2292098"/>
              <a:ext cx="3510249" cy="4320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78501" y="278222"/>
              <a:ext cx="3216450" cy="432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99705" y="725389"/>
              <a:ext cx="1980283" cy="2794955"/>
            </a:xfrm>
            <a:prstGeom prst="flowChartDocumen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9" name="Picture 2" descr="C:\Documents and Settings\HARR\Desktop\Review 2008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99706" y="3660058"/>
              <a:ext cx="1975356" cy="2797130"/>
            </a:xfrm>
            <a:prstGeom prst="flowChartDocument">
              <a:avLst/>
            </a:prstGeom>
            <a:noFill/>
            <a:ln w="3175">
              <a:solidFill>
                <a:schemeClr val="tx1">
                  <a:alpha val="50000"/>
                </a:schemeClr>
              </a:solidFill>
            </a:ln>
          </p:spPr>
        </p:pic>
      </p:grp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Contemporary Reporting and Analysis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4283968" cy="612933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sz="2200" b="1" dirty="0" smtClean="0"/>
              <a:t>National Hydrological Monitoring Programme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Started in 1982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Monthly situation reporting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Hydrological reviews of </a:t>
            </a:r>
          </a:p>
          <a:p>
            <a:pPr>
              <a:spcBef>
                <a:spcPts val="600"/>
              </a:spcBef>
              <a:buNone/>
            </a:pPr>
            <a:r>
              <a:rPr lang="en-GB" sz="1800" dirty="0" smtClean="0"/>
              <a:t>	major events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Media briefings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Audience: </a:t>
            </a:r>
            <a:r>
              <a:rPr lang="en-GB" sz="1600" dirty="0" smtClean="0"/>
              <a:t>operational,	     policy, research, public interest/media</a:t>
            </a:r>
          </a:p>
          <a:p>
            <a:pPr>
              <a:spcBef>
                <a:spcPts val="600"/>
              </a:spcBef>
              <a:buNone/>
            </a:pPr>
            <a:endParaRPr lang="en-GB" sz="2000" dirty="0" smtClean="0"/>
          </a:p>
          <a:p>
            <a:pPr>
              <a:spcBef>
                <a:spcPts val="600"/>
              </a:spcBef>
              <a:buNone/>
            </a:pP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5" name="Picture 9" descr="http://wlsn091:9080/data/nrfa/images/csi/geology/geology039001h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057775"/>
            <a:ext cx="2016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http://wlsn091:9080/data/nrfa/images/csi/elevation/elevation03900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5057775"/>
            <a:ext cx="2016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Content Placeholder 14" descr="Picture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2838" y="836613"/>
            <a:ext cx="22494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Placeholder 23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latin typeface="Arial" charset="0"/>
                <a:cs typeface="Arial" charset="0"/>
              </a:rPr>
              <a:t>Information Dissemination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/>
          </p:nvPr>
        </p:nvSpPr>
        <p:spPr>
          <a:xfrm>
            <a:off x="-144463" y="728663"/>
            <a:ext cx="3852863" cy="6129337"/>
          </a:xfrm>
        </p:spPr>
        <p:txBody>
          <a:bodyPr>
            <a:normAutofit fontScale="77500" lnSpcReduction="20000"/>
          </a:bodyPr>
          <a:lstStyle/>
          <a:p>
            <a:pPr marL="0" indent="0" fontAlgn="auto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GB" sz="2300" b="1" dirty="0" smtClean="0"/>
              <a:t>Core datasets:</a:t>
            </a:r>
          </a:p>
          <a:p>
            <a:pPr marL="0" indent="0" fontAlgn="auto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GB" sz="2300" b="1" dirty="0" smtClean="0"/>
              <a:t>Time Series</a:t>
            </a:r>
          </a:p>
          <a:p>
            <a:pPr marL="0" indent="263525" fontAlgn="auto">
              <a:spcBef>
                <a:spcPts val="600"/>
              </a:spcBef>
              <a:defRPr/>
            </a:pPr>
            <a:r>
              <a:rPr lang="en-GB" sz="2100" dirty="0" smtClean="0"/>
              <a:t>Gauged Daily Mean Flows</a:t>
            </a:r>
          </a:p>
          <a:p>
            <a:pPr marL="0" indent="263525" fontAlgn="auto">
              <a:spcBef>
                <a:spcPts val="600"/>
              </a:spcBef>
              <a:defRPr/>
            </a:pPr>
            <a:r>
              <a:rPr lang="en-GB" sz="2100" dirty="0" smtClean="0"/>
              <a:t>Naturalised Flows (some)</a:t>
            </a:r>
          </a:p>
          <a:p>
            <a:pPr marL="0" indent="263525" fontAlgn="auto">
              <a:spcBef>
                <a:spcPts val="600"/>
              </a:spcBef>
              <a:defRPr/>
            </a:pPr>
            <a:r>
              <a:rPr lang="en-GB" sz="2100" dirty="0" smtClean="0"/>
              <a:t>Catchment monthly rainfall</a:t>
            </a:r>
          </a:p>
          <a:p>
            <a:pPr marL="0" indent="0" fontAlgn="auto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GB" sz="2300" b="1" dirty="0" smtClean="0"/>
              <a:t>Basic Metadata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2100" dirty="0" smtClean="0"/>
              <a:t>Location, Catchment area, Station type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2100" dirty="0" smtClean="0"/>
              <a:t>Photos</a:t>
            </a:r>
          </a:p>
          <a:p>
            <a:pPr marL="0" indent="0" fontAlgn="auto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GB" sz="2300" b="1" dirty="0" smtClean="0"/>
              <a:t>User Guidance Information 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2100" dirty="0" smtClean="0"/>
              <a:t>Station descriptions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2100" dirty="0" smtClean="0"/>
              <a:t>Catchment characteristics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2100" dirty="0" smtClean="0"/>
              <a:t>Factors affecting runoff</a:t>
            </a:r>
          </a:p>
          <a:p>
            <a:pPr fontAlgn="auto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GB" sz="2300" b="1" dirty="0" smtClean="0"/>
              <a:t>Catchment Metadata</a:t>
            </a:r>
          </a:p>
          <a:p>
            <a:pPr fontAlgn="auto">
              <a:spcBef>
                <a:spcPts val="600"/>
              </a:spcBef>
              <a:defRPr/>
            </a:pPr>
            <a:r>
              <a:rPr lang="en-GB" sz="2100" dirty="0" smtClean="0"/>
              <a:t>Elevation, Geology, Land use</a:t>
            </a:r>
          </a:p>
          <a:p>
            <a:pPr fontAlgn="auto">
              <a:spcBef>
                <a:spcPts val="600"/>
              </a:spcBef>
              <a:buFont typeface="Arial" pitchFamily="34" charset="0"/>
              <a:buNone/>
              <a:defRPr/>
            </a:pPr>
            <a:endParaRPr lang="en-GB" sz="500" dirty="0" smtClean="0"/>
          </a:p>
          <a:p>
            <a:pPr marL="450850" indent="0" fontAlgn="auto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GB" sz="2100" i="1" dirty="0" smtClean="0"/>
              <a:t>Maintaining metadata is a vital part of data stewardship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836613"/>
            <a:ext cx="2808287" cy="40132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3068960"/>
            <a:ext cx="2346978" cy="1920254"/>
          </a:xfrm>
          <a:prstGeom prst="flowChartDocumen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rot="10800000" flipV="1">
            <a:off x="6084888" y="3429000"/>
            <a:ext cx="1655762" cy="2873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5303" name="Picture 7" descr="http://wlsn091:9080/data/nrfa/images/csi/landuse/landuse039001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9313" y="5057775"/>
            <a:ext cx="1944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1484313"/>
            <a:ext cx="50831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H_PowerPoint_MasterSlides_Essentials_Dec2010_v1.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s_white-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s_green-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s_white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_Solid banner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_Solid banner_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CEH_PowerPoint_MasterSlides_Essentials_Dec2010_v1.4</Template>
  <TotalTime>2201</TotalTime>
  <Words>566</Words>
  <Application>Microsoft Office PowerPoint</Application>
  <PresentationFormat>On-screen Show (4:3)</PresentationFormat>
  <Paragraphs>201</Paragraphs>
  <Slides>16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CEH_PowerPoint_MasterSlides_Essentials_Dec2010_v1.4</vt:lpstr>
      <vt:lpstr>Titles_white-blue</vt:lpstr>
      <vt:lpstr>Titles_green-white</vt:lpstr>
      <vt:lpstr>Titles_white-green</vt:lpstr>
      <vt:lpstr>Content_Solid banner_blue</vt:lpstr>
      <vt:lpstr>Content_Solid banner_green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NERC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MAXIMISING THE UTILITY OF HYDROMTRIC INFORMATION FOR THE USER COMMUNITY: a national perspective</dc:title>
  <dc:subject> BHS National Meeting: 21 June 2011</dc:subject>
  <dc:creator>Harry Dixon</dc:creator>
  <cp:lastModifiedBy>MFRY</cp:lastModifiedBy>
  <cp:revision>251</cp:revision>
  <dcterms:created xsi:type="dcterms:W3CDTF">2011-06-14T12:21:13Z</dcterms:created>
  <dcterms:modified xsi:type="dcterms:W3CDTF">2012-06-28T08:32:47Z</dcterms:modified>
</cp:coreProperties>
</file>