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9"/>
  </p:notesMasterIdLst>
  <p:handoutMasterIdLst>
    <p:handoutMasterId r:id="rId30"/>
  </p:handoutMasterIdLst>
  <p:sldIdLst>
    <p:sldId id="256" r:id="rId5"/>
    <p:sldId id="283" r:id="rId6"/>
    <p:sldId id="284" r:id="rId7"/>
    <p:sldId id="279" r:id="rId8"/>
    <p:sldId id="280" r:id="rId9"/>
    <p:sldId id="266" r:id="rId10"/>
    <p:sldId id="269" r:id="rId11"/>
    <p:sldId id="272" r:id="rId12"/>
    <p:sldId id="273" r:id="rId13"/>
    <p:sldId id="285" r:id="rId14"/>
    <p:sldId id="274" r:id="rId15"/>
    <p:sldId id="265" r:id="rId16"/>
    <p:sldId id="267" r:id="rId17"/>
    <p:sldId id="258" r:id="rId18"/>
    <p:sldId id="260" r:id="rId19"/>
    <p:sldId id="261" r:id="rId20"/>
    <p:sldId id="278" r:id="rId21"/>
    <p:sldId id="268" r:id="rId22"/>
    <p:sldId id="275" r:id="rId23"/>
    <p:sldId id="276" r:id="rId24"/>
    <p:sldId id="281" r:id="rId25"/>
    <p:sldId id="282" r:id="rId26"/>
    <p:sldId id="264" r:id="rId27"/>
    <p:sldId id="277"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8D"/>
    <a:srgbClr val="B6CA88"/>
    <a:srgbClr val="B4C985"/>
    <a:srgbClr val="B2C882"/>
    <a:srgbClr val="B1C77F"/>
    <a:srgbClr val="BDD094"/>
    <a:srgbClr val="B8CC8A"/>
    <a:srgbClr val="B6CB87"/>
    <a:srgbClr val="AFC67C"/>
    <a:srgbClr val="ADC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97" autoAdjust="0"/>
    <p:restoredTop sz="93573" autoAdjust="0"/>
  </p:normalViewPr>
  <p:slideViewPr>
    <p:cSldViewPr>
      <p:cViewPr varScale="1">
        <p:scale>
          <a:sx n="70" d="100"/>
          <a:sy n="70" d="100"/>
        </p:scale>
        <p:origin x="-8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4B886-1172-41EC-A015-7F29E3DECE71}" type="doc">
      <dgm:prSet loTypeId="urn:microsoft.com/office/officeart/2005/8/layout/gear1" loCatId="process" qsTypeId="urn:microsoft.com/office/officeart/2005/8/quickstyle/3d3" qsCatId="3D" csTypeId="urn:microsoft.com/office/officeart/2005/8/colors/accent1_3" csCatId="accent1" phldr="1"/>
      <dgm:spPr/>
    </dgm:pt>
    <dgm:pt modelId="{366EFDDF-BE0D-441B-A516-BFD7ADCA260B}">
      <dgm:prSet phldrT="[Texto]"/>
      <dgm:spPr/>
      <dgm:t>
        <a:bodyPr/>
        <a:lstStyle/>
        <a:p>
          <a:r>
            <a:rPr lang="es-ES" dirty="0" smtClean="0"/>
            <a:t>  </a:t>
          </a:r>
          <a:endParaRPr lang="es-ES" dirty="0"/>
        </a:p>
      </dgm:t>
    </dgm:pt>
    <dgm:pt modelId="{37C85630-87F9-46D5-B6D2-ADFD7328A678}" type="parTrans" cxnId="{59F12B96-2A7D-4AB6-9F7A-3FAC5007FED5}">
      <dgm:prSet/>
      <dgm:spPr/>
      <dgm:t>
        <a:bodyPr/>
        <a:lstStyle/>
        <a:p>
          <a:endParaRPr lang="es-ES"/>
        </a:p>
      </dgm:t>
    </dgm:pt>
    <dgm:pt modelId="{822DF4CC-86EA-4507-B178-06E7242297E6}" type="sibTrans" cxnId="{59F12B96-2A7D-4AB6-9F7A-3FAC5007FED5}">
      <dgm:prSet/>
      <dgm:spPr/>
      <dgm:t>
        <a:bodyPr/>
        <a:lstStyle/>
        <a:p>
          <a:endParaRPr lang="es-ES"/>
        </a:p>
      </dgm:t>
    </dgm:pt>
    <dgm:pt modelId="{D055D587-8E3B-46CE-8D0F-4200C485DC15}">
      <dgm:prSet phldrT="[Texto]"/>
      <dgm:spPr/>
      <dgm:t>
        <a:bodyPr/>
        <a:lstStyle/>
        <a:p>
          <a:r>
            <a:rPr lang="es-ES" b="1" dirty="0" err="1" smtClean="0">
              <a:solidFill>
                <a:schemeClr val="tx1"/>
              </a:solidFill>
              <a:effectLst>
                <a:outerShdw blurRad="38100" dist="38100" dir="2700000" algn="tl">
                  <a:srgbClr val="000000">
                    <a:alpha val="43137"/>
                  </a:srgbClr>
                </a:outerShdw>
              </a:effectLst>
            </a:rPr>
            <a:t>Pump</a:t>
          </a:r>
          <a:r>
            <a:rPr lang="es-ES" b="1" dirty="0" smtClean="0">
              <a:solidFill>
                <a:schemeClr val="tx1"/>
              </a:solidFill>
              <a:effectLst>
                <a:outerShdw blurRad="38100" dist="38100" dir="2700000" algn="tl">
                  <a:srgbClr val="000000">
                    <a:alpha val="43137"/>
                  </a:srgbClr>
                </a:outerShdw>
              </a:effectLst>
            </a:rPr>
            <a:t> Sapiens</a:t>
          </a:r>
          <a:endParaRPr lang="es-ES" b="1" dirty="0">
            <a:solidFill>
              <a:schemeClr val="tx1"/>
            </a:solidFill>
            <a:effectLst>
              <a:outerShdw blurRad="38100" dist="38100" dir="2700000" algn="tl">
                <a:srgbClr val="000000">
                  <a:alpha val="43137"/>
                </a:srgbClr>
              </a:outerShdw>
            </a:effectLst>
          </a:endParaRPr>
        </a:p>
      </dgm:t>
    </dgm:pt>
    <dgm:pt modelId="{1DACF05D-CB3B-48F9-AEBC-5E373D431157}" type="parTrans" cxnId="{7F96F60B-983C-4D0A-AE20-7028355B6938}">
      <dgm:prSet/>
      <dgm:spPr/>
      <dgm:t>
        <a:bodyPr/>
        <a:lstStyle/>
        <a:p>
          <a:endParaRPr lang="es-ES"/>
        </a:p>
      </dgm:t>
    </dgm:pt>
    <dgm:pt modelId="{E5134EAA-033B-4314-AEB9-8056C0318B94}" type="sibTrans" cxnId="{7F96F60B-983C-4D0A-AE20-7028355B6938}">
      <dgm:prSet/>
      <dgm:spPr/>
      <dgm:t>
        <a:bodyPr/>
        <a:lstStyle/>
        <a:p>
          <a:endParaRPr lang="es-ES"/>
        </a:p>
      </dgm:t>
    </dgm:pt>
    <dgm:pt modelId="{4B16330D-A84A-48B6-8443-087852FF630B}">
      <dgm:prSet phldrT="[Texto]"/>
      <dgm:spPr/>
      <dgm:t>
        <a:bodyPr/>
        <a:lstStyle/>
        <a:p>
          <a:r>
            <a:rPr lang="es-ES" b="1" dirty="0" err="1" smtClean="0">
              <a:solidFill>
                <a:schemeClr val="tx1"/>
              </a:solidFill>
              <a:effectLst>
                <a:outerShdw blurRad="38100" dist="38100" dir="2700000" algn="tl">
                  <a:srgbClr val="000000">
                    <a:alpha val="43137"/>
                  </a:srgbClr>
                </a:outerShdw>
              </a:effectLst>
            </a:rPr>
            <a:t>Kairos</a:t>
          </a:r>
          <a:endParaRPr lang="es-ES" b="1" dirty="0">
            <a:solidFill>
              <a:schemeClr val="tx1"/>
            </a:solidFill>
            <a:effectLst>
              <a:outerShdw blurRad="38100" dist="38100" dir="2700000" algn="tl">
                <a:srgbClr val="000000">
                  <a:alpha val="43137"/>
                </a:srgbClr>
              </a:outerShdw>
            </a:effectLst>
          </a:endParaRPr>
        </a:p>
      </dgm:t>
    </dgm:pt>
    <dgm:pt modelId="{877454F6-1C20-4C73-92D1-8C01B2D7C332}" type="parTrans" cxnId="{7E7E3F1D-7982-4E3D-BB5B-2C50EA383475}">
      <dgm:prSet/>
      <dgm:spPr/>
      <dgm:t>
        <a:bodyPr/>
        <a:lstStyle/>
        <a:p>
          <a:endParaRPr lang="es-ES"/>
        </a:p>
      </dgm:t>
    </dgm:pt>
    <dgm:pt modelId="{36E305A3-1677-449C-A024-FC5E975F2AB9}" type="sibTrans" cxnId="{7E7E3F1D-7982-4E3D-BB5B-2C50EA383475}">
      <dgm:prSet/>
      <dgm:spPr/>
      <dgm:t>
        <a:bodyPr/>
        <a:lstStyle/>
        <a:p>
          <a:endParaRPr lang="es-ES"/>
        </a:p>
      </dgm:t>
    </dgm:pt>
    <dgm:pt modelId="{F6F20FF6-F3AB-4817-BF64-6FED7BD09922}" type="pres">
      <dgm:prSet presAssocID="{FE34B886-1172-41EC-A015-7F29E3DECE71}" presName="composite" presStyleCnt="0">
        <dgm:presLayoutVars>
          <dgm:chMax val="3"/>
          <dgm:animLvl val="lvl"/>
          <dgm:resizeHandles val="exact"/>
        </dgm:presLayoutVars>
      </dgm:prSet>
      <dgm:spPr/>
    </dgm:pt>
    <dgm:pt modelId="{C2AFECA9-3513-47F8-8F92-05D99C54D354}" type="pres">
      <dgm:prSet presAssocID="{366EFDDF-BE0D-441B-A516-BFD7ADCA260B}" presName="gear1" presStyleLbl="node1" presStyleIdx="0" presStyleCnt="3">
        <dgm:presLayoutVars>
          <dgm:chMax val="1"/>
          <dgm:bulletEnabled val="1"/>
        </dgm:presLayoutVars>
      </dgm:prSet>
      <dgm:spPr/>
      <dgm:t>
        <a:bodyPr/>
        <a:lstStyle/>
        <a:p>
          <a:endParaRPr lang="es-ES"/>
        </a:p>
      </dgm:t>
    </dgm:pt>
    <dgm:pt modelId="{1A2BAAAB-1EA5-4576-B8FD-4980F8A370D1}" type="pres">
      <dgm:prSet presAssocID="{366EFDDF-BE0D-441B-A516-BFD7ADCA260B}" presName="gear1srcNode" presStyleLbl="node1" presStyleIdx="0" presStyleCnt="3"/>
      <dgm:spPr/>
      <dgm:t>
        <a:bodyPr/>
        <a:lstStyle/>
        <a:p>
          <a:endParaRPr lang="es-ES"/>
        </a:p>
      </dgm:t>
    </dgm:pt>
    <dgm:pt modelId="{BFA114D4-129C-4B58-89DE-72719D736550}" type="pres">
      <dgm:prSet presAssocID="{366EFDDF-BE0D-441B-A516-BFD7ADCA260B}" presName="gear1dstNode" presStyleLbl="node1" presStyleIdx="0" presStyleCnt="3"/>
      <dgm:spPr/>
      <dgm:t>
        <a:bodyPr/>
        <a:lstStyle/>
        <a:p>
          <a:endParaRPr lang="es-ES"/>
        </a:p>
      </dgm:t>
    </dgm:pt>
    <dgm:pt modelId="{B7B68F56-7BF0-4410-9590-C421AB75356D}" type="pres">
      <dgm:prSet presAssocID="{D055D587-8E3B-46CE-8D0F-4200C485DC15}" presName="gear2" presStyleLbl="node1" presStyleIdx="1" presStyleCnt="3" custLinFactNeighborX="-1093" custLinFactNeighborY="1093">
        <dgm:presLayoutVars>
          <dgm:chMax val="1"/>
          <dgm:bulletEnabled val="1"/>
        </dgm:presLayoutVars>
      </dgm:prSet>
      <dgm:spPr/>
      <dgm:t>
        <a:bodyPr/>
        <a:lstStyle/>
        <a:p>
          <a:endParaRPr lang="es-ES"/>
        </a:p>
      </dgm:t>
    </dgm:pt>
    <dgm:pt modelId="{DB652485-DECE-400C-8C9B-A617D56CAE43}" type="pres">
      <dgm:prSet presAssocID="{D055D587-8E3B-46CE-8D0F-4200C485DC15}" presName="gear2srcNode" presStyleLbl="node1" presStyleIdx="1" presStyleCnt="3"/>
      <dgm:spPr/>
      <dgm:t>
        <a:bodyPr/>
        <a:lstStyle/>
        <a:p>
          <a:endParaRPr lang="es-ES"/>
        </a:p>
      </dgm:t>
    </dgm:pt>
    <dgm:pt modelId="{AE77B81C-C0F2-4B36-B6CE-1079F284315A}" type="pres">
      <dgm:prSet presAssocID="{D055D587-8E3B-46CE-8D0F-4200C485DC15}" presName="gear2dstNode" presStyleLbl="node1" presStyleIdx="1" presStyleCnt="3"/>
      <dgm:spPr/>
      <dgm:t>
        <a:bodyPr/>
        <a:lstStyle/>
        <a:p>
          <a:endParaRPr lang="es-ES"/>
        </a:p>
      </dgm:t>
    </dgm:pt>
    <dgm:pt modelId="{71A0E378-49CB-4040-A85B-B9A3E7622773}" type="pres">
      <dgm:prSet presAssocID="{4B16330D-A84A-48B6-8443-087852FF630B}" presName="gear3" presStyleLbl="node1" presStyleIdx="2" presStyleCnt="3" custLinFactNeighborY="2733"/>
      <dgm:spPr/>
      <dgm:t>
        <a:bodyPr/>
        <a:lstStyle/>
        <a:p>
          <a:endParaRPr lang="es-ES"/>
        </a:p>
      </dgm:t>
    </dgm:pt>
    <dgm:pt modelId="{BB59E101-79B4-4153-9973-32C24182C45E}" type="pres">
      <dgm:prSet presAssocID="{4B16330D-A84A-48B6-8443-087852FF630B}" presName="gear3tx" presStyleLbl="node1" presStyleIdx="2" presStyleCnt="3">
        <dgm:presLayoutVars>
          <dgm:chMax val="1"/>
          <dgm:bulletEnabled val="1"/>
        </dgm:presLayoutVars>
      </dgm:prSet>
      <dgm:spPr/>
      <dgm:t>
        <a:bodyPr/>
        <a:lstStyle/>
        <a:p>
          <a:endParaRPr lang="es-ES"/>
        </a:p>
      </dgm:t>
    </dgm:pt>
    <dgm:pt modelId="{CA4352AE-9583-40C5-BB4C-6AEA82C1312B}" type="pres">
      <dgm:prSet presAssocID="{4B16330D-A84A-48B6-8443-087852FF630B}" presName="gear3srcNode" presStyleLbl="node1" presStyleIdx="2" presStyleCnt="3"/>
      <dgm:spPr/>
      <dgm:t>
        <a:bodyPr/>
        <a:lstStyle/>
        <a:p>
          <a:endParaRPr lang="es-ES"/>
        </a:p>
      </dgm:t>
    </dgm:pt>
    <dgm:pt modelId="{D38F96D2-9A06-4EF9-9230-747DA1464FD5}" type="pres">
      <dgm:prSet presAssocID="{4B16330D-A84A-48B6-8443-087852FF630B}" presName="gear3dstNode" presStyleLbl="node1" presStyleIdx="2" presStyleCnt="3"/>
      <dgm:spPr/>
      <dgm:t>
        <a:bodyPr/>
        <a:lstStyle/>
        <a:p>
          <a:endParaRPr lang="es-ES"/>
        </a:p>
      </dgm:t>
    </dgm:pt>
    <dgm:pt modelId="{CA6EF4E8-45C6-448B-ABC8-2392F9152308}" type="pres">
      <dgm:prSet presAssocID="{822DF4CC-86EA-4507-B178-06E7242297E6}" presName="connector1" presStyleLbl="sibTrans2D1" presStyleIdx="0" presStyleCnt="3"/>
      <dgm:spPr/>
      <dgm:t>
        <a:bodyPr/>
        <a:lstStyle/>
        <a:p>
          <a:endParaRPr lang="es-ES"/>
        </a:p>
      </dgm:t>
    </dgm:pt>
    <dgm:pt modelId="{ED5A7EA9-552B-414F-94E3-7C1CA7DFDCEC}" type="pres">
      <dgm:prSet presAssocID="{E5134EAA-033B-4314-AEB9-8056C0318B94}" presName="connector2" presStyleLbl="sibTrans2D1" presStyleIdx="1" presStyleCnt="3"/>
      <dgm:spPr/>
      <dgm:t>
        <a:bodyPr/>
        <a:lstStyle/>
        <a:p>
          <a:endParaRPr lang="es-ES"/>
        </a:p>
      </dgm:t>
    </dgm:pt>
    <dgm:pt modelId="{24C4D685-42C6-4740-9C29-6BECA37C4386}" type="pres">
      <dgm:prSet presAssocID="{36E305A3-1677-449C-A024-FC5E975F2AB9}" presName="connector3" presStyleLbl="sibTrans2D1" presStyleIdx="2" presStyleCnt="3" custLinFactNeighborY="7137"/>
      <dgm:spPr/>
      <dgm:t>
        <a:bodyPr/>
        <a:lstStyle/>
        <a:p>
          <a:endParaRPr lang="es-ES"/>
        </a:p>
      </dgm:t>
    </dgm:pt>
  </dgm:ptLst>
  <dgm:cxnLst>
    <dgm:cxn modelId="{C07AF475-D402-3C4E-AE3C-4AFF258E8402}" type="presOf" srcId="{366EFDDF-BE0D-441B-A516-BFD7ADCA260B}" destId="{1A2BAAAB-1EA5-4576-B8FD-4980F8A370D1}" srcOrd="1" destOrd="0" presId="urn:microsoft.com/office/officeart/2005/8/layout/gear1"/>
    <dgm:cxn modelId="{7E7E3F1D-7982-4E3D-BB5B-2C50EA383475}" srcId="{FE34B886-1172-41EC-A015-7F29E3DECE71}" destId="{4B16330D-A84A-48B6-8443-087852FF630B}" srcOrd="2" destOrd="0" parTransId="{877454F6-1C20-4C73-92D1-8C01B2D7C332}" sibTransId="{36E305A3-1677-449C-A024-FC5E975F2AB9}"/>
    <dgm:cxn modelId="{A6EEA6C2-0EC0-4747-B4DA-3182C430B4CA}" type="presOf" srcId="{FE34B886-1172-41EC-A015-7F29E3DECE71}" destId="{F6F20FF6-F3AB-4817-BF64-6FED7BD09922}" srcOrd="0" destOrd="0" presId="urn:microsoft.com/office/officeart/2005/8/layout/gear1"/>
    <dgm:cxn modelId="{7F96F60B-983C-4D0A-AE20-7028355B6938}" srcId="{FE34B886-1172-41EC-A015-7F29E3DECE71}" destId="{D055D587-8E3B-46CE-8D0F-4200C485DC15}" srcOrd="1" destOrd="0" parTransId="{1DACF05D-CB3B-48F9-AEBC-5E373D431157}" sibTransId="{E5134EAA-033B-4314-AEB9-8056C0318B94}"/>
    <dgm:cxn modelId="{7623DDDF-1408-7142-B8A2-08A43A5CCB6C}" type="presOf" srcId="{D055D587-8E3B-46CE-8D0F-4200C485DC15}" destId="{DB652485-DECE-400C-8C9B-A617D56CAE43}" srcOrd="1" destOrd="0" presId="urn:microsoft.com/office/officeart/2005/8/layout/gear1"/>
    <dgm:cxn modelId="{E87DF1DA-B6A5-9345-84AD-5D87732663F9}" type="presOf" srcId="{366EFDDF-BE0D-441B-A516-BFD7ADCA260B}" destId="{BFA114D4-129C-4B58-89DE-72719D736550}" srcOrd="2" destOrd="0" presId="urn:microsoft.com/office/officeart/2005/8/layout/gear1"/>
    <dgm:cxn modelId="{59F12B96-2A7D-4AB6-9F7A-3FAC5007FED5}" srcId="{FE34B886-1172-41EC-A015-7F29E3DECE71}" destId="{366EFDDF-BE0D-441B-A516-BFD7ADCA260B}" srcOrd="0" destOrd="0" parTransId="{37C85630-87F9-46D5-B6D2-ADFD7328A678}" sibTransId="{822DF4CC-86EA-4507-B178-06E7242297E6}"/>
    <dgm:cxn modelId="{497141EF-9548-124E-91A2-FB960F7AAAA7}" type="presOf" srcId="{E5134EAA-033B-4314-AEB9-8056C0318B94}" destId="{ED5A7EA9-552B-414F-94E3-7C1CA7DFDCEC}" srcOrd="0" destOrd="0" presId="urn:microsoft.com/office/officeart/2005/8/layout/gear1"/>
    <dgm:cxn modelId="{B9E70E04-D80E-914F-86BE-58F563CA9A57}" type="presOf" srcId="{D055D587-8E3B-46CE-8D0F-4200C485DC15}" destId="{B7B68F56-7BF0-4410-9590-C421AB75356D}" srcOrd="0" destOrd="0" presId="urn:microsoft.com/office/officeart/2005/8/layout/gear1"/>
    <dgm:cxn modelId="{3EEB3C55-428D-954B-9C10-08ECBA9A19C9}" type="presOf" srcId="{4B16330D-A84A-48B6-8443-087852FF630B}" destId="{71A0E378-49CB-4040-A85B-B9A3E7622773}" srcOrd="0" destOrd="0" presId="urn:microsoft.com/office/officeart/2005/8/layout/gear1"/>
    <dgm:cxn modelId="{7FC96308-9D02-644E-90F6-D1E3C37D390B}" type="presOf" srcId="{822DF4CC-86EA-4507-B178-06E7242297E6}" destId="{CA6EF4E8-45C6-448B-ABC8-2392F9152308}" srcOrd="0" destOrd="0" presId="urn:microsoft.com/office/officeart/2005/8/layout/gear1"/>
    <dgm:cxn modelId="{5BCAF1AE-325A-B94D-99E5-EEB76F02F835}" type="presOf" srcId="{4B16330D-A84A-48B6-8443-087852FF630B}" destId="{CA4352AE-9583-40C5-BB4C-6AEA82C1312B}" srcOrd="2" destOrd="0" presId="urn:microsoft.com/office/officeart/2005/8/layout/gear1"/>
    <dgm:cxn modelId="{4FDA038D-D9B2-F449-8F1A-FF238DBF9EF4}" type="presOf" srcId="{36E305A3-1677-449C-A024-FC5E975F2AB9}" destId="{24C4D685-42C6-4740-9C29-6BECA37C4386}" srcOrd="0" destOrd="0" presId="urn:microsoft.com/office/officeart/2005/8/layout/gear1"/>
    <dgm:cxn modelId="{F3826BD1-4758-E24A-94FF-46DA582B645B}" type="presOf" srcId="{4B16330D-A84A-48B6-8443-087852FF630B}" destId="{D38F96D2-9A06-4EF9-9230-747DA1464FD5}" srcOrd="3" destOrd="0" presId="urn:microsoft.com/office/officeart/2005/8/layout/gear1"/>
    <dgm:cxn modelId="{2E44287B-6BBB-C844-922C-02A03CA070A9}" type="presOf" srcId="{D055D587-8E3B-46CE-8D0F-4200C485DC15}" destId="{AE77B81C-C0F2-4B36-B6CE-1079F284315A}" srcOrd="2" destOrd="0" presId="urn:microsoft.com/office/officeart/2005/8/layout/gear1"/>
    <dgm:cxn modelId="{A1E9A097-80AF-6C49-BB1B-DDCAB92379E7}" type="presOf" srcId="{366EFDDF-BE0D-441B-A516-BFD7ADCA260B}" destId="{C2AFECA9-3513-47F8-8F92-05D99C54D354}" srcOrd="0" destOrd="0" presId="urn:microsoft.com/office/officeart/2005/8/layout/gear1"/>
    <dgm:cxn modelId="{41CFAFD4-A171-DC4C-B668-D23C0766B0E4}" type="presOf" srcId="{4B16330D-A84A-48B6-8443-087852FF630B}" destId="{BB59E101-79B4-4153-9973-32C24182C45E}" srcOrd="1" destOrd="0" presId="urn:microsoft.com/office/officeart/2005/8/layout/gear1"/>
    <dgm:cxn modelId="{40D10A15-A8F0-5645-A2B4-980378AD4383}" type="presParOf" srcId="{F6F20FF6-F3AB-4817-BF64-6FED7BD09922}" destId="{C2AFECA9-3513-47F8-8F92-05D99C54D354}" srcOrd="0" destOrd="0" presId="urn:microsoft.com/office/officeart/2005/8/layout/gear1"/>
    <dgm:cxn modelId="{E0A789B2-2033-A247-9BF7-0482DA8C3993}" type="presParOf" srcId="{F6F20FF6-F3AB-4817-BF64-6FED7BD09922}" destId="{1A2BAAAB-1EA5-4576-B8FD-4980F8A370D1}" srcOrd="1" destOrd="0" presId="urn:microsoft.com/office/officeart/2005/8/layout/gear1"/>
    <dgm:cxn modelId="{96A70C5F-3C10-3043-842B-6883CEEC4300}" type="presParOf" srcId="{F6F20FF6-F3AB-4817-BF64-6FED7BD09922}" destId="{BFA114D4-129C-4B58-89DE-72719D736550}" srcOrd="2" destOrd="0" presId="urn:microsoft.com/office/officeart/2005/8/layout/gear1"/>
    <dgm:cxn modelId="{81EA0F7D-7D15-9C40-A04E-E3644752D9FF}" type="presParOf" srcId="{F6F20FF6-F3AB-4817-BF64-6FED7BD09922}" destId="{B7B68F56-7BF0-4410-9590-C421AB75356D}" srcOrd="3" destOrd="0" presId="urn:microsoft.com/office/officeart/2005/8/layout/gear1"/>
    <dgm:cxn modelId="{C7401A59-AF75-8248-BE6F-8407F25562D1}" type="presParOf" srcId="{F6F20FF6-F3AB-4817-BF64-6FED7BD09922}" destId="{DB652485-DECE-400C-8C9B-A617D56CAE43}" srcOrd="4" destOrd="0" presId="urn:microsoft.com/office/officeart/2005/8/layout/gear1"/>
    <dgm:cxn modelId="{B7007F33-327D-1140-91A1-7B47086CF9C2}" type="presParOf" srcId="{F6F20FF6-F3AB-4817-BF64-6FED7BD09922}" destId="{AE77B81C-C0F2-4B36-B6CE-1079F284315A}" srcOrd="5" destOrd="0" presId="urn:microsoft.com/office/officeart/2005/8/layout/gear1"/>
    <dgm:cxn modelId="{C0974D08-434A-4142-B932-0C25000F8729}" type="presParOf" srcId="{F6F20FF6-F3AB-4817-BF64-6FED7BD09922}" destId="{71A0E378-49CB-4040-A85B-B9A3E7622773}" srcOrd="6" destOrd="0" presId="urn:microsoft.com/office/officeart/2005/8/layout/gear1"/>
    <dgm:cxn modelId="{E8141D26-1F23-4946-B31B-5BA1F19C6E20}" type="presParOf" srcId="{F6F20FF6-F3AB-4817-BF64-6FED7BD09922}" destId="{BB59E101-79B4-4153-9973-32C24182C45E}" srcOrd="7" destOrd="0" presId="urn:microsoft.com/office/officeart/2005/8/layout/gear1"/>
    <dgm:cxn modelId="{E73F53C0-811F-DB43-A3DB-A47FEDE2F2FB}" type="presParOf" srcId="{F6F20FF6-F3AB-4817-BF64-6FED7BD09922}" destId="{CA4352AE-9583-40C5-BB4C-6AEA82C1312B}" srcOrd="8" destOrd="0" presId="urn:microsoft.com/office/officeart/2005/8/layout/gear1"/>
    <dgm:cxn modelId="{A0B3F76C-25A9-424A-A7B2-ED372C651B74}" type="presParOf" srcId="{F6F20FF6-F3AB-4817-BF64-6FED7BD09922}" destId="{D38F96D2-9A06-4EF9-9230-747DA1464FD5}" srcOrd="9" destOrd="0" presId="urn:microsoft.com/office/officeart/2005/8/layout/gear1"/>
    <dgm:cxn modelId="{2A6A3325-BBD7-634E-AB62-B6EC81015206}" type="presParOf" srcId="{F6F20FF6-F3AB-4817-BF64-6FED7BD09922}" destId="{CA6EF4E8-45C6-448B-ABC8-2392F9152308}" srcOrd="10" destOrd="0" presId="urn:microsoft.com/office/officeart/2005/8/layout/gear1"/>
    <dgm:cxn modelId="{A8544232-F3A4-1045-9BC4-0225B2357A79}" type="presParOf" srcId="{F6F20FF6-F3AB-4817-BF64-6FED7BD09922}" destId="{ED5A7EA9-552B-414F-94E3-7C1CA7DFDCEC}" srcOrd="11" destOrd="0" presId="urn:microsoft.com/office/officeart/2005/8/layout/gear1"/>
    <dgm:cxn modelId="{A8333DE6-BFDD-B143-9715-D27EF7C97C98}" type="presParOf" srcId="{F6F20FF6-F3AB-4817-BF64-6FED7BD09922}" destId="{24C4D685-42C6-4740-9C29-6BECA37C438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FECA9-3513-47F8-8F92-05D99C54D354}">
      <dsp:nvSpPr>
        <dsp:cNvPr id="0" name=""/>
        <dsp:cNvSpPr/>
      </dsp:nvSpPr>
      <dsp:spPr>
        <a:xfrm>
          <a:off x="2287344" y="1470435"/>
          <a:ext cx="1797199" cy="1797199"/>
        </a:xfrm>
        <a:prstGeom prst="gear9">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smtClean="0"/>
            <a:t>  </a:t>
          </a:r>
          <a:endParaRPr lang="es-ES" sz="1500" kern="1200" dirty="0"/>
        </a:p>
      </dsp:txBody>
      <dsp:txXfrm>
        <a:off x="2648661" y="1891420"/>
        <a:ext cx="1074565" cy="923798"/>
      </dsp:txXfrm>
    </dsp:sp>
    <dsp:sp modelId="{B7B68F56-7BF0-4410-9590-C421AB75356D}">
      <dsp:nvSpPr>
        <dsp:cNvPr id="0" name=""/>
        <dsp:cNvSpPr/>
      </dsp:nvSpPr>
      <dsp:spPr>
        <a:xfrm>
          <a:off x="1227415" y="1059929"/>
          <a:ext cx="1307054" cy="1307054"/>
        </a:xfrm>
        <a:prstGeom prst="gear6">
          <a:avLst/>
        </a:prstGeom>
        <a:solidFill>
          <a:schemeClr val="accent1">
            <a:shade val="80000"/>
            <a:hueOff val="153123"/>
            <a:satOff val="-2196"/>
            <a:lumOff val="128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err="1" smtClean="0">
              <a:solidFill>
                <a:schemeClr val="tx1"/>
              </a:solidFill>
              <a:effectLst>
                <a:outerShdw blurRad="38100" dist="38100" dir="2700000" algn="tl">
                  <a:srgbClr val="000000">
                    <a:alpha val="43137"/>
                  </a:srgbClr>
                </a:outerShdw>
              </a:effectLst>
            </a:rPr>
            <a:t>Pump</a:t>
          </a:r>
          <a:r>
            <a:rPr lang="es-ES" sz="1500" b="1" kern="1200" dirty="0" smtClean="0">
              <a:solidFill>
                <a:schemeClr val="tx1"/>
              </a:solidFill>
              <a:effectLst>
                <a:outerShdw blurRad="38100" dist="38100" dir="2700000" algn="tl">
                  <a:srgbClr val="000000">
                    <a:alpha val="43137"/>
                  </a:srgbClr>
                </a:outerShdw>
              </a:effectLst>
            </a:rPr>
            <a:t> Sapiens</a:t>
          </a:r>
          <a:endParaRPr lang="es-ES" sz="1500" b="1" kern="1200" dirty="0">
            <a:solidFill>
              <a:schemeClr val="tx1"/>
            </a:solidFill>
            <a:effectLst>
              <a:outerShdw blurRad="38100" dist="38100" dir="2700000" algn="tl">
                <a:srgbClr val="000000">
                  <a:alpha val="43137"/>
                </a:srgbClr>
              </a:outerShdw>
            </a:effectLst>
          </a:endParaRPr>
        </a:p>
      </dsp:txBody>
      <dsp:txXfrm>
        <a:off x="1556470" y="1390973"/>
        <a:ext cx="648944" cy="644966"/>
      </dsp:txXfrm>
    </dsp:sp>
    <dsp:sp modelId="{71A0E378-49CB-4040-A85B-B9A3E7622773}">
      <dsp:nvSpPr>
        <dsp:cNvPr id="0" name=""/>
        <dsp:cNvSpPr/>
      </dsp:nvSpPr>
      <dsp:spPr>
        <a:xfrm rot="20700000">
          <a:off x="1973785" y="186775"/>
          <a:ext cx="1280646" cy="1280646"/>
        </a:xfrm>
        <a:prstGeom prst="gear6">
          <a:avLst/>
        </a:prstGeom>
        <a:solidFill>
          <a:schemeClr val="accent1">
            <a:shade val="80000"/>
            <a:hueOff val="306246"/>
            <a:satOff val="-4392"/>
            <a:lumOff val="256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err="1" smtClean="0">
              <a:solidFill>
                <a:schemeClr val="tx1"/>
              </a:solidFill>
              <a:effectLst>
                <a:outerShdw blurRad="38100" dist="38100" dir="2700000" algn="tl">
                  <a:srgbClr val="000000">
                    <a:alpha val="43137"/>
                  </a:srgbClr>
                </a:outerShdw>
              </a:effectLst>
            </a:rPr>
            <a:t>Kairos</a:t>
          </a:r>
          <a:endParaRPr lang="es-ES" sz="1500" b="1" kern="1200" dirty="0">
            <a:solidFill>
              <a:schemeClr val="tx1"/>
            </a:solidFill>
            <a:effectLst>
              <a:outerShdw blurRad="38100" dist="38100" dir="2700000" algn="tl">
                <a:srgbClr val="000000">
                  <a:alpha val="43137"/>
                </a:srgbClr>
              </a:outerShdw>
            </a:effectLst>
          </a:endParaRPr>
        </a:p>
      </dsp:txBody>
      <dsp:txXfrm rot="-20700000">
        <a:off x="2254668" y="467658"/>
        <a:ext cx="718879" cy="718879"/>
      </dsp:txXfrm>
    </dsp:sp>
    <dsp:sp modelId="{CA6EF4E8-45C6-448B-ABC8-2392F9152308}">
      <dsp:nvSpPr>
        <dsp:cNvPr id="0" name=""/>
        <dsp:cNvSpPr/>
      </dsp:nvSpPr>
      <dsp:spPr>
        <a:xfrm>
          <a:off x="2139248" y="1204828"/>
          <a:ext cx="2300415" cy="2300415"/>
        </a:xfrm>
        <a:prstGeom prst="circularArrow">
          <a:avLst>
            <a:gd name="adj1" fmla="val 4688"/>
            <a:gd name="adj2" fmla="val 299029"/>
            <a:gd name="adj3" fmla="val 2489149"/>
            <a:gd name="adj4" fmla="val 15920754"/>
            <a:gd name="adj5" fmla="val 5469"/>
          </a:avLst>
        </a:prstGeom>
        <a:solidFill>
          <a:schemeClr val="accent1">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D5A7EA9-552B-414F-94E3-7C1CA7DFDCEC}">
      <dsp:nvSpPr>
        <dsp:cNvPr id="0" name=""/>
        <dsp:cNvSpPr/>
      </dsp:nvSpPr>
      <dsp:spPr>
        <a:xfrm>
          <a:off x="1010224" y="760418"/>
          <a:ext cx="1671395" cy="1671395"/>
        </a:xfrm>
        <a:prstGeom prst="leftCircularArrow">
          <a:avLst>
            <a:gd name="adj1" fmla="val 6452"/>
            <a:gd name="adj2" fmla="val 429999"/>
            <a:gd name="adj3" fmla="val 10489124"/>
            <a:gd name="adj4" fmla="val 14837806"/>
            <a:gd name="adj5" fmla="val 7527"/>
          </a:avLst>
        </a:prstGeom>
        <a:solidFill>
          <a:schemeClr val="accent1">
            <a:shade val="90000"/>
            <a:hueOff val="153150"/>
            <a:satOff val="-2127"/>
            <a:lumOff val="114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24C4D685-42C6-4740-9C29-6BECA37C4386}">
      <dsp:nvSpPr>
        <dsp:cNvPr id="0" name=""/>
        <dsp:cNvSpPr/>
      </dsp:nvSpPr>
      <dsp:spPr>
        <a:xfrm>
          <a:off x="1677558" y="-4007"/>
          <a:ext cx="1802100" cy="1802100"/>
        </a:xfrm>
        <a:prstGeom prst="circularArrow">
          <a:avLst>
            <a:gd name="adj1" fmla="val 5984"/>
            <a:gd name="adj2" fmla="val 394124"/>
            <a:gd name="adj3" fmla="val 13313824"/>
            <a:gd name="adj4" fmla="val 10508221"/>
            <a:gd name="adj5" fmla="val 6981"/>
          </a:avLst>
        </a:prstGeom>
        <a:solidFill>
          <a:schemeClr val="accent1">
            <a:shade val="90000"/>
            <a:hueOff val="306300"/>
            <a:satOff val="-4255"/>
            <a:lumOff val="2295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7D5B73-6A84-43CB-BC35-360DCC2D0C28}" type="datetimeFigureOut">
              <a:rPr lang="es-ES" smtClean="0"/>
              <a:pPr/>
              <a:t>21/09/2015</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9F84BD-7DBB-42D4-8138-FBFC0D9B4D61}" type="slidenum">
              <a:rPr lang="es-ES" smtClean="0"/>
              <a:pPr/>
              <a:t>‹Nº›</a:t>
            </a:fld>
            <a:endParaRPr lang="es-ES"/>
          </a:p>
        </p:txBody>
      </p:sp>
    </p:spTree>
    <p:extLst>
      <p:ext uri="{BB962C8B-B14F-4D97-AF65-F5344CB8AC3E}">
        <p14:creationId xmlns:p14="http://schemas.microsoft.com/office/powerpoint/2010/main" val="27969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E9FE5-42B9-4E85-80BB-AD723DE52AAB}" type="datetimeFigureOut">
              <a:rPr lang="es-ES" smtClean="0"/>
              <a:pPr/>
              <a:t>21/09/2015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8D4ED-DC11-41B6-9713-ECAC8B59CFF4}" type="slidenum">
              <a:rPr lang="es-ES" smtClean="0"/>
              <a:pPr/>
              <a:t>‹Nº›</a:t>
            </a:fld>
            <a:endParaRPr lang="es-ES"/>
          </a:p>
        </p:txBody>
      </p:sp>
    </p:spTree>
    <p:extLst>
      <p:ext uri="{BB962C8B-B14F-4D97-AF65-F5344CB8AC3E}">
        <p14:creationId xmlns:p14="http://schemas.microsoft.com/office/powerpoint/2010/main" val="268467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958D4ED-DC11-41B6-9713-ECAC8B59CFF4}" type="slidenum">
              <a:rPr lang="es-ES" smtClean="0"/>
              <a:pPr/>
              <a:t>5</a:t>
            </a:fld>
            <a:endParaRPr lang="es-ES"/>
          </a:p>
        </p:txBody>
      </p:sp>
    </p:spTree>
    <p:extLst>
      <p:ext uri="{BB962C8B-B14F-4D97-AF65-F5344CB8AC3E}">
        <p14:creationId xmlns:p14="http://schemas.microsoft.com/office/powerpoint/2010/main" val="130486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s-ES" dirty="0" smtClean="0"/>
              <a:t>Los</a:t>
            </a:r>
            <a:r>
              <a:rPr lang="es-ES" baseline="0" dirty="0" smtClean="0"/>
              <a:t> </a:t>
            </a:r>
            <a:r>
              <a:rPr lang="es-ES" baseline="0" dirty="0" err="1" smtClean="0"/>
              <a:t>mappings</a:t>
            </a:r>
            <a:r>
              <a:rPr lang="es-ES" baseline="0" dirty="0" smtClean="0"/>
              <a:t> semánticos permiten </a:t>
            </a:r>
            <a:r>
              <a:rPr lang="es-ES" baseline="0" dirty="0" err="1" smtClean="0"/>
              <a:t>linkar</a:t>
            </a:r>
            <a:r>
              <a:rPr lang="es-ES" baseline="0" dirty="0" smtClean="0"/>
              <a:t> (machear) conceptos y/o ontologías en un mismo modelo semántico. De esta forma, la ontología puede entender, comprender e incorporar conceptos de ontologías externas expandiendo de esta forma, el vocabulario de la misma. </a:t>
            </a:r>
          </a:p>
          <a:p>
            <a:endParaRPr lang="es-ES" baseline="0" dirty="0" smtClean="0"/>
          </a:p>
          <a:p>
            <a:pPr marL="171450" indent="-171450">
              <a:buFont typeface="Arial" panose="020B0604020202020204" pitchFamily="34" charset="0"/>
              <a:buChar char="•"/>
            </a:pPr>
            <a:endParaRPr lang="es-ES" baseline="0" dirty="0" smtClean="0"/>
          </a:p>
          <a:p>
            <a:pPr marL="0" indent="0">
              <a:buFont typeface="Arial" panose="020B0604020202020204" pitchFamily="34" charset="0"/>
              <a:buNone/>
            </a:pPr>
            <a:endParaRPr lang="es-ES" baseline="0" dirty="0" smtClean="0"/>
          </a:p>
          <a:p>
            <a:endParaRPr lang="es-ES" baseline="0" dirty="0" smtClean="0"/>
          </a:p>
          <a:p>
            <a:endParaRPr lang="es-ES" dirty="0"/>
          </a:p>
        </p:txBody>
      </p:sp>
      <p:sp>
        <p:nvSpPr>
          <p:cNvPr id="4" name="Marcador de número de diapositiva 3"/>
          <p:cNvSpPr>
            <a:spLocks noGrp="1"/>
          </p:cNvSpPr>
          <p:nvPr>
            <p:ph type="sldNum" sz="quarter" idx="10"/>
          </p:nvPr>
        </p:nvSpPr>
        <p:spPr/>
        <p:txBody>
          <a:bodyPr/>
          <a:lstStyle/>
          <a:p>
            <a:fld id="{F958D4ED-DC11-41B6-9713-ECAC8B59CFF4}" type="slidenum">
              <a:rPr lang="es-ES" smtClean="0"/>
              <a:pPr/>
              <a:t>14</a:t>
            </a:fld>
            <a:endParaRPr lang="es-ES"/>
          </a:p>
        </p:txBody>
      </p:sp>
    </p:spTree>
    <p:extLst>
      <p:ext uri="{BB962C8B-B14F-4D97-AF65-F5344CB8AC3E}">
        <p14:creationId xmlns:p14="http://schemas.microsoft.com/office/powerpoint/2010/main" val="195250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 typeface="Arial" panose="020B0604020202020204" pitchFamily="34" charset="0"/>
              <a:buNone/>
            </a:pPr>
            <a:r>
              <a:rPr lang="es-ES" baseline="0" dirty="0" smtClean="0"/>
              <a:t>En el caso del </a:t>
            </a:r>
            <a:r>
              <a:rPr lang="es-ES" baseline="0" dirty="0" err="1" smtClean="0"/>
              <a:t>mapping</a:t>
            </a:r>
            <a:r>
              <a:rPr lang="es-ES" baseline="0" dirty="0" smtClean="0"/>
              <a:t> entre la ontología de WatERP y la de HY_FEATURE, los </a:t>
            </a:r>
            <a:r>
              <a:rPr lang="es-ES" baseline="0" dirty="0" err="1" smtClean="0"/>
              <a:t>mappings</a:t>
            </a:r>
            <a:r>
              <a:rPr lang="es-ES" baseline="0" dirty="0" smtClean="0"/>
              <a:t> han sido implementados por medio de la equivalencia entre clases, propiedades e instancias. De esta forma, únicamente partes especificas de los modelos son incorporados y, en el caso de hacer inferencia con los modelos externos, únicamente la incorporación de la ontología en la misma Triple es necesaria para unir ambos modelos. </a:t>
            </a:r>
          </a:p>
          <a:p>
            <a:pPr marL="0" indent="0">
              <a:buFont typeface="Arial" panose="020B0604020202020204" pitchFamily="34" charset="0"/>
              <a:buNone/>
            </a:pPr>
            <a:endParaRPr lang="es-ES" baseline="0" dirty="0" smtClean="0"/>
          </a:p>
          <a:p>
            <a:pPr marL="0" indent="0">
              <a:buFont typeface="Arial" panose="020B0604020202020204" pitchFamily="34" charset="0"/>
              <a:buNone/>
            </a:pPr>
            <a:r>
              <a:rPr lang="es-ES" baseline="0" dirty="0" smtClean="0"/>
              <a:t>Para llevar a cabo los </a:t>
            </a:r>
            <a:r>
              <a:rPr lang="es-ES" baseline="0" dirty="0" err="1" smtClean="0"/>
              <a:t>mappings</a:t>
            </a:r>
            <a:r>
              <a:rPr lang="es-ES" baseline="0" dirty="0" smtClean="0"/>
              <a:t>, se ha utilizado la ontología de </a:t>
            </a:r>
            <a:r>
              <a:rPr lang="es-ES" baseline="0" dirty="0" err="1" smtClean="0"/>
              <a:t>HY_Features</a:t>
            </a:r>
            <a:r>
              <a:rPr lang="es-ES" baseline="0" dirty="0" smtClean="0"/>
              <a:t> realizada para llevar a cabo los </a:t>
            </a:r>
            <a:r>
              <a:rPr lang="es-ES" baseline="0" dirty="0" err="1" smtClean="0"/>
              <a:t>TestBeds</a:t>
            </a:r>
            <a:r>
              <a:rPr lang="es-ES" baseline="0" dirty="0" smtClean="0"/>
              <a:t>. Según se ha podido ver, esta ontología ha sido una traducción de los modelos UML definidos en la ultima versión de HY_FEATURES. </a:t>
            </a:r>
          </a:p>
          <a:p>
            <a:pPr marL="0" indent="0">
              <a:buFont typeface="Arial" panose="020B0604020202020204" pitchFamily="34" charset="0"/>
              <a:buNone/>
            </a:pPr>
            <a:endParaRPr lang="es-ES" baseline="0" dirty="0" smtClean="0"/>
          </a:p>
          <a:p>
            <a:pPr marL="0" indent="0">
              <a:buFont typeface="Arial" panose="020B0604020202020204" pitchFamily="34" charset="0"/>
              <a:buNone/>
            </a:pPr>
            <a:r>
              <a:rPr lang="es-ES" baseline="0" dirty="0" smtClean="0"/>
              <a:t>En base a la ontología de HYFEATURES, la ontología general de WatERP ha sido anotada en las entidades necesarias usando el </a:t>
            </a:r>
            <a:r>
              <a:rPr lang="es-ES" baseline="0" dirty="0" err="1" smtClean="0"/>
              <a:t>tag</a:t>
            </a:r>
            <a:r>
              <a:rPr lang="es-ES" baseline="0" dirty="0" smtClean="0"/>
              <a:t> “</a:t>
            </a:r>
            <a:r>
              <a:rPr lang="es-ES" baseline="0" dirty="0" err="1" smtClean="0"/>
              <a:t>alignedWithHY_FEATURES</a:t>
            </a:r>
            <a:r>
              <a:rPr lang="es-ES" baseline="0" dirty="0" smtClean="0"/>
              <a:t>”. Una vez definido para cada entidad o propiedad las </a:t>
            </a:r>
            <a:r>
              <a:rPr lang="es-ES" baseline="0" dirty="0" err="1" smtClean="0"/>
              <a:t>alignments</a:t>
            </a:r>
            <a:r>
              <a:rPr lang="es-ES" baseline="0" dirty="0" smtClean="0"/>
              <a:t> estos son materializados durante el proceso de población de la ontología generando las tripletas necesarias para hacer la equivalencia entre clases o propiedades. </a:t>
            </a:r>
          </a:p>
          <a:p>
            <a:pPr marL="0" indent="0">
              <a:buFont typeface="Arial" panose="020B0604020202020204" pitchFamily="34" charset="0"/>
              <a:buNone/>
            </a:pPr>
            <a:endParaRPr lang="es-ES" baseline="0" dirty="0" smtClean="0"/>
          </a:p>
          <a:p>
            <a:pPr marL="0" indent="0">
              <a:buFont typeface="Arial" panose="020B0604020202020204" pitchFamily="34" charset="0"/>
              <a:buNone/>
            </a:pPr>
            <a:r>
              <a:rPr lang="es-ES" baseline="0" dirty="0" smtClean="0"/>
              <a:t>Una vez generada la tripleta, esta es guardada en el repositorio ontológico, que en nuestro caso, esta formado por un SESAME con inferencia OWL usando la libraría OWLIM e inferencia </a:t>
            </a:r>
            <a:r>
              <a:rPr lang="es-ES" baseline="0" dirty="0" err="1" smtClean="0"/>
              <a:t>geospacial</a:t>
            </a:r>
            <a:r>
              <a:rPr lang="es-ES" baseline="0" dirty="0" smtClean="0"/>
              <a:t> bajo la libraría de </a:t>
            </a:r>
            <a:r>
              <a:rPr lang="es-ES" baseline="0" dirty="0" err="1" smtClean="0"/>
              <a:t>uSEEKM</a:t>
            </a:r>
            <a:r>
              <a:rPr lang="es-ES" baseline="0" dirty="0" smtClean="0"/>
              <a:t>. </a:t>
            </a:r>
          </a:p>
          <a:p>
            <a:endParaRPr lang="es-ES" dirty="0"/>
          </a:p>
        </p:txBody>
      </p:sp>
      <p:sp>
        <p:nvSpPr>
          <p:cNvPr id="4" name="Marcador de número de diapositiva 3"/>
          <p:cNvSpPr>
            <a:spLocks noGrp="1"/>
          </p:cNvSpPr>
          <p:nvPr>
            <p:ph type="sldNum" sz="quarter" idx="10"/>
          </p:nvPr>
        </p:nvSpPr>
        <p:spPr/>
        <p:txBody>
          <a:bodyPr/>
          <a:lstStyle/>
          <a:p>
            <a:fld id="{F958D4ED-DC11-41B6-9713-ECAC8B59CFF4}" type="slidenum">
              <a:rPr lang="es-ES" smtClean="0"/>
              <a:pPr/>
              <a:t>15</a:t>
            </a:fld>
            <a:endParaRPr lang="es-ES"/>
          </a:p>
        </p:txBody>
      </p:sp>
    </p:spTree>
    <p:extLst>
      <p:ext uri="{BB962C8B-B14F-4D97-AF65-F5344CB8AC3E}">
        <p14:creationId xmlns:p14="http://schemas.microsoft.com/office/powerpoint/2010/main" val="1892824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ES" dirty="0" smtClean="0"/>
              <a:t>A modo de ejemplo, si se</a:t>
            </a:r>
            <a:r>
              <a:rPr lang="es-ES" baseline="0" dirty="0" smtClean="0"/>
              <a:t> definen tripletas de HY_FEATURES dentro del repositorio donde se encuentra la ontología de WatERP y se pregunta por la información correspondiente (en este caso </a:t>
            </a:r>
            <a:r>
              <a:rPr lang="es-ES" baseline="0" dirty="0" err="1" smtClean="0"/>
              <a:t>feature</a:t>
            </a:r>
            <a:r>
              <a:rPr lang="es-ES" baseline="0" dirty="0" smtClean="0"/>
              <a:t> of </a:t>
            </a:r>
            <a:r>
              <a:rPr lang="es-ES" baseline="0" dirty="0" err="1" smtClean="0"/>
              <a:t>interest</a:t>
            </a:r>
            <a:r>
              <a:rPr lang="es-ES" baseline="0" dirty="0" smtClean="0"/>
              <a:t>), el repositorio al recibir la consulta, primeramente razona sobre ellas utilizando el razonador OWL y generando aserciones basadas en las equivalencias definidas inicialmente. Así, el sistema infiere para HY_FEATURES:hy_feature1 y HY_FEATURES:hy_feature2 que son instancias de </a:t>
            </a:r>
            <a:r>
              <a:rPr lang="es-ES" baseline="0" dirty="0" err="1" smtClean="0"/>
              <a:t>WatERPOntology:FeatureOfInterest</a:t>
            </a:r>
            <a:r>
              <a:rPr lang="es-ES" baseline="0" dirty="0" smtClean="0"/>
              <a:t> tal y como la equivalencia muestra. </a:t>
            </a:r>
          </a:p>
          <a:p>
            <a:pPr marL="0" indent="0">
              <a:buNone/>
            </a:pPr>
            <a:endParaRPr lang="es-ES" baseline="0" dirty="0" smtClean="0"/>
          </a:p>
          <a:p>
            <a:pPr marL="0" indent="0">
              <a:buNone/>
            </a:pPr>
            <a:r>
              <a:rPr lang="es-ES" baseline="0" dirty="0" smtClean="0"/>
              <a:t>Una vez realizadas las inferencias, toda la información introducida inicialmente y la inferida son utilizadas para llevar a cabo la </a:t>
            </a:r>
            <a:r>
              <a:rPr lang="es-ES" baseline="0" dirty="0" err="1" smtClean="0"/>
              <a:t>query</a:t>
            </a:r>
            <a:r>
              <a:rPr lang="es-ES" baseline="0" dirty="0" smtClean="0"/>
              <a:t> SPARQL. Como resultado final, todas las instancias son retornadas al usuario, permitiendo a la ontología de WatERP comprender los recursos ontológicos e instancias provenientes de un modelo de HY_FEATURES (lo mismo ocurre para cualquier modelo alineado).</a:t>
            </a:r>
            <a:endParaRPr lang="es-ES" dirty="0"/>
          </a:p>
        </p:txBody>
      </p:sp>
      <p:sp>
        <p:nvSpPr>
          <p:cNvPr id="4" name="Marcador de número de diapositiva 3"/>
          <p:cNvSpPr>
            <a:spLocks noGrp="1"/>
          </p:cNvSpPr>
          <p:nvPr>
            <p:ph type="sldNum" sz="quarter" idx="10"/>
          </p:nvPr>
        </p:nvSpPr>
        <p:spPr/>
        <p:txBody>
          <a:bodyPr/>
          <a:lstStyle/>
          <a:p>
            <a:fld id="{F958D4ED-DC11-41B6-9713-ECAC8B59CFF4}" type="slidenum">
              <a:rPr lang="es-ES" smtClean="0"/>
              <a:pPr/>
              <a:t>16</a:t>
            </a:fld>
            <a:endParaRPr lang="es-ES"/>
          </a:p>
        </p:txBody>
      </p:sp>
    </p:spTree>
    <p:extLst>
      <p:ext uri="{BB962C8B-B14F-4D97-AF65-F5344CB8AC3E}">
        <p14:creationId xmlns:p14="http://schemas.microsoft.com/office/powerpoint/2010/main" val="43800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a:bodyPr>
          <a:lstStyle/>
          <a:p>
            <a:r>
              <a:rPr lang="es-ES" dirty="0" smtClean="0"/>
              <a:t>Como </a:t>
            </a:r>
            <a:r>
              <a:rPr lang="es-ES" dirty="0" err="1" smtClean="0"/>
              <a:t>feedback</a:t>
            </a:r>
            <a:r>
              <a:rPr lang="es-ES" dirty="0" smtClean="0"/>
              <a:t> general,</a:t>
            </a:r>
            <a:r>
              <a:rPr lang="es-ES" baseline="0" dirty="0" smtClean="0"/>
              <a:t> la ontología de HY_FEATURES ha sido creada y publicada en base a un diagrama UML. Esta ontología diseñada esta muy centrada en la representación geoespacial de la información y su representación en diferentes capas dentro de un mapa. </a:t>
            </a:r>
          </a:p>
          <a:p>
            <a:endParaRPr lang="es-ES" baseline="0" dirty="0" smtClean="0"/>
          </a:p>
          <a:p>
            <a:r>
              <a:rPr lang="es-ES" baseline="0" dirty="0" smtClean="0"/>
              <a:t>En base a este estado de la ontología de HY_FEATURES, la ontología diseñada dentro del proyecto de WatERP es capaz de comprender la información de HY_FEATURES añadiéndole a la información una capa de gestión de los recursos mediante el modelaje de clases que permiten abstraer los conceptos a términos de gestión, desacoplándolos de su posición geo-espacial. </a:t>
            </a:r>
          </a:p>
          <a:p>
            <a:endParaRPr lang="es-ES" baseline="0" dirty="0" smtClean="0"/>
          </a:p>
          <a:p>
            <a:r>
              <a:rPr lang="es-ES" baseline="0" dirty="0" smtClean="0"/>
              <a:t>En relación a este estado de desarrollo de ambas ontologías, la ontología de WatERP puede aportar los siguientes aspectos a la ontología de HY_FEATURES: </a:t>
            </a:r>
          </a:p>
          <a:p>
            <a:endParaRPr lang="es-ES" baseline="0" dirty="0" smtClean="0"/>
          </a:p>
          <a:p>
            <a:pPr marL="171450" indent="-171450">
              <a:buFont typeface="Arial" panose="020B0604020202020204" pitchFamily="34" charset="0"/>
              <a:buChar char="•"/>
            </a:pPr>
            <a:r>
              <a:rPr lang="es-ES" baseline="0" dirty="0" smtClean="0"/>
              <a:t>Alienación con </a:t>
            </a:r>
            <a:r>
              <a:rPr lang="es-ES" baseline="0" dirty="0" err="1" smtClean="0"/>
              <a:t>GeoSPARQL</a:t>
            </a:r>
            <a:r>
              <a:rPr lang="es-ES" baseline="0" dirty="0" smtClean="0"/>
              <a:t> para proveer de razonamiento espacial sobre la información de HY_FEATURES.</a:t>
            </a:r>
          </a:p>
          <a:p>
            <a:pPr marL="171450" indent="-171450">
              <a:buFont typeface="Arial" panose="020B0604020202020204" pitchFamily="34" charset="0"/>
              <a:buChar char="•"/>
            </a:pPr>
            <a:r>
              <a:rPr lang="es-ES" baseline="0" dirty="0" smtClean="0"/>
              <a:t>Introducción de la terminología de gestión con el fin de generar un estándar que incluya no solo términos físicos sino también un </a:t>
            </a:r>
            <a:r>
              <a:rPr lang="es-ES" baseline="0" dirty="0" err="1" smtClean="0"/>
              <a:t>linkage</a:t>
            </a:r>
            <a:r>
              <a:rPr lang="es-ES" baseline="0" dirty="0" smtClean="0"/>
              <a:t> con la información que se genera en esta zona geoespacial y como esa información se relaciona a gran escala dentro de un proceso decisional. </a:t>
            </a:r>
          </a:p>
          <a:p>
            <a:pPr marL="171450" indent="-171450">
              <a:buFont typeface="Arial" panose="020B0604020202020204" pitchFamily="34" charset="0"/>
              <a:buChar char="•"/>
            </a:pPr>
            <a:r>
              <a:rPr lang="es-ES" baseline="0" dirty="0" smtClean="0"/>
              <a:t>Soporte con la incorporación de conceptos estándares proveniente de ontologías de confianza por medio del </a:t>
            </a:r>
            <a:r>
              <a:rPr lang="es-ES" baseline="0" dirty="0" err="1" smtClean="0"/>
              <a:t>reuso</a:t>
            </a:r>
            <a:r>
              <a:rPr lang="es-ES" baseline="0" dirty="0" smtClean="0"/>
              <a:t> de conceptos. </a:t>
            </a:r>
          </a:p>
          <a:p>
            <a:pPr marL="171450" indent="-171450">
              <a:buFont typeface="Arial" panose="020B0604020202020204" pitchFamily="34" charset="0"/>
              <a:buChar char="•"/>
            </a:pPr>
            <a:endParaRPr lang="es-ES" baseline="0" dirty="0" smtClean="0"/>
          </a:p>
          <a:p>
            <a:pPr marL="0" indent="0">
              <a:buFont typeface="Arial" panose="020B0604020202020204" pitchFamily="34" charset="0"/>
              <a:buNone/>
            </a:pPr>
            <a:r>
              <a:rPr lang="es-ES" baseline="0" dirty="0" smtClean="0"/>
              <a:t>Finalmente, él trabajo de WatERP también podría servir para evaluar la ontología de HY_FEATURES dentro de un </a:t>
            </a:r>
            <a:r>
              <a:rPr lang="es-ES" baseline="0" dirty="0" err="1" smtClean="0"/>
              <a:t>testbed</a:t>
            </a:r>
            <a:r>
              <a:rPr lang="es-ES" baseline="0" dirty="0" smtClean="0"/>
              <a:t> en futuras versiones del </a:t>
            </a:r>
            <a:r>
              <a:rPr lang="es-ES" baseline="0" dirty="0" err="1" smtClean="0"/>
              <a:t>mimso</a:t>
            </a:r>
            <a:r>
              <a:rPr lang="es-ES" baseline="0" dirty="0" smtClean="0"/>
              <a:t>. </a:t>
            </a:r>
          </a:p>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10"/>
          </p:nvPr>
        </p:nvSpPr>
        <p:spPr/>
        <p:txBody>
          <a:bodyPr/>
          <a:lstStyle/>
          <a:p>
            <a:fld id="{F958D4ED-DC11-41B6-9713-ECAC8B59CFF4}" type="slidenum">
              <a:rPr lang="es-ES" smtClean="0"/>
              <a:pPr/>
              <a:t>23</a:t>
            </a:fld>
            <a:endParaRPr lang="es-ES"/>
          </a:p>
        </p:txBody>
      </p:sp>
    </p:spTree>
    <p:extLst>
      <p:ext uri="{BB962C8B-B14F-4D97-AF65-F5344CB8AC3E}">
        <p14:creationId xmlns:p14="http://schemas.microsoft.com/office/powerpoint/2010/main" val="2330964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13 Rectángulo redondeado"/>
          <p:cNvSpPr/>
          <p:nvPr userDrawn="1"/>
        </p:nvSpPr>
        <p:spPr>
          <a:xfrm>
            <a:off x="179512" y="2060848"/>
            <a:ext cx="144016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redondeado"/>
          <p:cNvSpPr/>
          <p:nvPr userDrawn="1"/>
        </p:nvSpPr>
        <p:spPr>
          <a:xfrm>
            <a:off x="179512" y="3717032"/>
            <a:ext cx="1440160" cy="15121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16" name="Picture 2" descr="C:\Users\ftersa\Documents\03. ALIM\03. COMERCIAL\PROPUESTAS\2012\FP7 ICT\WATERP  Herram Gestión ICT for Water Efficiency\02 Memoria\INFO GRAFICA\WatERP LOGO BLUE.jpg"/>
          <p:cNvPicPr>
            <a:picLocks noChangeAspect="1" noChangeArrowheads="1"/>
          </p:cNvPicPr>
          <p:nvPr userDrawn="1"/>
        </p:nvPicPr>
        <p:blipFill>
          <a:blip r:embed="rId2" cstate="print"/>
          <a:srcRect/>
          <a:stretch>
            <a:fillRect/>
          </a:stretch>
        </p:blipFill>
        <p:spPr bwMode="auto">
          <a:xfrm>
            <a:off x="1763688" y="620688"/>
            <a:ext cx="4872540" cy="2232248"/>
          </a:xfrm>
          <a:prstGeom prst="rect">
            <a:avLst/>
          </a:prstGeom>
          <a:noFill/>
        </p:spPr>
      </p:pic>
      <p:pic>
        <p:nvPicPr>
          <p:cNvPr id="17" name="5 Imagen" descr="FP7-gen-RGB.gif"/>
          <p:cNvPicPr/>
          <p:nvPr userDrawn="1"/>
        </p:nvPicPr>
        <p:blipFill>
          <a:blip r:embed="rId3" cstate="print"/>
          <a:stretch>
            <a:fillRect/>
          </a:stretch>
        </p:blipFill>
        <p:spPr>
          <a:xfrm>
            <a:off x="7020272" y="2342059"/>
            <a:ext cx="1435396" cy="1169581"/>
          </a:xfrm>
          <a:prstGeom prst="rect">
            <a:avLst/>
          </a:prstGeom>
        </p:spPr>
      </p:pic>
      <p:sp>
        <p:nvSpPr>
          <p:cNvPr id="19" name="18 Rectángulo redondeado"/>
          <p:cNvSpPr/>
          <p:nvPr userDrawn="1"/>
        </p:nvSpPr>
        <p:spPr>
          <a:xfrm>
            <a:off x="7596336" y="116631"/>
            <a:ext cx="1403648" cy="147147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1" name="6 Imagen" descr="jaune.jpg"/>
          <p:cNvPicPr/>
          <p:nvPr userDrawn="1"/>
        </p:nvPicPr>
        <p:blipFill>
          <a:blip r:embed="rId4" cstate="print"/>
          <a:stretch>
            <a:fillRect/>
          </a:stretch>
        </p:blipFill>
        <p:spPr>
          <a:xfrm>
            <a:off x="6876256" y="3638203"/>
            <a:ext cx="1707072" cy="1158949"/>
          </a:xfrm>
          <a:prstGeom prst="rect">
            <a:avLst/>
          </a:prstGeom>
        </p:spPr>
      </p:pic>
      <p:sp>
        <p:nvSpPr>
          <p:cNvPr id="23" name="1 Marcador de título"/>
          <p:cNvSpPr>
            <a:spLocks noGrp="1"/>
          </p:cNvSpPr>
          <p:nvPr>
            <p:ph type="title" hasCustomPrompt="1"/>
          </p:nvPr>
        </p:nvSpPr>
        <p:spPr>
          <a:xfrm>
            <a:off x="1907704" y="2852936"/>
            <a:ext cx="4824536" cy="1080120"/>
          </a:xfrm>
          <a:prstGeom prst="rect">
            <a:avLst/>
          </a:prstGeom>
          <a:noFill/>
          <a:ln>
            <a:noFill/>
          </a:ln>
        </p:spPr>
        <p:txBody>
          <a:bodyPr vert="horz" lIns="91440" tIns="45720" rIns="91440" bIns="45720" rtlCol="0" anchor="ctr">
            <a:noAutofit/>
          </a:bodyPr>
          <a:lstStyle>
            <a:lvl1pPr algn="l">
              <a:defRPr sz="3400" b="1" baseline="0">
                <a:solidFill>
                  <a:schemeClr val="tx2"/>
                </a:solidFill>
              </a:defRPr>
            </a:lvl1pPr>
          </a:lstStyle>
          <a:p>
            <a:r>
              <a:rPr lang="en-GB" noProof="0" dirty="0" smtClean="0"/>
              <a:t>TITLE </a:t>
            </a:r>
            <a:r>
              <a:rPr lang="en-GB" noProof="0" dirty="0" err="1" smtClean="0"/>
              <a:t>TITLE</a:t>
            </a:r>
            <a:r>
              <a:rPr lang="en-GB" noProof="0" dirty="0" smtClean="0"/>
              <a:t> </a:t>
            </a:r>
            <a:r>
              <a:rPr lang="en-GB" noProof="0" dirty="0" err="1" smtClean="0"/>
              <a:t>TITLE</a:t>
            </a:r>
            <a:r>
              <a:rPr lang="en-GB" noProof="0" dirty="0" smtClean="0"/>
              <a:t> </a:t>
            </a:r>
            <a:r>
              <a:rPr lang="en-GB" noProof="0" dirty="0" err="1" smtClean="0"/>
              <a:t>TITLE</a:t>
            </a:r>
            <a:r>
              <a:rPr lang="en-GB" noProof="0" dirty="0" smtClean="0"/>
              <a:t> </a:t>
            </a:r>
            <a:r>
              <a:rPr lang="en-GB" noProof="0" dirty="0" err="1" smtClean="0"/>
              <a:t>TITLE</a:t>
            </a:r>
            <a:r>
              <a:rPr lang="en-GB" noProof="0" dirty="0" smtClean="0"/>
              <a:t> </a:t>
            </a:r>
            <a:r>
              <a:rPr lang="en-GB" noProof="0" dirty="0" err="1" smtClean="0"/>
              <a:t>TITLE</a:t>
            </a:r>
            <a:r>
              <a:rPr lang="en-GB" noProof="0" dirty="0" smtClean="0"/>
              <a:t> </a:t>
            </a:r>
            <a:r>
              <a:rPr lang="en-GB" noProof="0" dirty="0" err="1" smtClean="0"/>
              <a:t>TITLE</a:t>
            </a:r>
            <a:r>
              <a:rPr lang="en-GB" noProof="0" dirty="0" smtClean="0"/>
              <a:t> </a:t>
            </a:r>
            <a:r>
              <a:rPr lang="en-GB" noProof="0" dirty="0" err="1" smtClean="0"/>
              <a:t>TITLE</a:t>
            </a:r>
            <a:endParaRPr lang="en-GB" noProof="0" dirty="0"/>
          </a:p>
        </p:txBody>
      </p:sp>
      <p:sp>
        <p:nvSpPr>
          <p:cNvPr id="27" name="26 Marcador de texto"/>
          <p:cNvSpPr>
            <a:spLocks noGrp="1"/>
          </p:cNvSpPr>
          <p:nvPr>
            <p:ph type="body" sz="quarter" idx="10" hasCustomPrompt="1"/>
          </p:nvPr>
        </p:nvSpPr>
        <p:spPr>
          <a:xfrm>
            <a:off x="1908175" y="4005064"/>
            <a:ext cx="4824413" cy="288032"/>
          </a:xfrm>
          <a:prstGeom prst="rect">
            <a:avLst/>
          </a:prstGeom>
        </p:spPr>
        <p:txBody>
          <a:bodyPr/>
          <a:lstStyle>
            <a:lvl1pPr>
              <a:buNone/>
              <a:defRPr sz="1800" b="1" baseline="0"/>
            </a:lvl1pPr>
          </a:lstStyle>
          <a:p>
            <a:pPr lvl="0"/>
            <a:r>
              <a:rPr lang="en-GB" dirty="0" smtClean="0"/>
              <a:t>Name and Surname</a:t>
            </a:r>
            <a:endParaRPr lang="en-GB" dirty="0"/>
          </a:p>
        </p:txBody>
      </p:sp>
      <p:sp>
        <p:nvSpPr>
          <p:cNvPr id="29" name="28 Marcador de texto"/>
          <p:cNvSpPr>
            <a:spLocks noGrp="1"/>
          </p:cNvSpPr>
          <p:nvPr>
            <p:ph type="body" sz="quarter" idx="11" hasCustomPrompt="1"/>
          </p:nvPr>
        </p:nvSpPr>
        <p:spPr>
          <a:xfrm>
            <a:off x="1907704" y="4293096"/>
            <a:ext cx="4824536" cy="216024"/>
          </a:xfrm>
          <a:prstGeom prst="rect">
            <a:avLst/>
          </a:prstGeom>
        </p:spPr>
        <p:txBody>
          <a:bodyPr/>
          <a:lstStyle>
            <a:lvl1pPr>
              <a:buNone/>
              <a:defRPr sz="1400" b="1">
                <a:solidFill>
                  <a:schemeClr val="tx1">
                    <a:lumMod val="65000"/>
                    <a:lumOff val="35000"/>
                  </a:schemeClr>
                </a:solidFill>
              </a:defRPr>
            </a:lvl1pPr>
          </a:lstStyle>
          <a:p>
            <a:pPr lvl="0"/>
            <a:r>
              <a:rPr lang="es-ES" dirty="0" smtClean="0"/>
              <a:t>Position</a:t>
            </a:r>
            <a:endParaRPr lang="en-GB" dirty="0"/>
          </a:p>
        </p:txBody>
      </p:sp>
      <p:sp>
        <p:nvSpPr>
          <p:cNvPr id="30" name="28 Marcador de texto"/>
          <p:cNvSpPr>
            <a:spLocks noGrp="1"/>
          </p:cNvSpPr>
          <p:nvPr>
            <p:ph type="body" sz="quarter" idx="12" hasCustomPrompt="1"/>
          </p:nvPr>
        </p:nvSpPr>
        <p:spPr>
          <a:xfrm>
            <a:off x="1907704" y="4509120"/>
            <a:ext cx="4824536" cy="216024"/>
          </a:xfrm>
          <a:prstGeom prst="rect">
            <a:avLst/>
          </a:prstGeom>
        </p:spPr>
        <p:txBody>
          <a:bodyPr/>
          <a:lstStyle>
            <a:lvl1pPr>
              <a:buNone/>
              <a:defRPr sz="1400" b="1" u="sng">
                <a:solidFill>
                  <a:schemeClr val="tx2"/>
                </a:solidFill>
              </a:defRPr>
            </a:lvl1pPr>
          </a:lstStyle>
          <a:p>
            <a:pPr lvl="0"/>
            <a:r>
              <a:rPr lang="es-ES" dirty="0" smtClean="0"/>
              <a:t>email@email.org</a:t>
            </a:r>
            <a:endParaRPr lang="en-GB" dirty="0"/>
          </a:p>
        </p:txBody>
      </p:sp>
      <p:sp>
        <p:nvSpPr>
          <p:cNvPr id="31" name="28 Marcador de texto"/>
          <p:cNvSpPr>
            <a:spLocks noGrp="1"/>
          </p:cNvSpPr>
          <p:nvPr>
            <p:ph type="body" sz="quarter" idx="13" hasCustomPrompt="1"/>
          </p:nvPr>
        </p:nvSpPr>
        <p:spPr>
          <a:xfrm>
            <a:off x="1907704" y="4941168"/>
            <a:ext cx="4824536" cy="288032"/>
          </a:xfrm>
          <a:prstGeom prst="rect">
            <a:avLst/>
          </a:prstGeom>
        </p:spPr>
        <p:txBody>
          <a:bodyPr/>
          <a:lstStyle>
            <a:lvl1pPr algn="r">
              <a:buNone/>
              <a:defRPr sz="1400" b="1" u="none" baseline="0">
                <a:solidFill>
                  <a:schemeClr val="tx1">
                    <a:lumMod val="65000"/>
                    <a:lumOff val="35000"/>
                  </a:schemeClr>
                </a:solidFill>
              </a:defRPr>
            </a:lvl1pPr>
          </a:lstStyle>
          <a:p>
            <a:pPr lvl="0"/>
            <a:r>
              <a:rPr lang="es-ES" dirty="0" err="1" smtClean="0"/>
              <a:t>Location</a:t>
            </a:r>
            <a:r>
              <a:rPr lang="es-ES" dirty="0" smtClean="0"/>
              <a:t>, date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9 Marcador de texto"/>
          <p:cNvSpPr>
            <a:spLocks noGrp="1"/>
          </p:cNvSpPr>
          <p:nvPr>
            <p:ph type="body" sz="quarter" idx="13"/>
          </p:nvPr>
        </p:nvSpPr>
        <p:spPr>
          <a:xfrm>
            <a:off x="642910" y="1214422"/>
            <a:ext cx="7929563" cy="4929187"/>
          </a:xfrm>
          <a:prstGeom prst="rect">
            <a:avLst/>
          </a:prstGeom>
        </p:spPr>
        <p:txBody>
          <a:bodyPr/>
          <a:lstStyle>
            <a:lvl1pPr>
              <a:defRPr>
                <a:solidFill>
                  <a:schemeClr val="tx1"/>
                </a:solidFill>
              </a:defRPr>
            </a:lvl1pPr>
            <a:lvl3pPr>
              <a:defRPr>
                <a:solidFill>
                  <a:schemeClr val="accent1"/>
                </a:solidFill>
              </a:defRPr>
            </a:lvl3p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8" name="7 Rectángulo"/>
          <p:cNvSpPr/>
          <p:nvPr userDrawn="1"/>
        </p:nvSpPr>
        <p:spPr>
          <a:xfrm>
            <a:off x="4857752" y="0"/>
            <a:ext cx="4286248" cy="928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userDrawn="1"/>
        </p:nvSpPr>
        <p:spPr>
          <a:xfrm>
            <a:off x="0" y="5949280"/>
            <a:ext cx="5004048" cy="90872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2" descr="C:\Users\ftersa\Documents\03. ALIM\03. COMERCIAL\PROPUESTAS\2012\FP7 ICT\WATERP  Herram Gestión ICT for Water Efficiency\02 Memoria\INFO GRAFICA\WatERP LOGO BLUE.jpg"/>
          <p:cNvPicPr>
            <a:picLocks noChangeAspect="1" noChangeArrowheads="1"/>
          </p:cNvPicPr>
          <p:nvPr userDrawn="1"/>
        </p:nvPicPr>
        <p:blipFill>
          <a:blip r:embed="rId2" cstate="print"/>
          <a:srcRect/>
          <a:stretch>
            <a:fillRect/>
          </a:stretch>
        </p:blipFill>
        <p:spPr bwMode="auto">
          <a:xfrm>
            <a:off x="7847856" y="0"/>
            <a:ext cx="1296144" cy="593800"/>
          </a:xfrm>
          <a:prstGeom prst="rect">
            <a:avLst/>
          </a:prstGeom>
          <a:noFill/>
        </p:spPr>
      </p:pic>
      <p:pic>
        <p:nvPicPr>
          <p:cNvPr id="12" name="5 Imagen" descr="FP7-gen-RGB.gif"/>
          <p:cNvPicPr/>
          <p:nvPr userDrawn="1"/>
        </p:nvPicPr>
        <p:blipFill>
          <a:blip r:embed="rId3" cstate="print"/>
          <a:stretch>
            <a:fillRect/>
          </a:stretch>
        </p:blipFill>
        <p:spPr>
          <a:xfrm>
            <a:off x="8316416" y="6237312"/>
            <a:ext cx="761754" cy="620688"/>
          </a:xfrm>
          <a:prstGeom prst="rect">
            <a:avLst/>
          </a:prstGeom>
        </p:spPr>
      </p:pic>
      <p:pic>
        <p:nvPicPr>
          <p:cNvPr id="13" name="6 Imagen" descr="jaune.jpg"/>
          <p:cNvPicPr/>
          <p:nvPr userDrawn="1"/>
        </p:nvPicPr>
        <p:blipFill>
          <a:blip r:embed="rId4" cstate="print"/>
          <a:stretch>
            <a:fillRect/>
          </a:stretch>
        </p:blipFill>
        <p:spPr>
          <a:xfrm>
            <a:off x="7380312" y="6237312"/>
            <a:ext cx="914241" cy="620688"/>
          </a:xfrm>
          <a:prstGeom prst="rect">
            <a:avLst/>
          </a:prstGeom>
        </p:spPr>
      </p:pic>
      <p:pic>
        <p:nvPicPr>
          <p:cNvPr id="14" name="Picture 2" descr="C:\Users\ftersa\Documents\03. ALIM\03. COMERCIAL\PROPUESTAS\2012\FP7 ICT\WATERP  Herram Gestión ICT for Water Efficiency\02 Memoria\INFO GRAFICA\WatERP LOGO BLUE.jpg"/>
          <p:cNvPicPr>
            <a:picLocks noChangeAspect="1" noChangeArrowheads="1"/>
          </p:cNvPicPr>
          <p:nvPr userDrawn="1"/>
        </p:nvPicPr>
        <p:blipFill>
          <a:blip r:embed="rId2" cstate="print"/>
          <a:srcRect/>
          <a:stretch>
            <a:fillRect/>
          </a:stretch>
        </p:blipFill>
        <p:spPr bwMode="auto">
          <a:xfrm>
            <a:off x="7847856" y="0"/>
            <a:ext cx="1296144" cy="593800"/>
          </a:xfrm>
          <a:prstGeom prst="rect">
            <a:avLst/>
          </a:prstGeom>
          <a:noFill/>
        </p:spPr>
      </p:pic>
      <p:sp>
        <p:nvSpPr>
          <p:cNvPr id="15" name="14 Rectángulo redondeado"/>
          <p:cNvSpPr/>
          <p:nvPr userDrawn="1"/>
        </p:nvSpPr>
        <p:spPr>
          <a:xfrm>
            <a:off x="35496" y="44624"/>
            <a:ext cx="7555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userDrawn="1"/>
        </p:nvSpPr>
        <p:spPr>
          <a:xfrm>
            <a:off x="864096" y="44624"/>
            <a:ext cx="755576"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7" name="16 Rectángulo redondeado"/>
          <p:cNvSpPr/>
          <p:nvPr userDrawn="1"/>
        </p:nvSpPr>
        <p:spPr>
          <a:xfrm>
            <a:off x="1691680" y="44624"/>
            <a:ext cx="7555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redondeado"/>
          <p:cNvSpPr/>
          <p:nvPr userDrawn="1"/>
        </p:nvSpPr>
        <p:spPr>
          <a:xfrm>
            <a:off x="2520280" y="44624"/>
            <a:ext cx="755576"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9" name="1 Marcador de título"/>
          <p:cNvSpPr>
            <a:spLocks noGrp="1"/>
          </p:cNvSpPr>
          <p:nvPr>
            <p:ph type="title"/>
          </p:nvPr>
        </p:nvSpPr>
        <p:spPr>
          <a:xfrm>
            <a:off x="3419872" y="142852"/>
            <a:ext cx="4392488" cy="642942"/>
          </a:xfrm>
          <a:prstGeom prst="rect">
            <a:avLst/>
          </a:prstGeom>
          <a:noFill/>
          <a:ln>
            <a:noFill/>
          </a:ln>
        </p:spPr>
        <p:txBody>
          <a:bodyPr vert="horz" lIns="91440" tIns="45720" rIns="91440" bIns="45720" rtlCol="0" anchor="ctr">
            <a:noAutofit/>
          </a:bodyPr>
          <a:lstStyle>
            <a:lvl1pPr algn="l">
              <a:defRPr sz="2800" b="1">
                <a:solidFill>
                  <a:schemeClr val="tx2"/>
                </a:solidFill>
              </a:defRPr>
            </a:lvl1pPr>
          </a:lstStyle>
          <a:p>
            <a:r>
              <a:rPr lang="es-ES" noProof="0" smtClean="0"/>
              <a:t>Haga clic para modificar el estilo de título del patrón</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pic>
        <p:nvPicPr>
          <p:cNvPr id="3" name="5 Imagen" descr="FP7-gen-RGB.gif"/>
          <p:cNvPicPr/>
          <p:nvPr userDrawn="1"/>
        </p:nvPicPr>
        <p:blipFill>
          <a:blip r:embed="rId2" cstate="print"/>
          <a:stretch>
            <a:fillRect/>
          </a:stretch>
        </p:blipFill>
        <p:spPr>
          <a:xfrm>
            <a:off x="8316416" y="6237312"/>
            <a:ext cx="761754" cy="620688"/>
          </a:xfrm>
          <a:prstGeom prst="rect">
            <a:avLst/>
          </a:prstGeom>
        </p:spPr>
      </p:pic>
      <p:pic>
        <p:nvPicPr>
          <p:cNvPr id="4" name="6 Imagen" descr="jaune.jpg"/>
          <p:cNvPicPr/>
          <p:nvPr userDrawn="1"/>
        </p:nvPicPr>
        <p:blipFill>
          <a:blip r:embed="rId3" cstate="print"/>
          <a:stretch>
            <a:fillRect/>
          </a:stretch>
        </p:blipFill>
        <p:spPr>
          <a:xfrm>
            <a:off x="7380312" y="6237312"/>
            <a:ext cx="914241" cy="620688"/>
          </a:xfrm>
          <a:prstGeom prst="rect">
            <a:avLst/>
          </a:prstGeom>
        </p:spPr>
      </p:pic>
      <p:pic>
        <p:nvPicPr>
          <p:cNvPr id="5" name="Picture 2" descr="C:\Users\ftersa\Documents\03. ALIM\03. COMERCIAL\PROPUESTAS\2012\FP7 ICT\WATERP  Herram Gestión ICT for Water Efficiency\02 Memoria\INFO GRAFICA\WatERP LOGO BLUE.jpg"/>
          <p:cNvPicPr>
            <a:picLocks noChangeAspect="1" noChangeArrowheads="1"/>
          </p:cNvPicPr>
          <p:nvPr userDrawn="1"/>
        </p:nvPicPr>
        <p:blipFill>
          <a:blip r:embed="rId4" cstate="print"/>
          <a:srcRect/>
          <a:stretch>
            <a:fillRect/>
          </a:stretch>
        </p:blipFill>
        <p:spPr bwMode="auto">
          <a:xfrm>
            <a:off x="7847856" y="0"/>
            <a:ext cx="1296144" cy="593800"/>
          </a:xfrm>
          <a:prstGeom prst="rect">
            <a:avLst/>
          </a:prstGeom>
          <a:noFill/>
        </p:spPr>
      </p:pic>
      <p:sp>
        <p:nvSpPr>
          <p:cNvPr id="6" name="5 Rectángulo redondeado"/>
          <p:cNvSpPr/>
          <p:nvPr userDrawn="1"/>
        </p:nvSpPr>
        <p:spPr>
          <a:xfrm>
            <a:off x="35496" y="44624"/>
            <a:ext cx="7555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userDrawn="1"/>
        </p:nvSpPr>
        <p:spPr>
          <a:xfrm>
            <a:off x="864096" y="44624"/>
            <a:ext cx="755576"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userDrawn="1"/>
        </p:nvSpPr>
        <p:spPr>
          <a:xfrm>
            <a:off x="1691680" y="44624"/>
            <a:ext cx="7555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userDrawn="1"/>
        </p:nvSpPr>
        <p:spPr>
          <a:xfrm>
            <a:off x="2520280" y="44624"/>
            <a:ext cx="755576" cy="7920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p:cNvSpPr/>
          <p:nvPr userDrawn="1"/>
        </p:nvSpPr>
        <p:spPr>
          <a:xfrm>
            <a:off x="-2222" y="0"/>
            <a:ext cx="9144000" cy="6858000"/>
          </a:xfrm>
          <a:prstGeom prst="rect">
            <a:avLst/>
          </a:prstGeom>
          <a:solidFill>
            <a:schemeClr val="tx2">
              <a:lumMod val="60000"/>
              <a:lumOff val="4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57200" y="2492896"/>
            <a:ext cx="8229600" cy="1143000"/>
          </a:xfrm>
          <a:prstGeom prst="rect">
            <a:avLst/>
          </a:prstGeom>
        </p:spPr>
        <p:txBody>
          <a:bodyPr/>
          <a:lstStyle>
            <a:lvl1pPr>
              <a:defRPr sz="9600">
                <a:solidFill>
                  <a:schemeClr val="bg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812646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descr="http://waterp-fp7.org/images/Banner_partners.png"/>
          <p:cNvPicPr>
            <a:picLocks noChangeAspect="1" noChangeArrowheads="1"/>
          </p:cNvPicPr>
          <p:nvPr/>
        </p:nvPicPr>
        <p:blipFill>
          <a:blip r:embed="rId5" cstate="print"/>
          <a:srcRect/>
          <a:stretch>
            <a:fillRect/>
          </a:stretch>
        </p:blipFill>
        <p:spPr bwMode="auto">
          <a:xfrm>
            <a:off x="43780" y="5999881"/>
            <a:ext cx="4960268" cy="804368"/>
          </a:xfrm>
          <a:prstGeom prst="rect">
            <a:avLst/>
          </a:prstGeom>
          <a:noFill/>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ct4water.eu/" TargetMode="External"/><Relationship Id="rId7" Type="http://schemas.openxmlformats.org/officeDocument/2006/relationships/image" Target="../media/image44.jpeg"/><Relationship Id="rId2" Type="http://schemas.openxmlformats.org/officeDocument/2006/relationships/hyperlink" Target="http://www.waterp-fp7.eu/" TargetMode="Externa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2800" dirty="0"/>
              <a:t>Lessons learned from use of </a:t>
            </a:r>
            <a:r>
              <a:rPr lang="en-US" sz="2800" dirty="0" err="1"/>
              <a:t>HY_Features</a:t>
            </a:r>
            <a:r>
              <a:rPr lang="en-US" sz="2800" dirty="0"/>
              <a:t> in the EU-WatERP project</a:t>
            </a:r>
            <a:endParaRPr lang="en-GB" sz="2800" dirty="0"/>
          </a:p>
        </p:txBody>
      </p:sp>
      <p:sp>
        <p:nvSpPr>
          <p:cNvPr id="3" name="2 Marcador de texto"/>
          <p:cNvSpPr>
            <a:spLocks noGrp="1"/>
          </p:cNvSpPr>
          <p:nvPr>
            <p:ph type="body" sz="quarter" idx="10"/>
          </p:nvPr>
        </p:nvSpPr>
        <p:spPr/>
        <p:txBody>
          <a:bodyPr/>
          <a:lstStyle/>
          <a:p>
            <a:r>
              <a:rPr lang="en-GB" dirty="0" err="1" smtClean="0"/>
              <a:t>Aitor</a:t>
            </a:r>
            <a:r>
              <a:rPr lang="en-GB" dirty="0" smtClean="0"/>
              <a:t> </a:t>
            </a:r>
            <a:r>
              <a:rPr lang="en-GB" dirty="0" err="1" smtClean="0"/>
              <a:t>Corchero</a:t>
            </a:r>
            <a:r>
              <a:rPr lang="en-GB" dirty="0" smtClean="0"/>
              <a:t> &amp; Carolina Moya</a:t>
            </a:r>
            <a:endParaRPr lang="en-GB" dirty="0"/>
          </a:p>
        </p:txBody>
      </p:sp>
      <p:sp>
        <p:nvSpPr>
          <p:cNvPr id="5" name="4 Marcador de texto"/>
          <p:cNvSpPr>
            <a:spLocks noGrp="1"/>
          </p:cNvSpPr>
          <p:nvPr>
            <p:ph type="body" sz="quarter" idx="12"/>
          </p:nvPr>
        </p:nvSpPr>
        <p:spPr>
          <a:xfrm>
            <a:off x="1907704" y="4365104"/>
            <a:ext cx="4824536" cy="216024"/>
          </a:xfrm>
        </p:spPr>
        <p:txBody>
          <a:bodyPr/>
          <a:lstStyle/>
          <a:p>
            <a:r>
              <a:rPr lang="en-GB" dirty="0" smtClean="0"/>
              <a:t>aitor.corchero@eurecat.org &amp; carolina.moya@inclam.com</a:t>
            </a:r>
            <a:endParaRPr lang="en-GB" dirty="0"/>
          </a:p>
        </p:txBody>
      </p:sp>
      <p:sp>
        <p:nvSpPr>
          <p:cNvPr id="6" name="5 Marcador de texto"/>
          <p:cNvSpPr>
            <a:spLocks noGrp="1"/>
          </p:cNvSpPr>
          <p:nvPr>
            <p:ph type="body" sz="quarter" idx="13"/>
          </p:nvPr>
        </p:nvSpPr>
        <p:spPr/>
        <p:txBody>
          <a:bodyPr/>
          <a:lstStyle/>
          <a:p>
            <a:r>
              <a:rPr lang="en-GB" dirty="0" smtClean="0"/>
              <a:t>Orleans, France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9872" y="142852"/>
            <a:ext cx="4536504" cy="642942"/>
          </a:xfrm>
        </p:spPr>
        <p:txBody>
          <a:bodyPr/>
          <a:lstStyle/>
          <a:p>
            <a:r>
              <a:rPr lang="es-ES" dirty="0" err="1"/>
              <a:t>WatERP</a:t>
            </a:r>
            <a:r>
              <a:rPr lang="es-ES" dirty="0"/>
              <a:t> </a:t>
            </a:r>
            <a:r>
              <a:rPr lang="es-ES" dirty="0" err="1"/>
              <a:t>Overview</a:t>
            </a:r>
            <a:r>
              <a:rPr lang="es-ES" dirty="0"/>
              <a:t> &amp; </a:t>
            </a:r>
            <a:r>
              <a:rPr lang="es-ES" dirty="0" err="1" smtClean="0"/>
              <a:t>Architecture</a:t>
            </a:r>
            <a:r>
              <a:rPr lang="es-ES" dirty="0" smtClean="0"/>
              <a:t> (</a:t>
            </a:r>
            <a:r>
              <a:rPr lang="es-ES" dirty="0" err="1" smtClean="0"/>
              <a:t>Scope</a:t>
            </a:r>
            <a:r>
              <a:rPr lang="es-ES" dirty="0" smtClean="0"/>
              <a:t>)</a:t>
            </a:r>
            <a:endParaRPr lang="en-US" dirty="0"/>
          </a:p>
        </p:txBody>
      </p:sp>
      <p:sp>
        <p:nvSpPr>
          <p:cNvPr id="4" name="49 Flecha en U"/>
          <p:cNvSpPr/>
          <p:nvPr/>
        </p:nvSpPr>
        <p:spPr>
          <a:xfrm rot="5400000">
            <a:off x="3673122" y="2908218"/>
            <a:ext cx="2671800" cy="1084525"/>
          </a:xfrm>
          <a:prstGeom prst="uturnArrow">
            <a:avLst>
              <a:gd name="adj1" fmla="val 11639"/>
              <a:gd name="adj2" fmla="val 25000"/>
              <a:gd name="adj3" fmla="val 25000"/>
              <a:gd name="adj4" fmla="val 43750"/>
              <a:gd name="adj5" fmla="val 100000"/>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schemeClr val="tx1"/>
              </a:solidFill>
            </a:endParaRPr>
          </a:p>
        </p:txBody>
      </p:sp>
      <p:grpSp>
        <p:nvGrpSpPr>
          <p:cNvPr id="5" name="48 Grupo"/>
          <p:cNvGrpSpPr/>
          <p:nvPr/>
        </p:nvGrpSpPr>
        <p:grpSpPr>
          <a:xfrm>
            <a:off x="5326151" y="1346491"/>
            <a:ext cx="3076677" cy="2670556"/>
            <a:chOff x="5076056" y="1628800"/>
            <a:chExt cx="3478165" cy="3019048"/>
          </a:xfrm>
          <a:solidFill>
            <a:schemeClr val="bg2"/>
          </a:solidFill>
        </p:grpSpPr>
        <p:pic>
          <p:nvPicPr>
            <p:cNvPr id="6" name="Picture 4" descr="http://www.waterp-fp7.eu/images/WaterSavingPotenti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628800"/>
              <a:ext cx="3478165" cy="3019048"/>
            </a:xfrm>
            <a:prstGeom prst="rect">
              <a:avLst/>
            </a:prstGeom>
            <a:grpFill/>
            <a:extLst/>
          </p:spPr>
        </p:pic>
        <p:sp>
          <p:nvSpPr>
            <p:cNvPr id="7" name="47 Rectángulo"/>
            <p:cNvSpPr/>
            <p:nvPr/>
          </p:nvSpPr>
          <p:spPr>
            <a:xfrm>
              <a:off x="5731666" y="2422129"/>
              <a:ext cx="840587" cy="27189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fontAlgn="auto">
                <a:spcBef>
                  <a:spcPts val="0"/>
                </a:spcBef>
                <a:spcAft>
                  <a:spcPts val="0"/>
                </a:spcAft>
              </a:pPr>
              <a:r>
                <a:rPr lang="en-US" sz="800" dirty="0" smtClean="0"/>
                <a:t>Improved coordination</a:t>
              </a:r>
              <a:endParaRPr lang="en-US" sz="800" dirty="0"/>
            </a:p>
          </p:txBody>
        </p:sp>
      </p:grpSp>
      <p:pic>
        <p:nvPicPr>
          <p:cNvPr id="8" name="Picture 7" descr="C:\Users\ganzaldi\Desktop\Image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340768"/>
            <a:ext cx="4295964"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8" descr="C:\Users\ganzaldi\Desktop\Image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3901" y="4106399"/>
            <a:ext cx="3428927" cy="19114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R+D\ALiM\PRODUCCIÓ\WatERP\Documents Base\Logos\logoWaterp(wherewatersupplymeetsdeman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3028" y="4057891"/>
            <a:ext cx="1872208" cy="81267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50 Grupo"/>
          <p:cNvGrpSpPr/>
          <p:nvPr/>
        </p:nvGrpSpPr>
        <p:grpSpPr>
          <a:xfrm>
            <a:off x="179512" y="3944559"/>
            <a:ext cx="1765227" cy="1343564"/>
            <a:chOff x="679450" y="4984600"/>
            <a:chExt cx="1765227" cy="1343564"/>
          </a:xfrm>
        </p:grpSpPr>
        <p:sp>
          <p:nvSpPr>
            <p:cNvPr id="12" name="64 Rectángulo"/>
            <p:cNvSpPr/>
            <p:nvPr/>
          </p:nvSpPr>
          <p:spPr>
            <a:xfrm>
              <a:off x="679450" y="4984600"/>
              <a:ext cx="1765227" cy="369332"/>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w="10541" cmpd="sng">
                    <a:solidFill>
                      <a:srgbClr val="4F81BD">
                        <a:shade val="88000"/>
                        <a:satMod val="110000"/>
                      </a:srgbClr>
                    </a:solidFill>
                    <a:prstDash val="solid"/>
                  </a:ln>
                  <a:solidFill>
                    <a:schemeClr val="tx1"/>
                  </a:solidFill>
                  <a:effectLst/>
                  <a:uLnTx/>
                  <a:uFillTx/>
                  <a:latin typeface="Calibri"/>
                </a:rPr>
                <a:t>8% Water Saving</a:t>
              </a:r>
            </a:p>
          </p:txBody>
        </p:sp>
        <p:sp>
          <p:nvSpPr>
            <p:cNvPr id="13" name="65 Rectángulo"/>
            <p:cNvSpPr/>
            <p:nvPr/>
          </p:nvSpPr>
          <p:spPr>
            <a:xfrm>
              <a:off x="708303" y="5654607"/>
              <a:ext cx="1707520" cy="369332"/>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w="10541" cmpd="sng">
                    <a:solidFill>
                      <a:srgbClr val="4F81BD">
                        <a:shade val="88000"/>
                        <a:satMod val="110000"/>
                      </a:srgbClr>
                    </a:solidFill>
                    <a:prstDash val="solid"/>
                  </a:ln>
                  <a:solidFill>
                    <a:srgbClr val="FF0000"/>
                  </a:solidFill>
                  <a:effectLst/>
                  <a:uLnTx/>
                  <a:uFillTx/>
                  <a:latin typeface="Calibri"/>
                </a:rPr>
                <a:t>5% </a:t>
              </a:r>
              <a:r>
                <a:rPr kumimoji="0" lang="en-GB" sz="1800" b="0" i="0" u="none" strike="noStrike" kern="0" cap="none" spc="0" normalizeH="0" baseline="0" noProof="0" dirty="0" smtClean="0">
                  <a:ln w="10541" cmpd="sng">
                    <a:solidFill>
                      <a:srgbClr val="4F81BD">
                        <a:shade val="88000"/>
                        <a:satMod val="110000"/>
                      </a:srgbClr>
                    </a:solidFill>
                    <a:prstDash val="solid"/>
                  </a:ln>
                  <a:solidFill>
                    <a:srgbClr val="FF0000"/>
                  </a:solidFill>
                  <a:effectLst/>
                  <a:uLnTx/>
                  <a:uFillTx/>
                  <a:latin typeface="Calibri"/>
                </a:rPr>
                <a:t>Energy</a:t>
              </a:r>
              <a:r>
                <a:rPr kumimoji="0" lang="en-GB" sz="1600" b="0" i="0" u="none" strike="noStrike" kern="0" cap="none" spc="0" normalizeH="0" baseline="0" noProof="0" dirty="0" smtClean="0">
                  <a:ln w="10541" cmpd="sng">
                    <a:solidFill>
                      <a:srgbClr val="4F81BD">
                        <a:shade val="88000"/>
                        <a:satMod val="110000"/>
                      </a:srgbClr>
                    </a:solidFill>
                    <a:prstDash val="solid"/>
                  </a:ln>
                  <a:solidFill>
                    <a:srgbClr val="FF0000"/>
                  </a:solidFill>
                  <a:effectLst/>
                  <a:uLnTx/>
                  <a:uFillTx/>
                  <a:latin typeface="Calibri"/>
                </a:rPr>
                <a:t> Saving</a:t>
              </a:r>
            </a:p>
          </p:txBody>
        </p:sp>
        <p:sp>
          <p:nvSpPr>
            <p:cNvPr id="14" name="66 CuadroTexto"/>
            <p:cNvSpPr txBox="1"/>
            <p:nvPr/>
          </p:nvSpPr>
          <p:spPr>
            <a:xfrm>
              <a:off x="879825" y="5350381"/>
              <a:ext cx="1364476"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rPr>
                <a:t>Scarcity Regions</a:t>
              </a:r>
            </a:p>
          </p:txBody>
        </p:sp>
        <p:sp>
          <p:nvSpPr>
            <p:cNvPr id="15" name="67 CuadroTexto"/>
            <p:cNvSpPr txBox="1"/>
            <p:nvPr/>
          </p:nvSpPr>
          <p:spPr>
            <a:xfrm>
              <a:off x="748379" y="6020387"/>
              <a:ext cx="1627369"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Calibri"/>
                </a:rPr>
                <a:t>Abundance Regions</a:t>
              </a:r>
            </a:p>
          </p:txBody>
        </p:sp>
      </p:grpSp>
      <p:sp>
        <p:nvSpPr>
          <p:cNvPr id="2" name="1 CuadroTexto"/>
          <p:cNvSpPr txBox="1"/>
          <p:nvPr/>
        </p:nvSpPr>
        <p:spPr>
          <a:xfrm>
            <a:off x="6495876" y="4201344"/>
            <a:ext cx="380380" cy="276999"/>
          </a:xfrm>
          <a:prstGeom prst="rect">
            <a:avLst/>
          </a:prstGeom>
          <a:solidFill>
            <a:schemeClr val="accent1"/>
          </a:solidFill>
        </p:spPr>
        <p:txBody>
          <a:bodyPr wrap="square" rtlCol="0">
            <a:spAutoFit/>
          </a:bodyPr>
          <a:lstStyle/>
          <a:p>
            <a:r>
              <a:rPr lang="es-ES" sz="1200" dirty="0" smtClean="0">
                <a:solidFill>
                  <a:schemeClr val="bg1"/>
                </a:solidFill>
              </a:rPr>
              <a:t>KB</a:t>
            </a:r>
            <a:endParaRPr lang="es-ES" sz="1200" dirty="0">
              <a:solidFill>
                <a:schemeClr val="bg1"/>
              </a:solidFill>
            </a:endParaRPr>
          </a:p>
        </p:txBody>
      </p:sp>
    </p:spTree>
    <p:extLst>
      <p:ext uri="{BB962C8B-B14F-4D97-AF65-F5344CB8AC3E}">
        <p14:creationId xmlns:p14="http://schemas.microsoft.com/office/powerpoint/2010/main" val="375739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75457"/>
            <a:ext cx="6408712" cy="492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Título"/>
          <p:cNvSpPr>
            <a:spLocks noGrp="1"/>
          </p:cNvSpPr>
          <p:nvPr>
            <p:ph type="title"/>
          </p:nvPr>
        </p:nvSpPr>
        <p:spPr>
          <a:xfrm>
            <a:off x="3419872" y="142852"/>
            <a:ext cx="4392488" cy="642942"/>
          </a:xfrm>
          <a:noFill/>
          <a:ln>
            <a:noFill/>
          </a:ln>
        </p:spPr>
        <p:txBody>
          <a:bodyPr vert="horz" lIns="91440" tIns="45720" rIns="91440" bIns="45720" rtlCol="0" anchor="ctr">
            <a:noAutofit/>
          </a:bodyPr>
          <a:lstStyle/>
          <a:p>
            <a:pPr algn="ctr"/>
            <a:r>
              <a:rPr lang="es-ES" dirty="0"/>
              <a:t>WatERP </a:t>
            </a:r>
            <a:r>
              <a:rPr lang="es-ES" dirty="0" err="1"/>
              <a:t>Overview</a:t>
            </a:r>
            <a:r>
              <a:rPr lang="es-ES" dirty="0"/>
              <a:t> &amp; </a:t>
            </a:r>
            <a:r>
              <a:rPr lang="es-ES" dirty="0" err="1" smtClean="0"/>
              <a:t>Architecture</a:t>
            </a:r>
            <a:r>
              <a:rPr lang="es-ES" dirty="0" smtClean="0"/>
              <a:t> (</a:t>
            </a:r>
            <a:r>
              <a:rPr lang="es-ES" dirty="0" err="1" smtClean="0"/>
              <a:t>Architecture</a:t>
            </a:r>
            <a:r>
              <a:rPr lang="es-ES" dirty="0" smtClean="0"/>
              <a:t>)</a:t>
            </a:r>
            <a:endParaRPr lang="en-GB" dirty="0"/>
          </a:p>
        </p:txBody>
      </p:sp>
      <p:sp>
        <p:nvSpPr>
          <p:cNvPr id="3" name="2 CuadroTexto"/>
          <p:cNvSpPr txBox="1"/>
          <p:nvPr/>
        </p:nvSpPr>
        <p:spPr>
          <a:xfrm rot="16200000">
            <a:off x="174865" y="2966464"/>
            <a:ext cx="2952328" cy="276999"/>
          </a:xfrm>
          <a:prstGeom prst="rect">
            <a:avLst/>
          </a:prstGeom>
          <a:solidFill>
            <a:srgbClr val="B4C985"/>
          </a:solidFill>
        </p:spPr>
        <p:txBody>
          <a:bodyPr wrap="square" rtlCol="0">
            <a:spAutoFit/>
          </a:bodyPr>
          <a:lstStyle/>
          <a:p>
            <a:r>
              <a:rPr lang="es-ES" sz="1200" b="1" dirty="0" err="1" smtClean="0">
                <a:latin typeface="+mj-lt"/>
              </a:rPr>
              <a:t>Water</a:t>
            </a:r>
            <a:r>
              <a:rPr lang="es-ES" sz="1200" b="1" dirty="0" smtClean="0">
                <a:latin typeface="+mj-lt"/>
              </a:rPr>
              <a:t> Management </a:t>
            </a:r>
            <a:r>
              <a:rPr lang="es-ES" sz="1200" b="1" dirty="0" err="1" smtClean="0">
                <a:latin typeface="+mj-lt"/>
              </a:rPr>
              <a:t>Ontology</a:t>
            </a:r>
            <a:endParaRPr lang="es-ES" sz="1200" b="1" dirty="0">
              <a:latin typeface="+mj-lt"/>
            </a:endParaRPr>
          </a:p>
        </p:txBody>
      </p:sp>
    </p:spTree>
    <p:extLst>
      <p:ext uri="{BB962C8B-B14F-4D97-AF65-F5344CB8AC3E}">
        <p14:creationId xmlns:p14="http://schemas.microsoft.com/office/powerpoint/2010/main" val="2182177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5400" dirty="0" smtClean="0"/>
              <a:t>WatERP </a:t>
            </a:r>
            <a:r>
              <a:rPr lang="es-ES" sz="5400" dirty="0" err="1" smtClean="0"/>
              <a:t>Knowledge</a:t>
            </a:r>
            <a:r>
              <a:rPr lang="es-ES" sz="5400" dirty="0" smtClean="0"/>
              <a:t> Base and HY_FEATURES</a:t>
            </a:r>
            <a:endParaRPr lang="es-ES" sz="5400" dirty="0"/>
          </a:p>
        </p:txBody>
      </p:sp>
    </p:spTree>
    <p:extLst>
      <p:ext uri="{BB962C8B-B14F-4D97-AF65-F5344CB8AC3E}">
        <p14:creationId xmlns:p14="http://schemas.microsoft.com/office/powerpoint/2010/main" val="104314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WatERP </a:t>
            </a:r>
            <a:r>
              <a:rPr lang="es-ES" dirty="0" err="1" smtClean="0"/>
              <a:t>Knowledge</a:t>
            </a:r>
            <a:r>
              <a:rPr lang="es-ES" dirty="0" smtClean="0"/>
              <a:t> Base</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5" y="696272"/>
            <a:ext cx="8977401" cy="58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360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395536" y="1052736"/>
            <a:ext cx="8568952" cy="1422489"/>
          </a:xfrm>
        </p:spPr>
        <p:txBody>
          <a:bodyPr/>
          <a:lstStyle/>
          <a:p>
            <a:pPr marL="0" indent="0" algn="just">
              <a:buNone/>
            </a:pPr>
            <a:r>
              <a:rPr lang="en-GB" sz="2400" dirty="0" smtClean="0"/>
              <a:t>“</a:t>
            </a:r>
            <a:r>
              <a:rPr lang="en-GB" sz="2400" i="1" dirty="0" smtClean="0"/>
              <a:t>Mappings permit to match correspondences between the developed model (our model) and external semantic resources”</a:t>
            </a:r>
          </a:p>
          <a:p>
            <a:pPr marL="0" indent="0" algn="just">
              <a:buNone/>
            </a:pPr>
            <a:endParaRPr lang="en-GB" sz="2400" i="1" dirty="0"/>
          </a:p>
          <a:p>
            <a:pPr marL="0" indent="0" algn="just">
              <a:buNone/>
            </a:pPr>
            <a:r>
              <a:rPr lang="en-GB" sz="2400" b="1" i="1" dirty="0" smtClean="0"/>
              <a:t>Ontology Mappings = Developed model can understand and use external incoming information from related models or domains.</a:t>
            </a:r>
          </a:p>
        </p:txBody>
      </p:sp>
      <p:sp>
        <p:nvSpPr>
          <p:cNvPr id="3" name="2 Título"/>
          <p:cNvSpPr>
            <a:spLocks noGrp="1"/>
          </p:cNvSpPr>
          <p:nvPr>
            <p:ph type="title"/>
          </p:nvPr>
        </p:nvSpPr>
        <p:spPr/>
        <p:txBody>
          <a:bodyPr/>
          <a:lstStyle/>
          <a:p>
            <a:r>
              <a:rPr lang="en-GB" dirty="0"/>
              <a:t>WatERP-HY_FEATURE </a:t>
            </a:r>
            <a:r>
              <a:rPr lang="en-GB" dirty="0" smtClean="0"/>
              <a:t>Mappings</a:t>
            </a:r>
            <a:endParaRPr lang="en-GB" dirty="0"/>
          </a:p>
        </p:txBody>
      </p:sp>
      <p:pic>
        <p:nvPicPr>
          <p:cNvPr id="4" name="Imagen 3"/>
          <p:cNvPicPr>
            <a:picLocks noChangeAspect="1"/>
          </p:cNvPicPr>
          <p:nvPr/>
        </p:nvPicPr>
        <p:blipFill>
          <a:blip r:embed="rId3"/>
          <a:stretch>
            <a:fillRect/>
          </a:stretch>
        </p:blipFill>
        <p:spPr>
          <a:xfrm>
            <a:off x="1547664" y="3212976"/>
            <a:ext cx="2199392" cy="2124027"/>
          </a:xfrm>
          <a:prstGeom prst="rect">
            <a:avLst/>
          </a:prstGeom>
        </p:spPr>
      </p:pic>
      <p:pic>
        <p:nvPicPr>
          <p:cNvPr id="5" name="Imagen 4"/>
          <p:cNvPicPr>
            <a:picLocks noChangeAspect="1"/>
          </p:cNvPicPr>
          <p:nvPr/>
        </p:nvPicPr>
        <p:blipFill>
          <a:blip r:embed="rId4"/>
          <a:stretch>
            <a:fillRect/>
          </a:stretch>
        </p:blipFill>
        <p:spPr>
          <a:xfrm>
            <a:off x="5220072" y="3379571"/>
            <a:ext cx="2195564" cy="2124027"/>
          </a:xfrm>
          <a:prstGeom prst="rect">
            <a:avLst/>
          </a:prstGeom>
        </p:spPr>
      </p:pic>
      <p:sp>
        <p:nvSpPr>
          <p:cNvPr id="6" name="CuadroTexto 5"/>
          <p:cNvSpPr txBox="1"/>
          <p:nvPr/>
        </p:nvSpPr>
        <p:spPr>
          <a:xfrm>
            <a:off x="1910852" y="5279556"/>
            <a:ext cx="2572712" cy="830997"/>
          </a:xfrm>
          <a:prstGeom prst="rect">
            <a:avLst/>
          </a:prstGeom>
          <a:noFill/>
        </p:spPr>
        <p:txBody>
          <a:bodyPr wrap="square" rtlCol="0">
            <a:spAutoFit/>
          </a:bodyPr>
          <a:lstStyle/>
          <a:p>
            <a:pPr algn="ctr"/>
            <a:r>
              <a:rPr lang="es-ES" sz="2400" b="1" dirty="0" err="1" smtClean="0"/>
              <a:t>WatERP:FeatureOfInterest</a:t>
            </a:r>
            <a:endParaRPr lang="es-ES" sz="2400" b="1" dirty="0"/>
          </a:p>
        </p:txBody>
      </p:sp>
      <p:sp>
        <p:nvSpPr>
          <p:cNvPr id="8" name="CuadroTexto 7"/>
          <p:cNvSpPr txBox="1"/>
          <p:nvPr/>
        </p:nvSpPr>
        <p:spPr>
          <a:xfrm>
            <a:off x="5220072" y="5503598"/>
            <a:ext cx="3058310" cy="461665"/>
          </a:xfrm>
          <a:prstGeom prst="rect">
            <a:avLst/>
          </a:prstGeom>
          <a:noFill/>
        </p:spPr>
        <p:txBody>
          <a:bodyPr wrap="square" rtlCol="0">
            <a:spAutoFit/>
          </a:bodyPr>
          <a:lstStyle/>
          <a:p>
            <a:pPr algn="ctr"/>
            <a:r>
              <a:rPr lang="es-ES" sz="2400" b="1" dirty="0" err="1" smtClean="0"/>
              <a:t>HY_FEATURES:Feature</a:t>
            </a:r>
            <a:endParaRPr lang="es-ES" sz="2400" b="1" dirty="0"/>
          </a:p>
        </p:txBody>
      </p:sp>
      <p:cxnSp>
        <p:nvCxnSpPr>
          <p:cNvPr id="10" name="Conector recto de flecha 9"/>
          <p:cNvCxnSpPr/>
          <p:nvPr/>
        </p:nvCxnSpPr>
        <p:spPr>
          <a:xfrm flipH="1" flipV="1">
            <a:off x="3419872" y="5013176"/>
            <a:ext cx="1800200" cy="72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41308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GB" dirty="0" smtClean="0"/>
              <a:t>WatERP-HY_FEATURE Mapping (Implementation)</a:t>
            </a:r>
            <a:endParaRPr lang="en-GB" dirty="0"/>
          </a:p>
        </p:txBody>
      </p:sp>
      <p:pic>
        <p:nvPicPr>
          <p:cNvPr id="6" name="Imagen 5"/>
          <p:cNvPicPr>
            <a:picLocks noChangeAspect="1"/>
          </p:cNvPicPr>
          <p:nvPr/>
        </p:nvPicPr>
        <p:blipFill>
          <a:blip r:embed="rId3"/>
          <a:stretch>
            <a:fillRect/>
          </a:stretch>
        </p:blipFill>
        <p:spPr>
          <a:xfrm>
            <a:off x="35497" y="980728"/>
            <a:ext cx="9108504" cy="2191779"/>
          </a:xfrm>
          <a:prstGeom prst="rect">
            <a:avLst/>
          </a:prstGeom>
        </p:spPr>
      </p:pic>
      <p:sp>
        <p:nvSpPr>
          <p:cNvPr id="8" name="Flecha abajo 7"/>
          <p:cNvSpPr/>
          <p:nvPr/>
        </p:nvSpPr>
        <p:spPr>
          <a:xfrm>
            <a:off x="3347864" y="3573016"/>
            <a:ext cx="158417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Llamada rectangular redondeada 8"/>
          <p:cNvSpPr/>
          <p:nvPr/>
        </p:nvSpPr>
        <p:spPr>
          <a:xfrm>
            <a:off x="4788024" y="1186303"/>
            <a:ext cx="3888432" cy="147169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 the Ontology editor (Protégé or </a:t>
            </a:r>
            <a:r>
              <a:rPr lang="en-US" b="1" dirty="0" err="1" smtClean="0"/>
              <a:t>TopBraid</a:t>
            </a:r>
            <a:r>
              <a:rPr lang="en-US" b="1" dirty="0" smtClean="0"/>
              <a:t>) , HY_FEATURES has been mapped through annotations by using the  ontology published for the </a:t>
            </a:r>
            <a:r>
              <a:rPr lang="en-US" b="1" dirty="0" err="1" smtClean="0"/>
              <a:t>TestBeds</a:t>
            </a:r>
            <a:endParaRPr lang="en-US" b="1" dirty="0"/>
          </a:p>
        </p:txBody>
      </p:sp>
      <p:sp>
        <p:nvSpPr>
          <p:cNvPr id="10" name="Llamada rectangular redondeada 9"/>
          <p:cNvSpPr/>
          <p:nvPr/>
        </p:nvSpPr>
        <p:spPr>
          <a:xfrm>
            <a:off x="5255569" y="2802018"/>
            <a:ext cx="3888432" cy="1471699"/>
          </a:xfrm>
          <a:prstGeom prst="wedgeRoundRectCallout">
            <a:avLst>
              <a:gd name="adj1" fmla="val -62586"/>
              <a:gd name="adj2" fmla="val 244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JAVA program (JENA library) in charge of materialize the triples during the population procedure (A-Box assertion)</a:t>
            </a:r>
            <a:endParaRPr lang="en-US" b="1" dirty="0"/>
          </a:p>
        </p:txBody>
      </p:sp>
      <p:sp>
        <p:nvSpPr>
          <p:cNvPr id="11" name="Llamada rectangular redondeada 10"/>
          <p:cNvSpPr/>
          <p:nvPr/>
        </p:nvSpPr>
        <p:spPr>
          <a:xfrm>
            <a:off x="46349" y="2719465"/>
            <a:ext cx="3888432" cy="1471699"/>
          </a:xfrm>
          <a:prstGeom prst="wedgeRoundRectCallout">
            <a:avLst>
              <a:gd name="adj1" fmla="val -18434"/>
              <a:gd name="adj2" fmla="val 688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Generated triples that are uploaded into the ontology repository making accessible the semantic information and reasoning (SESAME + OWLIM + </a:t>
            </a:r>
            <a:r>
              <a:rPr lang="en-US" b="1" dirty="0" err="1" smtClean="0"/>
              <a:t>uSEEKM</a:t>
            </a:r>
            <a:r>
              <a:rPr lang="en-US" b="1" dirty="0" smtClean="0"/>
              <a:t>)</a:t>
            </a:r>
            <a:endParaRPr lang="en-US" b="1" dirty="0"/>
          </a:p>
        </p:txBody>
      </p:sp>
      <p:sp>
        <p:nvSpPr>
          <p:cNvPr id="68" name="67 CuadroTexto"/>
          <p:cNvSpPr txBox="1"/>
          <p:nvPr/>
        </p:nvSpPr>
        <p:spPr>
          <a:xfrm>
            <a:off x="46349" y="4438853"/>
            <a:ext cx="8892480" cy="646331"/>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err="1" smtClean="0"/>
              <a:t>WatERPOntology:FeatureOfInterest</a:t>
            </a:r>
            <a:r>
              <a:rPr lang="es-ES" dirty="0" smtClean="0"/>
              <a:t> </a:t>
            </a:r>
            <a:r>
              <a:rPr lang="es-ES" dirty="0" err="1" smtClean="0"/>
              <a:t>owl:equivalentClass</a:t>
            </a:r>
            <a:r>
              <a:rPr lang="es-ES" dirty="0" smtClean="0"/>
              <a:t> http://demo.sirf.net/def/schema/hy_features/Abstracthydrofeature/hy_hydrofeature</a:t>
            </a:r>
            <a:endParaRPr lang="es-ES" dirty="0"/>
          </a:p>
        </p:txBody>
      </p:sp>
    </p:spTree>
    <p:extLst>
      <p:ext uri="{BB962C8B-B14F-4D97-AF65-F5344CB8AC3E}">
        <p14:creationId xmlns:p14="http://schemas.microsoft.com/office/powerpoint/2010/main" val="34371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GB" dirty="0"/>
              <a:t>WatERP-HY_FEATURE </a:t>
            </a:r>
            <a:r>
              <a:rPr lang="en-GB" dirty="0" smtClean="0"/>
              <a:t>Mapping (Result)</a:t>
            </a:r>
            <a:endParaRPr lang="en-GB" dirty="0"/>
          </a:p>
        </p:txBody>
      </p:sp>
      <p:grpSp>
        <p:nvGrpSpPr>
          <p:cNvPr id="10" name="Grupo 9"/>
          <p:cNvGrpSpPr/>
          <p:nvPr/>
        </p:nvGrpSpPr>
        <p:grpSpPr>
          <a:xfrm>
            <a:off x="251519" y="1332643"/>
            <a:ext cx="5040561" cy="1592301"/>
            <a:chOff x="251519" y="1332643"/>
            <a:chExt cx="5328594" cy="1789175"/>
          </a:xfrm>
        </p:grpSpPr>
        <p:pic>
          <p:nvPicPr>
            <p:cNvPr id="6" name="Imagen 5"/>
            <p:cNvPicPr>
              <a:picLocks noChangeAspect="1"/>
            </p:cNvPicPr>
            <p:nvPr/>
          </p:nvPicPr>
          <p:blipFill rotWithShape="1">
            <a:blip r:embed="rId3"/>
            <a:srcRect r="9654"/>
            <a:stretch/>
          </p:blipFill>
          <p:spPr>
            <a:xfrm>
              <a:off x="251521" y="1332643"/>
              <a:ext cx="5328592" cy="792088"/>
            </a:xfrm>
            <a:prstGeom prst="rect">
              <a:avLst/>
            </a:prstGeom>
          </p:spPr>
        </p:pic>
        <p:pic>
          <p:nvPicPr>
            <p:cNvPr id="7" name="Imagen 6"/>
            <p:cNvPicPr>
              <a:picLocks noChangeAspect="1"/>
            </p:cNvPicPr>
            <p:nvPr/>
          </p:nvPicPr>
          <p:blipFill>
            <a:blip r:embed="rId4"/>
            <a:stretch>
              <a:fillRect/>
            </a:stretch>
          </p:blipFill>
          <p:spPr>
            <a:xfrm>
              <a:off x="251519" y="2268748"/>
              <a:ext cx="5328593" cy="853070"/>
            </a:xfrm>
            <a:prstGeom prst="rect">
              <a:avLst/>
            </a:prstGeom>
          </p:spPr>
        </p:pic>
      </p:grpSp>
      <p:grpSp>
        <p:nvGrpSpPr>
          <p:cNvPr id="33" name="Grupo 32"/>
          <p:cNvGrpSpPr/>
          <p:nvPr/>
        </p:nvGrpSpPr>
        <p:grpSpPr>
          <a:xfrm>
            <a:off x="294866" y="5191165"/>
            <a:ext cx="7439025" cy="758115"/>
            <a:chOff x="294866" y="5191165"/>
            <a:chExt cx="7439025" cy="758115"/>
          </a:xfrm>
        </p:grpSpPr>
        <p:pic>
          <p:nvPicPr>
            <p:cNvPr id="9" name="Imagen 8"/>
            <p:cNvPicPr>
              <a:picLocks noChangeAspect="1"/>
            </p:cNvPicPr>
            <p:nvPr/>
          </p:nvPicPr>
          <p:blipFill>
            <a:blip r:embed="rId5"/>
            <a:stretch>
              <a:fillRect/>
            </a:stretch>
          </p:blipFill>
          <p:spPr>
            <a:xfrm>
              <a:off x="294866" y="5191165"/>
              <a:ext cx="6762750" cy="561975"/>
            </a:xfrm>
            <a:prstGeom prst="rect">
              <a:avLst/>
            </a:prstGeom>
          </p:spPr>
        </p:pic>
        <p:pic>
          <p:nvPicPr>
            <p:cNvPr id="12" name="Imagen 11"/>
            <p:cNvPicPr>
              <a:picLocks noChangeAspect="1"/>
            </p:cNvPicPr>
            <p:nvPr/>
          </p:nvPicPr>
          <p:blipFill rotWithShape="1">
            <a:blip r:embed="rId6"/>
            <a:srcRect l="-1" r="-10610"/>
            <a:stretch/>
          </p:blipFill>
          <p:spPr>
            <a:xfrm>
              <a:off x="294866" y="5758780"/>
              <a:ext cx="7439025" cy="190500"/>
            </a:xfrm>
            <a:prstGeom prst="rect">
              <a:avLst/>
            </a:prstGeom>
          </p:spPr>
        </p:pic>
      </p:grpSp>
      <p:pic>
        <p:nvPicPr>
          <p:cNvPr id="16" name="Imagen 15"/>
          <p:cNvPicPr>
            <a:picLocks noChangeAspect="1"/>
          </p:cNvPicPr>
          <p:nvPr/>
        </p:nvPicPr>
        <p:blipFill rotWithShape="1">
          <a:blip r:embed="rId7"/>
          <a:srcRect r="11681"/>
          <a:stretch/>
        </p:blipFill>
        <p:spPr>
          <a:xfrm>
            <a:off x="5410118" y="2636225"/>
            <a:ext cx="3294996" cy="890582"/>
          </a:xfrm>
          <a:prstGeom prst="rect">
            <a:avLst/>
          </a:prstGeom>
        </p:spPr>
      </p:pic>
      <p:pic>
        <p:nvPicPr>
          <p:cNvPr id="18" name="Imagen 17"/>
          <p:cNvPicPr>
            <a:picLocks noChangeAspect="1"/>
          </p:cNvPicPr>
          <p:nvPr/>
        </p:nvPicPr>
        <p:blipFill>
          <a:blip r:embed="rId8"/>
          <a:stretch>
            <a:fillRect/>
          </a:stretch>
        </p:blipFill>
        <p:spPr>
          <a:xfrm>
            <a:off x="2662690" y="3689390"/>
            <a:ext cx="2953426" cy="1013676"/>
          </a:xfrm>
          <a:prstGeom prst="rect">
            <a:avLst/>
          </a:prstGeom>
        </p:spPr>
      </p:pic>
      <p:grpSp>
        <p:nvGrpSpPr>
          <p:cNvPr id="30" name="Grupo 29"/>
          <p:cNvGrpSpPr/>
          <p:nvPr/>
        </p:nvGrpSpPr>
        <p:grpSpPr>
          <a:xfrm>
            <a:off x="5616116" y="1176891"/>
            <a:ext cx="3527884" cy="1354979"/>
            <a:chOff x="5616116" y="1176891"/>
            <a:chExt cx="3527884" cy="1354979"/>
          </a:xfrm>
        </p:grpSpPr>
        <p:sp>
          <p:nvSpPr>
            <p:cNvPr id="17" name="Flecha doblada 16"/>
            <p:cNvSpPr/>
            <p:nvPr/>
          </p:nvSpPr>
          <p:spPr>
            <a:xfrm rot="5400000">
              <a:off x="5714151" y="1378337"/>
              <a:ext cx="1055498" cy="12515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CuadroTexto 25"/>
            <p:cNvSpPr txBox="1"/>
            <p:nvPr/>
          </p:nvSpPr>
          <p:spPr>
            <a:xfrm>
              <a:off x="6867684" y="1176891"/>
              <a:ext cx="2276316" cy="923330"/>
            </a:xfrm>
            <a:prstGeom prst="rect">
              <a:avLst/>
            </a:prstGeom>
            <a:noFill/>
          </p:spPr>
          <p:txBody>
            <a:bodyPr wrap="square" rtlCol="0">
              <a:spAutoFit/>
            </a:bodyPr>
            <a:lstStyle/>
            <a:p>
              <a:r>
                <a:rPr lang="en-US" b="1" dirty="0" smtClean="0"/>
                <a:t>An ontology query is defined to obtain all feature of interest</a:t>
              </a:r>
              <a:endParaRPr lang="en-US" b="1" dirty="0"/>
            </a:p>
          </p:txBody>
        </p:sp>
      </p:grpSp>
      <p:grpSp>
        <p:nvGrpSpPr>
          <p:cNvPr id="31" name="Grupo 30"/>
          <p:cNvGrpSpPr/>
          <p:nvPr/>
        </p:nvGrpSpPr>
        <p:grpSpPr>
          <a:xfrm>
            <a:off x="1043608" y="3068951"/>
            <a:ext cx="3096344" cy="1749618"/>
            <a:chOff x="1043608" y="3068951"/>
            <a:chExt cx="3096344" cy="1749618"/>
          </a:xfrm>
        </p:grpSpPr>
        <p:sp>
          <p:nvSpPr>
            <p:cNvPr id="15" name="Flecha abajo 14"/>
            <p:cNvSpPr/>
            <p:nvPr/>
          </p:nvSpPr>
          <p:spPr>
            <a:xfrm>
              <a:off x="1043608" y="3081516"/>
              <a:ext cx="720080" cy="17370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p:cNvSpPr txBox="1"/>
            <p:nvPr/>
          </p:nvSpPr>
          <p:spPr>
            <a:xfrm>
              <a:off x="1738062" y="3068951"/>
              <a:ext cx="2401890" cy="1200329"/>
            </a:xfrm>
            <a:prstGeom prst="rect">
              <a:avLst/>
            </a:prstGeom>
            <a:noFill/>
          </p:spPr>
          <p:txBody>
            <a:bodyPr wrap="square" rtlCol="0">
              <a:spAutoFit/>
            </a:bodyPr>
            <a:lstStyle/>
            <a:p>
              <a:r>
                <a:rPr lang="en-US" b="1" dirty="0" smtClean="0"/>
                <a:t>The query perform OWL reasoning generating the equivalency assertions.</a:t>
              </a:r>
              <a:endParaRPr lang="en-US" b="1" dirty="0"/>
            </a:p>
          </p:txBody>
        </p:sp>
      </p:grpSp>
      <p:grpSp>
        <p:nvGrpSpPr>
          <p:cNvPr id="32" name="Grupo 31"/>
          <p:cNvGrpSpPr/>
          <p:nvPr/>
        </p:nvGrpSpPr>
        <p:grpSpPr>
          <a:xfrm>
            <a:off x="5987369" y="3561268"/>
            <a:ext cx="3049127" cy="1221344"/>
            <a:chOff x="5987369" y="3561268"/>
            <a:chExt cx="3049127" cy="1221344"/>
          </a:xfrm>
        </p:grpSpPr>
        <p:sp>
          <p:nvSpPr>
            <p:cNvPr id="25" name="Flecha doblada 24"/>
            <p:cNvSpPr/>
            <p:nvPr/>
          </p:nvSpPr>
          <p:spPr>
            <a:xfrm rot="10800000">
              <a:off x="5987369" y="3561268"/>
              <a:ext cx="1055498" cy="10918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9" name="CuadroTexto 28"/>
            <p:cNvSpPr txBox="1"/>
            <p:nvPr/>
          </p:nvSpPr>
          <p:spPr>
            <a:xfrm>
              <a:off x="7057616" y="3859282"/>
              <a:ext cx="1978880" cy="923330"/>
            </a:xfrm>
            <a:prstGeom prst="rect">
              <a:avLst/>
            </a:prstGeom>
            <a:noFill/>
          </p:spPr>
          <p:txBody>
            <a:bodyPr wrap="square" rtlCol="0">
              <a:spAutoFit/>
            </a:bodyPr>
            <a:lstStyle/>
            <a:p>
              <a:r>
                <a:rPr lang="en-US" b="1" dirty="0" smtClean="0"/>
                <a:t>Results including the assertions are returned</a:t>
              </a:r>
              <a:endParaRPr lang="en-US" b="1" dirty="0"/>
            </a:p>
          </p:txBody>
        </p:sp>
      </p:grpSp>
    </p:spTree>
    <p:extLst>
      <p:ext uri="{BB962C8B-B14F-4D97-AF65-F5344CB8AC3E}">
        <p14:creationId xmlns:p14="http://schemas.microsoft.com/office/powerpoint/2010/main" val="32111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642910" y="1214423"/>
            <a:ext cx="7929563" cy="4590842"/>
          </a:xfrm>
        </p:spPr>
        <p:txBody>
          <a:bodyPr/>
          <a:lstStyle/>
          <a:p>
            <a:r>
              <a:rPr lang="en-US" sz="2800" b="1" dirty="0" smtClean="0"/>
              <a:t>HY_FEATURES</a:t>
            </a:r>
            <a:r>
              <a:rPr lang="en-US" sz="2800" dirty="0" smtClean="0"/>
              <a:t> </a:t>
            </a:r>
            <a:r>
              <a:rPr lang="en-US" sz="2800" b="1" dirty="0" smtClean="0"/>
              <a:t>has complemented the definition and abstraction of the Features </a:t>
            </a:r>
            <a:r>
              <a:rPr lang="en-US" sz="2800" dirty="0" smtClean="0"/>
              <a:t>of Interest in the WatERP ontology. </a:t>
            </a:r>
          </a:p>
          <a:p>
            <a:endParaRPr lang="es-ES" sz="2800" dirty="0" smtClean="0"/>
          </a:p>
          <a:p>
            <a:r>
              <a:rPr lang="es-ES" sz="2800" b="1" dirty="0" smtClean="0"/>
              <a:t>High </a:t>
            </a:r>
            <a:r>
              <a:rPr lang="es-ES" sz="2800" b="1" dirty="0" err="1" smtClean="0"/>
              <a:t>compatibility</a:t>
            </a:r>
            <a:r>
              <a:rPr lang="es-ES" sz="2800" b="1" dirty="0" smtClean="0"/>
              <a:t> </a:t>
            </a:r>
            <a:r>
              <a:rPr lang="es-ES" sz="2800" b="1" dirty="0" err="1" smtClean="0"/>
              <a:t>with</a:t>
            </a:r>
            <a:r>
              <a:rPr lang="es-ES" sz="2800" b="1" dirty="0" smtClean="0"/>
              <a:t> </a:t>
            </a:r>
            <a:r>
              <a:rPr lang="es-ES" sz="2800" b="1" dirty="0" err="1" smtClean="0"/>
              <a:t>current</a:t>
            </a:r>
            <a:r>
              <a:rPr lang="es-ES" sz="2800" b="1" dirty="0" smtClean="0"/>
              <a:t> standard </a:t>
            </a:r>
            <a:r>
              <a:rPr lang="es-ES" sz="2800" b="1" dirty="0" err="1" smtClean="0"/>
              <a:t>schemas</a:t>
            </a:r>
            <a:r>
              <a:rPr lang="es-ES" sz="2800" dirty="0" smtClean="0"/>
              <a:t> as INSPIRE, WaterML2.0, GML2/3. </a:t>
            </a:r>
          </a:p>
          <a:p>
            <a:endParaRPr lang="es-ES" sz="2800" dirty="0"/>
          </a:p>
          <a:p>
            <a:r>
              <a:rPr lang="es-ES" sz="2800" b="1" dirty="0" err="1" smtClean="0"/>
              <a:t>Linked</a:t>
            </a:r>
            <a:r>
              <a:rPr lang="es-ES" sz="2800" b="1" dirty="0" smtClean="0"/>
              <a:t> data </a:t>
            </a:r>
            <a:r>
              <a:rPr lang="es-ES" sz="2800" b="1" dirty="0" err="1" smtClean="0"/>
              <a:t>capabilities</a:t>
            </a:r>
            <a:r>
              <a:rPr lang="es-ES" sz="2800" b="1" dirty="0" smtClean="0"/>
              <a:t> </a:t>
            </a:r>
            <a:r>
              <a:rPr lang="es-ES" sz="2800" dirty="0" smtClean="0"/>
              <a:t>to </a:t>
            </a:r>
            <a:r>
              <a:rPr lang="es-ES" sz="2800" dirty="0" err="1" smtClean="0"/>
              <a:t>explicity</a:t>
            </a:r>
            <a:r>
              <a:rPr lang="es-ES" sz="2800" dirty="0" smtClean="0"/>
              <a:t> define </a:t>
            </a:r>
            <a:r>
              <a:rPr lang="es-ES" sz="2800" dirty="0" err="1" smtClean="0"/>
              <a:t>the</a:t>
            </a:r>
            <a:r>
              <a:rPr lang="es-ES" sz="2800" dirty="0" smtClean="0"/>
              <a:t> </a:t>
            </a:r>
            <a:r>
              <a:rPr lang="es-ES" sz="2800" dirty="0" err="1" smtClean="0"/>
              <a:t>mappings</a:t>
            </a:r>
            <a:r>
              <a:rPr lang="es-ES" sz="2800" dirty="0" smtClean="0"/>
              <a:t> </a:t>
            </a:r>
            <a:r>
              <a:rPr lang="es-ES" sz="2800" dirty="0" err="1" smtClean="0"/>
              <a:t>using</a:t>
            </a:r>
            <a:r>
              <a:rPr lang="es-ES" sz="2800" dirty="0" smtClean="0"/>
              <a:t> </a:t>
            </a:r>
            <a:r>
              <a:rPr lang="es-ES" sz="2800" dirty="0" err="1" smtClean="0"/>
              <a:t>an</a:t>
            </a:r>
            <a:r>
              <a:rPr lang="es-ES" sz="2800" dirty="0" smtClean="0"/>
              <a:t> URL (</a:t>
            </a:r>
            <a:r>
              <a:rPr lang="es-ES" sz="2800" dirty="0" err="1" smtClean="0"/>
              <a:t>instead</a:t>
            </a:r>
            <a:r>
              <a:rPr lang="es-ES" sz="2800" dirty="0" smtClean="0"/>
              <a:t> </a:t>
            </a:r>
            <a:r>
              <a:rPr lang="es-ES" sz="2800" dirty="0" err="1" smtClean="0"/>
              <a:t>URIs</a:t>
            </a:r>
            <a:r>
              <a:rPr lang="es-ES" sz="2800" dirty="0" smtClean="0"/>
              <a:t>)</a:t>
            </a:r>
            <a:endParaRPr lang="es-ES" sz="2800" dirty="0"/>
          </a:p>
        </p:txBody>
      </p:sp>
      <p:sp>
        <p:nvSpPr>
          <p:cNvPr id="3" name="2 Título"/>
          <p:cNvSpPr>
            <a:spLocks noGrp="1"/>
          </p:cNvSpPr>
          <p:nvPr>
            <p:ph type="title"/>
          </p:nvPr>
        </p:nvSpPr>
        <p:spPr/>
        <p:txBody>
          <a:bodyPr/>
          <a:lstStyle/>
          <a:p>
            <a:r>
              <a:rPr lang="en-US" dirty="0" smtClean="0"/>
              <a:t>Lessons learned from HY_FEATURES</a:t>
            </a:r>
            <a:endParaRPr lang="es-ES" dirty="0"/>
          </a:p>
        </p:txBody>
      </p:sp>
    </p:spTree>
    <p:extLst>
      <p:ext uri="{BB962C8B-B14F-4D97-AF65-F5344CB8AC3E}">
        <p14:creationId xmlns:p14="http://schemas.microsoft.com/office/powerpoint/2010/main" val="259248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642910" y="1214423"/>
            <a:ext cx="7929563" cy="4230802"/>
          </a:xfrm>
        </p:spPr>
        <p:txBody>
          <a:bodyPr/>
          <a:lstStyle/>
          <a:p>
            <a:pPr marL="514350" lvl="1" indent="-514350" algn="just">
              <a:buFont typeface="+mj-lt"/>
              <a:buAutoNum type="arabicPeriod"/>
            </a:pPr>
            <a:r>
              <a:rPr lang="en-GB" sz="2400" b="1" dirty="0"/>
              <a:t>Incorporation into HY_FEATURES terms from existing ontologies from representative and trustworthy organizations:</a:t>
            </a:r>
          </a:p>
          <a:p>
            <a:pPr marL="971550" lvl="2" indent="-514350" algn="just">
              <a:buFont typeface="+mj-lt"/>
              <a:buAutoNum type="alphaLcParenR"/>
            </a:pPr>
            <a:r>
              <a:rPr lang="en-GB" sz="2000" b="1" dirty="0">
                <a:solidFill>
                  <a:schemeClr val="tx1"/>
                </a:solidFill>
              </a:rPr>
              <a:t>SWEET (NASA)</a:t>
            </a:r>
            <a:r>
              <a:rPr lang="en-GB" sz="2000" dirty="0">
                <a:solidFill>
                  <a:schemeClr val="tx1"/>
                </a:solidFill>
              </a:rPr>
              <a:t> to incorporate earth and environmental terms. </a:t>
            </a:r>
          </a:p>
          <a:p>
            <a:pPr marL="971550" lvl="2" indent="-514350" algn="just">
              <a:buFont typeface="+mj-lt"/>
              <a:buAutoNum type="alphaLcParenR"/>
            </a:pPr>
            <a:r>
              <a:rPr lang="en-GB" sz="2000" b="1" dirty="0">
                <a:solidFill>
                  <a:schemeClr val="tx1"/>
                </a:solidFill>
              </a:rPr>
              <a:t>QUDT (NASA)</a:t>
            </a:r>
            <a:r>
              <a:rPr lang="en-GB" sz="2000" dirty="0">
                <a:solidFill>
                  <a:schemeClr val="tx1"/>
                </a:solidFill>
              </a:rPr>
              <a:t> to include unit and dimensional elements as well as functions to transform units and assure equations correctness.</a:t>
            </a:r>
          </a:p>
          <a:p>
            <a:pPr marL="971550" lvl="2" indent="-514350" algn="just">
              <a:buFont typeface="+mj-lt"/>
              <a:buAutoNum type="alphaLcParenR"/>
            </a:pPr>
            <a:r>
              <a:rPr lang="en-GB" sz="2000" b="1" dirty="0" err="1">
                <a:solidFill>
                  <a:schemeClr val="tx1"/>
                </a:solidFill>
              </a:rPr>
              <a:t>GeoSPARQL</a:t>
            </a:r>
            <a:r>
              <a:rPr lang="en-GB" sz="2000" b="1" dirty="0">
                <a:solidFill>
                  <a:schemeClr val="tx1"/>
                </a:solidFill>
              </a:rPr>
              <a:t> (OGC)</a:t>
            </a:r>
            <a:r>
              <a:rPr lang="en-GB" sz="2000" dirty="0">
                <a:solidFill>
                  <a:schemeClr val="tx1"/>
                </a:solidFill>
              </a:rPr>
              <a:t> just to deal with geospatial information permitting the geospatial reasoning and interexchange geospatial information according to OGC standards. </a:t>
            </a:r>
          </a:p>
          <a:p>
            <a:pPr marL="514350" lvl="1" indent="-514350" algn="just">
              <a:buFont typeface="+mj-lt"/>
              <a:buAutoNum type="arabicPeriod"/>
            </a:pPr>
            <a:r>
              <a:rPr lang="es-ES" sz="2400" b="1" dirty="0" err="1"/>
              <a:t>Expand</a:t>
            </a:r>
            <a:r>
              <a:rPr lang="es-ES" sz="2400" b="1" dirty="0"/>
              <a:t> </a:t>
            </a:r>
            <a:r>
              <a:rPr lang="es-ES" sz="2400" b="1" dirty="0" smtClean="0"/>
              <a:t>HY_FEATURES </a:t>
            </a:r>
            <a:r>
              <a:rPr lang="es-ES" sz="2400" b="1" dirty="0" err="1" smtClean="0"/>
              <a:t>model</a:t>
            </a:r>
            <a:r>
              <a:rPr lang="es-ES" sz="2400" b="1" dirty="0" smtClean="0"/>
              <a:t> </a:t>
            </a:r>
            <a:r>
              <a:rPr lang="es-ES" sz="2400" b="1" dirty="0" err="1" smtClean="0"/>
              <a:t>towards</a:t>
            </a:r>
            <a:r>
              <a:rPr lang="es-ES" sz="2400" b="1" dirty="0" smtClean="0"/>
              <a:t> </a:t>
            </a:r>
            <a:r>
              <a:rPr lang="es-ES" sz="2400" b="1" dirty="0" err="1" smtClean="0"/>
              <a:t>regulatory</a:t>
            </a:r>
            <a:r>
              <a:rPr lang="es-ES" sz="2400" b="1" dirty="0" smtClean="0"/>
              <a:t> and </a:t>
            </a:r>
            <a:r>
              <a:rPr lang="es-ES" sz="2400" b="1" dirty="0" err="1" smtClean="0"/>
              <a:t>financial</a:t>
            </a:r>
            <a:r>
              <a:rPr lang="es-ES" sz="2400" b="1" dirty="0" smtClean="0"/>
              <a:t> </a:t>
            </a:r>
            <a:r>
              <a:rPr lang="es-ES" sz="2400" b="1" dirty="0" err="1" smtClean="0"/>
              <a:t>observations</a:t>
            </a:r>
            <a:r>
              <a:rPr lang="es-ES" sz="2400" b="1" dirty="0" smtClean="0"/>
              <a:t> (</a:t>
            </a:r>
            <a:r>
              <a:rPr lang="es-ES" sz="2400" b="1" dirty="0" err="1" smtClean="0"/>
              <a:t>or</a:t>
            </a:r>
            <a:r>
              <a:rPr lang="es-ES" sz="2400" b="1" dirty="0" smtClean="0"/>
              <a:t> </a:t>
            </a:r>
            <a:r>
              <a:rPr lang="es-ES" sz="2400" b="1" dirty="0" err="1" smtClean="0"/>
              <a:t>features</a:t>
            </a:r>
            <a:r>
              <a:rPr lang="es-ES" sz="2400" b="1" dirty="0" smtClean="0"/>
              <a:t>).  </a:t>
            </a:r>
            <a:endParaRPr lang="es-ES" sz="2400" b="1" dirty="0"/>
          </a:p>
        </p:txBody>
      </p:sp>
      <p:sp>
        <p:nvSpPr>
          <p:cNvPr id="3" name="2 Título"/>
          <p:cNvSpPr>
            <a:spLocks noGrp="1"/>
          </p:cNvSpPr>
          <p:nvPr>
            <p:ph type="title"/>
          </p:nvPr>
        </p:nvSpPr>
        <p:spPr/>
        <p:txBody>
          <a:bodyPr/>
          <a:lstStyle/>
          <a:p>
            <a:r>
              <a:rPr lang="en-US" dirty="0" smtClean="0"/>
              <a:t>Recommendations to HY_FEATURES</a:t>
            </a:r>
            <a:endParaRPr lang="en-US" dirty="0"/>
          </a:p>
        </p:txBody>
      </p:sp>
    </p:spTree>
    <p:extLst>
      <p:ext uri="{BB962C8B-B14F-4D97-AF65-F5344CB8AC3E}">
        <p14:creationId xmlns:p14="http://schemas.microsoft.com/office/powerpoint/2010/main" val="3934029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5400" dirty="0" smtClean="0"/>
              <a:t>WatERP-OMP and HY_FEATURES</a:t>
            </a:r>
            <a:endParaRPr lang="es-ES" sz="5400" dirty="0"/>
          </a:p>
        </p:txBody>
      </p:sp>
    </p:spTree>
    <p:extLst>
      <p:ext uri="{BB962C8B-B14F-4D97-AF65-F5344CB8AC3E}">
        <p14:creationId xmlns:p14="http://schemas.microsoft.com/office/powerpoint/2010/main" val="364427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EURECAT (BDIGITAL)</a:t>
            </a:r>
            <a:endParaRPr lang="en-US" dirty="0"/>
          </a:p>
        </p:txBody>
      </p:sp>
      <p:sp>
        <p:nvSpPr>
          <p:cNvPr id="6" name="2 Marcador de texto"/>
          <p:cNvSpPr>
            <a:spLocks noGrp="1"/>
          </p:cNvSpPr>
          <p:nvPr>
            <p:ph type="body" sz="half" idx="4294967295"/>
          </p:nvPr>
        </p:nvSpPr>
        <p:spPr>
          <a:xfrm>
            <a:off x="507161" y="1772816"/>
            <a:ext cx="8020050" cy="4398147"/>
          </a:xfrm>
          <a:prstGeom prst="rect">
            <a:avLst/>
          </a:prstGeom>
        </p:spPr>
        <p:txBody>
          <a:bodyPr/>
          <a:lstStyle/>
          <a:p>
            <a:pPr marL="0" indent="0" algn="l" rtl="0">
              <a:buFont typeface="Arial"/>
              <a:buNone/>
              <a:defRPr/>
            </a:pPr>
            <a:endParaRPr lang="en" sz="2000" b="1" dirty="0" smtClean="0">
              <a:solidFill>
                <a:schemeClr val="tx1"/>
              </a:solidFill>
            </a:endParaRPr>
          </a:p>
          <a:p>
            <a:pPr marL="0" indent="0" algn="l" rtl="0">
              <a:buFont typeface="Arial"/>
              <a:buNone/>
              <a:defRPr/>
            </a:pPr>
            <a:r>
              <a:rPr lang="en" sz="1800" b="1" i="0" u="none" baseline="0" dirty="0">
                <a:solidFill>
                  <a:schemeClr val="tx1"/>
                </a:solidFill>
              </a:rPr>
              <a:t>Eurecat is the leading Technology Centre in Catalonia, a result of the integration of Ascamm, Barcelona Media, BDigital, </a:t>
            </a:r>
            <a:r>
              <a:rPr lang="en" sz="1800" b="1" dirty="0">
                <a:solidFill>
                  <a:schemeClr val="tx1"/>
                </a:solidFill>
              </a:rPr>
              <a:t/>
            </a:r>
            <a:br>
              <a:rPr lang="en" sz="1800" b="1" dirty="0">
                <a:solidFill>
                  <a:schemeClr val="tx1"/>
                </a:solidFill>
              </a:rPr>
            </a:br>
            <a:r>
              <a:rPr lang="en" sz="1800" b="1" i="0" u="none" baseline="0" dirty="0" smtClean="0">
                <a:solidFill>
                  <a:schemeClr val="tx1"/>
                </a:solidFill>
              </a:rPr>
              <a:t>Cetemmsa and CTM.</a:t>
            </a:r>
            <a:r>
              <a:rPr lang="en" sz="1800" b="0" i="0" u="none" baseline="0" dirty="0" smtClean="0">
                <a:solidFill>
                  <a:schemeClr val="tx1"/>
                </a:solidFill>
              </a:rPr>
              <a:t> </a:t>
            </a:r>
            <a:r>
              <a:rPr lang="en" sz="2000" b="1" dirty="0">
                <a:solidFill>
                  <a:schemeClr val="tx1"/>
                </a:solidFill>
              </a:rPr>
              <a:t/>
            </a:r>
            <a:br>
              <a:rPr lang="en" sz="2000" b="1" dirty="0">
                <a:solidFill>
                  <a:schemeClr val="tx1"/>
                </a:solidFill>
              </a:rPr>
            </a:br>
            <a:endParaRPr lang="en" sz="2000" b="1" dirty="0" smtClean="0">
              <a:solidFill>
                <a:schemeClr val="tx1"/>
              </a:solidFill>
            </a:endParaRPr>
          </a:p>
          <a:p>
            <a:pPr marL="0" indent="0" algn="r" rtl="0">
              <a:buFont typeface="Arial"/>
              <a:buNone/>
              <a:defRPr/>
            </a:pPr>
            <a:endParaRPr lang="en" sz="1600" dirty="0" smtClean="0">
              <a:solidFill>
                <a:schemeClr val="tx1"/>
              </a:solidFill>
            </a:endParaRPr>
          </a:p>
          <a:p>
            <a:pPr marL="0" indent="0" algn="l" rtl="0">
              <a:buFont typeface="Arial"/>
              <a:buNone/>
              <a:defRPr/>
            </a:pPr>
            <a:r>
              <a:rPr lang="en" sz="1600" b="0" i="0" u="none" baseline="0" dirty="0"/>
              <a:t>Over </a:t>
            </a:r>
            <a:r>
              <a:rPr lang="en" sz="1600" b="0" i="0" u="none" baseline="0" dirty="0" smtClean="0"/>
              <a:t>450 </a:t>
            </a:r>
            <a:r>
              <a:rPr lang="en" sz="1600" b="0" i="0" u="none" baseline="0" dirty="0"/>
              <a:t>professionals</a:t>
            </a:r>
          </a:p>
          <a:p>
            <a:pPr marL="0" indent="0" algn="l" rtl="0">
              <a:buFont typeface="Arial"/>
              <a:buNone/>
              <a:defRPr/>
            </a:pPr>
            <a:r>
              <a:rPr lang="en" sz="1600" b="0" i="0" u="none" baseline="0" dirty="0"/>
              <a:t>Generating an income volume of </a:t>
            </a:r>
            <a:r>
              <a:rPr lang="en" sz="1600" b="0" i="0" u="none" baseline="0" dirty="0" smtClean="0"/>
              <a:t>€38 </a:t>
            </a:r>
            <a:r>
              <a:rPr lang="en" sz="1600" b="0" i="0" u="none" baseline="0" dirty="0"/>
              <a:t>million</a:t>
            </a:r>
            <a:endParaRPr lang="en" sz="1200" dirty="0" smtClean="0"/>
          </a:p>
          <a:p>
            <a:pPr marL="0" indent="0" algn="l" rtl="0">
              <a:buFont typeface="Arial"/>
              <a:buNone/>
              <a:defRPr/>
            </a:pPr>
            <a:endParaRPr lang="en" sz="1600" dirty="0" smtClean="0">
              <a:solidFill>
                <a:schemeClr val="tx1"/>
              </a:solidFill>
            </a:endParaRPr>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endParaRPr lang="en" sz="1600" dirty="0" smtClean="0"/>
          </a:p>
          <a:p>
            <a:pPr marL="0" indent="0" algn="l" rtl="0">
              <a:buFont typeface="Arial"/>
              <a:buNone/>
              <a:defRPr/>
            </a:pPr>
            <a:r>
              <a:rPr lang="en" sz="1600" dirty="0"/>
              <a:t/>
            </a:r>
            <a:br>
              <a:rPr lang="en" sz="1600" dirty="0"/>
            </a:br>
            <a:endParaRPr lang="en" sz="1600" dirty="0" smtClean="0"/>
          </a:p>
          <a:p>
            <a:pPr algn="l" rtl="0">
              <a:defRPr/>
            </a:pPr>
            <a:endParaRPr lang="en" dirty="0" smtClean="0"/>
          </a:p>
          <a:p>
            <a:pPr algn="l" rtl="0">
              <a:defRPr/>
            </a:pPr>
            <a:endParaRPr lang="en" dirty="0" smtClean="0"/>
          </a:p>
          <a:p>
            <a:pPr algn="l" rtl="0">
              <a:defRPr/>
            </a:pPr>
            <a:endParaRPr lang="en" dirty="0" smtClean="0"/>
          </a:p>
          <a:p>
            <a:pPr algn="l" rtl="0">
              <a:defRPr/>
            </a:pPr>
            <a:endParaRPr lang="en" dirty="0"/>
          </a:p>
        </p:txBody>
      </p:sp>
      <p:pic>
        <p:nvPicPr>
          <p:cNvPr id="7" name="3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6888" y="2879507"/>
            <a:ext cx="4610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511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lstStyle/>
          <a:p>
            <a:r>
              <a:rPr lang="es-ES_tradnl" dirty="0" smtClean="0"/>
              <a:t>Open Management </a:t>
            </a:r>
            <a:r>
              <a:rPr lang="en-US" dirty="0" smtClean="0"/>
              <a:t>Platform</a:t>
            </a:r>
          </a:p>
          <a:p>
            <a:r>
              <a:rPr lang="es-ES_tradnl" dirty="0" err="1" smtClean="0"/>
              <a:t>Logical</a:t>
            </a:r>
            <a:r>
              <a:rPr lang="es-ES_tradnl" dirty="0" smtClean="0"/>
              <a:t> </a:t>
            </a:r>
            <a:r>
              <a:rPr lang="es-ES_tradnl" dirty="0" err="1" smtClean="0"/>
              <a:t>model</a:t>
            </a:r>
            <a:r>
              <a:rPr lang="es-ES_tradnl" dirty="0" smtClean="0"/>
              <a:t> as </a:t>
            </a:r>
            <a:r>
              <a:rPr lang="es-ES_tradnl" dirty="0" err="1" smtClean="0"/>
              <a:t>an</a:t>
            </a:r>
            <a:r>
              <a:rPr lang="es-ES_tradnl" dirty="0" smtClean="0"/>
              <a:t> </a:t>
            </a:r>
            <a:r>
              <a:rPr lang="es-ES_tradnl" dirty="0" err="1" smtClean="0"/>
              <a:t>abstraction</a:t>
            </a:r>
            <a:r>
              <a:rPr lang="es-ES_tradnl" dirty="0" smtClean="0"/>
              <a:t> of </a:t>
            </a:r>
            <a:r>
              <a:rPr lang="es-ES_tradnl" dirty="0" err="1" smtClean="0"/>
              <a:t>the</a:t>
            </a:r>
            <a:r>
              <a:rPr lang="es-ES_tradnl" dirty="0" smtClean="0"/>
              <a:t> </a:t>
            </a:r>
            <a:r>
              <a:rPr lang="es-ES_tradnl" dirty="0" err="1" smtClean="0"/>
              <a:t>system</a:t>
            </a:r>
            <a:r>
              <a:rPr lang="es-ES_tradnl" dirty="0" smtClean="0"/>
              <a:t>.</a:t>
            </a:r>
          </a:p>
          <a:p>
            <a:pPr lvl="1"/>
            <a:endParaRPr lang="es-ES_tradnl" dirty="0" smtClean="0"/>
          </a:p>
          <a:p>
            <a:pPr lvl="1"/>
            <a:endParaRPr lang="es-ES_tradnl" dirty="0" smtClean="0"/>
          </a:p>
          <a:p>
            <a:endParaRPr lang="es-ES" dirty="0"/>
          </a:p>
        </p:txBody>
      </p:sp>
      <p:sp>
        <p:nvSpPr>
          <p:cNvPr id="3" name="2 Título"/>
          <p:cNvSpPr>
            <a:spLocks noGrp="1"/>
          </p:cNvSpPr>
          <p:nvPr>
            <p:ph type="title"/>
          </p:nvPr>
        </p:nvSpPr>
        <p:spPr/>
        <p:txBody>
          <a:bodyPr/>
          <a:lstStyle/>
          <a:p>
            <a:r>
              <a:rPr lang="en-US" dirty="0" smtClean="0"/>
              <a:t>OMP Recommendations</a:t>
            </a:r>
            <a:endParaRPr lang="en-US" dirty="0"/>
          </a:p>
        </p:txBody>
      </p:sp>
      <p:graphicFrame>
        <p:nvGraphicFramePr>
          <p:cNvPr id="4" name="3 Tabla"/>
          <p:cNvGraphicFramePr>
            <a:graphicFrameLocks noGrp="1"/>
          </p:cNvGraphicFramePr>
          <p:nvPr>
            <p:extLst>
              <p:ext uri="{D42A27DB-BD31-4B8C-83A1-F6EECF244321}">
                <p14:modId xmlns:p14="http://schemas.microsoft.com/office/powerpoint/2010/main" val="256020811"/>
              </p:ext>
            </p:extLst>
          </p:nvPr>
        </p:nvGraphicFramePr>
        <p:xfrm>
          <a:off x="2411760" y="2510619"/>
          <a:ext cx="5749290" cy="1825639"/>
        </p:xfrm>
        <a:graphic>
          <a:graphicData uri="http://schemas.openxmlformats.org/drawingml/2006/table">
            <a:tbl>
              <a:tblPr firstRow="1" firstCol="1" bandRow="1">
                <a:tableStyleId>{5C22544A-7EE6-4342-B048-85BDC9FD1C3A}</a:tableStyleId>
              </a:tblPr>
              <a:tblGrid>
                <a:gridCol w="1868805"/>
                <a:gridCol w="3880485"/>
              </a:tblGrid>
              <a:tr h="227799">
                <a:tc>
                  <a:txBody>
                    <a:bodyPr/>
                    <a:lstStyle/>
                    <a:p>
                      <a:pPr algn="just">
                        <a:lnSpc>
                          <a:spcPct val="150000"/>
                        </a:lnSpc>
                        <a:spcAft>
                          <a:spcPts val="600"/>
                        </a:spcAft>
                      </a:pPr>
                      <a:r>
                        <a:rPr lang="en-US" sz="1000" dirty="0">
                          <a:effectLst/>
                        </a:rPr>
                        <a:t>Water resource category</a:t>
                      </a:r>
                      <a:endParaRPr lang="es-ES" sz="1000" dirty="0">
                        <a:effectLst/>
                        <a:latin typeface="Arial"/>
                        <a:ea typeface="Arial Unicode MS"/>
                        <a:cs typeface="Arial Unicode MS"/>
                      </a:endParaRPr>
                    </a:p>
                  </a:txBody>
                  <a:tcPr marL="68580" marR="68580" marT="0" marB="0" anchor="ctr"/>
                </a:tc>
                <a:tc>
                  <a:txBody>
                    <a:bodyPr/>
                    <a:lstStyle/>
                    <a:p>
                      <a:pPr algn="just">
                        <a:lnSpc>
                          <a:spcPct val="150000"/>
                        </a:lnSpc>
                        <a:spcAft>
                          <a:spcPts val="600"/>
                        </a:spcAft>
                      </a:pPr>
                      <a:r>
                        <a:rPr lang="en-US" sz="1000">
                          <a:effectLst/>
                        </a:rPr>
                        <a:t>Description</a:t>
                      </a:r>
                      <a:endParaRPr lang="es-ES" sz="1000">
                        <a:effectLst/>
                        <a:latin typeface="Arial"/>
                        <a:ea typeface="Arial Unicode MS"/>
                        <a:cs typeface="Arial Unicode MS"/>
                      </a:endParaRPr>
                    </a:p>
                  </a:txBody>
                  <a:tcPr marL="68580" marR="68580" marT="0" marB="0" anchor="ctr"/>
                </a:tc>
              </a:tr>
              <a:tr h="276257">
                <a:tc>
                  <a:txBody>
                    <a:bodyPr/>
                    <a:lstStyle/>
                    <a:p>
                      <a:pPr algn="ctr">
                        <a:lnSpc>
                          <a:spcPct val="150000"/>
                        </a:lnSpc>
                        <a:spcAft>
                          <a:spcPts val="600"/>
                        </a:spcAft>
                      </a:pPr>
                      <a:r>
                        <a:rPr lang="en-US" sz="1000">
                          <a:effectLst/>
                        </a:rPr>
                        <a:t>SOURCE</a:t>
                      </a:r>
                      <a:endParaRPr lang="es-ES" sz="1000">
                        <a:effectLst/>
                        <a:latin typeface="Arial"/>
                        <a:ea typeface="Arial Unicode MS"/>
                        <a:cs typeface="Arial Unicode MS"/>
                      </a:endParaRPr>
                    </a:p>
                  </a:txBody>
                  <a:tcPr marL="68580" marR="68580" marT="0" marB="0" anchor="ctr"/>
                </a:tc>
                <a:tc>
                  <a:txBody>
                    <a:bodyPr/>
                    <a:lstStyle/>
                    <a:p>
                      <a:pPr algn="just">
                        <a:lnSpc>
                          <a:spcPct val="150000"/>
                        </a:lnSpc>
                        <a:spcAft>
                          <a:spcPts val="600"/>
                        </a:spcAft>
                      </a:pPr>
                      <a:r>
                        <a:rPr lang="en-US" sz="1000">
                          <a:effectLst/>
                        </a:rPr>
                        <a:t>Entity in which system resources are provided.</a:t>
                      </a:r>
                      <a:endParaRPr lang="es-ES" sz="1000">
                        <a:effectLst/>
                        <a:latin typeface="Arial"/>
                        <a:ea typeface="Arial Unicode MS"/>
                        <a:cs typeface="Arial Unicode MS"/>
                      </a:endParaRPr>
                    </a:p>
                  </a:txBody>
                  <a:tcPr marL="68580" marR="68580" marT="0" marB="0" anchor="ctr"/>
                </a:tc>
              </a:tr>
              <a:tr h="288032">
                <a:tc>
                  <a:txBody>
                    <a:bodyPr/>
                    <a:lstStyle/>
                    <a:p>
                      <a:pPr algn="ctr">
                        <a:lnSpc>
                          <a:spcPct val="150000"/>
                        </a:lnSpc>
                        <a:spcAft>
                          <a:spcPts val="600"/>
                        </a:spcAft>
                      </a:pPr>
                      <a:r>
                        <a:rPr lang="en-US" sz="1000" dirty="0">
                          <a:effectLst/>
                        </a:rPr>
                        <a:t>TRANSPORT</a:t>
                      </a:r>
                      <a:endParaRPr lang="es-ES" sz="1000" dirty="0">
                        <a:effectLst/>
                        <a:latin typeface="Arial"/>
                        <a:ea typeface="Arial Unicode MS"/>
                        <a:cs typeface="Arial Unicode MS"/>
                      </a:endParaRPr>
                    </a:p>
                  </a:txBody>
                  <a:tcPr marL="68580" marR="68580" marT="0" marB="0" anchor="ctr"/>
                </a:tc>
                <a:tc>
                  <a:txBody>
                    <a:bodyPr/>
                    <a:lstStyle/>
                    <a:p>
                      <a:pPr algn="just">
                        <a:lnSpc>
                          <a:spcPct val="150000"/>
                        </a:lnSpc>
                        <a:spcAft>
                          <a:spcPts val="600"/>
                        </a:spcAft>
                      </a:pPr>
                      <a:r>
                        <a:rPr lang="en-US" sz="1000">
                          <a:effectLst/>
                        </a:rPr>
                        <a:t>Entity that moves resources from one place to another in the system.</a:t>
                      </a:r>
                      <a:endParaRPr lang="es-ES" sz="1000">
                        <a:effectLst/>
                        <a:latin typeface="Arial"/>
                        <a:ea typeface="Arial Unicode MS"/>
                        <a:cs typeface="Arial Unicode MS"/>
                      </a:endParaRPr>
                    </a:p>
                  </a:txBody>
                  <a:tcPr marL="68580" marR="68580" marT="0" marB="0" anchor="ctr"/>
                </a:tc>
              </a:tr>
              <a:tr h="0">
                <a:tc>
                  <a:txBody>
                    <a:bodyPr/>
                    <a:lstStyle/>
                    <a:p>
                      <a:pPr algn="ctr">
                        <a:lnSpc>
                          <a:spcPct val="150000"/>
                        </a:lnSpc>
                        <a:spcAft>
                          <a:spcPts val="600"/>
                        </a:spcAft>
                      </a:pPr>
                      <a:r>
                        <a:rPr lang="en-US" sz="1000" dirty="0">
                          <a:effectLst/>
                        </a:rPr>
                        <a:t>STORAGE</a:t>
                      </a:r>
                      <a:endParaRPr lang="es-ES" sz="1000" dirty="0">
                        <a:effectLst/>
                        <a:latin typeface="Arial"/>
                        <a:ea typeface="Arial Unicode MS"/>
                        <a:cs typeface="Arial Unicode MS"/>
                      </a:endParaRPr>
                    </a:p>
                  </a:txBody>
                  <a:tcPr marL="68580" marR="68580" marT="0" marB="0" anchor="ctr"/>
                </a:tc>
                <a:tc>
                  <a:txBody>
                    <a:bodyPr/>
                    <a:lstStyle/>
                    <a:p>
                      <a:pPr algn="just">
                        <a:lnSpc>
                          <a:spcPct val="150000"/>
                        </a:lnSpc>
                        <a:spcAft>
                          <a:spcPts val="600"/>
                        </a:spcAft>
                      </a:pPr>
                      <a:r>
                        <a:rPr lang="en-US" sz="1000">
                          <a:effectLst/>
                        </a:rPr>
                        <a:t>Entity capable of retaining resources for a period of time for later introducing them back into the system when needed.</a:t>
                      </a:r>
                      <a:endParaRPr lang="es-ES" sz="1000">
                        <a:effectLst/>
                        <a:latin typeface="Arial"/>
                        <a:ea typeface="Arial Unicode MS"/>
                        <a:cs typeface="Arial Unicode MS"/>
                      </a:endParaRPr>
                    </a:p>
                  </a:txBody>
                  <a:tcPr marL="68580" marR="68580" marT="0" marB="0" anchor="ctr"/>
                </a:tc>
              </a:tr>
              <a:tr h="287518">
                <a:tc>
                  <a:txBody>
                    <a:bodyPr/>
                    <a:lstStyle/>
                    <a:p>
                      <a:pPr algn="ctr">
                        <a:lnSpc>
                          <a:spcPct val="150000"/>
                        </a:lnSpc>
                        <a:spcAft>
                          <a:spcPts val="600"/>
                        </a:spcAft>
                      </a:pPr>
                      <a:r>
                        <a:rPr lang="en-US" sz="1000" dirty="0">
                          <a:effectLst/>
                        </a:rPr>
                        <a:t>TRANSFORMATION</a:t>
                      </a:r>
                      <a:endParaRPr lang="es-ES" sz="1000" dirty="0">
                        <a:effectLst/>
                        <a:latin typeface="Arial"/>
                        <a:ea typeface="Arial Unicode MS"/>
                        <a:cs typeface="Arial Unicode MS"/>
                      </a:endParaRPr>
                    </a:p>
                  </a:txBody>
                  <a:tcPr marL="68580" marR="68580" marT="0" marB="0" anchor="ctr"/>
                </a:tc>
                <a:tc>
                  <a:txBody>
                    <a:bodyPr/>
                    <a:lstStyle/>
                    <a:p>
                      <a:pPr algn="just">
                        <a:lnSpc>
                          <a:spcPct val="150000"/>
                        </a:lnSpc>
                        <a:spcAft>
                          <a:spcPts val="600"/>
                        </a:spcAft>
                      </a:pPr>
                      <a:r>
                        <a:rPr lang="en-US" sz="1000">
                          <a:effectLst/>
                        </a:rPr>
                        <a:t>Entity that modifies the properties of resource.</a:t>
                      </a:r>
                      <a:endParaRPr lang="es-ES" sz="1000">
                        <a:effectLst/>
                        <a:latin typeface="Arial"/>
                        <a:ea typeface="Arial Unicode MS"/>
                        <a:cs typeface="Arial Unicode MS"/>
                      </a:endParaRPr>
                    </a:p>
                  </a:txBody>
                  <a:tcPr marL="68580" marR="68580" marT="0" marB="0" anchor="ctr"/>
                </a:tc>
              </a:tr>
              <a:tr h="288032">
                <a:tc>
                  <a:txBody>
                    <a:bodyPr/>
                    <a:lstStyle/>
                    <a:p>
                      <a:pPr algn="ctr">
                        <a:lnSpc>
                          <a:spcPct val="150000"/>
                        </a:lnSpc>
                        <a:spcAft>
                          <a:spcPts val="600"/>
                        </a:spcAft>
                      </a:pPr>
                      <a:r>
                        <a:rPr lang="en-US" sz="1000" dirty="0">
                          <a:effectLst/>
                        </a:rPr>
                        <a:t>SINK</a:t>
                      </a:r>
                      <a:endParaRPr lang="es-ES" sz="1000" dirty="0">
                        <a:effectLst/>
                        <a:latin typeface="Arial"/>
                        <a:ea typeface="Arial Unicode MS"/>
                        <a:cs typeface="Arial Unicode MS"/>
                      </a:endParaRPr>
                    </a:p>
                  </a:txBody>
                  <a:tcPr marL="68580" marR="68580" marT="0" marB="0" anchor="ctr"/>
                </a:tc>
                <a:tc>
                  <a:txBody>
                    <a:bodyPr/>
                    <a:lstStyle/>
                    <a:p>
                      <a:pPr algn="just">
                        <a:lnSpc>
                          <a:spcPct val="150000"/>
                        </a:lnSpc>
                        <a:spcAft>
                          <a:spcPts val="600"/>
                        </a:spcAft>
                      </a:pPr>
                      <a:r>
                        <a:rPr lang="en-US" sz="1000" dirty="0">
                          <a:effectLst/>
                        </a:rPr>
                        <a:t>Entity in which system resources are subtracted.</a:t>
                      </a:r>
                      <a:endParaRPr lang="es-ES" sz="1000" dirty="0">
                        <a:effectLst/>
                        <a:latin typeface="Arial"/>
                        <a:ea typeface="Arial Unicode MS"/>
                        <a:cs typeface="Arial Unicode MS"/>
                      </a:endParaRPr>
                    </a:p>
                  </a:txBody>
                  <a:tcPr marL="68580" marR="68580" marT="0" marB="0" anchor="ctr"/>
                </a:tc>
              </a:tr>
            </a:tbl>
          </a:graphicData>
        </a:graphic>
      </p:graphicFrame>
      <p:pic>
        <p:nvPicPr>
          <p:cNvPr id="2053" name="Imagen 9" descr="WatERP Water Resources - Sour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0101" y="2789819"/>
            <a:ext cx="152848" cy="1528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10" descr="WatERP Water Resources - Trans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0101" y="3086683"/>
            <a:ext cx="159071" cy="1590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4" descr="WatERP Water Resources - Stor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3170" y="3385079"/>
            <a:ext cx="183109" cy="1831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11" descr="WatERP Water Resources - Transfom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0443" y="3767147"/>
            <a:ext cx="167977" cy="167977"/>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2" descr="WatERP Water Resources - Sin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5625" y="4048311"/>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p:nvPr/>
        </p:nvPicPr>
        <p:blipFill>
          <a:blip r:embed="rId7"/>
          <a:stretch>
            <a:fillRect/>
          </a:stretch>
        </p:blipFill>
        <p:spPr>
          <a:xfrm>
            <a:off x="1043608" y="4581128"/>
            <a:ext cx="4467225" cy="1095375"/>
          </a:xfrm>
          <a:prstGeom prst="rect">
            <a:avLst/>
          </a:prstGeom>
        </p:spPr>
      </p:pic>
    </p:spTree>
    <p:extLst>
      <p:ext uri="{BB962C8B-B14F-4D97-AF65-F5344CB8AC3E}">
        <p14:creationId xmlns:p14="http://schemas.microsoft.com/office/powerpoint/2010/main" val="227170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lstStyle/>
          <a:p>
            <a:r>
              <a:rPr lang="en-US" dirty="0" smtClean="0"/>
              <a:t>Functional </a:t>
            </a:r>
            <a:r>
              <a:rPr lang="en-US" dirty="0"/>
              <a:t>models </a:t>
            </a:r>
            <a:r>
              <a:rPr lang="en-US" dirty="0" smtClean="0"/>
              <a:t>allows the </a:t>
            </a:r>
            <a:r>
              <a:rPr lang="en-US" dirty="0"/>
              <a:t>definition of the decisional rules </a:t>
            </a:r>
            <a:r>
              <a:rPr lang="en-US" dirty="0" smtClean="0">
                <a:sym typeface="Wingdings" panose="05000000000000000000" pitchFamily="2" charset="2"/>
              </a:rPr>
              <a:t> </a:t>
            </a:r>
            <a:r>
              <a:rPr lang="en-US" dirty="0" smtClean="0"/>
              <a:t>inputs to DSS</a:t>
            </a:r>
          </a:p>
          <a:p>
            <a:r>
              <a:rPr lang="en-US" dirty="0" smtClean="0"/>
              <a:t>Findings </a:t>
            </a:r>
            <a:r>
              <a:rPr lang="en-US" dirty="0"/>
              <a:t>and information should be transferred and used across models and </a:t>
            </a:r>
            <a:r>
              <a:rPr lang="en-US" dirty="0" smtClean="0"/>
              <a:t>users </a:t>
            </a:r>
            <a:r>
              <a:rPr lang="en-US" dirty="0" smtClean="0">
                <a:sym typeface="Wingdings" panose="05000000000000000000" pitchFamily="2" charset="2"/>
              </a:rPr>
              <a:t> </a:t>
            </a:r>
            <a:r>
              <a:rPr lang="en-US" b="1" dirty="0" err="1" smtClean="0">
                <a:sym typeface="Wingdings" panose="05000000000000000000" pitchFamily="2" charset="2"/>
              </a:rPr>
              <a:t>HY_features</a:t>
            </a:r>
            <a:endParaRPr lang="en-US" b="1" dirty="0" smtClean="0">
              <a:sym typeface="Wingdings" panose="05000000000000000000" pitchFamily="2" charset="2"/>
            </a:endParaRPr>
          </a:p>
          <a:p>
            <a:r>
              <a:rPr lang="en-US" dirty="0"/>
              <a:t>Use of any “Hydraulic Model” as a step in the CBR (Case Base Reasoning).</a:t>
            </a:r>
          </a:p>
          <a:p>
            <a:r>
              <a:rPr lang="en-US" b="1" dirty="0" err="1"/>
              <a:t>Hy_features</a:t>
            </a:r>
            <a:r>
              <a:rPr lang="en-US" dirty="0"/>
              <a:t> must be the natural input </a:t>
            </a:r>
          </a:p>
          <a:p>
            <a:endParaRPr lang="en-US" b="1" dirty="0" smtClean="0">
              <a:sym typeface="Wingdings" panose="05000000000000000000" pitchFamily="2" charset="2"/>
            </a:endParaRPr>
          </a:p>
          <a:p>
            <a:endParaRPr lang="en-US" b="1" dirty="0"/>
          </a:p>
        </p:txBody>
      </p:sp>
      <p:sp>
        <p:nvSpPr>
          <p:cNvPr id="3" name="2 Título"/>
          <p:cNvSpPr>
            <a:spLocks noGrp="1"/>
          </p:cNvSpPr>
          <p:nvPr>
            <p:ph type="title"/>
          </p:nvPr>
        </p:nvSpPr>
        <p:spPr/>
        <p:txBody>
          <a:bodyPr/>
          <a:lstStyle/>
          <a:p>
            <a:r>
              <a:rPr lang="en-US" dirty="0" smtClean="0"/>
              <a:t>OMP Recommendations</a:t>
            </a:r>
            <a:endParaRPr lang="en-US" dirty="0"/>
          </a:p>
        </p:txBody>
      </p:sp>
    </p:spTree>
    <p:extLst>
      <p:ext uri="{BB962C8B-B14F-4D97-AF65-F5344CB8AC3E}">
        <p14:creationId xmlns:p14="http://schemas.microsoft.com/office/powerpoint/2010/main" val="148607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lstStyle/>
          <a:p>
            <a:r>
              <a:rPr lang="en-US" dirty="0" smtClean="0"/>
              <a:t>WaterML2 extension to graphical representation</a:t>
            </a:r>
          </a:p>
          <a:p>
            <a:pPr lvl="1"/>
            <a:r>
              <a:rPr lang="en-US" dirty="0" smtClean="0"/>
              <a:t>Based on Phenomenon and Procedure</a:t>
            </a:r>
          </a:p>
          <a:p>
            <a:pPr lvl="1"/>
            <a:r>
              <a:rPr lang="en-US" dirty="0" smtClean="0"/>
              <a:t>Allows user customization</a:t>
            </a:r>
          </a:p>
          <a:p>
            <a:pPr lvl="1"/>
            <a:endParaRPr lang="en-US" dirty="0" smtClean="0"/>
          </a:p>
          <a:p>
            <a:endParaRPr lang="en-US" dirty="0" smtClean="0"/>
          </a:p>
          <a:p>
            <a:endParaRPr lang="en-US" dirty="0"/>
          </a:p>
          <a:p>
            <a:endParaRPr lang="en-US" dirty="0" smtClean="0"/>
          </a:p>
          <a:p>
            <a:r>
              <a:rPr lang="en-US" dirty="0" smtClean="0"/>
              <a:t>¿Could be the same for </a:t>
            </a:r>
            <a:r>
              <a:rPr lang="en-US" b="1" dirty="0" err="1" smtClean="0"/>
              <a:t>HY_features</a:t>
            </a:r>
            <a:r>
              <a:rPr lang="en-US" dirty="0" smtClean="0"/>
              <a:t>?</a:t>
            </a:r>
            <a:endParaRPr lang="en-US" dirty="0"/>
          </a:p>
        </p:txBody>
      </p:sp>
      <p:sp>
        <p:nvSpPr>
          <p:cNvPr id="3" name="2 Título"/>
          <p:cNvSpPr>
            <a:spLocks noGrp="1"/>
          </p:cNvSpPr>
          <p:nvPr>
            <p:ph type="title"/>
          </p:nvPr>
        </p:nvSpPr>
        <p:spPr/>
        <p:txBody>
          <a:bodyPr/>
          <a:lstStyle/>
          <a:p>
            <a:r>
              <a:rPr lang="en-US" dirty="0" smtClean="0"/>
              <a:t>OMP Recommendations</a:t>
            </a:r>
            <a:endParaRPr lang="en-US" dirty="0"/>
          </a:p>
        </p:txBody>
      </p:sp>
      <p:sp>
        <p:nvSpPr>
          <p:cNvPr id="5" name="CuadroTexto 5"/>
          <p:cNvSpPr txBox="1"/>
          <p:nvPr/>
        </p:nvSpPr>
        <p:spPr>
          <a:xfrm>
            <a:off x="742653" y="3299490"/>
            <a:ext cx="3356429" cy="338554"/>
          </a:xfrm>
          <a:prstGeom prst="rect">
            <a:avLst/>
          </a:prstGeom>
          <a:noFill/>
        </p:spPr>
        <p:txBody>
          <a:bodyPr wrap="square" rtlCol="0">
            <a:spAutoFit/>
          </a:bodyPr>
          <a:lstStyle/>
          <a:p>
            <a:r>
              <a:rPr lang="es-ES" sz="1600" b="1" dirty="0">
                <a:solidFill>
                  <a:schemeClr val="tx1">
                    <a:lumMod val="75000"/>
                    <a:lumOff val="25000"/>
                  </a:schemeClr>
                </a:solidFill>
              </a:rPr>
              <a:t>http://www.waterp-fp7.eu/Flow</a:t>
            </a:r>
          </a:p>
        </p:txBody>
      </p:sp>
      <p:sp>
        <p:nvSpPr>
          <p:cNvPr id="6" name="CuadroTexto 5"/>
          <p:cNvSpPr txBox="1"/>
          <p:nvPr/>
        </p:nvSpPr>
        <p:spPr>
          <a:xfrm>
            <a:off x="755576" y="3717032"/>
            <a:ext cx="3356429" cy="584775"/>
          </a:xfrm>
          <a:prstGeom prst="rect">
            <a:avLst/>
          </a:prstGeom>
          <a:noFill/>
        </p:spPr>
        <p:txBody>
          <a:bodyPr wrap="square" rtlCol="0">
            <a:spAutoFit/>
          </a:bodyPr>
          <a:lstStyle/>
          <a:p>
            <a:r>
              <a:rPr lang="es-ES" sz="1600" b="1" dirty="0">
                <a:solidFill>
                  <a:schemeClr val="tx1">
                    <a:lumMod val="75000"/>
                    <a:lumOff val="25000"/>
                  </a:schemeClr>
                </a:solidFill>
              </a:rPr>
              <a:t>http://www.opengis.net/def/waterml/2.0/processType/Sensor</a:t>
            </a:r>
          </a:p>
        </p:txBody>
      </p:sp>
      <p:sp>
        <p:nvSpPr>
          <p:cNvPr id="7" name="CuadroTexto 5"/>
          <p:cNvSpPr txBox="1"/>
          <p:nvPr/>
        </p:nvSpPr>
        <p:spPr>
          <a:xfrm>
            <a:off x="3682636" y="3212976"/>
            <a:ext cx="423664" cy="707886"/>
          </a:xfrm>
          <a:prstGeom prst="rect">
            <a:avLst/>
          </a:prstGeom>
          <a:noFill/>
        </p:spPr>
        <p:txBody>
          <a:bodyPr wrap="square" rtlCol="0">
            <a:spAutoFit/>
          </a:bodyPr>
          <a:lstStyle/>
          <a:p>
            <a:r>
              <a:rPr lang="es-ES" sz="4000" b="1" dirty="0">
                <a:solidFill>
                  <a:schemeClr val="tx1">
                    <a:lumMod val="75000"/>
                    <a:lumOff val="25000"/>
                  </a:schemeClr>
                </a:solidFill>
              </a:rPr>
              <a: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221088"/>
            <a:ext cx="3860676" cy="14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236389"/>
            <a:ext cx="2791637" cy="206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766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n-GB" dirty="0" smtClean="0"/>
              <a:t>General Feedback</a:t>
            </a:r>
            <a:endParaRPr lang="en-GB" dirty="0"/>
          </a:p>
        </p:txBody>
      </p:sp>
      <p:pic>
        <p:nvPicPr>
          <p:cNvPr id="5" name="Imagen 4"/>
          <p:cNvPicPr>
            <a:picLocks noChangeAspect="1"/>
          </p:cNvPicPr>
          <p:nvPr/>
        </p:nvPicPr>
        <p:blipFill>
          <a:blip r:embed="rId3"/>
          <a:stretch>
            <a:fillRect/>
          </a:stretch>
        </p:blipFill>
        <p:spPr>
          <a:xfrm>
            <a:off x="62667" y="1412776"/>
            <a:ext cx="8973829" cy="3774744"/>
          </a:xfrm>
          <a:prstGeom prst="rect">
            <a:avLst/>
          </a:prstGeom>
        </p:spPr>
      </p:pic>
      <p:sp>
        <p:nvSpPr>
          <p:cNvPr id="6" name="Llamada rectangular 5"/>
          <p:cNvSpPr/>
          <p:nvPr/>
        </p:nvSpPr>
        <p:spPr>
          <a:xfrm>
            <a:off x="5220072" y="250372"/>
            <a:ext cx="3492388" cy="151216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smtClean="0"/>
              <a:t>Geo-SPATIAL </a:t>
            </a:r>
            <a:r>
              <a:rPr lang="es-ES" dirty="0" err="1" smtClean="0"/>
              <a:t>reasoning</a:t>
            </a:r>
            <a:endParaRPr lang="es-ES" dirty="0" smtClean="0"/>
          </a:p>
          <a:p>
            <a:pPr marL="285750" indent="-285750">
              <a:buFont typeface="Arial" panose="020B0604020202020204" pitchFamily="34" charset="0"/>
              <a:buChar char="•"/>
            </a:pPr>
            <a:r>
              <a:rPr lang="es-ES" dirty="0" smtClean="0"/>
              <a:t>Standard geo-</a:t>
            </a:r>
            <a:r>
              <a:rPr lang="es-ES" dirty="0" err="1" smtClean="0"/>
              <a:t>Spatial</a:t>
            </a:r>
            <a:r>
              <a:rPr lang="es-ES" dirty="0" smtClean="0"/>
              <a:t> </a:t>
            </a:r>
            <a:r>
              <a:rPr lang="es-ES" dirty="0" err="1" smtClean="0"/>
              <a:t>information</a:t>
            </a:r>
            <a:r>
              <a:rPr lang="es-ES" dirty="0" smtClean="0"/>
              <a:t> </a:t>
            </a:r>
            <a:r>
              <a:rPr lang="es-ES" dirty="0" err="1" smtClean="0"/>
              <a:t>modelling</a:t>
            </a:r>
            <a:endParaRPr lang="es-ES" dirty="0" smtClean="0"/>
          </a:p>
          <a:p>
            <a:pPr marL="285750" indent="-285750">
              <a:buFont typeface="Arial" panose="020B0604020202020204" pitchFamily="34" charset="0"/>
              <a:buChar char="•"/>
            </a:pPr>
            <a:r>
              <a:rPr lang="es-ES" dirty="0" smtClean="0"/>
              <a:t>High-</a:t>
            </a:r>
            <a:r>
              <a:rPr lang="es-ES" dirty="0" err="1" smtClean="0"/>
              <a:t>Compatibility</a:t>
            </a:r>
            <a:r>
              <a:rPr lang="es-ES" dirty="0" smtClean="0"/>
              <a:t>  w/ </a:t>
            </a:r>
            <a:r>
              <a:rPr lang="es-ES" dirty="0" err="1" smtClean="0"/>
              <a:t>map</a:t>
            </a:r>
            <a:r>
              <a:rPr lang="es-ES" dirty="0" smtClean="0"/>
              <a:t> </a:t>
            </a:r>
            <a:r>
              <a:rPr lang="es-ES" dirty="0" err="1" smtClean="0"/>
              <a:t>representation</a:t>
            </a:r>
            <a:endParaRPr lang="es-ES" dirty="0"/>
          </a:p>
        </p:txBody>
      </p:sp>
      <p:sp>
        <p:nvSpPr>
          <p:cNvPr id="7" name="Llamada rectangular 6"/>
          <p:cNvSpPr/>
          <p:nvPr/>
        </p:nvSpPr>
        <p:spPr>
          <a:xfrm>
            <a:off x="4860032" y="4807255"/>
            <a:ext cx="3492388" cy="1512168"/>
          </a:xfrm>
          <a:prstGeom prst="wedgeRectCallout">
            <a:avLst>
              <a:gd name="adj1" fmla="val -20833"/>
              <a:gd name="adj2" fmla="val -897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dirty="0" err="1" smtClean="0"/>
              <a:t>Water</a:t>
            </a:r>
            <a:r>
              <a:rPr lang="es-ES" dirty="0" smtClean="0"/>
              <a:t> Management </a:t>
            </a:r>
            <a:r>
              <a:rPr lang="es-ES" dirty="0" err="1" smtClean="0"/>
              <a:t>perspective</a:t>
            </a:r>
            <a:endParaRPr lang="es-ES" dirty="0" smtClean="0"/>
          </a:p>
          <a:p>
            <a:pPr marL="285750" indent="-285750">
              <a:buFont typeface="Arial" panose="020B0604020202020204" pitchFamily="34" charset="0"/>
              <a:buChar char="•"/>
            </a:pPr>
            <a:r>
              <a:rPr lang="es-ES" dirty="0" err="1" smtClean="0"/>
              <a:t>Mappings</a:t>
            </a:r>
            <a:r>
              <a:rPr lang="es-ES" dirty="0" smtClean="0"/>
              <a:t> </a:t>
            </a:r>
            <a:r>
              <a:rPr lang="es-ES" dirty="0" err="1" smtClean="0"/>
              <a:t>withg</a:t>
            </a:r>
            <a:r>
              <a:rPr lang="es-ES" dirty="0" smtClean="0"/>
              <a:t> </a:t>
            </a:r>
            <a:r>
              <a:rPr lang="es-ES" dirty="0" err="1" smtClean="0"/>
              <a:t>trusworthy</a:t>
            </a:r>
            <a:r>
              <a:rPr lang="es-ES" dirty="0" smtClean="0"/>
              <a:t> ontologies and </a:t>
            </a:r>
            <a:r>
              <a:rPr lang="es-ES" dirty="0" err="1" smtClean="0"/>
              <a:t>models</a:t>
            </a:r>
            <a:r>
              <a:rPr lang="es-ES" dirty="0" smtClean="0"/>
              <a:t>. </a:t>
            </a:r>
          </a:p>
        </p:txBody>
      </p:sp>
    </p:spTree>
    <p:extLst>
      <p:ext uri="{BB962C8B-B14F-4D97-AF65-F5344CB8AC3E}">
        <p14:creationId xmlns:p14="http://schemas.microsoft.com/office/powerpoint/2010/main" val="339259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texto"/>
          <p:cNvSpPr>
            <a:spLocks noGrp="1"/>
          </p:cNvSpPr>
          <p:nvPr>
            <p:ph type="body" sz="quarter" idx="4294967295"/>
          </p:nvPr>
        </p:nvSpPr>
        <p:spPr>
          <a:xfrm>
            <a:off x="2411760" y="2814522"/>
            <a:ext cx="4176341" cy="2952328"/>
          </a:xfrm>
          <a:prstGeom prst="rect">
            <a:avLst/>
          </a:prstGeom>
        </p:spPr>
        <p:txBody>
          <a:bodyPr/>
          <a:lstStyle/>
          <a:p>
            <a:pPr marL="0" indent="0">
              <a:spcBef>
                <a:spcPts val="300"/>
              </a:spcBef>
              <a:buNone/>
            </a:pPr>
            <a:r>
              <a:rPr lang="en-GB" sz="1800" b="1" u="sng" dirty="0" smtClean="0"/>
              <a:t>Contact: </a:t>
            </a:r>
            <a:r>
              <a:rPr lang="en-GB" sz="1800" b="0" dirty="0" err="1" smtClean="0"/>
              <a:t>Aitor</a:t>
            </a:r>
            <a:r>
              <a:rPr lang="en-GB" sz="1800" b="0" dirty="0" smtClean="0"/>
              <a:t> </a:t>
            </a:r>
            <a:r>
              <a:rPr lang="en-GB" sz="1800" b="0" dirty="0" err="1" smtClean="0"/>
              <a:t>Corchero</a:t>
            </a:r>
            <a:endParaRPr lang="en-GB" sz="1800" b="0" dirty="0" smtClean="0"/>
          </a:p>
          <a:p>
            <a:pPr marL="0" indent="0">
              <a:spcBef>
                <a:spcPts val="300"/>
              </a:spcBef>
              <a:buNone/>
            </a:pPr>
            <a:r>
              <a:rPr lang="en-GB" sz="1800" dirty="0" smtClean="0"/>
              <a:t>aitor.corchero@eurecat.org</a:t>
            </a:r>
          </a:p>
          <a:p>
            <a:pPr marL="0" indent="0">
              <a:spcBef>
                <a:spcPts val="300"/>
              </a:spcBef>
              <a:buNone/>
            </a:pPr>
            <a:r>
              <a:rPr lang="en-GB" sz="1800" dirty="0" smtClean="0"/>
              <a:t>@</a:t>
            </a:r>
            <a:r>
              <a:rPr lang="en-GB" sz="1800" dirty="0" err="1" smtClean="0"/>
              <a:t>ac_olite</a:t>
            </a:r>
            <a:endParaRPr lang="en-GB" sz="1800" dirty="0" smtClean="0"/>
          </a:p>
          <a:p>
            <a:pPr marL="0" indent="0">
              <a:spcBef>
                <a:spcPts val="300"/>
              </a:spcBef>
              <a:buNone/>
            </a:pPr>
            <a:r>
              <a:rPr lang="en-GB" sz="1800" dirty="0" smtClean="0"/>
              <a:t>https</a:t>
            </a:r>
            <a:r>
              <a:rPr lang="en-GB" sz="1800" dirty="0"/>
              <a:t>://es.linkedin.com/in/aitorcorchero</a:t>
            </a:r>
          </a:p>
          <a:p>
            <a:pPr marL="0" indent="0">
              <a:spcBef>
                <a:spcPts val="300"/>
              </a:spcBef>
              <a:buNone/>
            </a:pPr>
            <a:r>
              <a:rPr lang="en-GB" sz="1800" b="1" u="sng" dirty="0"/>
              <a:t>Contact: </a:t>
            </a:r>
            <a:r>
              <a:rPr lang="en-GB" sz="1800" dirty="0" smtClean="0"/>
              <a:t>Carolina Moya</a:t>
            </a:r>
            <a:endParaRPr lang="en-GB" sz="1800" dirty="0"/>
          </a:p>
          <a:p>
            <a:pPr marL="0" indent="0">
              <a:spcBef>
                <a:spcPts val="300"/>
              </a:spcBef>
              <a:buNone/>
            </a:pPr>
            <a:r>
              <a:rPr lang="en-GB" sz="1800" dirty="0" smtClean="0"/>
              <a:t>carolina.moya@inclam.com</a:t>
            </a:r>
            <a:endParaRPr lang="en-GB" sz="1800" dirty="0"/>
          </a:p>
          <a:p>
            <a:pPr marL="0" indent="0">
              <a:spcBef>
                <a:spcPts val="300"/>
              </a:spcBef>
              <a:buNone/>
            </a:pPr>
            <a:r>
              <a:rPr lang="en-GB" sz="1800" dirty="0"/>
              <a:t>http://es.linkedin.com/in/carolinamoya</a:t>
            </a:r>
          </a:p>
        </p:txBody>
      </p:sp>
      <p:sp>
        <p:nvSpPr>
          <p:cNvPr id="14" name="13 Rectángulo"/>
          <p:cNvSpPr/>
          <p:nvPr/>
        </p:nvSpPr>
        <p:spPr>
          <a:xfrm>
            <a:off x="6084168" y="6021288"/>
            <a:ext cx="2831673" cy="369332"/>
          </a:xfrm>
          <a:prstGeom prst="rect">
            <a:avLst/>
          </a:prstGeom>
        </p:spPr>
        <p:txBody>
          <a:bodyPr wrap="none">
            <a:spAutoFit/>
          </a:bodyPr>
          <a:lstStyle/>
          <a:p>
            <a:r>
              <a:rPr lang="en-GB" dirty="0">
                <a:hlinkClick r:id="rId2"/>
              </a:rPr>
              <a:t>http://www.waterp-fp7.eu</a:t>
            </a:r>
            <a:r>
              <a:rPr lang="en-GB" dirty="0" smtClean="0">
                <a:hlinkClick r:id="rId2"/>
              </a:rPr>
              <a:t>/</a:t>
            </a:r>
            <a:r>
              <a:rPr lang="en-GB" dirty="0" smtClean="0"/>
              <a:t> </a:t>
            </a:r>
            <a:endParaRPr lang="en-GB" dirty="0"/>
          </a:p>
        </p:txBody>
      </p:sp>
      <p:sp>
        <p:nvSpPr>
          <p:cNvPr id="15" name="14 Rectángulo"/>
          <p:cNvSpPr/>
          <p:nvPr/>
        </p:nvSpPr>
        <p:spPr>
          <a:xfrm>
            <a:off x="6414013" y="6448803"/>
            <a:ext cx="2118978" cy="369332"/>
          </a:xfrm>
          <a:prstGeom prst="rect">
            <a:avLst/>
          </a:prstGeom>
        </p:spPr>
        <p:txBody>
          <a:bodyPr wrap="none">
            <a:spAutoFit/>
          </a:bodyPr>
          <a:lstStyle/>
          <a:p>
            <a:r>
              <a:rPr lang="en-GB" dirty="0">
                <a:hlinkClick r:id="rId3"/>
              </a:rPr>
              <a:t>http://ict4water.eu</a:t>
            </a:r>
            <a:r>
              <a:rPr lang="en-GB" dirty="0" smtClean="0">
                <a:hlinkClick r:id="rId3"/>
              </a:rPr>
              <a:t>/</a:t>
            </a:r>
            <a:r>
              <a:rPr lang="en-GB" dirty="0" smtClean="0"/>
              <a:t> </a:t>
            </a:r>
            <a:endParaRPr lang="en-GB"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3068960"/>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mage result for official twit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8787" y="3429000"/>
            <a:ext cx="370966" cy="37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978298" y="3829957"/>
            <a:ext cx="361453" cy="35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637" y="4365104"/>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989223" y="4776024"/>
            <a:ext cx="361453" cy="350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960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EURECAT (BDIGITAL)</a:t>
            </a:r>
            <a:endParaRPr lang="en-US" dirty="0"/>
          </a:p>
        </p:txBody>
      </p:sp>
      <p:grpSp>
        <p:nvGrpSpPr>
          <p:cNvPr id="8" name="24 Grupo"/>
          <p:cNvGrpSpPr/>
          <p:nvPr/>
        </p:nvGrpSpPr>
        <p:grpSpPr>
          <a:xfrm>
            <a:off x="30587" y="1103785"/>
            <a:ext cx="4901453" cy="4701479"/>
            <a:chOff x="-545894" y="1016270"/>
            <a:chExt cx="6096000" cy="5847290"/>
          </a:xfrm>
          <a:solidFill>
            <a:schemeClr val="tx2"/>
          </a:solidFill>
          <a:effectLst>
            <a:outerShdw blurRad="50800" dist="38100" dir="10800000" algn="r" rotWithShape="0">
              <a:prstClr val="black">
                <a:alpha val="40000"/>
              </a:prstClr>
            </a:outerShdw>
          </a:effectLst>
        </p:grpSpPr>
        <p:sp>
          <p:nvSpPr>
            <p:cNvPr id="9" name="4 Flecha derecha"/>
            <p:cNvSpPr/>
            <p:nvPr/>
          </p:nvSpPr>
          <p:spPr>
            <a:xfrm>
              <a:off x="212791" y="1671856"/>
              <a:ext cx="5019610" cy="3935640"/>
            </a:xfrm>
            <a:prstGeom prst="rightArrow">
              <a:avLst>
                <a:gd name="adj1" fmla="val 50000"/>
                <a:gd name="adj2" fmla="val 30234"/>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s-ES">
                <a:solidFill>
                  <a:schemeClr val="tx1"/>
                </a:solidFill>
              </a:endParaRPr>
            </a:p>
          </p:txBody>
        </p:sp>
        <p:grpSp>
          <p:nvGrpSpPr>
            <p:cNvPr id="10" name="7 Grupo"/>
            <p:cNvGrpSpPr/>
            <p:nvPr/>
          </p:nvGrpSpPr>
          <p:grpSpPr>
            <a:xfrm>
              <a:off x="-545894" y="1016270"/>
              <a:ext cx="6096000" cy="4064000"/>
              <a:chOff x="-1218994" y="1224014"/>
              <a:chExt cx="6096000" cy="4064000"/>
            </a:xfrm>
            <a:grpFill/>
          </p:grpSpPr>
          <p:graphicFrame>
            <p:nvGraphicFramePr>
              <p:cNvPr id="22" name="8 Diagrama"/>
              <p:cNvGraphicFramePr/>
              <p:nvPr>
                <p:extLst>
                  <p:ext uri="{D42A27DB-BD31-4B8C-83A1-F6EECF244321}">
                    <p14:modId xmlns:p14="http://schemas.microsoft.com/office/powerpoint/2010/main" val="1655627034"/>
                  </p:ext>
                </p:extLst>
              </p:nvPr>
            </p:nvGraphicFramePr>
            <p:xfrm>
              <a:off x="-1218994" y="122401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 name="Picture 2" descr="http://www.tzw.de/tn_img/924629_waterp_2.png"/>
              <p:cNvPicPr>
                <a:picLocks noChangeAspect="1" noChangeArrowheads="1"/>
              </p:cNvPicPr>
              <p:nvPr/>
            </p:nvPicPr>
            <p:blipFill>
              <a:blip r:embed="rId7"/>
              <a:srcRect/>
              <a:stretch>
                <a:fillRect/>
              </a:stretch>
            </p:blipFill>
            <p:spPr bwMode="auto">
              <a:xfrm>
                <a:off x="1978710" y="3726398"/>
                <a:ext cx="1587925" cy="696743"/>
              </a:xfrm>
              <a:prstGeom prst="rect">
                <a:avLst/>
              </a:prstGeom>
              <a:ln/>
            </p:spPr>
            <p:style>
              <a:lnRef idx="2">
                <a:schemeClr val="accent5"/>
              </a:lnRef>
              <a:fillRef idx="1">
                <a:schemeClr val="lt1"/>
              </a:fillRef>
              <a:effectRef idx="0">
                <a:schemeClr val="accent5"/>
              </a:effectRef>
              <a:fontRef idx="minor">
                <a:schemeClr val="dk1"/>
              </a:fontRef>
            </p:style>
          </p:pic>
        </p:grpSp>
        <p:grpSp>
          <p:nvGrpSpPr>
            <p:cNvPr id="11" name="10 Grupo"/>
            <p:cNvGrpSpPr/>
            <p:nvPr/>
          </p:nvGrpSpPr>
          <p:grpSpPr>
            <a:xfrm>
              <a:off x="885890" y="3867025"/>
              <a:ext cx="1592756" cy="1592756"/>
              <a:chOff x="2454821" y="178981"/>
              <a:chExt cx="1592756" cy="1592756"/>
            </a:xfrm>
            <a:grpFill/>
            <a:scene3d>
              <a:camera prst="orthographicFront">
                <a:rot lat="0" lon="0" rev="0"/>
              </a:camera>
              <a:lightRig rig="contrasting" dir="t">
                <a:rot lat="0" lon="0" rev="1200000"/>
              </a:lightRig>
            </a:scene3d>
          </p:grpSpPr>
          <p:sp>
            <p:nvSpPr>
              <p:cNvPr id="20" name="11 Forma"/>
              <p:cNvSpPr/>
              <p:nvPr/>
            </p:nvSpPr>
            <p:spPr>
              <a:xfrm rot="20700000">
                <a:off x="2454821" y="178981"/>
                <a:ext cx="1592756" cy="1592756"/>
              </a:xfrm>
              <a:prstGeom prst="gear6">
                <a:avLst/>
              </a:prstGeom>
              <a:ln/>
            </p:spPr>
            <p:style>
              <a:lnRef idx="2">
                <a:schemeClr val="accent5"/>
              </a:lnRef>
              <a:fillRef idx="1">
                <a:schemeClr val="lt1"/>
              </a:fillRef>
              <a:effectRef idx="0">
                <a:schemeClr val="accent5"/>
              </a:effectRef>
              <a:fontRef idx="minor">
                <a:schemeClr val="dk1"/>
              </a:fontRef>
            </p:style>
          </p:sp>
          <p:sp>
            <p:nvSpPr>
              <p:cNvPr id="21" name="Forma 4"/>
              <p:cNvSpPr/>
              <p:nvPr/>
            </p:nvSpPr>
            <p:spPr>
              <a:xfrm>
                <a:off x="2804160" y="528320"/>
                <a:ext cx="894080" cy="894080"/>
              </a:xfrm>
              <a:prstGeom prst="rect">
                <a:avLst/>
              </a:prstGeom>
              <a:ln/>
            </p:spPr>
            <p:style>
              <a:lnRef idx="2">
                <a:schemeClr val="accent5"/>
              </a:lnRef>
              <a:fillRef idx="1">
                <a:schemeClr val="lt1"/>
              </a:fillRef>
              <a:effectRef idx="0">
                <a:schemeClr val="accent5"/>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effectLst>
                      <a:outerShdw blurRad="38100" dist="38100" dir="2700000" algn="tl">
                        <a:srgbClr val="000000">
                          <a:alpha val="43137"/>
                        </a:srgbClr>
                      </a:outerShdw>
                    </a:effectLst>
                  </a:rPr>
                  <a:t>IES</a:t>
                </a:r>
                <a:endParaRPr lang="es-ES" sz="1800" b="1" kern="1200" dirty="0">
                  <a:solidFill>
                    <a:schemeClr val="tx1"/>
                  </a:solidFill>
                  <a:effectLst>
                    <a:outerShdw blurRad="38100" dist="38100" dir="2700000" algn="tl">
                      <a:srgbClr val="000000">
                        <a:alpha val="43137"/>
                      </a:srgbClr>
                    </a:outerShdw>
                  </a:effectLst>
                </a:endParaRPr>
              </a:p>
            </p:txBody>
          </p:sp>
        </p:grpSp>
        <p:grpSp>
          <p:nvGrpSpPr>
            <p:cNvPr id="12" name="13 Grupo"/>
            <p:cNvGrpSpPr/>
            <p:nvPr/>
          </p:nvGrpSpPr>
          <p:grpSpPr>
            <a:xfrm>
              <a:off x="-8781" y="3081154"/>
              <a:ext cx="1228178" cy="1253577"/>
              <a:chOff x="2323061" y="114437"/>
              <a:chExt cx="1592756" cy="1592756"/>
            </a:xfrm>
            <a:grpFill/>
            <a:scene3d>
              <a:camera prst="orthographicFront">
                <a:rot lat="0" lon="0" rev="0"/>
              </a:camera>
              <a:lightRig rig="contrasting" dir="t">
                <a:rot lat="0" lon="0" rev="1200000"/>
              </a:lightRig>
            </a:scene3d>
          </p:grpSpPr>
          <p:sp>
            <p:nvSpPr>
              <p:cNvPr id="18" name="14 Forma"/>
              <p:cNvSpPr/>
              <p:nvPr/>
            </p:nvSpPr>
            <p:spPr>
              <a:xfrm rot="20700000">
                <a:off x="2323061" y="114437"/>
                <a:ext cx="1592756" cy="1592756"/>
              </a:xfrm>
              <a:prstGeom prst="gear6">
                <a:avLst/>
              </a:prstGeom>
              <a:ln/>
            </p:spPr>
            <p:style>
              <a:lnRef idx="2">
                <a:schemeClr val="accent5"/>
              </a:lnRef>
              <a:fillRef idx="1">
                <a:schemeClr val="lt1"/>
              </a:fillRef>
              <a:effectRef idx="0">
                <a:schemeClr val="accent5"/>
              </a:effectRef>
              <a:fontRef idx="minor">
                <a:schemeClr val="dk1"/>
              </a:fontRef>
            </p:style>
          </p:sp>
          <p:sp>
            <p:nvSpPr>
              <p:cNvPr id="19" name="Forma 4"/>
              <p:cNvSpPr/>
              <p:nvPr/>
            </p:nvSpPr>
            <p:spPr>
              <a:xfrm>
                <a:off x="2622991" y="479911"/>
                <a:ext cx="894080" cy="894080"/>
              </a:xfrm>
              <a:prstGeom prst="rect">
                <a:avLst/>
              </a:prstGeom>
              <a:ln/>
            </p:spPr>
            <p:style>
              <a:lnRef idx="2">
                <a:schemeClr val="accent5"/>
              </a:lnRef>
              <a:fillRef idx="1">
                <a:schemeClr val="lt1"/>
              </a:fillRef>
              <a:effectRef idx="0">
                <a:schemeClr val="accent5"/>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900" b="1" kern="1200" dirty="0" err="1" smtClean="0">
                    <a:solidFill>
                      <a:schemeClr val="tx1"/>
                    </a:solidFill>
                    <a:effectLst>
                      <a:outerShdw blurRad="38100" dist="38100" dir="2700000" algn="tl">
                        <a:srgbClr val="000000">
                          <a:alpha val="43137"/>
                        </a:srgbClr>
                      </a:outerShdw>
                    </a:effectLst>
                  </a:rPr>
                  <a:t>KnoholEM</a:t>
                </a:r>
                <a:endParaRPr lang="es-ES" sz="900" b="1" kern="1200" dirty="0">
                  <a:solidFill>
                    <a:schemeClr val="tx1"/>
                  </a:solidFill>
                  <a:effectLst>
                    <a:outerShdw blurRad="38100" dist="38100" dir="2700000" algn="tl">
                      <a:srgbClr val="000000">
                        <a:alpha val="43137"/>
                      </a:srgbClr>
                    </a:outerShdw>
                  </a:effectLst>
                </a:endParaRPr>
              </a:p>
            </p:txBody>
          </p:sp>
        </p:grpSp>
        <p:grpSp>
          <p:nvGrpSpPr>
            <p:cNvPr id="13" name="16 Grupo"/>
            <p:cNvGrpSpPr/>
            <p:nvPr/>
          </p:nvGrpSpPr>
          <p:grpSpPr>
            <a:xfrm>
              <a:off x="2129309" y="4842385"/>
              <a:ext cx="1592756" cy="1592756"/>
              <a:chOff x="2454821" y="178981"/>
              <a:chExt cx="1592756" cy="1592756"/>
            </a:xfrm>
            <a:grpFill/>
            <a:scene3d>
              <a:camera prst="orthographicFront">
                <a:rot lat="0" lon="0" rev="0"/>
              </a:camera>
              <a:lightRig rig="contrasting" dir="t">
                <a:rot lat="0" lon="0" rev="1200000"/>
              </a:lightRig>
            </a:scene3d>
          </p:grpSpPr>
          <p:sp>
            <p:nvSpPr>
              <p:cNvPr id="16" name="17 Forma"/>
              <p:cNvSpPr/>
              <p:nvPr/>
            </p:nvSpPr>
            <p:spPr>
              <a:xfrm rot="20700000">
                <a:off x="2454821" y="178981"/>
                <a:ext cx="1592756" cy="1592756"/>
              </a:xfrm>
              <a:prstGeom prst="gear6">
                <a:avLst/>
              </a:prstGeom>
              <a:ln/>
            </p:spPr>
            <p:style>
              <a:lnRef idx="2">
                <a:schemeClr val="accent5"/>
              </a:lnRef>
              <a:fillRef idx="1">
                <a:schemeClr val="lt1"/>
              </a:fillRef>
              <a:effectRef idx="0">
                <a:schemeClr val="accent5"/>
              </a:effectRef>
              <a:fontRef idx="minor">
                <a:schemeClr val="dk1"/>
              </a:fontRef>
            </p:style>
          </p:sp>
          <p:sp>
            <p:nvSpPr>
              <p:cNvPr id="17" name="Forma 4"/>
              <p:cNvSpPr/>
              <p:nvPr/>
            </p:nvSpPr>
            <p:spPr>
              <a:xfrm>
                <a:off x="2804160" y="528320"/>
                <a:ext cx="894080" cy="894080"/>
              </a:xfrm>
              <a:prstGeom prst="rect">
                <a:avLst/>
              </a:prstGeom>
              <a:ln/>
            </p:spPr>
            <p:style>
              <a:lnRef idx="2">
                <a:schemeClr val="accent5"/>
              </a:lnRef>
              <a:fillRef idx="1">
                <a:schemeClr val="lt1"/>
              </a:fillRef>
              <a:effectRef idx="0">
                <a:schemeClr val="accent5"/>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600" b="1" dirty="0" smtClean="0">
                    <a:solidFill>
                      <a:schemeClr val="tx1"/>
                    </a:solidFill>
                    <a:effectLst>
                      <a:outerShdw blurRad="38100" dist="38100" dir="2700000" algn="tl">
                        <a:srgbClr val="000000">
                          <a:alpha val="43137"/>
                        </a:srgbClr>
                      </a:outerShdw>
                    </a:effectLst>
                  </a:rPr>
                  <a:t>WIDEST</a:t>
                </a:r>
                <a:endParaRPr lang="es-ES" sz="1600" b="1" kern="1200" dirty="0">
                  <a:solidFill>
                    <a:schemeClr val="tx1"/>
                  </a:solidFill>
                  <a:effectLst>
                    <a:outerShdw blurRad="38100" dist="38100" dir="2700000" algn="tl">
                      <a:srgbClr val="000000">
                        <a:alpha val="43137"/>
                      </a:srgbClr>
                    </a:outerShdw>
                  </a:effectLst>
                </a:endParaRPr>
              </a:p>
            </p:txBody>
          </p:sp>
        </p:grpSp>
        <p:sp>
          <p:nvSpPr>
            <p:cNvPr id="14" name="19 Flecha circular"/>
            <p:cNvSpPr/>
            <p:nvPr/>
          </p:nvSpPr>
          <p:spPr>
            <a:xfrm rot="17940310">
              <a:off x="561620" y="3542755"/>
              <a:ext cx="2241296" cy="2241296"/>
            </a:xfrm>
            <a:prstGeom prst="circularArrow">
              <a:avLst>
                <a:gd name="adj1" fmla="val 5984"/>
                <a:gd name="adj2" fmla="val 394124"/>
                <a:gd name="adj3" fmla="val 13313824"/>
                <a:gd name="adj4" fmla="val 10508221"/>
                <a:gd name="adj5" fmla="val 6981"/>
              </a:avLst>
            </a:prstGeom>
            <a:ln/>
          </p:spPr>
          <p:style>
            <a:lnRef idx="2">
              <a:schemeClr val="accent5"/>
            </a:lnRef>
            <a:fillRef idx="1">
              <a:schemeClr val="lt1"/>
            </a:fillRef>
            <a:effectRef idx="0">
              <a:schemeClr val="accent5"/>
            </a:effectRef>
            <a:fontRef idx="minor">
              <a:schemeClr val="dk1"/>
            </a:fontRef>
          </p:style>
        </p:sp>
        <p:sp>
          <p:nvSpPr>
            <p:cNvPr id="15" name="20 Forma"/>
            <p:cNvSpPr/>
            <p:nvPr/>
          </p:nvSpPr>
          <p:spPr>
            <a:xfrm rot="15517386">
              <a:off x="1835788" y="4784824"/>
              <a:ext cx="2078736" cy="2078736"/>
            </a:xfrm>
            <a:prstGeom prst="leftCircularArrow">
              <a:avLst>
                <a:gd name="adj1" fmla="val 6452"/>
                <a:gd name="adj2" fmla="val 429999"/>
                <a:gd name="adj3" fmla="val 10489124"/>
                <a:gd name="adj4" fmla="val 14837806"/>
                <a:gd name="adj5" fmla="val 7527"/>
              </a:avLst>
            </a:prstGeom>
            <a:ln/>
          </p:spPr>
          <p:style>
            <a:lnRef idx="2">
              <a:schemeClr val="accent5"/>
            </a:lnRef>
            <a:fillRef idx="1">
              <a:schemeClr val="lt1"/>
            </a:fillRef>
            <a:effectRef idx="0">
              <a:schemeClr val="accent5"/>
            </a:effectRef>
            <a:fontRef idx="minor">
              <a:schemeClr val="dk1"/>
            </a:fontRef>
          </p:style>
        </p:sp>
      </p:grpSp>
      <p:sp>
        <p:nvSpPr>
          <p:cNvPr id="24" name="21 Rectángulo"/>
          <p:cNvSpPr/>
          <p:nvPr/>
        </p:nvSpPr>
        <p:spPr>
          <a:xfrm>
            <a:off x="4788024" y="1464979"/>
            <a:ext cx="4216194" cy="1508105"/>
          </a:xfrm>
          <a:prstGeom prst="rect">
            <a:avLst/>
          </a:prstGeom>
          <a:ln/>
          <a:effectLst>
            <a:glow rad="1397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a:solidFill>
                  <a:schemeClr val="tx1"/>
                </a:solidFill>
                <a:effectLst>
                  <a:outerShdw blurRad="38100" dist="38100" dir="2700000" algn="tl">
                    <a:srgbClr val="000000">
                      <a:alpha val="43137"/>
                    </a:srgbClr>
                  </a:outerShdw>
                </a:effectLst>
              </a:rPr>
              <a:t>Smart Water Management </a:t>
            </a:r>
            <a:endParaRPr lang="en-US" sz="2000" b="1" dirty="0" smtClean="0">
              <a:solidFill>
                <a:schemeClr val="tx1"/>
              </a:solidFill>
              <a:effectLst>
                <a:outerShdw blurRad="38100" dist="38100" dir="2700000" algn="tl">
                  <a:srgbClr val="000000">
                    <a:alpha val="43137"/>
                  </a:srgbClr>
                </a:outerShdw>
              </a:effectLst>
            </a:endParaRPr>
          </a:p>
          <a:p>
            <a:pPr algn="ctr"/>
            <a:r>
              <a:rPr lang="en-US" dirty="0" smtClean="0">
                <a:solidFill>
                  <a:schemeClr val="tx1"/>
                </a:solidFill>
              </a:rPr>
              <a:t>Irrigation </a:t>
            </a:r>
            <a:r>
              <a:rPr lang="en-US" dirty="0">
                <a:solidFill>
                  <a:schemeClr val="tx1"/>
                </a:solidFill>
              </a:rPr>
              <a:t>Manager (low scale), Pumping Scheduler, Water Allocation Manager, Basin flow manager (focus on  large scale irrigation</a:t>
            </a:r>
            <a:r>
              <a:rPr lang="en-US" dirty="0" smtClean="0">
                <a:solidFill>
                  <a:schemeClr val="tx1"/>
                </a:solidFill>
              </a:rPr>
              <a:t>).</a:t>
            </a:r>
            <a:endParaRPr lang="en-US" dirty="0">
              <a:solidFill>
                <a:schemeClr val="tx1"/>
              </a:solidFill>
            </a:endParaRPr>
          </a:p>
        </p:txBody>
      </p:sp>
      <p:sp>
        <p:nvSpPr>
          <p:cNvPr id="25" name="22 Rectángulo"/>
          <p:cNvSpPr/>
          <p:nvPr/>
        </p:nvSpPr>
        <p:spPr>
          <a:xfrm>
            <a:off x="4788024" y="3087999"/>
            <a:ext cx="4216194" cy="954107"/>
          </a:xfrm>
          <a:prstGeom prst="rect">
            <a:avLst/>
          </a:prstGeom>
          <a:ln/>
          <a:effectLst>
            <a:glow rad="1397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a:solidFill>
                  <a:schemeClr val="tx1"/>
                </a:solidFill>
                <a:effectLst>
                  <a:outerShdw blurRad="38100" dist="38100" dir="2700000" algn="tl">
                    <a:srgbClr val="000000">
                      <a:alpha val="43137"/>
                    </a:srgbClr>
                  </a:outerShdw>
                </a:effectLst>
              </a:rPr>
              <a:t>Real Time Flood Risk </a:t>
            </a:r>
            <a:r>
              <a:rPr lang="en-US" sz="2000" b="1" dirty="0" smtClean="0">
                <a:solidFill>
                  <a:schemeClr val="tx1"/>
                </a:solidFill>
                <a:effectLst>
                  <a:outerShdw blurRad="38100" dist="38100" dir="2700000" algn="tl">
                    <a:srgbClr val="000000">
                      <a:alpha val="43137"/>
                    </a:srgbClr>
                  </a:outerShdw>
                </a:effectLst>
              </a:rPr>
              <a:t>Manager</a:t>
            </a:r>
          </a:p>
          <a:p>
            <a:pPr algn="ctr"/>
            <a:r>
              <a:rPr lang="en-US" dirty="0">
                <a:solidFill>
                  <a:schemeClr val="tx1"/>
                </a:solidFill>
              </a:rPr>
              <a:t>Web based risk flood manager, water risk reasoners</a:t>
            </a:r>
            <a:r>
              <a:rPr lang="en-US" dirty="0" smtClean="0">
                <a:solidFill>
                  <a:schemeClr val="tx1"/>
                </a:solidFill>
              </a:rPr>
              <a:t>.</a:t>
            </a:r>
            <a:endParaRPr lang="en-US" dirty="0">
              <a:solidFill>
                <a:schemeClr val="tx1"/>
              </a:solidFill>
            </a:endParaRPr>
          </a:p>
        </p:txBody>
      </p:sp>
      <p:sp>
        <p:nvSpPr>
          <p:cNvPr id="26" name="23 Rectángulo"/>
          <p:cNvSpPr/>
          <p:nvPr/>
        </p:nvSpPr>
        <p:spPr>
          <a:xfrm>
            <a:off x="4788024" y="4142110"/>
            <a:ext cx="4216194" cy="1231106"/>
          </a:xfrm>
          <a:prstGeom prst="rect">
            <a:avLst/>
          </a:prstGeom>
          <a:ln/>
          <a:effectLst>
            <a:glow rad="1397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smtClean="0">
                <a:solidFill>
                  <a:schemeClr val="tx1"/>
                </a:solidFill>
                <a:effectLst>
                  <a:outerShdw blurRad="38100" dist="38100" dir="2700000" algn="tl">
                    <a:srgbClr val="000000">
                      <a:alpha val="43137"/>
                    </a:srgbClr>
                  </a:outerShdw>
                </a:effectLst>
              </a:rPr>
              <a:t>Nexus Platform</a:t>
            </a:r>
          </a:p>
          <a:p>
            <a:pPr algn="ctr"/>
            <a:r>
              <a:rPr lang="en-US" dirty="0" smtClean="0">
                <a:solidFill>
                  <a:schemeClr val="tx1"/>
                </a:solidFill>
              </a:rPr>
              <a:t>Food-Water-Energy </a:t>
            </a:r>
            <a:r>
              <a:rPr lang="en-US" dirty="0">
                <a:solidFill>
                  <a:schemeClr val="tx1"/>
                </a:solidFill>
              </a:rPr>
              <a:t>Integration game (agricultural domain</a:t>
            </a:r>
            <a:r>
              <a:rPr lang="en-US" dirty="0" smtClean="0">
                <a:solidFill>
                  <a:schemeClr val="tx1"/>
                </a:solidFill>
              </a:rPr>
              <a:t>)</a:t>
            </a:r>
          </a:p>
          <a:p>
            <a:pPr algn="ctr"/>
            <a:r>
              <a:rPr lang="en-US" dirty="0">
                <a:solidFill>
                  <a:schemeClr val="tx1"/>
                </a:solidFill>
              </a:rPr>
              <a:t>Gaming </a:t>
            </a:r>
            <a:r>
              <a:rPr lang="en-US" dirty="0" smtClean="0">
                <a:solidFill>
                  <a:schemeClr val="tx1"/>
                </a:solidFill>
              </a:rPr>
              <a:t>tool, multi-sectorial reasoners</a:t>
            </a:r>
            <a:endParaRPr lang="en-US" dirty="0">
              <a:solidFill>
                <a:schemeClr val="tx1"/>
              </a:solidFill>
            </a:endParaRPr>
          </a:p>
        </p:txBody>
      </p:sp>
    </p:spTree>
    <p:extLst>
      <p:ext uri="{BB962C8B-B14F-4D97-AF65-F5344CB8AC3E}">
        <p14:creationId xmlns:p14="http://schemas.microsoft.com/office/powerpoint/2010/main" val="1750850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err="1" smtClean="0"/>
              <a:t>Inclam</a:t>
            </a:r>
            <a:endParaRPr lang="es-ES" dirty="0"/>
          </a:p>
        </p:txBody>
      </p:sp>
      <p:pic>
        <p:nvPicPr>
          <p:cNvPr id="5" name="Picture 15" descr="InclamPantoneTransparente"/>
          <p:cNvPicPr>
            <a:picLocks noChangeAspect="1" noChangeArrowheads="1"/>
          </p:cNvPicPr>
          <p:nvPr/>
        </p:nvPicPr>
        <p:blipFill>
          <a:blip r:embed="rId2" cstate="print"/>
          <a:srcRect r="67838"/>
          <a:stretch>
            <a:fillRect/>
          </a:stretch>
        </p:blipFill>
        <p:spPr bwMode="auto">
          <a:xfrm>
            <a:off x="4658200" y="40067"/>
            <a:ext cx="1023278" cy="720080"/>
          </a:xfrm>
          <a:prstGeom prst="rect">
            <a:avLst/>
          </a:prstGeom>
          <a:noFill/>
        </p:spPr>
      </p:pic>
      <p:pic>
        <p:nvPicPr>
          <p:cNvPr id="10" name="Imagen 3"/>
          <p:cNvPicPr>
            <a:picLocks noChangeAspect="1"/>
          </p:cNvPicPr>
          <p:nvPr/>
        </p:nvPicPr>
        <p:blipFill>
          <a:blip r:embed="rId3"/>
          <a:stretch>
            <a:fillRect/>
          </a:stretch>
        </p:blipFill>
        <p:spPr>
          <a:xfrm>
            <a:off x="4938386" y="3644583"/>
            <a:ext cx="4052938" cy="2867625"/>
          </a:xfrm>
          <a:prstGeom prst="rect">
            <a:avLst/>
          </a:prstGeom>
        </p:spPr>
      </p:pic>
      <p:sp>
        <p:nvSpPr>
          <p:cNvPr id="11" name="CuadroTexto 4"/>
          <p:cNvSpPr txBox="1"/>
          <p:nvPr/>
        </p:nvSpPr>
        <p:spPr>
          <a:xfrm>
            <a:off x="113131" y="1543738"/>
            <a:ext cx="1839384" cy="523220"/>
          </a:xfrm>
          <a:prstGeom prst="rect">
            <a:avLst/>
          </a:prstGeom>
          <a:noFill/>
        </p:spPr>
        <p:txBody>
          <a:bodyPr wrap="square" rtlCol="0">
            <a:spAutoFit/>
          </a:bodyPr>
          <a:lstStyle/>
          <a:p>
            <a:r>
              <a:rPr lang="es-ES" sz="1400" dirty="0" err="1" smtClean="0">
                <a:solidFill>
                  <a:srgbClr val="1986D5"/>
                </a:solidFill>
              </a:rPr>
              <a:t>Hydrologic</a:t>
            </a:r>
            <a:r>
              <a:rPr lang="es-ES" sz="1400" dirty="0" smtClean="0">
                <a:solidFill>
                  <a:srgbClr val="1986D5"/>
                </a:solidFill>
              </a:rPr>
              <a:t> and </a:t>
            </a:r>
            <a:r>
              <a:rPr lang="es-ES" sz="1400" dirty="0" err="1" smtClean="0">
                <a:solidFill>
                  <a:srgbClr val="1986D5"/>
                </a:solidFill>
              </a:rPr>
              <a:t>hydraulic</a:t>
            </a:r>
            <a:r>
              <a:rPr lang="es-ES" sz="1400" dirty="0" smtClean="0">
                <a:solidFill>
                  <a:srgbClr val="1986D5"/>
                </a:solidFill>
              </a:rPr>
              <a:t> </a:t>
            </a:r>
            <a:r>
              <a:rPr lang="es-ES" sz="1400" dirty="0" err="1" smtClean="0">
                <a:solidFill>
                  <a:srgbClr val="1986D5"/>
                </a:solidFill>
              </a:rPr>
              <a:t>models</a:t>
            </a:r>
            <a:endParaRPr lang="es-ES" sz="1400" dirty="0">
              <a:solidFill>
                <a:srgbClr val="1986D5"/>
              </a:solidFill>
            </a:endParaRPr>
          </a:p>
        </p:txBody>
      </p:sp>
      <p:sp>
        <p:nvSpPr>
          <p:cNvPr id="12" name="CuadroTexto 5"/>
          <p:cNvSpPr txBox="1"/>
          <p:nvPr/>
        </p:nvSpPr>
        <p:spPr>
          <a:xfrm>
            <a:off x="1952515" y="1543738"/>
            <a:ext cx="1839384" cy="523220"/>
          </a:xfrm>
          <a:prstGeom prst="rect">
            <a:avLst/>
          </a:prstGeom>
          <a:noFill/>
        </p:spPr>
        <p:txBody>
          <a:bodyPr wrap="square" rtlCol="0">
            <a:spAutoFit/>
          </a:bodyPr>
          <a:lstStyle/>
          <a:p>
            <a:r>
              <a:rPr lang="es-ES" sz="1400" dirty="0" err="1" smtClean="0">
                <a:solidFill>
                  <a:srgbClr val="1986D5"/>
                </a:solidFill>
              </a:rPr>
              <a:t>Integrated</a:t>
            </a:r>
            <a:r>
              <a:rPr lang="es-ES" sz="1400" dirty="0" smtClean="0">
                <a:solidFill>
                  <a:srgbClr val="1986D5"/>
                </a:solidFill>
              </a:rPr>
              <a:t> </a:t>
            </a:r>
            <a:r>
              <a:rPr lang="es-ES" sz="1400" dirty="0" err="1" smtClean="0">
                <a:solidFill>
                  <a:srgbClr val="1986D5"/>
                </a:solidFill>
              </a:rPr>
              <a:t>resource</a:t>
            </a:r>
            <a:r>
              <a:rPr lang="es-ES" sz="1400" dirty="0" smtClean="0">
                <a:solidFill>
                  <a:srgbClr val="1986D5"/>
                </a:solidFill>
              </a:rPr>
              <a:t> </a:t>
            </a:r>
            <a:r>
              <a:rPr lang="es-ES" sz="1400" dirty="0" err="1" smtClean="0">
                <a:solidFill>
                  <a:srgbClr val="1986D5"/>
                </a:solidFill>
              </a:rPr>
              <a:t>management</a:t>
            </a:r>
            <a:r>
              <a:rPr lang="es-ES" sz="1400" dirty="0" smtClean="0">
                <a:solidFill>
                  <a:srgbClr val="1986D5"/>
                </a:solidFill>
              </a:rPr>
              <a:t> </a:t>
            </a:r>
            <a:r>
              <a:rPr lang="es-ES" sz="1400" dirty="0" err="1" smtClean="0">
                <a:solidFill>
                  <a:srgbClr val="1986D5"/>
                </a:solidFill>
              </a:rPr>
              <a:t>systems</a:t>
            </a:r>
            <a:endParaRPr lang="es-ES" sz="1400" dirty="0">
              <a:solidFill>
                <a:srgbClr val="1986D5"/>
              </a:solidFill>
            </a:endParaRPr>
          </a:p>
        </p:txBody>
      </p:sp>
      <p:sp>
        <p:nvSpPr>
          <p:cNvPr id="13" name="CuadroTexto 6"/>
          <p:cNvSpPr txBox="1"/>
          <p:nvPr/>
        </p:nvSpPr>
        <p:spPr>
          <a:xfrm>
            <a:off x="3922729" y="1543738"/>
            <a:ext cx="1993547" cy="523220"/>
          </a:xfrm>
          <a:prstGeom prst="rect">
            <a:avLst/>
          </a:prstGeom>
          <a:noFill/>
        </p:spPr>
        <p:txBody>
          <a:bodyPr wrap="square" rtlCol="0">
            <a:spAutoFit/>
          </a:bodyPr>
          <a:lstStyle/>
          <a:p>
            <a:r>
              <a:rPr lang="en-US" sz="1400" dirty="0" smtClean="0">
                <a:solidFill>
                  <a:srgbClr val="1986D5"/>
                </a:solidFill>
              </a:rPr>
              <a:t>New technologies for water treatment plants</a:t>
            </a:r>
            <a:endParaRPr lang="es-ES" sz="1400" dirty="0">
              <a:solidFill>
                <a:srgbClr val="1986D5"/>
              </a:solidFill>
            </a:endParaRPr>
          </a:p>
        </p:txBody>
      </p:sp>
      <p:sp>
        <p:nvSpPr>
          <p:cNvPr id="14" name="CuadroTexto 7"/>
          <p:cNvSpPr txBox="1"/>
          <p:nvPr/>
        </p:nvSpPr>
        <p:spPr>
          <a:xfrm>
            <a:off x="5856512" y="1543738"/>
            <a:ext cx="1993547" cy="523220"/>
          </a:xfrm>
          <a:prstGeom prst="rect">
            <a:avLst/>
          </a:prstGeom>
          <a:noFill/>
        </p:spPr>
        <p:txBody>
          <a:bodyPr wrap="square" rtlCol="0">
            <a:spAutoFit/>
          </a:bodyPr>
          <a:lstStyle/>
          <a:p>
            <a:r>
              <a:rPr lang="en-US" sz="1400" dirty="0" smtClean="0">
                <a:solidFill>
                  <a:srgbClr val="1986D5"/>
                </a:solidFill>
              </a:rPr>
              <a:t>Calculating the carbon footprint by sectors</a:t>
            </a:r>
            <a:endParaRPr lang="es-ES" sz="1400" dirty="0">
              <a:solidFill>
                <a:srgbClr val="1986D5"/>
              </a:solidFill>
            </a:endParaRPr>
          </a:p>
        </p:txBody>
      </p:sp>
      <p:sp>
        <p:nvSpPr>
          <p:cNvPr id="15" name="Flecha derecha 8"/>
          <p:cNvSpPr/>
          <p:nvPr/>
        </p:nvSpPr>
        <p:spPr>
          <a:xfrm>
            <a:off x="233573" y="1172196"/>
            <a:ext cx="8487079" cy="31467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dirty="0"/>
          </a:p>
        </p:txBody>
      </p:sp>
      <p:sp>
        <p:nvSpPr>
          <p:cNvPr id="16" name="CuadroTexto 9"/>
          <p:cNvSpPr txBox="1"/>
          <p:nvPr/>
        </p:nvSpPr>
        <p:spPr>
          <a:xfrm>
            <a:off x="3049160" y="2513428"/>
            <a:ext cx="2083071" cy="369332"/>
          </a:xfrm>
          <a:prstGeom prst="rect">
            <a:avLst/>
          </a:prstGeom>
          <a:noFill/>
        </p:spPr>
        <p:txBody>
          <a:bodyPr wrap="none" rtlCol="0">
            <a:spAutoFit/>
          </a:bodyPr>
          <a:lstStyle/>
          <a:p>
            <a:r>
              <a:rPr lang="es-ES" b="1" dirty="0" err="1" smtClean="0">
                <a:solidFill>
                  <a:srgbClr val="595959"/>
                </a:solidFill>
              </a:rPr>
              <a:t>Technology</a:t>
            </a:r>
            <a:r>
              <a:rPr lang="es-ES" b="1" dirty="0" smtClean="0">
                <a:solidFill>
                  <a:srgbClr val="595959"/>
                </a:solidFill>
              </a:rPr>
              <a:t> Transfer</a:t>
            </a:r>
            <a:endParaRPr lang="es-ES" b="1" dirty="0">
              <a:solidFill>
                <a:srgbClr val="595959"/>
              </a:solidFill>
            </a:endParaRPr>
          </a:p>
        </p:txBody>
      </p:sp>
      <p:sp>
        <p:nvSpPr>
          <p:cNvPr id="17" name="Flecha derecha 10"/>
          <p:cNvSpPr/>
          <p:nvPr/>
        </p:nvSpPr>
        <p:spPr>
          <a:xfrm>
            <a:off x="5614855" y="2542626"/>
            <a:ext cx="3103197" cy="34013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8" name="Flecha derecha 11"/>
          <p:cNvSpPr/>
          <p:nvPr/>
        </p:nvSpPr>
        <p:spPr>
          <a:xfrm flipH="1">
            <a:off x="113131" y="2544683"/>
            <a:ext cx="2704338" cy="30452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a:p>
        </p:txBody>
      </p:sp>
      <p:sp>
        <p:nvSpPr>
          <p:cNvPr id="19" name="CuadroTexto 12"/>
          <p:cNvSpPr txBox="1"/>
          <p:nvPr/>
        </p:nvSpPr>
        <p:spPr>
          <a:xfrm>
            <a:off x="6071463" y="3143858"/>
            <a:ext cx="1504643" cy="369332"/>
          </a:xfrm>
          <a:prstGeom prst="rect">
            <a:avLst/>
          </a:prstGeom>
          <a:noFill/>
        </p:spPr>
        <p:txBody>
          <a:bodyPr wrap="none" rtlCol="0">
            <a:spAutoFit/>
          </a:bodyPr>
          <a:lstStyle/>
          <a:p>
            <a:r>
              <a:rPr lang="es-ES" b="1" dirty="0" smtClean="0">
                <a:solidFill>
                  <a:srgbClr val="595959"/>
                </a:solidFill>
              </a:rPr>
              <a:t>PARTNERSHIP</a:t>
            </a:r>
          </a:p>
        </p:txBody>
      </p:sp>
      <p:sp>
        <p:nvSpPr>
          <p:cNvPr id="20" name="22 CuadroTexto"/>
          <p:cNvSpPr txBox="1"/>
          <p:nvPr/>
        </p:nvSpPr>
        <p:spPr>
          <a:xfrm>
            <a:off x="113130" y="2985386"/>
            <a:ext cx="4694780" cy="1055608"/>
          </a:xfrm>
          <a:prstGeom prst="roundRect">
            <a:avLst/>
          </a:prstGeom>
          <a:solidFill>
            <a:srgbClr val="FFFFFF">
              <a:alpha val="76000"/>
            </a:srgb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effectLst>
            <a:outerShdw blurRad="152400" dist="317500" dir="5400000" sx="90000" sy="-19000" rotWithShape="0">
              <a:prstClr val="black">
                <a:alpha val="15000"/>
              </a:prstClr>
            </a:outerShdw>
          </a:effectLst>
        </p:spPr>
        <p:txBody>
          <a:bodyPr wrap="square" rtlCol="0">
            <a:spAutoFit/>
          </a:bodyPr>
          <a:lstStyle/>
          <a:p>
            <a:pPr indent="-4763" algn="ctr"/>
            <a:r>
              <a:rPr lang="en-US" sz="2800" b="1" i="1" dirty="0" smtClean="0">
                <a:solidFill>
                  <a:schemeClr val="bg1">
                    <a:lumMod val="50000"/>
                  </a:schemeClr>
                </a:solidFill>
              </a:rPr>
              <a:t>€ 1.5 million </a:t>
            </a:r>
          </a:p>
          <a:p>
            <a:pPr indent="-4763" algn="ctr"/>
            <a:r>
              <a:rPr lang="en-US" sz="2800" b="1" i="1" dirty="0" smtClean="0">
                <a:solidFill>
                  <a:schemeClr val="bg1">
                    <a:lumMod val="50000"/>
                  </a:schemeClr>
                </a:solidFill>
              </a:rPr>
              <a:t>investment in R &amp; D</a:t>
            </a:r>
            <a:endParaRPr lang="es-ES_tradnl" sz="2800" b="1" i="1" dirty="0" smtClean="0">
              <a:solidFill>
                <a:schemeClr val="bg1">
                  <a:lumMod val="50000"/>
                </a:schemeClr>
              </a:solidFill>
            </a:endParaRPr>
          </a:p>
        </p:txBody>
      </p:sp>
      <p:sp>
        <p:nvSpPr>
          <p:cNvPr id="21" name="24 CuadroTexto"/>
          <p:cNvSpPr txBox="1"/>
          <p:nvPr/>
        </p:nvSpPr>
        <p:spPr>
          <a:xfrm>
            <a:off x="113131" y="4192496"/>
            <a:ext cx="4694780" cy="1055608"/>
          </a:xfrm>
          <a:prstGeom prst="roundRect">
            <a:avLst/>
          </a:prstGeom>
          <a:solidFill>
            <a:srgbClr val="FFFFFF">
              <a:alpha val="76000"/>
            </a:srgb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effectLst>
            <a:outerShdw blurRad="152400" dist="317500" dir="5400000" sx="90000" sy="-19000" rotWithShape="0">
              <a:prstClr val="black">
                <a:alpha val="15000"/>
              </a:prstClr>
            </a:outerShdw>
          </a:effectLst>
        </p:spPr>
        <p:txBody>
          <a:bodyPr wrap="square" rtlCol="0">
            <a:spAutoFit/>
          </a:bodyPr>
          <a:lstStyle/>
          <a:p>
            <a:pPr indent="-4763" algn="ctr"/>
            <a:r>
              <a:rPr lang="en-US" sz="2800" b="1" i="1" dirty="0" smtClean="0">
                <a:solidFill>
                  <a:schemeClr val="bg1">
                    <a:lumMod val="50000"/>
                  </a:schemeClr>
                </a:solidFill>
              </a:rPr>
              <a:t>+20% Of staff </a:t>
            </a:r>
          </a:p>
          <a:p>
            <a:pPr indent="-4763" algn="ctr"/>
            <a:r>
              <a:rPr lang="en-US" sz="2800" b="1" i="1" dirty="0" smtClean="0">
                <a:solidFill>
                  <a:schemeClr val="bg1">
                    <a:lumMod val="50000"/>
                  </a:schemeClr>
                </a:solidFill>
              </a:rPr>
              <a:t>working in R &amp; D</a:t>
            </a:r>
            <a:endParaRPr lang="es-ES_tradnl" sz="2800" b="1" i="1" dirty="0" smtClean="0">
              <a:solidFill>
                <a:schemeClr val="bg1">
                  <a:lumMod val="50000"/>
                </a:schemeClr>
              </a:solidFill>
            </a:endParaRPr>
          </a:p>
        </p:txBody>
      </p:sp>
      <p:pic>
        <p:nvPicPr>
          <p:cNvPr id="22" name="Picture 1" descr="def">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482" y="2104807"/>
            <a:ext cx="860200" cy="45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16"/>
          <p:cNvSpPr txBox="1"/>
          <p:nvPr/>
        </p:nvSpPr>
        <p:spPr>
          <a:xfrm>
            <a:off x="367128" y="802864"/>
            <a:ext cx="2291589" cy="369332"/>
          </a:xfrm>
          <a:prstGeom prst="rect">
            <a:avLst/>
          </a:prstGeom>
          <a:noFill/>
        </p:spPr>
        <p:txBody>
          <a:bodyPr wrap="none" rtlCol="0">
            <a:spAutoFit/>
          </a:bodyPr>
          <a:lstStyle/>
          <a:p>
            <a:r>
              <a:rPr lang="es-ES" b="1" dirty="0" err="1" smtClean="0">
                <a:solidFill>
                  <a:srgbClr val="595959"/>
                </a:solidFill>
              </a:rPr>
              <a:t>Main</a:t>
            </a:r>
            <a:r>
              <a:rPr lang="es-ES" b="1" dirty="0" smtClean="0">
                <a:solidFill>
                  <a:srgbClr val="595959"/>
                </a:solidFill>
              </a:rPr>
              <a:t> </a:t>
            </a:r>
            <a:r>
              <a:rPr lang="es-ES" b="1" dirty="0" err="1" smtClean="0">
                <a:solidFill>
                  <a:srgbClr val="595959"/>
                </a:solidFill>
              </a:rPr>
              <a:t>lines</a:t>
            </a:r>
            <a:r>
              <a:rPr lang="es-ES" b="1" dirty="0" smtClean="0">
                <a:solidFill>
                  <a:srgbClr val="595959"/>
                </a:solidFill>
              </a:rPr>
              <a:t> of </a:t>
            </a:r>
            <a:r>
              <a:rPr lang="es-ES" b="1" dirty="0" err="1" smtClean="0">
                <a:solidFill>
                  <a:srgbClr val="595959"/>
                </a:solidFill>
              </a:rPr>
              <a:t>research</a:t>
            </a:r>
            <a:endParaRPr lang="es-ES" b="1" dirty="0">
              <a:solidFill>
                <a:srgbClr val="595959"/>
              </a:solidFill>
            </a:endParaRPr>
          </a:p>
        </p:txBody>
      </p:sp>
      <p:sp>
        <p:nvSpPr>
          <p:cNvPr id="24" name="24 CuadroTexto"/>
          <p:cNvSpPr txBox="1"/>
          <p:nvPr/>
        </p:nvSpPr>
        <p:spPr>
          <a:xfrm>
            <a:off x="123314" y="5382849"/>
            <a:ext cx="4834977" cy="1293971"/>
          </a:xfrm>
          <a:prstGeom prst="roundRect">
            <a:avLst/>
          </a:prstGeom>
          <a:solidFill>
            <a:srgbClr val="FFFFFF">
              <a:alpha val="76000"/>
            </a:srgb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effectLst>
            <a:outerShdw blurRad="152400" dist="317500" dir="5400000" sx="90000" sy="-19000" rotWithShape="0">
              <a:prstClr val="black">
                <a:alpha val="15000"/>
              </a:prstClr>
            </a:outerShdw>
          </a:effectLst>
        </p:spPr>
        <p:txBody>
          <a:bodyPr wrap="square" rtlCol="0">
            <a:spAutoFit/>
          </a:bodyPr>
          <a:lstStyle/>
          <a:p>
            <a:pPr indent="-4763" algn="ctr"/>
            <a:r>
              <a:rPr lang="en-US" sz="2400" b="1" i="1" dirty="0" smtClean="0">
                <a:solidFill>
                  <a:schemeClr val="bg1">
                    <a:lumMod val="50000"/>
                  </a:schemeClr>
                </a:solidFill>
              </a:rPr>
              <a:t>1st EUROPEAN PROJECT within the </a:t>
            </a:r>
            <a:r>
              <a:rPr lang="en-US" sz="2200" b="1" i="1" dirty="0" smtClean="0">
                <a:solidFill>
                  <a:schemeClr val="bg1">
                    <a:lumMod val="50000"/>
                  </a:schemeClr>
                </a:solidFill>
              </a:rPr>
              <a:t>SEVENTH FRAMEWORK PROGRAMME </a:t>
            </a:r>
            <a:r>
              <a:rPr lang="en-US" sz="2400" b="1" i="1" dirty="0" smtClean="0">
                <a:solidFill>
                  <a:schemeClr val="bg1">
                    <a:lumMod val="50000"/>
                  </a:schemeClr>
                </a:solidFill>
              </a:rPr>
              <a:t>in 2012</a:t>
            </a:r>
            <a:endParaRPr lang="es-ES_tradnl" sz="2400" b="1" i="1" dirty="0" smtClean="0">
              <a:solidFill>
                <a:schemeClr val="bg1">
                  <a:lumMod val="50000"/>
                </a:schemeClr>
              </a:solidFill>
            </a:endParaRPr>
          </a:p>
        </p:txBody>
      </p:sp>
    </p:spTree>
    <p:extLst>
      <p:ext uri="{BB962C8B-B14F-4D97-AF65-F5344CB8AC3E}">
        <p14:creationId xmlns:p14="http://schemas.microsoft.com/office/powerpoint/2010/main" val="1133200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ppt_x</p:attrName>
                                        </p:attrNameLst>
                                      </p:cBhvr>
                                      <p:tavLst>
                                        <p:tav tm="0">
                                          <p:val>
                                            <p:strVal val="#ppt_x"/>
                                          </p:val>
                                        </p:tav>
                                        <p:tav tm="100000">
                                          <p:val>
                                            <p:strVal val="#ppt_x"/>
                                          </p:val>
                                        </p:tav>
                                      </p:tavLst>
                                    </p:anim>
                                    <p:anim calcmode="lin" valueType="num">
                                      <p:cBhvr>
                                        <p:cTn id="9" dur="2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anim calcmode="lin" valueType="num">
                                      <p:cBhvr>
                                        <p:cTn id="20" dur="2000" fill="hold"/>
                                        <p:tgtEl>
                                          <p:spTgt spid="24"/>
                                        </p:tgtEl>
                                        <p:attrNameLst>
                                          <p:attrName>ppt_x</p:attrName>
                                        </p:attrNameLst>
                                      </p:cBhvr>
                                      <p:tavLst>
                                        <p:tav tm="0">
                                          <p:val>
                                            <p:strVal val="#ppt_x"/>
                                          </p:val>
                                        </p:tav>
                                        <p:tav tm="100000">
                                          <p:val>
                                            <p:strVal val="#ppt_x"/>
                                          </p:val>
                                        </p:tav>
                                      </p:tavLst>
                                    </p:anim>
                                    <p:anim calcmode="lin" valueType="num">
                                      <p:cBhvr>
                                        <p:cTn id="21" dur="2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err="1" smtClean="0"/>
              <a:t>I+D+i</a:t>
            </a:r>
            <a:endParaRPr lang="es-ES" dirty="0"/>
          </a:p>
        </p:txBody>
      </p:sp>
      <p:sp>
        <p:nvSpPr>
          <p:cNvPr id="5" name="CuadroTexto 4"/>
          <p:cNvSpPr txBox="1"/>
          <p:nvPr/>
        </p:nvSpPr>
        <p:spPr>
          <a:xfrm>
            <a:off x="6045842" y="5066435"/>
            <a:ext cx="2281729" cy="1015663"/>
          </a:xfrm>
          <a:prstGeom prst="rect">
            <a:avLst/>
          </a:prstGeom>
          <a:noFill/>
        </p:spPr>
        <p:txBody>
          <a:bodyPr wrap="square" rtlCol="0">
            <a:spAutoFit/>
          </a:bodyPr>
          <a:lstStyle/>
          <a:p>
            <a:r>
              <a:rPr lang="es-ES" sz="6000" b="1" dirty="0" err="1" smtClean="0">
                <a:solidFill>
                  <a:srgbClr val="0C5998"/>
                </a:solidFill>
              </a:rPr>
              <a:t>I+D+i</a:t>
            </a:r>
            <a:endParaRPr lang="es-ES" sz="6000" b="1" dirty="0">
              <a:solidFill>
                <a:srgbClr val="0C5998"/>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49" y="915963"/>
            <a:ext cx="8327571" cy="631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5"/>
          <p:cNvSpPr txBox="1"/>
          <p:nvPr/>
        </p:nvSpPr>
        <p:spPr>
          <a:xfrm>
            <a:off x="1259632" y="2036463"/>
            <a:ext cx="3356429" cy="584775"/>
          </a:xfrm>
          <a:prstGeom prst="rect">
            <a:avLst/>
          </a:prstGeom>
          <a:noFill/>
        </p:spPr>
        <p:txBody>
          <a:bodyPr wrap="square" rtlCol="0">
            <a:spAutoFit/>
          </a:bodyPr>
          <a:lstStyle/>
          <a:p>
            <a:r>
              <a:rPr lang="es-ES" sz="1600" b="1" dirty="0" smtClean="0">
                <a:solidFill>
                  <a:schemeClr val="tx1">
                    <a:lumMod val="75000"/>
                    <a:lumOff val="25000"/>
                  </a:schemeClr>
                </a:solidFill>
              </a:rPr>
              <a:t>COLLABORATIVE METHODOLOGIES FOR PROCESS OPTIMIZATION</a:t>
            </a:r>
            <a:endParaRPr lang="es-ES" sz="1600" b="1" dirty="0">
              <a:solidFill>
                <a:schemeClr val="tx1">
                  <a:lumMod val="75000"/>
                  <a:lumOff val="25000"/>
                </a:schemeClr>
              </a:solidFill>
            </a:endParaRPr>
          </a:p>
        </p:txBody>
      </p:sp>
      <p:sp>
        <p:nvSpPr>
          <p:cNvPr id="10" name="CuadroTexto 5"/>
          <p:cNvSpPr txBox="1"/>
          <p:nvPr/>
        </p:nvSpPr>
        <p:spPr>
          <a:xfrm>
            <a:off x="5652120" y="1450200"/>
            <a:ext cx="3356429" cy="584775"/>
          </a:xfrm>
          <a:prstGeom prst="rect">
            <a:avLst/>
          </a:prstGeom>
          <a:noFill/>
        </p:spPr>
        <p:txBody>
          <a:bodyPr wrap="square" rtlCol="0">
            <a:spAutoFit/>
          </a:bodyPr>
          <a:lstStyle/>
          <a:p>
            <a:r>
              <a:rPr lang="es-ES" sz="1600" b="1" dirty="0" smtClean="0">
                <a:solidFill>
                  <a:schemeClr val="tx1">
                    <a:lumMod val="75000"/>
                    <a:lumOff val="25000"/>
                  </a:schemeClr>
                </a:solidFill>
              </a:rPr>
              <a:t>PRODUCT DEVELOPMENT MEETING MARKET NEEDS</a:t>
            </a:r>
            <a:endParaRPr lang="es-ES" sz="1600" b="1" dirty="0">
              <a:solidFill>
                <a:schemeClr val="tx1">
                  <a:lumMod val="75000"/>
                  <a:lumOff val="25000"/>
                </a:schemeClr>
              </a:solidFill>
            </a:endParaRPr>
          </a:p>
        </p:txBody>
      </p:sp>
      <p:sp>
        <p:nvSpPr>
          <p:cNvPr id="11" name="CuadroTexto 5"/>
          <p:cNvSpPr txBox="1"/>
          <p:nvPr/>
        </p:nvSpPr>
        <p:spPr>
          <a:xfrm>
            <a:off x="570078" y="5579754"/>
            <a:ext cx="3356429" cy="584775"/>
          </a:xfrm>
          <a:prstGeom prst="rect">
            <a:avLst/>
          </a:prstGeom>
          <a:noFill/>
        </p:spPr>
        <p:txBody>
          <a:bodyPr wrap="square" rtlCol="0">
            <a:spAutoFit/>
          </a:bodyPr>
          <a:lstStyle/>
          <a:p>
            <a:r>
              <a:rPr lang="es-ES" sz="1600" b="1" dirty="0" smtClean="0">
                <a:solidFill>
                  <a:schemeClr val="tx1">
                    <a:lumMod val="75000"/>
                    <a:lumOff val="25000"/>
                  </a:schemeClr>
                </a:solidFill>
              </a:rPr>
              <a:t>ABILITY TO INTERNATIONALIZE OUR PRODUCTS</a:t>
            </a:r>
            <a:endParaRPr lang="es-ES" sz="1600" b="1" dirty="0">
              <a:solidFill>
                <a:schemeClr val="tx1">
                  <a:lumMod val="75000"/>
                  <a:lumOff val="25000"/>
                </a:schemeClr>
              </a:solidFill>
            </a:endParaRPr>
          </a:p>
        </p:txBody>
      </p:sp>
      <p:sp>
        <p:nvSpPr>
          <p:cNvPr id="12" name="CuadroTexto 5"/>
          <p:cNvSpPr txBox="1"/>
          <p:nvPr/>
        </p:nvSpPr>
        <p:spPr>
          <a:xfrm>
            <a:off x="5508491" y="5063214"/>
            <a:ext cx="3356429" cy="584775"/>
          </a:xfrm>
          <a:prstGeom prst="rect">
            <a:avLst/>
          </a:prstGeom>
          <a:noFill/>
        </p:spPr>
        <p:txBody>
          <a:bodyPr wrap="square" rtlCol="0">
            <a:spAutoFit/>
          </a:bodyPr>
          <a:lstStyle/>
          <a:p>
            <a:r>
              <a:rPr lang="es-ES" sz="1600" b="1" dirty="0" smtClean="0">
                <a:solidFill>
                  <a:schemeClr val="tx1">
                    <a:lumMod val="75000"/>
                    <a:lumOff val="25000"/>
                  </a:schemeClr>
                </a:solidFill>
              </a:rPr>
              <a:t>QUICK ADAPTATION TO FAST MOVING MARKET</a:t>
            </a:r>
            <a:endParaRPr lang="es-ES" sz="1600" b="1" dirty="0">
              <a:solidFill>
                <a:schemeClr val="tx1">
                  <a:lumMod val="75000"/>
                  <a:lumOff val="25000"/>
                </a:schemeClr>
              </a:solidFill>
            </a:endParaRPr>
          </a:p>
        </p:txBody>
      </p:sp>
      <p:sp>
        <p:nvSpPr>
          <p:cNvPr id="13" name="22 CuadroTexto"/>
          <p:cNvSpPr txBox="1"/>
          <p:nvPr/>
        </p:nvSpPr>
        <p:spPr>
          <a:xfrm>
            <a:off x="20777" y="2993355"/>
            <a:ext cx="4694780" cy="578882"/>
          </a:xfrm>
          <a:prstGeom prst="roundRect">
            <a:avLst/>
          </a:prstGeom>
          <a:solidFill>
            <a:srgbClr val="FFFFFF">
              <a:alpha val="76000"/>
            </a:srgb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effectLst>
            <a:outerShdw blurRad="152400" dist="317500" dir="5400000" sx="90000" sy="-19000" rotWithShape="0">
              <a:prstClr val="black">
                <a:alpha val="15000"/>
              </a:prstClr>
            </a:outerShdw>
          </a:effectLst>
        </p:spPr>
        <p:txBody>
          <a:bodyPr wrap="square" rtlCol="0">
            <a:spAutoFit/>
          </a:bodyPr>
          <a:lstStyle/>
          <a:p>
            <a:pPr indent="-4763" algn="ctr"/>
            <a:r>
              <a:rPr lang="en-US" sz="2800" b="1" i="1" dirty="0" err="1" smtClean="0">
                <a:solidFill>
                  <a:schemeClr val="bg1">
                    <a:lumMod val="50000"/>
                  </a:schemeClr>
                </a:solidFill>
              </a:rPr>
              <a:t>WatERP</a:t>
            </a:r>
            <a:endParaRPr lang="es-ES_tradnl" sz="2800" b="1" i="1" dirty="0" smtClean="0">
              <a:solidFill>
                <a:schemeClr val="bg1">
                  <a:lumMod val="50000"/>
                </a:schemeClr>
              </a:solidFill>
            </a:endParaRPr>
          </a:p>
        </p:txBody>
      </p:sp>
      <p:sp>
        <p:nvSpPr>
          <p:cNvPr id="14" name="24 CuadroTexto"/>
          <p:cNvSpPr txBox="1"/>
          <p:nvPr/>
        </p:nvSpPr>
        <p:spPr>
          <a:xfrm>
            <a:off x="20777" y="3700157"/>
            <a:ext cx="4694780" cy="1532334"/>
          </a:xfrm>
          <a:prstGeom prst="roundRect">
            <a:avLst/>
          </a:prstGeom>
          <a:solidFill>
            <a:srgbClr val="FFFFFF">
              <a:alpha val="76000"/>
            </a:srgbClr>
          </a:solid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ln>
          <a:effectLst>
            <a:outerShdw blurRad="152400" dist="317500" dir="5400000" sx="90000" sy="-19000" rotWithShape="0">
              <a:prstClr val="black">
                <a:alpha val="15000"/>
              </a:prstClr>
            </a:outerShdw>
          </a:effectLst>
        </p:spPr>
        <p:txBody>
          <a:bodyPr wrap="square" rtlCol="0">
            <a:spAutoFit/>
          </a:bodyPr>
          <a:lstStyle/>
          <a:p>
            <a:pPr indent="-4763" algn="ctr"/>
            <a:r>
              <a:rPr lang="en-US" sz="2800" b="1" i="1" dirty="0" smtClean="0">
                <a:solidFill>
                  <a:schemeClr val="bg1">
                    <a:lumMod val="50000"/>
                  </a:schemeClr>
                </a:solidFill>
              </a:rPr>
              <a:t>OGC participation</a:t>
            </a:r>
          </a:p>
          <a:p>
            <a:pPr indent="-4763" algn="ctr"/>
            <a:r>
              <a:rPr lang="en-US" sz="2800" b="1" i="1" dirty="0" smtClean="0">
                <a:solidFill>
                  <a:schemeClr val="bg1">
                    <a:lumMod val="50000"/>
                  </a:schemeClr>
                </a:solidFill>
              </a:rPr>
              <a:t>WaterML2 Interoperability Experiment </a:t>
            </a:r>
            <a:endParaRPr lang="es-ES_tradnl" sz="2800" b="1" i="1" dirty="0" smtClean="0">
              <a:solidFill>
                <a:schemeClr val="bg1">
                  <a:lumMod val="50000"/>
                </a:schemeClr>
              </a:solidFill>
            </a:endParaRPr>
          </a:p>
        </p:txBody>
      </p:sp>
    </p:spTree>
    <p:extLst>
      <p:ext uri="{BB962C8B-B14F-4D97-AF65-F5344CB8AC3E}">
        <p14:creationId xmlns:p14="http://schemas.microsoft.com/office/powerpoint/2010/main" val="638004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anim calcmode="lin" valueType="num">
                                      <p:cBhvr>
                                        <p:cTn id="14" dur="2000" fill="hold"/>
                                        <p:tgtEl>
                                          <p:spTgt spid="14"/>
                                        </p:tgtEl>
                                        <p:attrNameLst>
                                          <p:attrName>ppt_x</p:attrName>
                                        </p:attrNameLst>
                                      </p:cBhvr>
                                      <p:tavLst>
                                        <p:tav tm="0">
                                          <p:val>
                                            <p:strVal val="#ppt_x"/>
                                          </p:val>
                                        </p:tav>
                                        <p:tav tm="100000">
                                          <p:val>
                                            <p:strVal val="#ppt_x"/>
                                          </p:val>
                                        </p:tav>
                                      </p:tavLst>
                                    </p:anim>
                                    <p:anim calcmode="lin" valueType="num">
                                      <p:cBhvr>
                                        <p:cTn id="15"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p:txBody>
          <a:bodyPr/>
          <a:lstStyle/>
          <a:p>
            <a:pPr>
              <a:buFont typeface="Courier New" panose="02070309020205020404" pitchFamily="49" charset="0"/>
              <a:buChar char="o"/>
            </a:pPr>
            <a:r>
              <a:rPr lang="en-US" sz="2800" b="1" dirty="0" smtClean="0"/>
              <a:t>WatERP Overview &amp; Architecture</a:t>
            </a:r>
          </a:p>
          <a:p>
            <a:pPr>
              <a:buFont typeface="Courier New" panose="02070309020205020404" pitchFamily="49" charset="0"/>
              <a:buChar char="o"/>
            </a:pPr>
            <a:r>
              <a:rPr lang="en-US" sz="2800" b="1" dirty="0" smtClean="0"/>
              <a:t>WatERP-Knowledge Base and HY_FEATURES</a:t>
            </a:r>
          </a:p>
          <a:p>
            <a:pPr lvl="1">
              <a:buFont typeface="Wingdings" panose="05000000000000000000" pitchFamily="2" charset="2"/>
              <a:buChar char="§"/>
            </a:pPr>
            <a:r>
              <a:rPr lang="en-US" sz="2400" dirty="0" smtClean="0"/>
              <a:t>WatERP Knowledge Base</a:t>
            </a:r>
          </a:p>
          <a:p>
            <a:pPr lvl="1">
              <a:buFont typeface="Wingdings" panose="05000000000000000000" pitchFamily="2" charset="2"/>
              <a:buChar char="§"/>
            </a:pPr>
            <a:r>
              <a:rPr lang="en-US" sz="2400" dirty="0"/>
              <a:t>WatERP-HY_FEATURE </a:t>
            </a:r>
            <a:r>
              <a:rPr lang="en-US" sz="2400" dirty="0" smtClean="0"/>
              <a:t>Mappings</a:t>
            </a:r>
          </a:p>
          <a:p>
            <a:pPr lvl="1">
              <a:buFont typeface="Wingdings" panose="05000000000000000000" pitchFamily="2" charset="2"/>
              <a:buChar char="§"/>
            </a:pPr>
            <a:r>
              <a:rPr lang="en-US" sz="2400" dirty="0" smtClean="0"/>
              <a:t>Recommendations to HY_FEATURES</a:t>
            </a:r>
          </a:p>
          <a:p>
            <a:pPr>
              <a:buFont typeface="Courier New" panose="02070309020205020404" pitchFamily="49" charset="0"/>
              <a:buChar char="o"/>
            </a:pPr>
            <a:r>
              <a:rPr lang="en-US" sz="2800" b="1" dirty="0" smtClean="0"/>
              <a:t>WatERP-OMP and HY_FEATURES</a:t>
            </a:r>
            <a:endParaRPr lang="en-US" sz="2400" b="1" dirty="0"/>
          </a:p>
          <a:p>
            <a:pPr lvl="1">
              <a:buFont typeface="Wingdings" panose="05000000000000000000" pitchFamily="2" charset="2"/>
              <a:buChar char="§"/>
            </a:pPr>
            <a:r>
              <a:rPr lang="en-US" sz="2400" dirty="0" smtClean="0"/>
              <a:t>OMP Recommendations</a:t>
            </a:r>
            <a:endParaRPr lang="en-US" sz="2400" dirty="0"/>
          </a:p>
          <a:p>
            <a:pPr>
              <a:buFont typeface="Courier New" panose="02070309020205020404" pitchFamily="49" charset="0"/>
              <a:buChar char="o"/>
            </a:pPr>
            <a:r>
              <a:rPr lang="en-US" sz="2800" b="1" dirty="0" smtClean="0"/>
              <a:t>General Feedback</a:t>
            </a:r>
          </a:p>
        </p:txBody>
      </p:sp>
      <p:sp>
        <p:nvSpPr>
          <p:cNvPr id="3" name="2 Título"/>
          <p:cNvSpPr>
            <a:spLocks noGrp="1"/>
          </p:cNvSpPr>
          <p:nvPr>
            <p:ph type="title"/>
          </p:nvPr>
        </p:nvSpPr>
        <p:spPr/>
        <p:txBody>
          <a:bodyPr/>
          <a:lstStyle/>
          <a:p>
            <a:r>
              <a:rPr lang="es-ES" dirty="0" err="1" smtClean="0"/>
              <a:t>Index</a:t>
            </a:r>
            <a:endParaRPr lang="es-ES" dirty="0"/>
          </a:p>
        </p:txBody>
      </p:sp>
    </p:spTree>
    <p:extLst>
      <p:ext uri="{BB962C8B-B14F-4D97-AF65-F5344CB8AC3E}">
        <p14:creationId xmlns:p14="http://schemas.microsoft.com/office/powerpoint/2010/main" val="370499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5400" dirty="0" smtClean="0"/>
              <a:t>WatERP </a:t>
            </a:r>
            <a:r>
              <a:rPr lang="es-ES" sz="5400" dirty="0" err="1" smtClean="0"/>
              <a:t>Overview</a:t>
            </a:r>
            <a:r>
              <a:rPr lang="es-ES" sz="5400" dirty="0" smtClean="0"/>
              <a:t> &amp; </a:t>
            </a:r>
            <a:r>
              <a:rPr lang="es-ES" sz="5400" dirty="0" err="1" smtClean="0"/>
              <a:t>Architecture</a:t>
            </a:r>
            <a:endParaRPr lang="es-ES" sz="5400" dirty="0"/>
          </a:p>
        </p:txBody>
      </p:sp>
    </p:spTree>
    <p:extLst>
      <p:ext uri="{BB962C8B-B14F-4D97-AF65-F5344CB8AC3E}">
        <p14:creationId xmlns:p14="http://schemas.microsoft.com/office/powerpoint/2010/main" val="3809515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60040" y="980728"/>
            <a:ext cx="8460432" cy="4824536"/>
          </a:xfrm>
          <a:prstGeom prst="rect">
            <a:avLst/>
          </a:prstGeom>
          <a:noFill/>
          <a:ln w="9525">
            <a:noFill/>
            <a:miter lim="800000"/>
            <a:headEnd/>
            <a:tailEnd/>
          </a:ln>
          <a:effectLst/>
        </p:spPr>
      </p:pic>
      <p:pic>
        <p:nvPicPr>
          <p:cNvPr id="5"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2660005" y="4144627"/>
            <a:ext cx="648072" cy="488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5328084" y="4221087"/>
            <a:ext cx="648072" cy="4889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3942184" y="3148539"/>
            <a:ext cx="648072" cy="4889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7542584" y="3747195"/>
            <a:ext cx="648072" cy="4889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6660232" y="2348880"/>
            <a:ext cx="648072" cy="488913"/>
          </a:xfrm>
          <a:prstGeom prst="rect">
            <a:avLst/>
          </a:prstGeom>
          <a:noFill/>
          <a:extLst>
            <a:ext uri="{909E8E84-426E-40DD-AFC4-6F175D3DCCD1}">
              <a14:hiddenFill xmlns:a14="http://schemas.microsoft.com/office/drawing/2010/main">
                <a:solidFill>
                  <a:srgbClr val="FFFFFF"/>
                </a:solidFill>
              </a14:hiddenFill>
            </a:ext>
          </a:extLst>
        </p:spPr>
      </p:pic>
      <p:sp>
        <p:nvSpPr>
          <p:cNvPr id="10" name="31 Elipse"/>
          <p:cNvSpPr/>
          <p:nvPr/>
        </p:nvSpPr>
        <p:spPr>
          <a:xfrm>
            <a:off x="2442658" y="4014503"/>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31 Elipse"/>
          <p:cNvSpPr/>
          <p:nvPr/>
        </p:nvSpPr>
        <p:spPr>
          <a:xfrm>
            <a:off x="3730388" y="3009395"/>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31 Elipse"/>
          <p:cNvSpPr/>
          <p:nvPr/>
        </p:nvSpPr>
        <p:spPr>
          <a:xfrm>
            <a:off x="5159922" y="4007508"/>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31 Elipse"/>
          <p:cNvSpPr/>
          <p:nvPr/>
        </p:nvSpPr>
        <p:spPr>
          <a:xfrm>
            <a:off x="7392199" y="3617072"/>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31 Elipse"/>
          <p:cNvSpPr/>
          <p:nvPr/>
        </p:nvSpPr>
        <p:spPr>
          <a:xfrm>
            <a:off x="6503478" y="2204864"/>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5328084" y="2998302"/>
            <a:ext cx="648072" cy="488913"/>
          </a:xfrm>
          <a:prstGeom prst="rect">
            <a:avLst/>
          </a:prstGeom>
          <a:noFill/>
          <a:extLst>
            <a:ext uri="{909E8E84-426E-40DD-AFC4-6F175D3DCCD1}">
              <a14:hiddenFill xmlns:a14="http://schemas.microsoft.com/office/drawing/2010/main">
                <a:solidFill>
                  <a:srgbClr val="FFFFFF"/>
                </a:solidFill>
              </a14:hiddenFill>
            </a:ext>
          </a:extLst>
        </p:spPr>
      </p:pic>
      <p:sp>
        <p:nvSpPr>
          <p:cNvPr id="16" name="31 Elipse"/>
          <p:cNvSpPr/>
          <p:nvPr/>
        </p:nvSpPr>
        <p:spPr>
          <a:xfrm>
            <a:off x="5116288" y="2859158"/>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1311256" y="3758553"/>
            <a:ext cx="648072" cy="488913"/>
          </a:xfrm>
          <a:prstGeom prst="rect">
            <a:avLst/>
          </a:prstGeom>
          <a:noFill/>
          <a:extLst>
            <a:ext uri="{909E8E84-426E-40DD-AFC4-6F175D3DCCD1}">
              <a14:hiddenFill xmlns:a14="http://schemas.microsoft.com/office/drawing/2010/main">
                <a:solidFill>
                  <a:srgbClr val="FFFFFF"/>
                </a:solidFill>
              </a14:hiddenFill>
            </a:ext>
          </a:extLst>
        </p:spPr>
      </p:pic>
      <p:sp>
        <p:nvSpPr>
          <p:cNvPr id="18" name="31 Elipse"/>
          <p:cNvSpPr/>
          <p:nvPr/>
        </p:nvSpPr>
        <p:spPr>
          <a:xfrm>
            <a:off x="1093909" y="3628429"/>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agleader.com/images/uploads/media_library/WM_editor_computer_copy_copy.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607"/>
          <a:stretch/>
        </p:blipFill>
        <p:spPr bwMode="auto">
          <a:xfrm>
            <a:off x="2049868" y="3139517"/>
            <a:ext cx="648072" cy="488913"/>
          </a:xfrm>
          <a:prstGeom prst="rect">
            <a:avLst/>
          </a:prstGeom>
          <a:noFill/>
          <a:extLst>
            <a:ext uri="{909E8E84-426E-40DD-AFC4-6F175D3DCCD1}">
              <a14:hiddenFill xmlns:a14="http://schemas.microsoft.com/office/drawing/2010/main">
                <a:solidFill>
                  <a:srgbClr val="FFFFFF"/>
                </a:solidFill>
              </a14:hiddenFill>
            </a:ext>
          </a:extLst>
        </p:spPr>
      </p:pic>
      <p:sp>
        <p:nvSpPr>
          <p:cNvPr id="20" name="31 Elipse"/>
          <p:cNvSpPr/>
          <p:nvPr/>
        </p:nvSpPr>
        <p:spPr>
          <a:xfrm>
            <a:off x="1830169" y="2954022"/>
            <a:ext cx="948842" cy="74915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ector recto de flecha 5"/>
          <p:cNvCxnSpPr/>
          <p:nvPr/>
        </p:nvCxnSpPr>
        <p:spPr>
          <a:xfrm flipV="1">
            <a:off x="1810971" y="3463235"/>
            <a:ext cx="368056" cy="309211"/>
          </a:xfrm>
          <a:prstGeom prst="straightConnector1">
            <a:avLst/>
          </a:prstGeom>
          <a:ln w="5715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39"/>
          <p:cNvCxnSpPr/>
          <p:nvPr/>
        </p:nvCxnSpPr>
        <p:spPr>
          <a:xfrm>
            <a:off x="2467363" y="3635462"/>
            <a:ext cx="577916" cy="466594"/>
          </a:xfrm>
          <a:prstGeom prst="straightConnector1">
            <a:avLst/>
          </a:prstGeom>
          <a:ln w="5715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40"/>
          <p:cNvCxnSpPr>
            <a:stCxn id="10" idx="7"/>
          </p:cNvCxnSpPr>
          <p:nvPr/>
        </p:nvCxnSpPr>
        <p:spPr>
          <a:xfrm flipV="1">
            <a:off x="3252545" y="3703180"/>
            <a:ext cx="821426" cy="421035"/>
          </a:xfrm>
          <a:prstGeom prst="straightConnector1">
            <a:avLst/>
          </a:prstGeom>
          <a:ln w="5715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41"/>
          <p:cNvCxnSpPr>
            <a:stCxn id="11" idx="5"/>
          </p:cNvCxnSpPr>
          <p:nvPr/>
        </p:nvCxnSpPr>
        <p:spPr>
          <a:xfrm>
            <a:off x="4540275" y="3648841"/>
            <a:ext cx="879975" cy="361729"/>
          </a:xfrm>
          <a:prstGeom prst="straightConnector1">
            <a:avLst/>
          </a:prstGeom>
          <a:ln w="571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42"/>
          <p:cNvCxnSpPr>
            <a:endCxn id="16" idx="2"/>
          </p:cNvCxnSpPr>
          <p:nvPr/>
        </p:nvCxnSpPr>
        <p:spPr>
          <a:xfrm flipV="1">
            <a:off x="4540275" y="3233737"/>
            <a:ext cx="576013" cy="45714"/>
          </a:xfrm>
          <a:prstGeom prst="straightConnector1">
            <a:avLst/>
          </a:prstGeom>
          <a:ln w="571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44"/>
          <p:cNvCxnSpPr>
            <a:endCxn id="14" idx="3"/>
          </p:cNvCxnSpPr>
          <p:nvPr/>
        </p:nvCxnSpPr>
        <p:spPr>
          <a:xfrm flipV="1">
            <a:off x="5992718" y="2844310"/>
            <a:ext cx="649715" cy="137457"/>
          </a:xfrm>
          <a:prstGeom prst="straightConnector1">
            <a:avLst/>
          </a:prstGeom>
          <a:ln w="571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46"/>
          <p:cNvCxnSpPr/>
          <p:nvPr/>
        </p:nvCxnSpPr>
        <p:spPr>
          <a:xfrm flipV="1">
            <a:off x="6084181" y="4178158"/>
            <a:ext cx="1368139" cy="83516"/>
          </a:xfrm>
          <a:prstGeom prst="straightConnector1">
            <a:avLst/>
          </a:prstGeom>
          <a:ln w="571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49"/>
          <p:cNvCxnSpPr>
            <a:endCxn id="14" idx="5"/>
          </p:cNvCxnSpPr>
          <p:nvPr/>
        </p:nvCxnSpPr>
        <p:spPr>
          <a:xfrm flipH="1" flipV="1">
            <a:off x="7313365" y="2844310"/>
            <a:ext cx="278641" cy="928136"/>
          </a:xfrm>
          <a:prstGeom prst="straightConnector1">
            <a:avLst/>
          </a:prstGeom>
          <a:ln w="571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9" name="Imagen 53"/>
          <p:cNvPicPr>
            <a:picLocks noChangeAspect="1"/>
          </p:cNvPicPr>
          <p:nvPr/>
        </p:nvPicPr>
        <p:blipFill>
          <a:blip r:embed="rId4"/>
          <a:stretch>
            <a:fillRect/>
          </a:stretch>
        </p:blipFill>
        <p:spPr>
          <a:xfrm>
            <a:off x="6732240" y="4293096"/>
            <a:ext cx="696782" cy="1363950"/>
          </a:xfrm>
          <a:prstGeom prst="rect">
            <a:avLst/>
          </a:prstGeom>
        </p:spPr>
      </p:pic>
      <p:pic>
        <p:nvPicPr>
          <p:cNvPr id="30" name="Imagen 54"/>
          <p:cNvPicPr>
            <a:picLocks noChangeAspect="1"/>
          </p:cNvPicPr>
          <p:nvPr/>
        </p:nvPicPr>
        <p:blipFill>
          <a:blip r:embed="rId5"/>
          <a:stretch>
            <a:fillRect/>
          </a:stretch>
        </p:blipFill>
        <p:spPr>
          <a:xfrm>
            <a:off x="4062884" y="4397706"/>
            <a:ext cx="645488" cy="1263542"/>
          </a:xfrm>
          <a:prstGeom prst="rect">
            <a:avLst/>
          </a:prstGeom>
        </p:spPr>
      </p:pic>
      <p:pic>
        <p:nvPicPr>
          <p:cNvPr id="31" name="Imagen 55"/>
          <p:cNvPicPr>
            <a:picLocks noChangeAspect="1"/>
          </p:cNvPicPr>
          <p:nvPr/>
        </p:nvPicPr>
        <p:blipFill>
          <a:blip r:embed="rId6"/>
          <a:stretch>
            <a:fillRect/>
          </a:stretch>
        </p:blipFill>
        <p:spPr>
          <a:xfrm>
            <a:off x="1708811" y="4441526"/>
            <a:ext cx="615030" cy="1203919"/>
          </a:xfrm>
          <a:prstGeom prst="rect">
            <a:avLst/>
          </a:prstGeom>
        </p:spPr>
      </p:pic>
      <p:cxnSp>
        <p:nvCxnSpPr>
          <p:cNvPr id="32" name="Conector recto de flecha 57"/>
          <p:cNvCxnSpPr/>
          <p:nvPr/>
        </p:nvCxnSpPr>
        <p:spPr>
          <a:xfrm flipH="1" flipV="1">
            <a:off x="1640093" y="4311087"/>
            <a:ext cx="164552" cy="605459"/>
          </a:xfrm>
          <a:prstGeom prst="straightConnector1">
            <a:avLst/>
          </a:prstGeom>
          <a:ln w="5715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59"/>
          <p:cNvCxnSpPr/>
          <p:nvPr/>
        </p:nvCxnSpPr>
        <p:spPr>
          <a:xfrm flipV="1">
            <a:off x="2320762" y="4670282"/>
            <a:ext cx="426303" cy="304789"/>
          </a:xfrm>
          <a:prstGeom prst="straightConnector1">
            <a:avLst/>
          </a:prstGeom>
          <a:ln w="57150">
            <a:solidFill>
              <a:schemeClr val="tx1">
                <a:lumMod val="85000"/>
                <a:lumOff val="1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63"/>
          <p:cNvCxnSpPr>
            <a:stCxn id="30" idx="0"/>
          </p:cNvCxnSpPr>
          <p:nvPr/>
        </p:nvCxnSpPr>
        <p:spPr>
          <a:xfrm flipH="1" flipV="1">
            <a:off x="4347709" y="3677978"/>
            <a:ext cx="37919" cy="719728"/>
          </a:xfrm>
          <a:prstGeom prst="straightConnector1">
            <a:avLst/>
          </a:prstGeom>
          <a:ln w="571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66"/>
          <p:cNvCxnSpPr>
            <a:endCxn id="12" idx="2"/>
          </p:cNvCxnSpPr>
          <p:nvPr/>
        </p:nvCxnSpPr>
        <p:spPr>
          <a:xfrm flipV="1">
            <a:off x="4538029" y="4382087"/>
            <a:ext cx="621893" cy="168019"/>
          </a:xfrm>
          <a:prstGeom prst="straightConnector1">
            <a:avLst/>
          </a:prstGeom>
          <a:ln w="57150">
            <a:solidFill>
              <a:schemeClr val="accent6">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68"/>
          <p:cNvCxnSpPr>
            <a:endCxn id="16" idx="5"/>
          </p:cNvCxnSpPr>
          <p:nvPr/>
        </p:nvCxnSpPr>
        <p:spPr>
          <a:xfrm flipH="1" flipV="1">
            <a:off x="5926175" y="3498604"/>
            <a:ext cx="904252" cy="1427868"/>
          </a:xfrm>
          <a:prstGeom prst="straightConnector1">
            <a:avLst/>
          </a:prstGeom>
          <a:ln w="571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70"/>
          <p:cNvCxnSpPr>
            <a:endCxn id="13" idx="4"/>
          </p:cNvCxnSpPr>
          <p:nvPr/>
        </p:nvCxnSpPr>
        <p:spPr>
          <a:xfrm flipV="1">
            <a:off x="7355709" y="4366230"/>
            <a:ext cx="510911" cy="772762"/>
          </a:xfrm>
          <a:prstGeom prst="straightConnector1">
            <a:avLst/>
          </a:prstGeom>
          <a:ln w="571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8" name="2 Título"/>
          <p:cNvSpPr>
            <a:spLocks noGrp="1"/>
          </p:cNvSpPr>
          <p:nvPr>
            <p:ph type="title"/>
          </p:nvPr>
        </p:nvSpPr>
        <p:spPr>
          <a:xfrm>
            <a:off x="3419872" y="142852"/>
            <a:ext cx="4392488" cy="642942"/>
          </a:xfrm>
          <a:noFill/>
          <a:ln>
            <a:noFill/>
          </a:ln>
        </p:spPr>
        <p:txBody>
          <a:bodyPr vert="horz" lIns="91440" tIns="45720" rIns="91440" bIns="45720" rtlCol="0" anchor="ctr">
            <a:noAutofit/>
          </a:bodyPr>
          <a:lstStyle/>
          <a:p>
            <a:pPr algn="ctr"/>
            <a:r>
              <a:rPr lang="es-ES" dirty="0"/>
              <a:t>WatERP </a:t>
            </a:r>
            <a:r>
              <a:rPr lang="es-ES" dirty="0" err="1"/>
              <a:t>Overview</a:t>
            </a:r>
            <a:r>
              <a:rPr lang="es-ES" dirty="0"/>
              <a:t> &amp; </a:t>
            </a:r>
            <a:r>
              <a:rPr lang="es-ES" dirty="0" err="1" smtClean="0"/>
              <a:t>Architecture</a:t>
            </a:r>
            <a:r>
              <a:rPr lang="es-ES" dirty="0" smtClean="0"/>
              <a:t> (</a:t>
            </a:r>
            <a:r>
              <a:rPr lang="es-ES" dirty="0" err="1" smtClean="0"/>
              <a:t>Motivation</a:t>
            </a:r>
            <a:r>
              <a:rPr lang="es-ES" dirty="0" smtClean="0"/>
              <a:t>)</a:t>
            </a:r>
            <a:endParaRPr lang="en-GB" dirty="0"/>
          </a:p>
        </p:txBody>
      </p:sp>
    </p:spTree>
    <p:extLst>
      <p:ext uri="{BB962C8B-B14F-4D97-AF65-F5344CB8AC3E}">
        <p14:creationId xmlns:p14="http://schemas.microsoft.com/office/powerpoint/2010/main" val="2585248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par>
                                <p:cTn id="23" presetID="3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par>
                                <p:cTn id="41" presetID="3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 calcmode="lin" valueType="num">
                                      <p:cBhvr>
                                        <p:cTn id="45" dur="1000" fill="hold"/>
                                        <p:tgtEl>
                                          <p:spTgt spid="27"/>
                                        </p:tgtEl>
                                        <p:attrNameLst>
                                          <p:attrName>style.rotation</p:attrName>
                                        </p:attrNameLst>
                                      </p:cBhvr>
                                      <p:tavLst>
                                        <p:tav tm="0">
                                          <p:val>
                                            <p:fltVal val="90"/>
                                          </p:val>
                                        </p:tav>
                                        <p:tav tm="100000">
                                          <p:val>
                                            <p:fltVal val="0"/>
                                          </p:val>
                                        </p:tav>
                                      </p:tavLst>
                                    </p:anim>
                                    <p:animEffect transition="in" filter="fade">
                                      <p:cBhvr>
                                        <p:cTn id="46" dur="1000"/>
                                        <p:tgtEl>
                                          <p:spTgt spid="27"/>
                                        </p:tgtEl>
                                      </p:cBhvr>
                                    </p:animEffect>
                                  </p:childTnLst>
                                </p:cTn>
                              </p:par>
                              <p:par>
                                <p:cTn id="47" presetID="3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fltVal val="0"/>
                                          </p:val>
                                        </p:tav>
                                        <p:tav tm="100000">
                                          <p:val>
                                            <p:strVal val="#ppt_w"/>
                                          </p:val>
                                        </p:tav>
                                      </p:tavLst>
                                    </p:anim>
                                    <p:anim calcmode="lin" valueType="num">
                                      <p:cBhvr>
                                        <p:cTn id="50" dur="1000" fill="hold"/>
                                        <p:tgtEl>
                                          <p:spTgt spid="28"/>
                                        </p:tgtEl>
                                        <p:attrNameLst>
                                          <p:attrName>ppt_h</p:attrName>
                                        </p:attrNameLst>
                                      </p:cBhvr>
                                      <p:tavLst>
                                        <p:tav tm="0">
                                          <p:val>
                                            <p:fltVal val="0"/>
                                          </p:val>
                                        </p:tav>
                                        <p:tav tm="100000">
                                          <p:val>
                                            <p:strVal val="#ppt_h"/>
                                          </p:val>
                                        </p:tav>
                                      </p:tavLst>
                                    </p:anim>
                                    <p:anim calcmode="lin" valueType="num">
                                      <p:cBhvr>
                                        <p:cTn id="51" dur="1000" fill="hold"/>
                                        <p:tgtEl>
                                          <p:spTgt spid="28"/>
                                        </p:tgtEl>
                                        <p:attrNameLst>
                                          <p:attrName>style.rotation</p:attrName>
                                        </p:attrNameLst>
                                      </p:cBhvr>
                                      <p:tavLst>
                                        <p:tav tm="0">
                                          <p:val>
                                            <p:fltVal val="90"/>
                                          </p:val>
                                        </p:tav>
                                        <p:tav tm="100000">
                                          <p:val>
                                            <p:fltVal val="0"/>
                                          </p:val>
                                        </p:tav>
                                      </p:tavLst>
                                    </p:anim>
                                    <p:animEffect transition="in" filter="fade">
                                      <p:cBhvr>
                                        <p:cTn id="52" dur="1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1000" fill="hold"/>
                                        <p:tgtEl>
                                          <p:spTgt spid="31"/>
                                        </p:tgtEl>
                                        <p:attrNameLst>
                                          <p:attrName>ppt_w</p:attrName>
                                        </p:attrNameLst>
                                      </p:cBhvr>
                                      <p:tavLst>
                                        <p:tav tm="0">
                                          <p:val>
                                            <p:fltVal val="0"/>
                                          </p:val>
                                        </p:tav>
                                        <p:tav tm="100000">
                                          <p:val>
                                            <p:strVal val="#ppt_w"/>
                                          </p:val>
                                        </p:tav>
                                      </p:tavLst>
                                    </p:anim>
                                    <p:anim calcmode="lin" valueType="num">
                                      <p:cBhvr>
                                        <p:cTn id="58" dur="1000" fill="hold"/>
                                        <p:tgtEl>
                                          <p:spTgt spid="31"/>
                                        </p:tgtEl>
                                        <p:attrNameLst>
                                          <p:attrName>ppt_h</p:attrName>
                                        </p:attrNameLst>
                                      </p:cBhvr>
                                      <p:tavLst>
                                        <p:tav tm="0">
                                          <p:val>
                                            <p:fltVal val="0"/>
                                          </p:val>
                                        </p:tav>
                                        <p:tav tm="100000">
                                          <p:val>
                                            <p:strVal val="#ppt_h"/>
                                          </p:val>
                                        </p:tav>
                                      </p:tavLst>
                                    </p:anim>
                                    <p:anim calcmode="lin" valueType="num">
                                      <p:cBhvr>
                                        <p:cTn id="59" dur="1000" fill="hold"/>
                                        <p:tgtEl>
                                          <p:spTgt spid="31"/>
                                        </p:tgtEl>
                                        <p:attrNameLst>
                                          <p:attrName>style.rotation</p:attrName>
                                        </p:attrNameLst>
                                      </p:cBhvr>
                                      <p:tavLst>
                                        <p:tav tm="0">
                                          <p:val>
                                            <p:fltVal val="90"/>
                                          </p:val>
                                        </p:tav>
                                        <p:tav tm="100000">
                                          <p:val>
                                            <p:fltVal val="0"/>
                                          </p:val>
                                        </p:tav>
                                      </p:tavLst>
                                    </p:anim>
                                    <p:animEffect transition="in" filter="fade">
                                      <p:cBhvr>
                                        <p:cTn id="60" dur="1000"/>
                                        <p:tgtEl>
                                          <p:spTgt spid="31"/>
                                        </p:tgtEl>
                                      </p:cBhvr>
                                    </p:animEffect>
                                  </p:childTnLst>
                                </p:cTn>
                              </p:par>
                              <p:par>
                                <p:cTn id="61" presetID="31"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 calcmode="lin" valueType="num">
                                      <p:cBhvr>
                                        <p:cTn id="65" dur="1000" fill="hold"/>
                                        <p:tgtEl>
                                          <p:spTgt spid="32"/>
                                        </p:tgtEl>
                                        <p:attrNameLst>
                                          <p:attrName>style.rotation</p:attrName>
                                        </p:attrNameLst>
                                      </p:cBhvr>
                                      <p:tavLst>
                                        <p:tav tm="0">
                                          <p:val>
                                            <p:fltVal val="90"/>
                                          </p:val>
                                        </p:tav>
                                        <p:tav tm="100000">
                                          <p:val>
                                            <p:fltVal val="0"/>
                                          </p:val>
                                        </p:tav>
                                      </p:tavLst>
                                    </p:anim>
                                    <p:animEffect transition="in" filter="fade">
                                      <p:cBhvr>
                                        <p:cTn id="66" dur="1000"/>
                                        <p:tgtEl>
                                          <p:spTgt spid="32"/>
                                        </p:tgtEl>
                                      </p:cBhvr>
                                    </p:animEffect>
                                  </p:childTnLst>
                                </p:cTn>
                              </p:par>
                              <p:par>
                                <p:cTn id="67" presetID="31"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1000" fill="hold"/>
                                        <p:tgtEl>
                                          <p:spTgt spid="33"/>
                                        </p:tgtEl>
                                        <p:attrNameLst>
                                          <p:attrName>ppt_w</p:attrName>
                                        </p:attrNameLst>
                                      </p:cBhvr>
                                      <p:tavLst>
                                        <p:tav tm="0">
                                          <p:val>
                                            <p:fltVal val="0"/>
                                          </p:val>
                                        </p:tav>
                                        <p:tav tm="100000">
                                          <p:val>
                                            <p:strVal val="#ppt_w"/>
                                          </p:val>
                                        </p:tav>
                                      </p:tavLst>
                                    </p:anim>
                                    <p:anim calcmode="lin" valueType="num">
                                      <p:cBhvr>
                                        <p:cTn id="70" dur="1000" fill="hold"/>
                                        <p:tgtEl>
                                          <p:spTgt spid="33"/>
                                        </p:tgtEl>
                                        <p:attrNameLst>
                                          <p:attrName>ppt_h</p:attrName>
                                        </p:attrNameLst>
                                      </p:cBhvr>
                                      <p:tavLst>
                                        <p:tav tm="0">
                                          <p:val>
                                            <p:fltVal val="0"/>
                                          </p:val>
                                        </p:tav>
                                        <p:tav tm="100000">
                                          <p:val>
                                            <p:strVal val="#ppt_h"/>
                                          </p:val>
                                        </p:tav>
                                      </p:tavLst>
                                    </p:anim>
                                    <p:anim calcmode="lin" valueType="num">
                                      <p:cBhvr>
                                        <p:cTn id="71" dur="1000" fill="hold"/>
                                        <p:tgtEl>
                                          <p:spTgt spid="33"/>
                                        </p:tgtEl>
                                        <p:attrNameLst>
                                          <p:attrName>style.rotation</p:attrName>
                                        </p:attrNameLst>
                                      </p:cBhvr>
                                      <p:tavLst>
                                        <p:tav tm="0">
                                          <p:val>
                                            <p:fltVal val="90"/>
                                          </p:val>
                                        </p:tav>
                                        <p:tav tm="100000">
                                          <p:val>
                                            <p:fltVal val="0"/>
                                          </p:val>
                                        </p:tav>
                                      </p:tavLst>
                                    </p:anim>
                                    <p:animEffect transition="in" filter="fade">
                                      <p:cBhvr>
                                        <p:cTn id="72" dur="1000"/>
                                        <p:tgtEl>
                                          <p:spTgt spid="33"/>
                                        </p:tgtEl>
                                      </p:cBhvr>
                                    </p:animEffect>
                                  </p:childTnLst>
                                </p:cTn>
                              </p:par>
                              <p:par>
                                <p:cTn id="73" presetID="31" presetClass="entr" presetSubtype="0"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1000" fill="hold"/>
                                        <p:tgtEl>
                                          <p:spTgt spid="30"/>
                                        </p:tgtEl>
                                        <p:attrNameLst>
                                          <p:attrName>ppt_w</p:attrName>
                                        </p:attrNameLst>
                                      </p:cBhvr>
                                      <p:tavLst>
                                        <p:tav tm="0">
                                          <p:val>
                                            <p:fltVal val="0"/>
                                          </p:val>
                                        </p:tav>
                                        <p:tav tm="100000">
                                          <p:val>
                                            <p:strVal val="#ppt_w"/>
                                          </p:val>
                                        </p:tav>
                                      </p:tavLst>
                                    </p:anim>
                                    <p:anim calcmode="lin" valueType="num">
                                      <p:cBhvr>
                                        <p:cTn id="76" dur="1000" fill="hold"/>
                                        <p:tgtEl>
                                          <p:spTgt spid="30"/>
                                        </p:tgtEl>
                                        <p:attrNameLst>
                                          <p:attrName>ppt_h</p:attrName>
                                        </p:attrNameLst>
                                      </p:cBhvr>
                                      <p:tavLst>
                                        <p:tav tm="0">
                                          <p:val>
                                            <p:fltVal val="0"/>
                                          </p:val>
                                        </p:tav>
                                        <p:tav tm="100000">
                                          <p:val>
                                            <p:strVal val="#ppt_h"/>
                                          </p:val>
                                        </p:tav>
                                      </p:tavLst>
                                    </p:anim>
                                    <p:anim calcmode="lin" valueType="num">
                                      <p:cBhvr>
                                        <p:cTn id="77" dur="1000" fill="hold"/>
                                        <p:tgtEl>
                                          <p:spTgt spid="30"/>
                                        </p:tgtEl>
                                        <p:attrNameLst>
                                          <p:attrName>style.rotation</p:attrName>
                                        </p:attrNameLst>
                                      </p:cBhvr>
                                      <p:tavLst>
                                        <p:tav tm="0">
                                          <p:val>
                                            <p:fltVal val="90"/>
                                          </p:val>
                                        </p:tav>
                                        <p:tav tm="100000">
                                          <p:val>
                                            <p:fltVal val="0"/>
                                          </p:val>
                                        </p:tav>
                                      </p:tavLst>
                                    </p:anim>
                                    <p:animEffect transition="in" filter="fade">
                                      <p:cBhvr>
                                        <p:cTn id="78" dur="1000"/>
                                        <p:tgtEl>
                                          <p:spTgt spid="30"/>
                                        </p:tgtEl>
                                      </p:cBhvr>
                                    </p:animEffect>
                                  </p:childTnLst>
                                </p:cTn>
                              </p:par>
                              <p:par>
                                <p:cTn id="79" presetID="31"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1000" fill="hold"/>
                                        <p:tgtEl>
                                          <p:spTgt spid="34"/>
                                        </p:tgtEl>
                                        <p:attrNameLst>
                                          <p:attrName>ppt_w</p:attrName>
                                        </p:attrNameLst>
                                      </p:cBhvr>
                                      <p:tavLst>
                                        <p:tav tm="0">
                                          <p:val>
                                            <p:fltVal val="0"/>
                                          </p:val>
                                        </p:tav>
                                        <p:tav tm="100000">
                                          <p:val>
                                            <p:strVal val="#ppt_w"/>
                                          </p:val>
                                        </p:tav>
                                      </p:tavLst>
                                    </p:anim>
                                    <p:anim calcmode="lin" valueType="num">
                                      <p:cBhvr>
                                        <p:cTn id="82" dur="1000" fill="hold"/>
                                        <p:tgtEl>
                                          <p:spTgt spid="34"/>
                                        </p:tgtEl>
                                        <p:attrNameLst>
                                          <p:attrName>ppt_h</p:attrName>
                                        </p:attrNameLst>
                                      </p:cBhvr>
                                      <p:tavLst>
                                        <p:tav tm="0">
                                          <p:val>
                                            <p:fltVal val="0"/>
                                          </p:val>
                                        </p:tav>
                                        <p:tav tm="100000">
                                          <p:val>
                                            <p:strVal val="#ppt_h"/>
                                          </p:val>
                                        </p:tav>
                                      </p:tavLst>
                                    </p:anim>
                                    <p:anim calcmode="lin" valueType="num">
                                      <p:cBhvr>
                                        <p:cTn id="83" dur="1000" fill="hold"/>
                                        <p:tgtEl>
                                          <p:spTgt spid="34"/>
                                        </p:tgtEl>
                                        <p:attrNameLst>
                                          <p:attrName>style.rotation</p:attrName>
                                        </p:attrNameLst>
                                      </p:cBhvr>
                                      <p:tavLst>
                                        <p:tav tm="0">
                                          <p:val>
                                            <p:fltVal val="90"/>
                                          </p:val>
                                        </p:tav>
                                        <p:tav tm="100000">
                                          <p:val>
                                            <p:fltVal val="0"/>
                                          </p:val>
                                        </p:tav>
                                      </p:tavLst>
                                    </p:anim>
                                    <p:animEffect transition="in" filter="fade">
                                      <p:cBhvr>
                                        <p:cTn id="84" dur="1000"/>
                                        <p:tgtEl>
                                          <p:spTgt spid="34"/>
                                        </p:tgtEl>
                                      </p:cBhvr>
                                    </p:animEffect>
                                  </p:childTnLst>
                                </p:cTn>
                              </p:par>
                              <p:par>
                                <p:cTn id="85" presetID="31" presetClass="entr" presetSubtype="0"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1000" fill="hold"/>
                                        <p:tgtEl>
                                          <p:spTgt spid="35"/>
                                        </p:tgtEl>
                                        <p:attrNameLst>
                                          <p:attrName>ppt_w</p:attrName>
                                        </p:attrNameLst>
                                      </p:cBhvr>
                                      <p:tavLst>
                                        <p:tav tm="0">
                                          <p:val>
                                            <p:fltVal val="0"/>
                                          </p:val>
                                        </p:tav>
                                        <p:tav tm="100000">
                                          <p:val>
                                            <p:strVal val="#ppt_w"/>
                                          </p:val>
                                        </p:tav>
                                      </p:tavLst>
                                    </p:anim>
                                    <p:anim calcmode="lin" valueType="num">
                                      <p:cBhvr>
                                        <p:cTn id="88" dur="1000" fill="hold"/>
                                        <p:tgtEl>
                                          <p:spTgt spid="35"/>
                                        </p:tgtEl>
                                        <p:attrNameLst>
                                          <p:attrName>ppt_h</p:attrName>
                                        </p:attrNameLst>
                                      </p:cBhvr>
                                      <p:tavLst>
                                        <p:tav tm="0">
                                          <p:val>
                                            <p:fltVal val="0"/>
                                          </p:val>
                                        </p:tav>
                                        <p:tav tm="100000">
                                          <p:val>
                                            <p:strVal val="#ppt_h"/>
                                          </p:val>
                                        </p:tav>
                                      </p:tavLst>
                                    </p:anim>
                                    <p:anim calcmode="lin" valueType="num">
                                      <p:cBhvr>
                                        <p:cTn id="89" dur="1000" fill="hold"/>
                                        <p:tgtEl>
                                          <p:spTgt spid="35"/>
                                        </p:tgtEl>
                                        <p:attrNameLst>
                                          <p:attrName>style.rotation</p:attrName>
                                        </p:attrNameLst>
                                      </p:cBhvr>
                                      <p:tavLst>
                                        <p:tav tm="0">
                                          <p:val>
                                            <p:fltVal val="90"/>
                                          </p:val>
                                        </p:tav>
                                        <p:tav tm="100000">
                                          <p:val>
                                            <p:fltVal val="0"/>
                                          </p:val>
                                        </p:tav>
                                      </p:tavLst>
                                    </p:anim>
                                    <p:animEffect transition="in" filter="fade">
                                      <p:cBhvr>
                                        <p:cTn id="90" dur="1000"/>
                                        <p:tgtEl>
                                          <p:spTgt spid="35"/>
                                        </p:tgtEl>
                                      </p:cBhvr>
                                    </p:animEffect>
                                  </p:childTnLst>
                                </p:cTn>
                              </p:par>
                              <p:par>
                                <p:cTn id="91" presetID="31" presetClass="entr" presetSubtype="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1000" fill="hold"/>
                                        <p:tgtEl>
                                          <p:spTgt spid="29"/>
                                        </p:tgtEl>
                                        <p:attrNameLst>
                                          <p:attrName>ppt_w</p:attrName>
                                        </p:attrNameLst>
                                      </p:cBhvr>
                                      <p:tavLst>
                                        <p:tav tm="0">
                                          <p:val>
                                            <p:fltVal val="0"/>
                                          </p:val>
                                        </p:tav>
                                        <p:tav tm="100000">
                                          <p:val>
                                            <p:strVal val="#ppt_w"/>
                                          </p:val>
                                        </p:tav>
                                      </p:tavLst>
                                    </p:anim>
                                    <p:anim calcmode="lin" valueType="num">
                                      <p:cBhvr>
                                        <p:cTn id="94" dur="1000" fill="hold"/>
                                        <p:tgtEl>
                                          <p:spTgt spid="29"/>
                                        </p:tgtEl>
                                        <p:attrNameLst>
                                          <p:attrName>ppt_h</p:attrName>
                                        </p:attrNameLst>
                                      </p:cBhvr>
                                      <p:tavLst>
                                        <p:tav tm="0">
                                          <p:val>
                                            <p:fltVal val="0"/>
                                          </p:val>
                                        </p:tav>
                                        <p:tav tm="100000">
                                          <p:val>
                                            <p:strVal val="#ppt_h"/>
                                          </p:val>
                                        </p:tav>
                                      </p:tavLst>
                                    </p:anim>
                                    <p:anim calcmode="lin" valueType="num">
                                      <p:cBhvr>
                                        <p:cTn id="95" dur="1000" fill="hold"/>
                                        <p:tgtEl>
                                          <p:spTgt spid="29"/>
                                        </p:tgtEl>
                                        <p:attrNameLst>
                                          <p:attrName>style.rotation</p:attrName>
                                        </p:attrNameLst>
                                      </p:cBhvr>
                                      <p:tavLst>
                                        <p:tav tm="0">
                                          <p:val>
                                            <p:fltVal val="90"/>
                                          </p:val>
                                        </p:tav>
                                        <p:tav tm="100000">
                                          <p:val>
                                            <p:fltVal val="0"/>
                                          </p:val>
                                        </p:tav>
                                      </p:tavLst>
                                    </p:anim>
                                    <p:animEffect transition="in" filter="fade">
                                      <p:cBhvr>
                                        <p:cTn id="96" dur="1000"/>
                                        <p:tgtEl>
                                          <p:spTgt spid="29"/>
                                        </p:tgtEl>
                                      </p:cBhvr>
                                    </p:animEffect>
                                  </p:childTnLst>
                                </p:cTn>
                              </p:par>
                              <p:par>
                                <p:cTn id="97" presetID="31"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p:cTn id="99" dur="1000" fill="hold"/>
                                        <p:tgtEl>
                                          <p:spTgt spid="36"/>
                                        </p:tgtEl>
                                        <p:attrNameLst>
                                          <p:attrName>ppt_w</p:attrName>
                                        </p:attrNameLst>
                                      </p:cBhvr>
                                      <p:tavLst>
                                        <p:tav tm="0">
                                          <p:val>
                                            <p:fltVal val="0"/>
                                          </p:val>
                                        </p:tav>
                                        <p:tav tm="100000">
                                          <p:val>
                                            <p:strVal val="#ppt_w"/>
                                          </p:val>
                                        </p:tav>
                                      </p:tavLst>
                                    </p:anim>
                                    <p:anim calcmode="lin" valueType="num">
                                      <p:cBhvr>
                                        <p:cTn id="100" dur="1000" fill="hold"/>
                                        <p:tgtEl>
                                          <p:spTgt spid="36"/>
                                        </p:tgtEl>
                                        <p:attrNameLst>
                                          <p:attrName>ppt_h</p:attrName>
                                        </p:attrNameLst>
                                      </p:cBhvr>
                                      <p:tavLst>
                                        <p:tav tm="0">
                                          <p:val>
                                            <p:fltVal val="0"/>
                                          </p:val>
                                        </p:tav>
                                        <p:tav tm="100000">
                                          <p:val>
                                            <p:strVal val="#ppt_h"/>
                                          </p:val>
                                        </p:tav>
                                      </p:tavLst>
                                    </p:anim>
                                    <p:anim calcmode="lin" valueType="num">
                                      <p:cBhvr>
                                        <p:cTn id="101" dur="1000" fill="hold"/>
                                        <p:tgtEl>
                                          <p:spTgt spid="36"/>
                                        </p:tgtEl>
                                        <p:attrNameLst>
                                          <p:attrName>style.rotation</p:attrName>
                                        </p:attrNameLst>
                                      </p:cBhvr>
                                      <p:tavLst>
                                        <p:tav tm="0">
                                          <p:val>
                                            <p:fltVal val="90"/>
                                          </p:val>
                                        </p:tav>
                                        <p:tav tm="100000">
                                          <p:val>
                                            <p:fltVal val="0"/>
                                          </p:val>
                                        </p:tav>
                                      </p:tavLst>
                                    </p:anim>
                                    <p:animEffect transition="in" filter="fade">
                                      <p:cBhvr>
                                        <p:cTn id="102" dur="1000"/>
                                        <p:tgtEl>
                                          <p:spTgt spid="36"/>
                                        </p:tgtEl>
                                      </p:cBhvr>
                                    </p:animEffect>
                                  </p:childTnLst>
                                </p:cTn>
                              </p:par>
                              <p:par>
                                <p:cTn id="103" presetID="31" presetClass="entr" presetSubtype="0" fill="hold"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90"/>
                                          </p:val>
                                        </p:tav>
                                        <p:tav tm="100000">
                                          <p:val>
                                            <p:fltVal val="0"/>
                                          </p:val>
                                        </p:tav>
                                      </p:tavLst>
                                    </p:anim>
                                    <p:animEffect transition="in" filter="fade">
                                      <p:cBhvr>
                                        <p:cTn id="10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752946" y="1929606"/>
            <a:ext cx="6355258" cy="4091682"/>
          </a:xfrm>
          <a:prstGeom prst="rect">
            <a:avLst/>
          </a:prstGeom>
          <a:ln>
            <a:noFill/>
          </a:ln>
          <a:effectLst>
            <a:softEdge rad="112500"/>
          </a:effectLst>
        </p:spPr>
      </p:pic>
      <p:sp>
        <p:nvSpPr>
          <p:cNvPr id="6" name="1 Título"/>
          <p:cNvSpPr txBox="1">
            <a:spLocks/>
          </p:cNvSpPr>
          <p:nvPr/>
        </p:nvSpPr>
        <p:spPr>
          <a:xfrm>
            <a:off x="3295102" y="2293397"/>
            <a:ext cx="3706192" cy="393944"/>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b="1" i="0" u="none" strike="noStrike" kern="1200" normalizeH="0" baseline="0"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uLnTx/>
                <a:uFillTx/>
                <a:latin typeface="Arial" pitchFamily="34" charset="0"/>
                <a:ea typeface="+mj-ea"/>
                <a:cs typeface="Arial" pitchFamily="34" charset="0"/>
              </a:rPr>
              <a:t>Water Supply Distribution Chain</a:t>
            </a:r>
            <a:endParaRPr kumimoji="0" lang="en-GB" b="1" i="0" u="none" strike="noStrike" kern="1200" normalizeH="0" baseline="0" dirty="0">
              <a:ln w="900" cmpd="sng">
                <a:solidFill>
                  <a:schemeClr val="accent1">
                    <a:satMod val="190000"/>
                    <a:alpha val="55000"/>
                  </a:schemeClr>
                </a:solidFill>
                <a:prstDash val="solid"/>
              </a:ln>
              <a:solidFill>
                <a:schemeClr val="accent1">
                  <a:satMod val="200000"/>
                  <a:tint val="3000"/>
                </a:schemeClr>
              </a:solidFill>
              <a:effectLst>
                <a:glow rad="139700">
                  <a:schemeClr val="accent2">
                    <a:satMod val="175000"/>
                    <a:alpha val="40000"/>
                  </a:schemeClr>
                </a:glow>
                <a:innerShdw blurRad="101600" dist="76200" dir="5400000">
                  <a:schemeClr val="accent1">
                    <a:satMod val="190000"/>
                    <a:tint val="100000"/>
                    <a:alpha val="74000"/>
                  </a:schemeClr>
                </a:innerShdw>
              </a:effectLst>
              <a:uLnTx/>
              <a:uFillTx/>
              <a:latin typeface="Arial" pitchFamily="34" charset="0"/>
              <a:ea typeface="+mj-ea"/>
              <a:cs typeface="Arial" pitchFamily="34" charset="0"/>
            </a:endParaRPr>
          </a:p>
        </p:txBody>
      </p:sp>
      <p:sp>
        <p:nvSpPr>
          <p:cNvPr id="9" name="8 Rectángulo"/>
          <p:cNvSpPr/>
          <p:nvPr/>
        </p:nvSpPr>
        <p:spPr>
          <a:xfrm>
            <a:off x="98914" y="2091620"/>
            <a:ext cx="2600878" cy="3785652"/>
          </a:xfrm>
          <a:prstGeom prst="rect">
            <a:avLst/>
          </a:prstGeom>
          <a:solidFill>
            <a:schemeClr val="bg1"/>
          </a:solidFill>
        </p:spPr>
        <p:txBody>
          <a:bodyPr wrap="square">
            <a:spAutoFit/>
          </a:bodyPr>
          <a:lstStyle/>
          <a:p>
            <a:r>
              <a:rPr lang="en-US" sz="2000" dirty="0"/>
              <a:t>Water can be saved </a:t>
            </a:r>
            <a:r>
              <a:rPr lang="en-US" sz="2000" dirty="0" smtClean="0"/>
              <a:t> through</a:t>
            </a:r>
            <a:r>
              <a:rPr lang="en-US" sz="2000" dirty="0"/>
              <a:t>: </a:t>
            </a:r>
            <a:r>
              <a:rPr lang="en-US" sz="2000" u="sng" dirty="0"/>
              <a:t>infrastructure investment</a:t>
            </a:r>
            <a:r>
              <a:rPr lang="en-US" sz="2000" dirty="0"/>
              <a:t>; </a:t>
            </a:r>
            <a:r>
              <a:rPr lang="en-US" sz="2000" u="sng" dirty="0">
                <a:effectLst>
                  <a:outerShdw blurRad="38100" dist="38100" dir="2700000" algn="tl">
                    <a:srgbClr val="000000">
                      <a:alpha val="43137"/>
                    </a:srgbClr>
                  </a:outerShdw>
                </a:effectLst>
              </a:rPr>
              <a:t>improved coordination</a:t>
            </a:r>
            <a:r>
              <a:rPr lang="en-US" sz="2000" dirty="0"/>
              <a:t>; </a:t>
            </a:r>
            <a:r>
              <a:rPr lang="en-US" sz="2000" u="sng" dirty="0"/>
              <a:t>or behavioral </a:t>
            </a:r>
            <a:r>
              <a:rPr lang="en-US" sz="2000" u="sng" dirty="0" smtClean="0"/>
              <a:t>change-measures.</a:t>
            </a:r>
            <a:endParaRPr lang="en-US" sz="2000" u="sng" dirty="0"/>
          </a:p>
          <a:p>
            <a:r>
              <a:rPr lang="en-US" sz="2000" b="1" i="1" dirty="0" smtClean="0">
                <a:effectLst>
                  <a:outerShdw blurRad="38100" dist="38100" dir="2700000" algn="tl">
                    <a:srgbClr val="000000">
                      <a:alpha val="43137"/>
                    </a:srgbClr>
                  </a:outerShdw>
                </a:effectLst>
              </a:rPr>
              <a:t>WatERP </a:t>
            </a:r>
            <a:r>
              <a:rPr lang="en-US" sz="2000" b="1" i="1" dirty="0">
                <a:effectLst>
                  <a:outerShdw blurRad="38100" dist="38100" dir="2700000" algn="tl">
                    <a:srgbClr val="000000">
                      <a:alpha val="43137"/>
                    </a:srgbClr>
                  </a:outerShdw>
                </a:effectLst>
              </a:rPr>
              <a:t>technological solution gives response to the coordination among actors building a smart water solution</a:t>
            </a:r>
            <a:r>
              <a:rPr lang="en-US" sz="2000" b="1" i="1" dirty="0" smtClean="0">
                <a:effectLst>
                  <a:outerShdw blurRad="38100" dist="38100" dir="2700000" algn="tl">
                    <a:srgbClr val="000000">
                      <a:alpha val="43137"/>
                    </a:srgbClr>
                  </a:outerShdw>
                </a:effectLst>
              </a:rPr>
              <a:t>.</a:t>
            </a:r>
          </a:p>
        </p:txBody>
      </p:sp>
      <p:graphicFrame>
        <p:nvGraphicFramePr>
          <p:cNvPr id="10" name="9 Tabla"/>
          <p:cNvGraphicFramePr>
            <a:graphicFrameLocks noGrp="1"/>
          </p:cNvGraphicFramePr>
          <p:nvPr>
            <p:extLst>
              <p:ext uri="{D42A27DB-BD31-4B8C-83A1-F6EECF244321}">
                <p14:modId xmlns:p14="http://schemas.microsoft.com/office/powerpoint/2010/main" val="3869149998"/>
              </p:ext>
            </p:extLst>
          </p:nvPr>
        </p:nvGraphicFramePr>
        <p:xfrm>
          <a:off x="63173" y="910992"/>
          <a:ext cx="9026475" cy="1005840"/>
        </p:xfrm>
        <a:graphic>
          <a:graphicData uri="http://schemas.openxmlformats.org/drawingml/2006/table">
            <a:tbl>
              <a:tblPr firstRow="1" bandRow="1">
                <a:tableStyleId>{5C22544A-7EE6-4342-B048-85BDC9FD1C3A}</a:tableStyleId>
              </a:tblPr>
              <a:tblGrid>
                <a:gridCol w="1504413"/>
                <a:gridCol w="7522062"/>
              </a:tblGrid>
              <a:tr h="352987">
                <a:tc>
                  <a:txBody>
                    <a:bodyPr/>
                    <a:lstStyle/>
                    <a:p>
                      <a:r>
                        <a:rPr lang="ca-ES" u="none" noProof="0" dirty="0" smtClean="0">
                          <a:effectLst>
                            <a:outerShdw blurRad="38100" dist="38100" dir="2700000" algn="tl">
                              <a:srgbClr val="000000">
                                <a:alpha val="43137"/>
                              </a:srgbClr>
                            </a:outerShdw>
                          </a:effectLst>
                        </a:rPr>
                        <a:t>ACRONYM</a:t>
                      </a:r>
                      <a:endParaRPr lang="ca-ES" b="1" u="none" noProof="0" dirty="0">
                        <a:effectLst>
                          <a:outerShdw blurRad="38100" dist="38100" dir="2700000" algn="tl">
                            <a:srgbClr val="000000">
                              <a:alpha val="43137"/>
                            </a:srgbClr>
                          </a:outerShdw>
                        </a:effectLst>
                      </a:endParaRPr>
                    </a:p>
                  </a:txBody>
                  <a:tcPr/>
                </a:tc>
                <a:tc>
                  <a:txBody>
                    <a:bodyPr/>
                    <a:lstStyle/>
                    <a:p>
                      <a:r>
                        <a:rPr lang="en-US" sz="1800" u="none" kern="1200" noProof="0" dirty="0" smtClean="0">
                          <a:effectLst>
                            <a:outerShdw blurRad="38100" dist="38100" dir="2700000" algn="tl">
                              <a:srgbClr val="000000">
                                <a:alpha val="43137"/>
                              </a:srgbClr>
                            </a:outerShdw>
                          </a:effectLst>
                        </a:rPr>
                        <a:t>WatERP: </a:t>
                      </a:r>
                      <a:r>
                        <a:rPr lang="en-US" sz="1800" u="sng" kern="1200" noProof="0" dirty="0" smtClean="0">
                          <a:effectLst>
                            <a:outerShdw blurRad="38100" dist="38100" dir="2700000" algn="tl">
                              <a:srgbClr val="000000">
                                <a:alpha val="43137"/>
                              </a:srgbClr>
                            </a:outerShdw>
                          </a:effectLst>
                        </a:rPr>
                        <a:t>Wat</a:t>
                      </a:r>
                      <a:r>
                        <a:rPr lang="en-US" sz="1800" u="none" kern="1200" noProof="0" dirty="0" smtClean="0">
                          <a:effectLst>
                            <a:outerShdw blurRad="38100" dist="38100" dir="2700000" algn="tl">
                              <a:srgbClr val="000000">
                                <a:alpha val="43137"/>
                              </a:srgbClr>
                            </a:outerShdw>
                          </a:effectLst>
                        </a:rPr>
                        <a:t>er </a:t>
                      </a:r>
                      <a:r>
                        <a:rPr lang="en-US" sz="1800" u="sng" kern="1200" noProof="0" dirty="0" smtClean="0">
                          <a:effectLst>
                            <a:outerShdw blurRad="38100" dist="38100" dir="2700000" algn="tl">
                              <a:srgbClr val="000000">
                                <a:alpha val="43137"/>
                              </a:srgbClr>
                            </a:outerShdw>
                          </a:effectLst>
                        </a:rPr>
                        <a:t>E</a:t>
                      </a:r>
                      <a:r>
                        <a:rPr lang="en-US" sz="1800" u="none" kern="1200" noProof="0" dirty="0" smtClean="0">
                          <a:effectLst>
                            <a:outerShdw blurRad="38100" dist="38100" dir="2700000" algn="tl">
                              <a:srgbClr val="000000">
                                <a:alpha val="43137"/>
                              </a:srgbClr>
                            </a:outerShdw>
                          </a:effectLst>
                        </a:rPr>
                        <a:t>nhanced </a:t>
                      </a:r>
                      <a:r>
                        <a:rPr lang="en-US" sz="1800" u="sng" kern="1200" noProof="0" dirty="0" smtClean="0">
                          <a:effectLst>
                            <a:outerShdw blurRad="38100" dist="38100" dir="2700000" algn="tl">
                              <a:srgbClr val="000000">
                                <a:alpha val="43137"/>
                              </a:srgbClr>
                            </a:outerShdw>
                          </a:effectLst>
                        </a:rPr>
                        <a:t>R</a:t>
                      </a:r>
                      <a:r>
                        <a:rPr lang="en-US" sz="1800" u="none" kern="1200" noProof="0" dirty="0" smtClean="0">
                          <a:effectLst>
                            <a:outerShdw blurRad="38100" dist="38100" dir="2700000" algn="tl">
                              <a:srgbClr val="000000">
                                <a:alpha val="43137"/>
                              </a:srgbClr>
                            </a:outerShdw>
                          </a:effectLst>
                        </a:rPr>
                        <a:t>esource </a:t>
                      </a:r>
                      <a:r>
                        <a:rPr lang="en-US" sz="1800" u="sng" kern="1200" noProof="0" dirty="0" smtClean="0">
                          <a:effectLst>
                            <a:outerShdw blurRad="38100" dist="38100" dir="2700000" algn="tl">
                              <a:srgbClr val="000000">
                                <a:alpha val="43137"/>
                              </a:srgbClr>
                            </a:outerShdw>
                          </a:effectLst>
                        </a:rPr>
                        <a:t>P</a:t>
                      </a:r>
                      <a:r>
                        <a:rPr lang="en-US" sz="1800" u="none" kern="1200" noProof="0" dirty="0" smtClean="0">
                          <a:effectLst>
                            <a:outerShdw blurRad="38100" dist="38100" dir="2700000" algn="tl">
                              <a:srgbClr val="000000">
                                <a:alpha val="43137"/>
                              </a:srgbClr>
                            </a:outerShdw>
                          </a:effectLst>
                        </a:rPr>
                        <a:t>lanning</a:t>
                      </a:r>
                      <a:endParaRPr lang="en-US" sz="1800" b="1" u="none" kern="1200" noProof="0" dirty="0" smtClean="0">
                        <a:solidFill>
                          <a:schemeClr val="bg1"/>
                        </a:solidFill>
                        <a:effectLst>
                          <a:outerShdw blurRad="38100" dist="38100" dir="2700000" algn="tl">
                            <a:srgbClr val="000000">
                              <a:alpha val="43137"/>
                            </a:srgbClr>
                          </a:outerShdw>
                        </a:effectLst>
                        <a:latin typeface="+mn-lt"/>
                        <a:ea typeface="+mn-ea"/>
                        <a:cs typeface="+mn-cs"/>
                      </a:endParaRPr>
                    </a:p>
                  </a:txBody>
                  <a:tcPr/>
                </a:tc>
              </a:tr>
              <a:tr h="342372">
                <a:tc>
                  <a:txBody>
                    <a:bodyPr/>
                    <a:lstStyle/>
                    <a:p>
                      <a:r>
                        <a:rPr lang="ca-ES" u="none" noProof="0" dirty="0" smtClean="0">
                          <a:effectLst>
                            <a:outerShdw blurRad="38100" dist="38100" dir="2700000" algn="tl">
                              <a:srgbClr val="000000">
                                <a:alpha val="43137"/>
                              </a:srgbClr>
                            </a:outerShdw>
                          </a:effectLst>
                        </a:rPr>
                        <a:t>GOAL</a:t>
                      </a:r>
                      <a:endParaRPr lang="ca-ES" b="1" u="none" noProof="0" dirty="0">
                        <a:solidFill>
                          <a:schemeClr val="bg1"/>
                        </a:solidFill>
                        <a:effectLst>
                          <a:outerShdw blurRad="38100" dist="38100" dir="2700000" algn="tl">
                            <a:srgbClr val="000000">
                              <a:alpha val="43137"/>
                            </a:srgbClr>
                          </a:outerShdw>
                        </a:effectLst>
                      </a:endParaRPr>
                    </a:p>
                  </a:txBody>
                  <a:tcPr/>
                </a:tc>
                <a:tc>
                  <a:txBody>
                    <a:bodyPr/>
                    <a:lstStyle/>
                    <a:p>
                      <a:r>
                        <a:rPr lang="en-US" u="none" noProof="0" dirty="0" smtClean="0">
                          <a:effectLst>
                            <a:outerShdw blurRad="38100" dist="38100" dir="2700000" algn="tl">
                              <a:srgbClr val="000000">
                                <a:alpha val="43137"/>
                              </a:srgbClr>
                            </a:outerShdw>
                          </a:effectLst>
                        </a:rPr>
                        <a:t>Improves matching of water supply distribution and demand from a holistic point of view (IWRM).</a:t>
                      </a:r>
                      <a:endParaRPr lang="ca-ES" b="1" u="none" noProof="0" dirty="0">
                        <a:solidFill>
                          <a:schemeClr val="bg1"/>
                        </a:solidFill>
                        <a:effectLst>
                          <a:outerShdw blurRad="38100" dist="38100" dir="2700000" algn="tl">
                            <a:srgbClr val="000000">
                              <a:alpha val="43137"/>
                            </a:srgbClr>
                          </a:outerShdw>
                        </a:effectLst>
                      </a:endParaRPr>
                    </a:p>
                  </a:txBody>
                  <a:tcPr/>
                </a:tc>
              </a:tr>
            </a:tbl>
          </a:graphicData>
        </a:graphic>
      </p:graphicFrame>
      <p:grpSp>
        <p:nvGrpSpPr>
          <p:cNvPr id="11" name="10 Grupo"/>
          <p:cNvGrpSpPr/>
          <p:nvPr/>
        </p:nvGrpSpPr>
        <p:grpSpPr>
          <a:xfrm>
            <a:off x="-62866" y="5904656"/>
            <a:ext cx="9171070" cy="980728"/>
            <a:chOff x="136138" y="5877272"/>
            <a:chExt cx="8756342" cy="980728"/>
          </a:xfrm>
        </p:grpSpPr>
        <p:sp>
          <p:nvSpPr>
            <p:cNvPr id="13" name="12 Rectángulo"/>
            <p:cNvSpPr/>
            <p:nvPr/>
          </p:nvSpPr>
          <p:spPr>
            <a:xfrm>
              <a:off x="179512" y="5949280"/>
              <a:ext cx="8712968"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13 Rectángulo"/>
            <p:cNvSpPr/>
            <p:nvPr/>
          </p:nvSpPr>
          <p:spPr>
            <a:xfrm>
              <a:off x="136138" y="5877272"/>
              <a:ext cx="3909788" cy="738664"/>
            </a:xfrm>
            <a:prstGeom prst="rect">
              <a:avLst/>
            </a:prstGeom>
            <a:noFill/>
          </p:spPr>
          <p:txBody>
            <a:bodyPr wrap="none" lIns="91440" tIns="45720" rIns="91440" bIns="45720">
              <a:spAutoFit/>
            </a:bodyPr>
            <a:lstStyle/>
            <a:p>
              <a:pPr algn="ctr"/>
              <a:r>
                <a:rPr lang="en-GB" sz="4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8% Water Saving</a:t>
              </a:r>
              <a:endParaRPr lang="en-GB" sz="4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14 Rectángulo"/>
            <p:cNvSpPr/>
            <p:nvPr/>
          </p:nvSpPr>
          <p:spPr>
            <a:xfrm>
              <a:off x="4712490" y="5877272"/>
              <a:ext cx="4054828" cy="738664"/>
            </a:xfrm>
            <a:prstGeom prst="rect">
              <a:avLst/>
            </a:prstGeom>
            <a:noFill/>
          </p:spPr>
          <p:txBody>
            <a:bodyPr wrap="none" lIns="91440" tIns="45720" rIns="91440" bIns="45720">
              <a:spAutoFit/>
            </a:bodyPr>
            <a:lstStyle/>
            <a:p>
              <a:pPr algn="ctr"/>
              <a:r>
                <a:rPr lang="en-GB" sz="4200" b="1" dirty="0" smtClean="0">
                  <a:ln w="10541" cmpd="sng">
                    <a:solidFill>
                      <a:schemeClr val="accent1">
                        <a:shade val="88000"/>
                        <a:satMod val="110000"/>
                      </a:schemeClr>
                    </a:solidFill>
                    <a:prstDash val="solid"/>
                  </a:ln>
                  <a:solidFill>
                    <a:srgbClr val="FF0000"/>
                  </a:solidFill>
                </a:rPr>
                <a:t>5</a:t>
              </a:r>
              <a:r>
                <a:rPr lang="en-GB" sz="4200" b="1" cap="none" spc="0" dirty="0" smtClean="0">
                  <a:ln w="10541" cmpd="sng">
                    <a:solidFill>
                      <a:schemeClr val="accent1">
                        <a:shade val="88000"/>
                        <a:satMod val="110000"/>
                      </a:schemeClr>
                    </a:solidFill>
                    <a:prstDash val="solid"/>
                  </a:ln>
                  <a:solidFill>
                    <a:srgbClr val="FF0000"/>
                  </a:solidFill>
                  <a:effectLst/>
                </a:rPr>
                <a:t>% Energy Saving</a:t>
              </a:r>
              <a:endParaRPr lang="en-GB" sz="4200" b="1" cap="none" spc="0" dirty="0">
                <a:ln w="10541" cmpd="sng">
                  <a:solidFill>
                    <a:schemeClr val="accent1">
                      <a:shade val="88000"/>
                      <a:satMod val="110000"/>
                    </a:schemeClr>
                  </a:solidFill>
                  <a:prstDash val="solid"/>
                </a:ln>
                <a:solidFill>
                  <a:srgbClr val="FF0000"/>
                </a:solidFill>
                <a:effectLst/>
              </a:endParaRPr>
            </a:p>
          </p:txBody>
        </p:sp>
        <p:sp>
          <p:nvSpPr>
            <p:cNvPr id="16" name="15 CuadroTexto"/>
            <p:cNvSpPr txBox="1"/>
            <p:nvPr/>
          </p:nvSpPr>
          <p:spPr>
            <a:xfrm>
              <a:off x="1043608" y="6488668"/>
              <a:ext cx="1720343" cy="369332"/>
            </a:xfrm>
            <a:prstGeom prst="rect">
              <a:avLst/>
            </a:prstGeom>
            <a:noFill/>
          </p:spPr>
          <p:txBody>
            <a:bodyPr wrap="none" rtlCol="0">
              <a:spAutoFit/>
            </a:bodyPr>
            <a:lstStyle/>
            <a:p>
              <a:r>
                <a:rPr lang="en-GB" b="1" dirty="0" smtClean="0"/>
                <a:t>Scarcity Regions</a:t>
              </a:r>
              <a:endParaRPr lang="en-GB" b="1" dirty="0"/>
            </a:p>
          </p:txBody>
        </p:sp>
        <p:sp>
          <p:nvSpPr>
            <p:cNvPr id="17" name="16 CuadroTexto"/>
            <p:cNvSpPr txBox="1"/>
            <p:nvPr/>
          </p:nvSpPr>
          <p:spPr>
            <a:xfrm>
              <a:off x="5674913" y="6453336"/>
              <a:ext cx="2064796" cy="369332"/>
            </a:xfrm>
            <a:prstGeom prst="rect">
              <a:avLst/>
            </a:prstGeom>
            <a:noFill/>
          </p:spPr>
          <p:txBody>
            <a:bodyPr wrap="none" rtlCol="0">
              <a:spAutoFit/>
            </a:bodyPr>
            <a:lstStyle/>
            <a:p>
              <a:r>
                <a:rPr lang="en-GB" b="1" dirty="0" smtClean="0"/>
                <a:t>Abundance Regions</a:t>
              </a:r>
              <a:endParaRPr lang="en-GB" b="1" dirty="0"/>
            </a:p>
          </p:txBody>
        </p:sp>
      </p:grpSp>
      <p:sp>
        <p:nvSpPr>
          <p:cNvPr id="19" name="2 Título"/>
          <p:cNvSpPr>
            <a:spLocks noGrp="1"/>
          </p:cNvSpPr>
          <p:nvPr>
            <p:ph type="title"/>
          </p:nvPr>
        </p:nvSpPr>
        <p:spPr>
          <a:xfrm>
            <a:off x="3419872" y="142852"/>
            <a:ext cx="4392488" cy="642942"/>
          </a:xfrm>
          <a:noFill/>
          <a:ln>
            <a:noFill/>
          </a:ln>
        </p:spPr>
        <p:txBody>
          <a:bodyPr vert="horz" lIns="91440" tIns="45720" rIns="91440" bIns="45720" rtlCol="0" anchor="ctr">
            <a:noAutofit/>
          </a:bodyPr>
          <a:lstStyle/>
          <a:p>
            <a:pPr algn="ctr"/>
            <a:r>
              <a:rPr lang="es-ES" dirty="0"/>
              <a:t>WatERP </a:t>
            </a:r>
            <a:r>
              <a:rPr lang="es-ES" dirty="0" err="1"/>
              <a:t>Overview</a:t>
            </a:r>
            <a:r>
              <a:rPr lang="es-ES" dirty="0"/>
              <a:t> &amp; </a:t>
            </a:r>
            <a:r>
              <a:rPr lang="es-ES" dirty="0" err="1" smtClean="0"/>
              <a:t>Architecture</a:t>
            </a:r>
            <a:r>
              <a:rPr lang="es-ES" dirty="0" smtClean="0"/>
              <a:t> (</a:t>
            </a:r>
            <a:r>
              <a:rPr lang="es-ES" dirty="0" err="1" smtClean="0"/>
              <a:t>Scope</a:t>
            </a:r>
            <a:r>
              <a:rPr lang="es-ES" dirty="0" smtClean="0"/>
              <a:t>)</a:t>
            </a:r>
            <a:endParaRPr lang="en-GB" dirty="0"/>
          </a:p>
        </p:txBody>
      </p:sp>
    </p:spTree>
    <p:extLst>
      <p:ext uri="{BB962C8B-B14F-4D97-AF65-F5344CB8AC3E}">
        <p14:creationId xmlns:p14="http://schemas.microsoft.com/office/powerpoint/2010/main" val="84149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Format xmlns="ce0d547e-0991-4743-bd90-a685a3b371a9">ppt</Format>
    <Grup xmlns="ce0d547e-0991-4743-bd90-a685a3b371a9">Plantilles - Anglès</Gru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4E0FADDC93027847AEFA9DAFBF4A3FC8" ma:contentTypeVersion="3" ma:contentTypeDescription="Crear nuevo documento." ma:contentTypeScope="" ma:versionID="833dc5cae6025cc031f5f3ae491b8688">
  <xsd:schema xmlns:xsd="http://www.w3.org/2001/XMLSchema" xmlns:p="http://schemas.microsoft.com/office/2006/metadata/properties" xmlns:ns2="ce0d547e-0991-4743-bd90-a685a3b371a9" targetNamespace="http://schemas.microsoft.com/office/2006/metadata/properties" ma:root="true" ma:fieldsID="b0a1dce78df474b85475436419ccecac" ns2:_="">
    <xsd:import namespace="ce0d547e-0991-4743-bd90-a685a3b371a9"/>
    <xsd:element name="properties">
      <xsd:complexType>
        <xsd:sequence>
          <xsd:element name="documentManagement">
            <xsd:complexType>
              <xsd:all>
                <xsd:element ref="ns2:Format"/>
                <xsd:element ref="ns2:Grup"/>
              </xsd:all>
            </xsd:complexType>
          </xsd:element>
        </xsd:sequence>
      </xsd:complexType>
    </xsd:element>
  </xsd:schema>
  <xsd:schema xmlns:xsd="http://www.w3.org/2001/XMLSchema" xmlns:dms="http://schemas.microsoft.com/office/2006/documentManagement/types" targetNamespace="ce0d547e-0991-4743-bd90-a685a3b371a9" elementFormDefault="qualified">
    <xsd:import namespace="http://schemas.microsoft.com/office/2006/documentManagement/types"/>
    <xsd:element name="Format" ma:index="8" ma:displayName="Format" ma:default="word" ma:format="Dropdown" ma:internalName="Format">
      <xsd:simpleType>
        <xsd:restriction base="dms:Choice">
          <xsd:enumeration value="word"/>
          <xsd:enumeration value="pdf"/>
          <xsd:enumeration value="ppt"/>
          <xsd:enumeration value="html"/>
          <xsd:enumeration value="jwl"/>
          <xsd:enumeration value="txt"/>
        </xsd:restriction>
      </xsd:simpleType>
    </xsd:element>
    <xsd:element name="Grup" ma:index="9" ma:displayName="Grup" ma:format="Dropdown" ma:internalName="Grup">
      <xsd:simpleType>
        <xsd:restriction base="dms:Choice">
          <xsd:enumeration value="Catàlegs i fitxes corporatives"/>
          <xsd:enumeration value="Plantilles - Català"/>
          <xsd:enumeration value="Plantillas - Castellà"/>
          <xsd:enumeration value="Plantilles - Anglè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D5ADA28-411D-483F-ADBA-0290F8569C4E}">
  <ds:schemaRefs>
    <ds:schemaRef ds:uri="http://schemas.microsoft.com/office/2006/metadata/properties"/>
    <ds:schemaRef ds:uri="http://purl.org/dc/elements/1.1/"/>
    <ds:schemaRef ds:uri="http://schemas.openxmlformats.org/package/2006/metadata/core-properties"/>
    <ds:schemaRef ds:uri="http://purl.org/dc/dcmitype/"/>
    <ds:schemaRef ds:uri="http://schemas.microsoft.com/office/2006/documentManagement/types"/>
    <ds:schemaRef ds:uri="ce0d547e-0991-4743-bd90-a685a3b371a9"/>
    <ds:schemaRef ds:uri="http://www.w3.org/XML/1998/namespace"/>
    <ds:schemaRef ds:uri="http://purl.org/dc/terms/"/>
  </ds:schemaRefs>
</ds:datastoreItem>
</file>

<file path=customXml/itemProps2.xml><?xml version="1.0" encoding="utf-8"?>
<ds:datastoreItem xmlns:ds="http://schemas.openxmlformats.org/officeDocument/2006/customXml" ds:itemID="{BAFB7E42-31EE-4436-949C-4C1872677FE1}">
  <ds:schemaRefs>
    <ds:schemaRef ds:uri="http://schemas.microsoft.com/sharepoint/v3/contenttype/forms"/>
  </ds:schemaRefs>
</ds:datastoreItem>
</file>

<file path=customXml/itemProps3.xml><?xml version="1.0" encoding="utf-8"?>
<ds:datastoreItem xmlns:ds="http://schemas.openxmlformats.org/officeDocument/2006/customXml" ds:itemID="{8556825D-DFAA-4D47-9ADA-35937AE969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0d547e-0991-4743-bd90-a685a3b371a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WatERPTemplate</Template>
  <TotalTime>1169</TotalTime>
  <Words>1501</Words>
  <Application>Microsoft Office PowerPoint</Application>
  <PresentationFormat>Presentación en pantalla (4:3)</PresentationFormat>
  <Paragraphs>200</Paragraphs>
  <Slides>24</Slides>
  <Notes>5</Notes>
  <HiddenSlides>6</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WatERPTemplate</vt:lpstr>
      <vt:lpstr>Lessons learned from use of HY_Features in the EU-WatERP project</vt:lpstr>
      <vt:lpstr>EURECAT (BDIGITAL)</vt:lpstr>
      <vt:lpstr>EURECAT (BDIGITAL)</vt:lpstr>
      <vt:lpstr>Inclam</vt:lpstr>
      <vt:lpstr>I+D+i</vt:lpstr>
      <vt:lpstr>Index</vt:lpstr>
      <vt:lpstr>WatERP Overview &amp; Architecture</vt:lpstr>
      <vt:lpstr>WatERP Overview &amp; Architecture (Motivation)</vt:lpstr>
      <vt:lpstr>WatERP Overview &amp; Architecture (Scope)</vt:lpstr>
      <vt:lpstr>WatERP Overview &amp; Architecture (Scope)</vt:lpstr>
      <vt:lpstr>WatERP Overview &amp; Architecture (Architecture)</vt:lpstr>
      <vt:lpstr>WatERP Knowledge Base and HY_FEATURES</vt:lpstr>
      <vt:lpstr>WatERP Knowledge Base</vt:lpstr>
      <vt:lpstr>WatERP-HY_FEATURE Mappings</vt:lpstr>
      <vt:lpstr>WatERP-HY_FEATURE Mapping (Implementation)</vt:lpstr>
      <vt:lpstr>WatERP-HY_FEATURE Mapping (Result)</vt:lpstr>
      <vt:lpstr>Lessons learned from HY_FEATURES</vt:lpstr>
      <vt:lpstr>Recommendations to HY_FEATURES</vt:lpstr>
      <vt:lpstr>WatERP-OMP and HY_FEATURES</vt:lpstr>
      <vt:lpstr>OMP Recommendations</vt:lpstr>
      <vt:lpstr>OMP Recommendations</vt:lpstr>
      <vt:lpstr>OMP Recommendations</vt:lpstr>
      <vt:lpstr>General Feedback</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erubion</dc:creator>
  <cp:lastModifiedBy>acorchero</cp:lastModifiedBy>
  <cp:revision>55</cp:revision>
  <dcterms:created xsi:type="dcterms:W3CDTF">2013-01-23T09:42:55Z</dcterms:created>
  <dcterms:modified xsi:type="dcterms:W3CDTF">2015-09-21T05:12:10Z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0x0101004E0FADDC93027847AEFA9DAFBF4A3FC8</vt:lpwstr>
  </property>
  <property fmtid="{D5CDD505-2E9C-101B-9397-08002B2CF9AE}" pid="3" name="TemplateUrl">
    <vt:lpwstr/>
  </property>
  <property fmtid="{D5CDD505-2E9C-101B-9397-08002B2CF9AE}" pid="4" name="Order">
    <vt:r8>7200</vt:r8>
  </property>
  <property fmtid="{D5CDD505-2E9C-101B-9397-08002B2CF9AE}" pid="5" name="_SourceUrl">
    <vt:lpwstr/>
  </property>
  <property fmtid="{D5CDD505-2E9C-101B-9397-08002B2CF9AE}" pid="6" name="xd_ProgID">
    <vt:lpwstr/>
  </property>
  <property fmtid="{D5CDD505-2E9C-101B-9397-08002B2CF9AE}" pid="7" name="_CopySource">
    <vt:lpwstr>http://www.diggle.bdigital.org/identitat_visual/Plantilles dedocuments/cat/plantilla ppt català.pptx</vt:lpwstr>
  </property>
</Properties>
</file>