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</p:sldMasterIdLst>
  <p:notesMasterIdLst>
    <p:notesMasterId r:id="rId48"/>
  </p:notesMasterIdLst>
  <p:handoutMasterIdLst>
    <p:handoutMasterId r:id="rId49"/>
  </p:handoutMasterIdLst>
  <p:sldIdLst>
    <p:sldId id="256" r:id="rId2"/>
    <p:sldId id="508" r:id="rId3"/>
    <p:sldId id="470" r:id="rId4"/>
    <p:sldId id="471" r:id="rId5"/>
    <p:sldId id="442" r:id="rId6"/>
    <p:sldId id="464" r:id="rId7"/>
    <p:sldId id="421" r:id="rId8"/>
    <p:sldId id="424" r:id="rId9"/>
    <p:sldId id="487" r:id="rId10"/>
    <p:sldId id="434" r:id="rId11"/>
    <p:sldId id="459" r:id="rId12"/>
    <p:sldId id="457" r:id="rId13"/>
    <p:sldId id="465" r:id="rId14"/>
    <p:sldId id="496" r:id="rId15"/>
    <p:sldId id="497" r:id="rId16"/>
    <p:sldId id="466" r:id="rId17"/>
    <p:sldId id="383" r:id="rId18"/>
    <p:sldId id="384" r:id="rId19"/>
    <p:sldId id="385" r:id="rId20"/>
    <p:sldId id="474" r:id="rId21"/>
    <p:sldId id="481" r:id="rId22"/>
    <p:sldId id="475" r:id="rId23"/>
    <p:sldId id="482" r:id="rId24"/>
    <p:sldId id="483" r:id="rId25"/>
    <p:sldId id="484" r:id="rId26"/>
    <p:sldId id="485" r:id="rId27"/>
    <p:sldId id="504" r:id="rId28"/>
    <p:sldId id="505" r:id="rId29"/>
    <p:sldId id="501" r:id="rId30"/>
    <p:sldId id="503" r:id="rId31"/>
    <p:sldId id="489" r:id="rId32"/>
    <p:sldId id="495" r:id="rId33"/>
    <p:sldId id="493" r:id="rId34"/>
    <p:sldId id="502" r:id="rId35"/>
    <p:sldId id="431" r:id="rId36"/>
    <p:sldId id="486" r:id="rId37"/>
    <p:sldId id="500" r:id="rId38"/>
    <p:sldId id="473" r:id="rId39"/>
    <p:sldId id="494" r:id="rId40"/>
    <p:sldId id="472" r:id="rId41"/>
    <p:sldId id="468" r:id="rId42"/>
    <p:sldId id="469" r:id="rId43"/>
    <p:sldId id="498" r:id="rId44"/>
    <p:sldId id="507" r:id="rId45"/>
    <p:sldId id="499" r:id="rId46"/>
    <p:sldId id="325" r:id="rId4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E5C"/>
    <a:srgbClr val="FFFFFF"/>
    <a:srgbClr val="FF9900"/>
    <a:srgbClr val="FF9933"/>
    <a:srgbClr val="C3DBF9"/>
    <a:srgbClr val="FFCCCC"/>
    <a:srgbClr val="B7FBFB"/>
    <a:srgbClr val="FFCCFF"/>
    <a:srgbClr val="B2B2B2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7338" autoAdjust="0"/>
  </p:normalViewPr>
  <p:slideViewPr>
    <p:cSldViewPr showGuides="1">
      <p:cViewPr>
        <p:scale>
          <a:sx n="100" d="100"/>
          <a:sy n="100" d="100"/>
        </p:scale>
        <p:origin x="-1074" y="282"/>
      </p:cViewPr>
      <p:guideLst>
        <p:guide orient="horz" pos="2976"/>
        <p:guide pos="3024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39" y="1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98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39" y="9432498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172AEAA-A912-41BA-91FC-FF7763BC90F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5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39" y="1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65" y="4716250"/>
            <a:ext cx="4984545" cy="44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498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39" y="9432498"/>
            <a:ext cx="2946337" cy="4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C123297-CA6C-48F9-94E3-71CDB3C52E8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27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3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Map the realised common</a:t>
            </a:r>
            <a:r>
              <a:rPr lang="en-GB" baseline="0" dirty="0" smtClean="0"/>
              <a:t> concept to a particular implementation, i.e. set context-related “defaults”. Example: NHD+ flowline (= linear representation of a catchment) is set to </a:t>
            </a:r>
            <a:r>
              <a:rPr lang="en-GB" baseline="0" dirty="0" err="1" smtClean="0"/>
              <a:t>Flowpath</a:t>
            </a:r>
            <a:r>
              <a:rPr lang="en-GB" baseline="0" dirty="0" smtClean="0"/>
              <a:t> with a property “</a:t>
            </a:r>
            <a:r>
              <a:rPr lang="en-GB" baseline="0" dirty="0" err="1" smtClean="0"/>
              <a:t>representedCatchment</a:t>
            </a:r>
            <a:r>
              <a:rPr lang="en-GB" baseline="0" dirty="0" smtClean="0"/>
              <a:t>”.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0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0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0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34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… </a:t>
            </a:r>
            <a:r>
              <a:rPr lang="en-GB" baseline="0" smtClean="0"/>
              <a:t>representing a Basin</a:t>
            </a:r>
            <a:r>
              <a:rPr lang="en-GB" baseline="0" dirty="0" smtClean="0"/>
              <a:t>, </a:t>
            </a:r>
            <a:r>
              <a:rPr lang="en-GB" baseline="0" smtClean="0"/>
              <a:t>the unit wherein all waters are flowing to a common outlet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31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principle objective of the HYF</a:t>
            </a:r>
            <a:r>
              <a:rPr lang="en-GB" baseline="0" dirty="0" smtClean="0"/>
              <a:t> to formalise the definitions provided in the Glossary of Hydrology to provide a means to relate data products to unit shared across disciplines, and applications.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31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3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Problem caused by the mapping and the lack of</a:t>
            </a:r>
            <a:r>
              <a:rPr lang="en-GB" baseline="0" smtClean="0"/>
              <a:t> tools for transfer these, rather than by the conceptual model, i.e. defined relationship between hydro features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23297-CA6C-48F9-94E3-71CDB3C52E8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pic>
        <p:nvPicPr>
          <p:cNvPr id="7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11505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3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6C38-7E66-41AF-931A-501F5F45D45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0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34C2-33D7-4F0D-85DC-CBD7B352552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ln/>
        </p:spPr>
        <p:txBody>
          <a:bodyPr/>
          <a:lstStyle>
            <a:lvl1pPr>
              <a:defRPr sz="900"/>
            </a:lvl1pPr>
          </a:lstStyle>
          <a:p>
            <a:r>
              <a:rPr lang="en-GB" altLang="en-US" kern="0" smtClean="0">
                <a:cs typeface="Arial" pitchFamily="34" charset="0"/>
              </a:rPr>
              <a:t>5th, Workshop of OGC Hydro DWG, New York, 11-15 Aug 2014</a:t>
            </a:r>
            <a:endParaRPr lang="en-US" altLang="en-US" kern="0" dirty="0" smtClean="0"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29D0-DFFA-44F8-BA3B-A4FAE77A70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6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36BA-EB45-43BA-8973-92FEFA06CE3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3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1678-7CCE-4001-AE80-C0DA3761CC3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8557-3EC0-4E40-BD03-BD918E1CDD0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5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DBE2-DD47-41F3-8579-D8E533D95D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7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E1BE-8CDA-4433-BFF1-BAA91AEA66D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BDE7-1BD4-413C-B8BF-A4EA12E83AD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7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245E-A03E-4E42-9FEE-C11F743D1C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15100"/>
            <a:ext cx="3579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5th, Workshop of OGC Hydro DWG, New York, 11-15 Aug 2014</a:t>
            </a:r>
            <a:endParaRPr lang="en-US" dirty="0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E725F1A-1E3F-4657-9D4B-5DCBC0B76A5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8382000" cy="2492990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>
                <a:effectLst/>
                <a:latin typeface="+mn-lt"/>
                <a:cs typeface="Arial" pitchFamily="34" charset="0"/>
              </a:rPr>
              <a:t>Standard representation </a:t>
            </a:r>
            <a:r>
              <a:rPr lang="en-GB" sz="2400" smtClean="0">
                <a:effectLst/>
                <a:latin typeface="+mn-lt"/>
                <a:cs typeface="Arial" pitchFamily="34" charset="0"/>
              </a:rPr>
              <a:t>of </a:t>
            </a:r>
            <a:r>
              <a:rPr lang="en-GB" sz="2400">
                <a:effectLst/>
                <a:latin typeface="+mn-lt"/>
                <a:cs typeface="Arial" pitchFamily="34" charset="0"/>
              </a:rPr>
              <a:t>hydrologic features</a:t>
            </a:r>
            <a:r>
              <a:rPr lang="en-GB" sz="2800">
                <a:cs typeface="Arial" pitchFamily="34" charset="0"/>
              </a:rPr>
              <a:t/>
            </a:r>
            <a:br>
              <a:rPr lang="en-GB" sz="2800">
                <a:cs typeface="Arial" pitchFamily="34" charset="0"/>
              </a:rPr>
            </a:br>
            <a:r>
              <a:rPr lang="en-US" sz="2800"/>
              <a:t>The OGC </a:t>
            </a:r>
            <a:r>
              <a:rPr lang="en-US" sz="2800" i="1"/>
              <a:t>HY_Features</a:t>
            </a:r>
            <a:r>
              <a:rPr lang="en-US" sz="2800"/>
              <a:t> model in support </a:t>
            </a:r>
            <a:br>
              <a:rPr lang="en-US" sz="2800"/>
            </a:br>
            <a:r>
              <a:rPr lang="en-US" sz="2800"/>
              <a:t>of geographic water information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6275"/>
            <a:ext cx="6400800" cy="1371600"/>
          </a:xfrm>
        </p:spPr>
        <p:txBody>
          <a:bodyPr/>
          <a:lstStyle/>
          <a:p>
            <a:r>
              <a:rPr lang="en-US" altLang="en-US">
                <a:cs typeface="Arial" charset="0"/>
              </a:rPr>
              <a:t>6</a:t>
            </a:r>
            <a:r>
              <a:rPr lang="en-US" altLang="en-US" baseline="30000">
                <a:cs typeface="Arial" charset="0"/>
              </a:rPr>
              <a:t>th</a:t>
            </a:r>
            <a:r>
              <a:rPr lang="en-US" altLang="en-US">
                <a:cs typeface="Arial" charset="0"/>
              </a:rPr>
              <a:t>, WMO/OGC Hydrology DWG</a:t>
            </a:r>
          </a:p>
          <a:p>
            <a:r>
              <a:rPr lang="en-US" altLang="en-US">
                <a:cs typeface="Arial" charset="0"/>
              </a:rPr>
              <a:t> Orleans, BRGM, September </a:t>
            </a:r>
            <a:r>
              <a:rPr lang="en-US" altLang="en-US" smtClean="0">
                <a:cs typeface="Arial" charset="0"/>
              </a:rPr>
              <a:t>22, </a:t>
            </a:r>
            <a:r>
              <a:rPr lang="en-US" altLang="en-US">
                <a:cs typeface="Arial" charset="0"/>
              </a:rPr>
              <a:t>2015</a:t>
            </a:r>
          </a:p>
          <a:p>
            <a:pPr>
              <a:spcBef>
                <a:spcPct val="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cs typeface="Arial" charset="0"/>
              </a:rPr>
              <a:t>Irina Dornblut, GRDC of WMO at BfG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5867400"/>
            <a:ext cx="990600" cy="990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0" y="1328737"/>
            <a:ext cx="1704975" cy="69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799"/>
            <a:ext cx="8837613" cy="480131"/>
          </a:xfrm>
        </p:spPr>
        <p:txBody>
          <a:bodyPr wrap="square">
            <a:spAutoFit/>
          </a:bodyPr>
          <a:lstStyle/>
          <a:p>
            <a:r>
              <a:rPr lang="en-GB" sz="2800" smtClean="0">
                <a:solidFill>
                  <a:schemeClr val="tx2"/>
                </a:solidFill>
              </a:rPr>
              <a:t>Same challenge !! </a:t>
            </a:r>
            <a:r>
              <a:rPr lang="en-GB" sz="2800" smtClean="0">
                <a:solidFill>
                  <a:srgbClr val="FF0000"/>
                </a:solidFill>
              </a:rPr>
              <a:t>CSIRO SIRF project </a:t>
            </a:r>
            <a:endParaRPr lang="en-GB" sz="2800" dirty="0" err="1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1" y="962025"/>
            <a:ext cx="7467600" cy="56221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6200000">
            <a:off x="7308274" y="5265006"/>
            <a:ext cx="2266950" cy="2424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0" smtClean="0">
                <a:solidFill>
                  <a:schemeClr val="tx2"/>
                </a:solidFill>
              </a:rPr>
              <a:t>Source: OGC-ER 14-048, modified.</a:t>
            </a:r>
            <a:endParaRPr lang="en-GB" b="0" dirty="0" err="1" smtClean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4600" y="5738658"/>
            <a:ext cx="5562600" cy="7905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noAutofit/>
          </a:bodyPr>
          <a:lstStyle/>
          <a:p>
            <a:pPr algn="ctr"/>
            <a:endParaRPr lang="en-GB" sz="1600" smtClean="0">
              <a:solidFill>
                <a:srgbClr val="002060"/>
              </a:solidFill>
            </a:endParaRPr>
          </a:p>
          <a:p>
            <a:pPr algn="ctr"/>
            <a:r>
              <a:rPr lang="en-GB" sz="1600" smtClean="0">
                <a:solidFill>
                  <a:srgbClr val="002060"/>
                </a:solidFill>
              </a:rPr>
              <a:t>Spatial Identifier Reference Framework  - SIRF, 2014</a:t>
            </a:r>
            <a:endParaRPr lang="en-GB" sz="1600" dirty="0" err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799"/>
            <a:ext cx="8837613" cy="480131"/>
          </a:xfrm>
        </p:spPr>
        <p:txBody>
          <a:bodyPr wrap="square">
            <a:spAutoFit/>
          </a:bodyPr>
          <a:lstStyle/>
          <a:p>
            <a:r>
              <a:rPr lang="en-GB" sz="2800" smtClean="0">
                <a:solidFill>
                  <a:schemeClr val="tx2"/>
                </a:solidFill>
              </a:rPr>
              <a:t>Same challenge !!  </a:t>
            </a:r>
            <a:r>
              <a:rPr lang="en-GB" sz="2800" smtClean="0">
                <a:solidFill>
                  <a:srgbClr val="FF0000"/>
                </a:solidFill>
              </a:rPr>
              <a:t>New chance !!</a:t>
            </a:r>
            <a:endParaRPr lang="en-GB" sz="2800" dirty="0" err="1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66775" y="1295400"/>
            <a:ext cx="807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092E5C"/>
                </a:solidFill>
                <a:sym typeface="Wingdings" panose="05000000000000000000" pitchFamily="2" charset="2"/>
              </a:rPr>
              <a:t>Referencing hydrologic features</a:t>
            </a:r>
          </a:p>
          <a:p>
            <a:endParaRPr lang="en-GB" sz="24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800" b="0" dirty="0" smtClean="0">
                <a:solidFill>
                  <a:schemeClr val="tx2"/>
                </a:solidFill>
              </a:rPr>
              <a:t>OWS-10 </a:t>
            </a:r>
            <a:r>
              <a:rPr lang="en-GB" sz="1800" b="0" dirty="0">
                <a:solidFill>
                  <a:schemeClr val="tx2"/>
                </a:solidFill>
              </a:rPr>
              <a:t>CCI </a:t>
            </a:r>
            <a:r>
              <a:rPr lang="en-GB" sz="1800" b="0" dirty="0" smtClean="0">
                <a:solidFill>
                  <a:schemeClr val="tx2"/>
                </a:solidFill>
              </a:rPr>
              <a:t>Hydro “Mediation” use case: </a:t>
            </a:r>
            <a:endParaRPr lang="en-GB" sz="1800" b="0" dirty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2"/>
                </a:solidFill>
              </a:rPr>
              <a:t>use case of the test bed </a:t>
            </a:r>
            <a:r>
              <a:rPr lang="en-US" sz="1800" b="0" dirty="0" smtClean="0">
                <a:solidFill>
                  <a:schemeClr val="tx2"/>
                </a:solidFill>
              </a:rPr>
              <a:t>suggested </a:t>
            </a:r>
            <a:r>
              <a:rPr lang="en-US" sz="1800" b="0" dirty="0">
                <a:solidFill>
                  <a:schemeClr val="tx2"/>
                </a:solidFill>
              </a:rPr>
              <a:t>as a test case for a future standardization activity for model mapping </a:t>
            </a:r>
            <a:r>
              <a:rPr lang="en-US" sz="1800" b="0" dirty="0" smtClean="0">
                <a:solidFill>
                  <a:schemeClr val="tx2"/>
                </a:solidFill>
              </a:rPr>
              <a:t>frameworks</a:t>
            </a:r>
            <a:endParaRPr lang="en-GB" sz="1800" b="0" dirty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2"/>
                </a:solidFill>
              </a:rPr>
              <a:t>f</a:t>
            </a:r>
            <a:r>
              <a:rPr lang="en-GB" sz="1800" b="0" dirty="0" smtClean="0">
                <a:solidFill>
                  <a:schemeClr val="tx2"/>
                </a:solidFill>
              </a:rPr>
              <a:t>urther developed for the description of data that represent</a:t>
            </a:r>
          </a:p>
          <a:p>
            <a:pPr lvl="1"/>
            <a:r>
              <a:rPr lang="en-GB" sz="1800" b="0" dirty="0">
                <a:solidFill>
                  <a:schemeClr val="tx2"/>
                </a:solidFill>
              </a:rPr>
              <a:t>	</a:t>
            </a:r>
            <a:r>
              <a:rPr lang="en-GB" sz="1800" b="0" dirty="0" smtClean="0">
                <a:solidFill>
                  <a:schemeClr val="tx2"/>
                </a:solidFill>
              </a:rPr>
              <a:t>hydrologic features in different implementation contexts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GB" sz="1800" b="0" dirty="0" smtClean="0">
                <a:solidFill>
                  <a:schemeClr val="tx2"/>
                </a:solidFill>
              </a:rPr>
              <a:t>CSIRO </a:t>
            </a:r>
            <a:r>
              <a:rPr lang="en-GB" sz="1800" b="0" dirty="0">
                <a:solidFill>
                  <a:schemeClr val="tx2"/>
                </a:solidFill>
              </a:rPr>
              <a:t>SIRF </a:t>
            </a:r>
            <a:r>
              <a:rPr lang="en-GB" sz="1800" b="0" dirty="0" smtClean="0">
                <a:solidFill>
                  <a:schemeClr val="tx2"/>
                </a:solidFill>
              </a:rPr>
              <a:t>project results:</a:t>
            </a:r>
            <a:r>
              <a:rPr lang="en-GB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endParaRPr lang="en-GB" sz="1800" b="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Describe and link geospatial data via content documentation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Feature Type </a:t>
            </a:r>
            <a:r>
              <a:rPr lang="en-GB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Catalog</a:t>
            </a:r>
            <a:r>
              <a:rPr lang="en-GB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realising </a:t>
            </a:r>
            <a:r>
              <a:rPr lang="en-GB" sz="1800" b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HY_Features</a:t>
            </a:r>
            <a:r>
              <a:rPr lang="en-GB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relationships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Meta-model for (UML) schema mapping, incl. mapping vocabulary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Tooling: </a:t>
            </a:r>
            <a:r>
              <a:rPr lang="en-AU" sz="1800" b="0" dirty="0" smtClean="0">
                <a:solidFill>
                  <a:schemeClr val="tx2"/>
                </a:solidFill>
              </a:rPr>
              <a:t>FTC, URI-binding </a:t>
            </a:r>
            <a:r>
              <a:rPr lang="en-AU" sz="1800" b="0" dirty="0">
                <a:solidFill>
                  <a:schemeClr val="tx2"/>
                </a:solidFill>
              </a:rPr>
              <a:t>pattern, mapping encoding, query </a:t>
            </a:r>
            <a:r>
              <a:rPr lang="en-AU" sz="1800" b="0" dirty="0" smtClean="0">
                <a:solidFill>
                  <a:schemeClr val="tx2"/>
                </a:solidFill>
              </a:rPr>
              <a:t>language, ...</a:t>
            </a:r>
            <a:endParaRPr lang="en-AU" sz="1800" b="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Do we have a NFIE mediation scenario ???</a:t>
            </a:r>
            <a:endParaRPr lang="en-GB" sz="24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799"/>
            <a:ext cx="8837613" cy="480131"/>
          </a:xfrm>
        </p:spPr>
        <p:txBody>
          <a:bodyPr wrap="square">
            <a:spAutoFit/>
          </a:bodyPr>
          <a:lstStyle/>
          <a:p>
            <a:r>
              <a:rPr lang="en-GB" sz="2800" smtClean="0">
                <a:solidFill>
                  <a:schemeClr val="tx2"/>
                </a:solidFill>
              </a:rPr>
              <a:t>Same challenge !!  </a:t>
            </a:r>
            <a:r>
              <a:rPr lang="en-GB" sz="2800" smtClean="0">
                <a:solidFill>
                  <a:srgbClr val="FF0000"/>
                </a:solidFill>
              </a:rPr>
              <a:t>New chance: NFIE ?</a:t>
            </a:r>
            <a:endParaRPr lang="en-GB" sz="2800" dirty="0" err="1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274309" y="1019629"/>
            <a:ext cx="7260090" cy="5201283"/>
            <a:chOff x="952771" y="398485"/>
            <a:chExt cx="7417828" cy="5611437"/>
          </a:xfrm>
        </p:grpSpPr>
        <p:sp>
          <p:nvSpPr>
            <p:cNvPr id="11" name="Rounded Rectangle 13"/>
            <p:cNvSpPr/>
            <p:nvPr/>
          </p:nvSpPr>
          <p:spPr>
            <a:xfrm>
              <a:off x="3573573" y="2997850"/>
              <a:ext cx="1946052" cy="8474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chemeClr val="tx2"/>
                  </a:solidFill>
                </a:rPr>
                <a:t>Spatial Identifier </a:t>
              </a:r>
              <a:r>
                <a:rPr lang="en-US" sz="1100" smtClean="0">
                  <a:solidFill>
                    <a:schemeClr val="tx2"/>
                  </a:solidFill>
                </a:rPr>
                <a:t>Reference</a:t>
              </a:r>
              <a:r>
                <a:rPr lang="en-US" sz="1200" smtClean="0">
                  <a:solidFill>
                    <a:schemeClr val="tx2"/>
                  </a:solidFill>
                </a:rPr>
                <a:t> Framework </a:t>
              </a:r>
            </a:p>
            <a:p>
              <a:pPr algn="ctr"/>
              <a:r>
                <a:rPr lang="en-US" sz="1200" smtClean="0">
                  <a:solidFill>
                    <a:schemeClr val="tx2"/>
                  </a:solidFill>
                </a:rPr>
                <a:t>(CSIRO SIRF)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Rounded Rectangle 14"/>
            <p:cNvSpPr/>
            <p:nvPr/>
          </p:nvSpPr>
          <p:spPr>
            <a:xfrm>
              <a:off x="3690866" y="5402459"/>
              <a:ext cx="1711469" cy="607463"/>
            </a:xfrm>
            <a:prstGeom prst="roundRect">
              <a:avLst/>
            </a:prstGeom>
            <a:solidFill>
              <a:srgbClr val="C3DBF9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tx2"/>
                  </a:solidFill>
                </a:rPr>
                <a:t>NFIE</a:t>
              </a:r>
              <a:r>
                <a:rPr lang="en-US" sz="1600" b="0" smtClean="0">
                  <a:solidFill>
                    <a:schemeClr val="tx2"/>
                  </a:solidFill>
                </a:rPr>
                <a:t> Service</a:t>
              </a:r>
              <a:endParaRPr lang="en-US" sz="1600" b="0" dirty="0">
                <a:solidFill>
                  <a:schemeClr val="tx2"/>
                </a:solidFill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8898" y="712392"/>
              <a:ext cx="1250606" cy="1660096"/>
            </a:xfrm>
            <a:prstGeom prst="rect">
              <a:avLst/>
            </a:prstGeom>
            <a:ln>
              <a:solidFill>
                <a:schemeClr val="tx2">
                  <a:lumMod val="75000"/>
                  <a:alpha val="97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4" name="Straight Arrow Connector 26"/>
            <p:cNvCxnSpPr>
              <a:stCxn id="22" idx="2"/>
              <a:endCxn id="11" idx="0"/>
            </p:cNvCxnSpPr>
            <p:nvPr/>
          </p:nvCxnSpPr>
          <p:spPr>
            <a:xfrm flipH="1">
              <a:off x="4546599" y="2296037"/>
              <a:ext cx="1425618" cy="701813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1"/>
            <p:cNvSpPr txBox="1"/>
            <p:nvPr/>
          </p:nvSpPr>
          <p:spPr>
            <a:xfrm>
              <a:off x="3825264" y="436229"/>
              <a:ext cx="2032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HY_Features</a:t>
              </a:r>
              <a:r>
                <a:rPr lang="en-US" dirty="0" smtClean="0"/>
                <a:t> Model</a:t>
              </a:r>
              <a:endParaRPr lang="en-US" dirty="0"/>
            </a:p>
          </p:txBody>
        </p:sp>
        <p:sp>
          <p:nvSpPr>
            <p:cNvPr id="32" name="Rounded Rectangle 39"/>
            <p:cNvSpPr/>
            <p:nvPr/>
          </p:nvSpPr>
          <p:spPr>
            <a:xfrm>
              <a:off x="952771" y="639945"/>
              <a:ext cx="1360700" cy="1503180"/>
            </a:xfrm>
            <a:prstGeom prst="roundRect">
              <a:avLst>
                <a:gd name="adj" fmla="val 5750"/>
              </a:avLst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43"/>
            <p:cNvGrpSpPr>
              <a:grpSpLocks noChangeAspect="1"/>
            </p:cNvGrpSpPr>
            <p:nvPr/>
          </p:nvGrpSpPr>
          <p:grpSpPr>
            <a:xfrm>
              <a:off x="6774932" y="639945"/>
              <a:ext cx="1360700" cy="1503180"/>
              <a:chOff x="5896127" y="2031894"/>
              <a:chExt cx="2092406" cy="2311506"/>
            </a:xfrm>
          </p:grpSpPr>
          <p:sp>
            <p:nvSpPr>
              <p:cNvPr id="28" name="Can 44"/>
              <p:cNvSpPr/>
              <p:nvPr/>
            </p:nvSpPr>
            <p:spPr>
              <a:xfrm>
                <a:off x="6180883" y="3335973"/>
                <a:ext cx="1463040" cy="548639"/>
              </a:xfrm>
              <a:prstGeom prst="can">
                <a:avLst>
                  <a:gd name="adj" fmla="val 44291"/>
                </a:avLst>
              </a:prstGeom>
              <a:gradFill flip="none" rotWithShape="1">
                <a:gsLst>
                  <a:gs pos="0">
                    <a:srgbClr val="FFCC00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2"/>
                    </a:solidFill>
                  </a:rPr>
                  <a:t>Gauging Station</a:t>
                </a:r>
                <a:endParaRPr lang="en-US" sz="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Can 45"/>
              <p:cNvSpPr/>
              <p:nvPr/>
            </p:nvSpPr>
            <p:spPr>
              <a:xfrm>
                <a:off x="6363762" y="2914027"/>
                <a:ext cx="1097280" cy="548639"/>
              </a:xfrm>
              <a:prstGeom prst="can">
                <a:avLst>
                  <a:gd name="adj" fmla="val 39468"/>
                </a:avLst>
              </a:prstGeom>
              <a:gradFill flip="none" rotWithShape="1">
                <a:gsLst>
                  <a:gs pos="0">
                    <a:srgbClr val="FFCC00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algn="ctr"/>
                <a:r>
                  <a:rPr lang="en-US" sz="800" smtClean="0">
                    <a:solidFill>
                      <a:schemeClr val="tx2"/>
                    </a:solidFill>
                  </a:rPr>
                  <a:t>Flowline </a:t>
                </a:r>
              </a:p>
              <a:p>
                <a:pPr algn="ctr"/>
                <a:r>
                  <a:rPr lang="en-US" sz="800" smtClean="0">
                    <a:solidFill>
                      <a:schemeClr val="tx2"/>
                    </a:solidFill>
                  </a:rPr>
                  <a:t>Catchment</a:t>
                </a:r>
                <a:endParaRPr lang="en-US" sz="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Can 46"/>
              <p:cNvSpPr/>
              <p:nvPr/>
            </p:nvSpPr>
            <p:spPr>
              <a:xfrm>
                <a:off x="6546642" y="2457860"/>
                <a:ext cx="731521" cy="548639"/>
              </a:xfrm>
              <a:prstGeom prst="can">
                <a:avLst>
                  <a:gd name="adj" fmla="val 27411"/>
                </a:avLst>
              </a:prstGeom>
              <a:gradFill flip="none" rotWithShape="1">
                <a:gsLst>
                  <a:gs pos="0">
                    <a:srgbClr val="FFCC00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smtClean="0">
                    <a:solidFill>
                      <a:schemeClr val="tx2"/>
                    </a:solidFill>
                  </a:rPr>
                  <a:t>NHD+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Rounded Rectangle 47"/>
              <p:cNvSpPr/>
              <p:nvPr/>
            </p:nvSpPr>
            <p:spPr>
              <a:xfrm>
                <a:off x="5896127" y="2031894"/>
                <a:ext cx="2092406" cy="2311506"/>
              </a:xfrm>
              <a:prstGeom prst="roundRect">
                <a:avLst>
                  <a:gd name="adj" fmla="val 5750"/>
                </a:avLst>
              </a:pr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48"/>
            <p:cNvSpPr txBox="1"/>
            <p:nvPr/>
          </p:nvSpPr>
          <p:spPr>
            <a:xfrm>
              <a:off x="1065936" y="398485"/>
              <a:ext cx="146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NHD</a:t>
              </a:r>
              <a:r>
                <a:rPr lang="en-US" smtClean="0"/>
                <a:t>+ Service</a:t>
              </a:r>
              <a:endParaRPr lang="en-US" dirty="0"/>
            </a:p>
          </p:txBody>
        </p:sp>
        <p:sp>
          <p:nvSpPr>
            <p:cNvPr id="19" name="TextBox 49"/>
            <p:cNvSpPr txBox="1"/>
            <p:nvPr/>
          </p:nvSpPr>
          <p:spPr>
            <a:xfrm>
              <a:off x="6907826" y="401665"/>
              <a:ext cx="146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NHD+ Service</a:t>
              </a:r>
              <a:endParaRPr lang="en-US" dirty="0"/>
            </a:p>
          </p:txBody>
        </p:sp>
        <p:cxnSp>
          <p:nvCxnSpPr>
            <p:cNvPr id="20" name="Straight Arrow Connector 50"/>
            <p:cNvCxnSpPr>
              <a:stCxn id="23" idx="0"/>
              <a:endCxn id="13" idx="1"/>
            </p:cNvCxnSpPr>
            <p:nvPr/>
          </p:nvCxnSpPr>
          <p:spPr>
            <a:xfrm flipV="1">
              <a:off x="3116185" y="1542441"/>
              <a:ext cx="802713" cy="234393"/>
            </a:xfrm>
            <a:prstGeom prst="straightConnector1">
              <a:avLst/>
            </a:prstGeom>
            <a:ln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57"/>
            <p:cNvCxnSpPr>
              <a:stCxn id="13" idx="3"/>
              <a:endCxn id="22" idx="0"/>
            </p:cNvCxnSpPr>
            <p:nvPr/>
          </p:nvCxnSpPr>
          <p:spPr>
            <a:xfrm>
              <a:off x="5169504" y="1542441"/>
              <a:ext cx="802713" cy="219438"/>
            </a:xfrm>
            <a:prstGeom prst="straightConnector1">
              <a:avLst/>
            </a:prstGeom>
            <a:ln>
              <a:prstDash val="sysDash"/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bgerundetes Rechteck 21"/>
            <p:cNvSpPr/>
            <p:nvPr/>
          </p:nvSpPr>
          <p:spPr>
            <a:xfrm>
              <a:off x="5476845" y="1761879"/>
              <a:ext cx="990744" cy="5341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</a:rPr>
                <a:t>NHD+ Mapping</a:t>
              </a:r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2620813" y="1776834"/>
              <a:ext cx="990744" cy="5341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</a:rPr>
                <a:t>NHD+ Mapping</a:t>
              </a:r>
              <a:endParaRPr lang="en-GB" sz="1200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Arrow Connector 50"/>
            <p:cNvCxnSpPr>
              <a:stCxn id="22" idx="0"/>
              <a:endCxn id="31" idx="1"/>
            </p:cNvCxnSpPr>
            <p:nvPr/>
          </p:nvCxnSpPr>
          <p:spPr>
            <a:xfrm flipV="1">
              <a:off x="5972217" y="1391536"/>
              <a:ext cx="802714" cy="370343"/>
            </a:xfrm>
            <a:prstGeom prst="straightConnector1">
              <a:avLst/>
            </a:prstGeom>
            <a:ln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57"/>
            <p:cNvCxnSpPr>
              <a:stCxn id="32" idx="3"/>
              <a:endCxn id="23" idx="0"/>
            </p:cNvCxnSpPr>
            <p:nvPr/>
          </p:nvCxnSpPr>
          <p:spPr>
            <a:xfrm>
              <a:off x="2313471" y="1391536"/>
              <a:ext cx="802714" cy="385298"/>
            </a:xfrm>
            <a:prstGeom prst="straightConnector1">
              <a:avLst/>
            </a:prstGeom>
            <a:ln>
              <a:prstDash val="sysDash"/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6"/>
            <p:cNvCxnSpPr>
              <a:stCxn id="23" idx="2"/>
              <a:endCxn id="11" idx="0"/>
            </p:cNvCxnSpPr>
            <p:nvPr/>
          </p:nvCxnSpPr>
          <p:spPr>
            <a:xfrm>
              <a:off x="3116185" y="2310992"/>
              <a:ext cx="1430414" cy="686858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0"/>
              <a:endCxn id="11" idx="2"/>
            </p:cNvCxnSpPr>
            <p:nvPr/>
          </p:nvCxnSpPr>
          <p:spPr>
            <a:xfrm flipH="1" flipV="1">
              <a:off x="4546599" y="3845318"/>
              <a:ext cx="2" cy="1557141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"/>
          <p:cNvGrpSpPr>
            <a:grpSpLocks noChangeAspect="1"/>
          </p:cNvGrpSpPr>
          <p:nvPr/>
        </p:nvGrpSpPr>
        <p:grpSpPr>
          <a:xfrm>
            <a:off x="1083665" y="3955439"/>
            <a:ext cx="1604050" cy="1678177"/>
            <a:chOff x="1331872" y="2070465"/>
            <a:chExt cx="2092406" cy="2311506"/>
          </a:xfrm>
        </p:grpSpPr>
        <p:sp>
          <p:nvSpPr>
            <p:cNvPr id="83" name="Rounded Rectangle 11"/>
            <p:cNvSpPr/>
            <p:nvPr/>
          </p:nvSpPr>
          <p:spPr>
            <a:xfrm>
              <a:off x="1331872" y="2070465"/>
              <a:ext cx="2092406" cy="2311506"/>
            </a:xfrm>
            <a:prstGeom prst="roundRect">
              <a:avLst>
                <a:gd name="adj" fmla="val 5750"/>
              </a:avLst>
            </a:prstGeom>
            <a:noFill/>
            <a:ln w="25400">
              <a:solidFill>
                <a:srgbClr val="092E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Can 3"/>
            <p:cNvSpPr/>
            <p:nvPr/>
          </p:nvSpPr>
          <p:spPr>
            <a:xfrm>
              <a:off x="1646555" y="3370023"/>
              <a:ext cx="1463040" cy="548640"/>
            </a:xfrm>
            <a:prstGeom prst="can">
              <a:avLst>
                <a:gd name="adj" fmla="val 44291"/>
              </a:avLst>
            </a:prstGeom>
            <a:gradFill>
              <a:gsLst>
                <a:gs pos="0">
                  <a:srgbClr val="0070C0"/>
                </a:gs>
                <a:gs pos="80000">
                  <a:schemeClr val="tx2">
                    <a:lumMod val="50000"/>
                    <a:lumOff val="50000"/>
                  </a:schemeClr>
                </a:gs>
                <a:gs pos="100000">
                  <a:schemeClr val="tx2">
                    <a:lumMod val="25000"/>
                    <a:lumOff val="75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smtClean="0">
                  <a:solidFill>
                    <a:schemeClr val="tx2"/>
                  </a:solidFill>
                </a:rPr>
                <a:t>Flow data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85" name="Can 4"/>
            <p:cNvSpPr/>
            <p:nvPr/>
          </p:nvSpPr>
          <p:spPr>
            <a:xfrm>
              <a:off x="1829435" y="2942883"/>
              <a:ext cx="1097280" cy="548640"/>
            </a:xfrm>
            <a:prstGeom prst="can">
              <a:avLst>
                <a:gd name="adj" fmla="val 39468"/>
              </a:avLst>
            </a:prstGeom>
            <a:gradFill>
              <a:gsLst>
                <a:gs pos="0">
                  <a:srgbClr val="0070C0"/>
                </a:gs>
                <a:gs pos="80000">
                  <a:schemeClr val="tx2">
                    <a:lumMod val="50000"/>
                    <a:lumOff val="50000"/>
                  </a:schemeClr>
                </a:gs>
                <a:gs pos="100000">
                  <a:schemeClr val="tx2">
                    <a:lumMod val="25000"/>
                    <a:lumOff val="75000"/>
                  </a:schemeClr>
                </a:gs>
              </a:gsLst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smtClean="0">
                  <a:solidFill>
                    <a:schemeClr val="tx2"/>
                  </a:solidFill>
                </a:rPr>
                <a:t>Polyline</a:t>
              </a:r>
            </a:p>
            <a:p>
              <a:pPr algn="ctr"/>
              <a:r>
                <a:rPr lang="en-US" sz="800" smtClean="0">
                  <a:solidFill>
                    <a:schemeClr val="tx2"/>
                  </a:solidFill>
                </a:rPr>
                <a:t>Polygon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86" name="Can 5"/>
            <p:cNvSpPr/>
            <p:nvPr/>
          </p:nvSpPr>
          <p:spPr>
            <a:xfrm>
              <a:off x="2012314" y="2486717"/>
              <a:ext cx="731520" cy="548640"/>
            </a:xfrm>
            <a:prstGeom prst="can">
              <a:avLst>
                <a:gd name="adj" fmla="val 27411"/>
              </a:avLst>
            </a:prstGeom>
            <a:gradFill>
              <a:gsLst>
                <a:gs pos="0">
                  <a:srgbClr val="0070C0"/>
                </a:gs>
                <a:gs pos="80000">
                  <a:schemeClr val="tx2">
                    <a:lumMod val="50000"/>
                    <a:lumOff val="50000"/>
                  </a:schemeClr>
                </a:gs>
                <a:gs pos="100000">
                  <a:schemeClr val="tx2">
                    <a:lumMod val="25000"/>
                    <a:lumOff val="75000"/>
                  </a:schemeClr>
                </a:gs>
              </a:gsLst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NHD+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91" name="Rounded Rectangle 12"/>
          <p:cNvSpPr/>
          <p:nvPr/>
        </p:nvSpPr>
        <p:spPr>
          <a:xfrm>
            <a:off x="6804634" y="3955439"/>
            <a:ext cx="1604050" cy="1678177"/>
          </a:xfrm>
          <a:prstGeom prst="roundRect">
            <a:avLst>
              <a:gd name="adj" fmla="val 5750"/>
            </a:avLst>
          </a:prstGeom>
          <a:noFill/>
          <a:ln w="25400">
            <a:solidFill>
              <a:srgbClr val="092E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16"/>
          <p:cNvCxnSpPr/>
          <p:nvPr/>
        </p:nvCxnSpPr>
        <p:spPr>
          <a:xfrm flipV="1">
            <a:off x="4447823" y="4231405"/>
            <a:ext cx="0" cy="1417362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22"/>
          <p:cNvCxnSpPr>
            <a:stCxn id="83" idx="3"/>
            <a:endCxn id="12" idx="1"/>
          </p:cNvCxnSpPr>
          <p:nvPr/>
        </p:nvCxnSpPr>
        <p:spPr>
          <a:xfrm>
            <a:off x="2687715" y="4794528"/>
            <a:ext cx="1266464" cy="1144853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3"/>
          <p:cNvCxnSpPr>
            <a:stCxn id="12" idx="3"/>
            <a:endCxn id="91" idx="1"/>
          </p:cNvCxnSpPr>
          <p:nvPr/>
        </p:nvCxnSpPr>
        <p:spPr>
          <a:xfrm flipV="1">
            <a:off x="5629254" y="4794528"/>
            <a:ext cx="1175380" cy="1144853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30"/>
          <p:cNvSpPr txBox="1"/>
          <p:nvPr/>
        </p:nvSpPr>
        <p:spPr>
          <a:xfrm>
            <a:off x="3025070" y="4451482"/>
            <a:ext cx="1376140" cy="3993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1) Query </a:t>
            </a:r>
            <a:r>
              <a:rPr lang="en-US" sz="1100" smtClean="0">
                <a:solidFill>
                  <a:schemeClr val="tx2"/>
                </a:solidFill>
              </a:rPr>
              <a:t>concepts (reference </a:t>
            </a:r>
            <a:r>
              <a:rPr lang="en-US" sz="1100" dirty="0" smtClean="0">
                <a:solidFill>
                  <a:schemeClr val="tx2"/>
                </a:solidFill>
              </a:rPr>
              <a:t>model)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6" name="TextBox 32"/>
          <p:cNvSpPr txBox="1"/>
          <p:nvPr/>
        </p:nvSpPr>
        <p:spPr>
          <a:xfrm>
            <a:off x="3338012" y="4960778"/>
            <a:ext cx="1063198" cy="3993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2</a:t>
            </a:r>
            <a:r>
              <a:rPr lang="en-US" sz="1100" smtClean="0">
                <a:solidFill>
                  <a:schemeClr val="tx2"/>
                </a:solidFill>
              </a:rPr>
              <a:t>) Response  </a:t>
            </a:r>
            <a:endParaRPr lang="en-US" sz="1100" dirty="0" smtClean="0">
              <a:solidFill>
                <a:schemeClr val="tx2"/>
              </a:solidFill>
            </a:endParaRPr>
          </a:p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(target model)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7" name="TextBox 6"/>
          <p:cNvSpPr txBox="1"/>
          <p:nvPr/>
        </p:nvSpPr>
        <p:spPr>
          <a:xfrm>
            <a:off x="2678190" y="5600605"/>
            <a:ext cx="971159" cy="26673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3) Query (</a:t>
            </a:r>
            <a:r>
              <a:rPr lang="en-US" sz="1100" smtClean="0">
                <a:solidFill>
                  <a:schemeClr val="tx2"/>
                </a:solidFill>
              </a:rPr>
              <a:t>data)</a:t>
            </a:r>
            <a:endParaRPr lang="en-US" sz="1100" dirty="0" smtClean="0">
              <a:solidFill>
                <a:schemeClr val="tx2"/>
              </a:solidFill>
            </a:endParaRPr>
          </a:p>
        </p:txBody>
      </p:sp>
      <p:sp>
        <p:nvSpPr>
          <p:cNvPr id="98" name="TextBox 55"/>
          <p:cNvSpPr txBox="1"/>
          <p:nvPr/>
        </p:nvSpPr>
        <p:spPr>
          <a:xfrm>
            <a:off x="5848496" y="5605969"/>
            <a:ext cx="971159" cy="26673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4) Query (</a:t>
            </a:r>
            <a:r>
              <a:rPr lang="en-US" sz="1100" smtClean="0">
                <a:solidFill>
                  <a:schemeClr val="tx2"/>
                </a:solidFill>
              </a:rPr>
              <a:t>data)</a:t>
            </a:r>
            <a:endParaRPr lang="en-US" sz="1100" dirty="0" smtClean="0">
              <a:solidFill>
                <a:schemeClr val="tx2"/>
              </a:solidFill>
            </a:endParaRPr>
          </a:p>
        </p:txBody>
      </p:sp>
      <p:sp>
        <p:nvSpPr>
          <p:cNvPr id="99" name="TextBox 59"/>
          <p:cNvSpPr txBox="1"/>
          <p:nvPr/>
        </p:nvSpPr>
        <p:spPr>
          <a:xfrm>
            <a:off x="5207600" y="4469289"/>
            <a:ext cx="1330414" cy="2424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5</a:t>
            </a:r>
            <a:r>
              <a:rPr lang="en-US" sz="1100" smtClean="0">
                <a:solidFill>
                  <a:schemeClr val="tx2"/>
                </a:solidFill>
              </a:rPr>
              <a:t>) Query context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0" name="TextBox 60"/>
          <p:cNvSpPr txBox="1"/>
          <p:nvPr/>
        </p:nvSpPr>
        <p:spPr>
          <a:xfrm>
            <a:off x="5229150" y="4755646"/>
            <a:ext cx="1361257" cy="3993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6</a:t>
            </a:r>
            <a:r>
              <a:rPr lang="en-US" sz="1100" smtClean="0">
                <a:solidFill>
                  <a:schemeClr val="tx2"/>
                </a:solidFill>
              </a:rPr>
              <a:t>) Response data and  context</a:t>
            </a:r>
            <a:endParaRPr lang="en-US" sz="1100" dirty="0" smtClean="0">
              <a:solidFill>
                <a:schemeClr val="tx2"/>
              </a:solidFill>
            </a:endParaRPr>
          </a:p>
        </p:txBody>
      </p:sp>
      <p:cxnSp>
        <p:nvCxnSpPr>
          <p:cNvPr id="101" name="Straight Arrow Connector 61"/>
          <p:cNvCxnSpPr/>
          <p:nvPr/>
        </p:nvCxnSpPr>
        <p:spPr>
          <a:xfrm flipV="1">
            <a:off x="4575611" y="4231405"/>
            <a:ext cx="0" cy="1417362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62"/>
          <p:cNvCxnSpPr/>
          <p:nvPr/>
        </p:nvCxnSpPr>
        <p:spPr>
          <a:xfrm flipV="1">
            <a:off x="5019287" y="4231142"/>
            <a:ext cx="0" cy="1417362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63"/>
          <p:cNvCxnSpPr/>
          <p:nvPr/>
        </p:nvCxnSpPr>
        <p:spPr>
          <a:xfrm flipV="1">
            <a:off x="5156398" y="4231142"/>
            <a:ext cx="0" cy="1417362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an 44"/>
          <p:cNvSpPr/>
          <p:nvPr/>
        </p:nvSpPr>
        <p:spPr>
          <a:xfrm>
            <a:off x="1496239" y="2068174"/>
            <a:ext cx="931189" cy="330704"/>
          </a:xfrm>
          <a:prstGeom prst="can">
            <a:avLst>
              <a:gd name="adj" fmla="val 44291"/>
            </a:avLst>
          </a:prstGeom>
          <a:gradFill flip="none" rotWithShape="1">
            <a:gsLst>
              <a:gs pos="0">
                <a:srgbClr val="FFCC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Gauging Station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65" name="Can 45"/>
          <p:cNvSpPr/>
          <p:nvPr/>
        </p:nvSpPr>
        <p:spPr>
          <a:xfrm>
            <a:off x="1612637" y="1813837"/>
            <a:ext cx="698392" cy="330704"/>
          </a:xfrm>
          <a:prstGeom prst="can">
            <a:avLst>
              <a:gd name="adj" fmla="val 39468"/>
            </a:avLst>
          </a:prstGeom>
          <a:gradFill flip="none" rotWithShape="1">
            <a:gsLst>
              <a:gs pos="0">
                <a:srgbClr val="FFCC00"/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800" smtClean="0">
                <a:solidFill>
                  <a:schemeClr val="tx2"/>
                </a:solidFill>
              </a:rPr>
              <a:t>Flowline </a:t>
            </a:r>
          </a:p>
          <a:p>
            <a:pPr algn="ctr"/>
            <a:r>
              <a:rPr lang="en-US" sz="800" smtClean="0">
                <a:solidFill>
                  <a:schemeClr val="tx2"/>
                </a:solidFill>
              </a:rPr>
              <a:t>Catchment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66" name="Can 46"/>
          <p:cNvSpPr/>
          <p:nvPr/>
        </p:nvSpPr>
        <p:spPr>
          <a:xfrm>
            <a:off x="1729036" y="1538873"/>
            <a:ext cx="465595" cy="330704"/>
          </a:xfrm>
          <a:prstGeom prst="can">
            <a:avLst>
              <a:gd name="adj" fmla="val 27411"/>
            </a:avLst>
          </a:prstGeom>
          <a:gradFill flip="none" rotWithShape="1">
            <a:gsLst>
              <a:gs pos="0">
                <a:srgbClr val="FFCC00"/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chemeClr val="tx2"/>
                </a:solidFill>
              </a:rPr>
              <a:t>NHD+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7" name="Can 3"/>
          <p:cNvSpPr/>
          <p:nvPr/>
        </p:nvSpPr>
        <p:spPr>
          <a:xfrm>
            <a:off x="7068235" y="4968569"/>
            <a:ext cx="1121575" cy="398318"/>
          </a:xfrm>
          <a:prstGeom prst="can">
            <a:avLst>
              <a:gd name="adj" fmla="val 44291"/>
            </a:avLst>
          </a:prstGeom>
          <a:gradFill>
            <a:gsLst>
              <a:gs pos="0">
                <a:srgbClr val="0070C0"/>
              </a:gs>
              <a:gs pos="8000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smtClean="0">
                <a:solidFill>
                  <a:schemeClr val="tx2"/>
                </a:solidFill>
              </a:rPr>
              <a:t>Flow data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68" name="Can 4"/>
          <p:cNvSpPr/>
          <p:nvPr/>
        </p:nvSpPr>
        <p:spPr>
          <a:xfrm>
            <a:off x="7208432" y="4658461"/>
            <a:ext cx="841181" cy="398318"/>
          </a:xfrm>
          <a:prstGeom prst="can">
            <a:avLst>
              <a:gd name="adj" fmla="val 39468"/>
            </a:avLst>
          </a:prstGeom>
          <a:gradFill>
            <a:gsLst>
              <a:gs pos="0">
                <a:srgbClr val="0070C0"/>
              </a:gs>
              <a:gs pos="8000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</a:gradFill>
          <a:ln>
            <a:solidFill>
              <a:schemeClr val="accent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smtClean="0">
                <a:solidFill>
                  <a:schemeClr val="tx2"/>
                </a:solidFill>
              </a:rPr>
              <a:t>Polyline</a:t>
            </a:r>
          </a:p>
          <a:p>
            <a:pPr algn="ctr"/>
            <a:r>
              <a:rPr lang="en-US" sz="800" smtClean="0">
                <a:solidFill>
                  <a:schemeClr val="tx2"/>
                </a:solidFill>
              </a:rPr>
              <a:t>Polygon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69" name="Can 5"/>
          <p:cNvSpPr/>
          <p:nvPr/>
        </p:nvSpPr>
        <p:spPr>
          <a:xfrm>
            <a:off x="7348628" y="4327280"/>
            <a:ext cx="560787" cy="398318"/>
          </a:xfrm>
          <a:prstGeom prst="can">
            <a:avLst>
              <a:gd name="adj" fmla="val 27411"/>
            </a:avLst>
          </a:prstGeom>
          <a:gradFill>
            <a:gsLst>
              <a:gs pos="0">
                <a:srgbClr val="0070C0"/>
              </a:gs>
              <a:gs pos="8000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</a:gradFill>
          <a:ln>
            <a:solidFill>
              <a:schemeClr val="accent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NHD+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799"/>
            <a:ext cx="8837613" cy="480131"/>
          </a:xfrm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tx2"/>
                </a:solidFill>
              </a:rPr>
              <a:t>Same challenge !! </a:t>
            </a:r>
            <a:r>
              <a:rPr lang="en-GB" sz="2800" smtClean="0">
                <a:solidFill>
                  <a:srgbClr val="FF0000"/>
                </a:solidFill>
              </a:rPr>
              <a:t>M</a:t>
            </a:r>
            <a:r>
              <a:rPr lang="en-GB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apping of concepts !!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  <a:endParaRPr lang="en-GB" sz="2800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2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636597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95400" y="5257800"/>
            <a:ext cx="70104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mtClean="0"/>
          </a:p>
          <a:p>
            <a:r>
              <a:rPr lang="en-GB" smtClean="0"/>
              <a:t>* NHD and WBD data models derived from an ArcGIS GDB workspace export or from SHP files retrieved via WFS operated by USGS</a:t>
            </a: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24112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 x N Mappings</a:t>
            </a:r>
            <a:endParaRPr lang="en-AU" dirty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r>
              <a:rPr lang="en-US" altLang="en-US" sz="900" b="0">
                <a:solidFill>
                  <a:srgbClr val="092E5C"/>
                </a:solidFill>
                <a:latin typeface="Arial" pitchFamily="34" charset="0"/>
              </a:rPr>
              <a:t>Copyright © 2015 Open Geospatial Consortium</a:t>
            </a:r>
          </a:p>
        </p:txBody>
      </p:sp>
      <p:sp>
        <p:nvSpPr>
          <p:cNvPr id="10244" name="Rounded Rectangle 4"/>
          <p:cNvSpPr>
            <a:spLocks noChangeArrowheads="1"/>
          </p:cNvSpPr>
          <p:nvPr/>
        </p:nvSpPr>
        <p:spPr bwMode="auto">
          <a:xfrm>
            <a:off x="833438" y="194945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NHD+</a:t>
            </a:r>
          </a:p>
        </p:txBody>
      </p:sp>
      <p:sp>
        <p:nvSpPr>
          <p:cNvPr id="10245" name="Rounded Rectangle 5"/>
          <p:cNvSpPr>
            <a:spLocks noChangeArrowheads="1"/>
          </p:cNvSpPr>
          <p:nvPr/>
        </p:nvSpPr>
        <p:spPr bwMode="auto">
          <a:xfrm>
            <a:off x="90488" y="316230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NHN</a:t>
            </a:r>
          </a:p>
        </p:txBody>
      </p:sp>
      <p:sp>
        <p:nvSpPr>
          <p:cNvPr id="10246" name="Rounded Rectangle 6"/>
          <p:cNvSpPr>
            <a:spLocks noChangeArrowheads="1"/>
          </p:cNvSpPr>
          <p:nvPr/>
        </p:nvSpPr>
        <p:spPr bwMode="auto">
          <a:xfrm>
            <a:off x="1143000" y="430530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INSPIRE Hydrography</a:t>
            </a:r>
          </a:p>
        </p:txBody>
      </p:sp>
      <p:sp>
        <p:nvSpPr>
          <p:cNvPr id="10247" name="Rounded Rectangle 7"/>
          <p:cNvSpPr>
            <a:spLocks noChangeArrowheads="1"/>
          </p:cNvSpPr>
          <p:nvPr/>
        </p:nvSpPr>
        <p:spPr bwMode="auto">
          <a:xfrm>
            <a:off x="2973388" y="4783138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Australian Hydrographic</a:t>
            </a:r>
          </a:p>
          <a:p>
            <a:pPr algn="ctr" eaLnBrk="1" hangingPunct="1"/>
            <a:r>
              <a:rPr lang="en-AU" altLang="en-US"/>
              <a:t>Geofabric</a:t>
            </a:r>
          </a:p>
        </p:txBody>
      </p:sp>
      <p:sp>
        <p:nvSpPr>
          <p:cNvPr id="10248" name="Rounded Rectangle 8"/>
          <p:cNvSpPr>
            <a:spLocks noChangeArrowheads="1"/>
          </p:cNvSpPr>
          <p:nvPr/>
        </p:nvSpPr>
        <p:spPr bwMode="auto">
          <a:xfrm>
            <a:off x="4733925" y="470535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NFIE</a:t>
            </a:r>
          </a:p>
        </p:txBody>
      </p:sp>
      <p:sp>
        <p:nvSpPr>
          <p:cNvPr id="10249" name="Rounded Rectangle 9"/>
          <p:cNvSpPr>
            <a:spLocks noChangeArrowheads="1"/>
          </p:cNvSpPr>
          <p:nvPr/>
        </p:nvSpPr>
        <p:spPr bwMode="auto">
          <a:xfrm>
            <a:off x="5867400" y="3370263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Open Street Map</a:t>
            </a:r>
          </a:p>
        </p:txBody>
      </p:sp>
      <p:sp>
        <p:nvSpPr>
          <p:cNvPr id="10250" name="Rounded Rectangle 10"/>
          <p:cNvSpPr>
            <a:spLocks noChangeArrowheads="1"/>
          </p:cNvSpPr>
          <p:nvPr/>
        </p:nvSpPr>
        <p:spPr bwMode="auto">
          <a:xfrm>
            <a:off x="2667000" y="1554163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ESRI global water map</a:t>
            </a:r>
          </a:p>
        </p:txBody>
      </p:sp>
      <p:sp>
        <p:nvSpPr>
          <p:cNvPr id="10251" name="Rounded Rectangle 11"/>
          <p:cNvSpPr>
            <a:spLocks noChangeArrowheads="1"/>
          </p:cNvSpPr>
          <p:nvPr/>
        </p:nvSpPr>
        <p:spPr bwMode="auto">
          <a:xfrm>
            <a:off x="4960938" y="194945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HydroSHEDS</a:t>
            </a:r>
          </a:p>
        </p:txBody>
      </p:sp>
      <p:cxnSp>
        <p:nvCxnSpPr>
          <p:cNvPr id="10252" name="Straight Arrow Connector 18"/>
          <p:cNvCxnSpPr>
            <a:cxnSpLocks noChangeShapeType="1"/>
            <a:stCxn id="10251" idx="2"/>
            <a:endCxn id="10249" idx="0"/>
          </p:cNvCxnSpPr>
          <p:nvPr/>
        </p:nvCxnSpPr>
        <p:spPr bwMode="auto">
          <a:xfrm>
            <a:off x="5646738" y="2482850"/>
            <a:ext cx="906462" cy="88741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Straight Arrow Connector 19"/>
          <p:cNvCxnSpPr>
            <a:cxnSpLocks noChangeShapeType="1"/>
            <a:stCxn id="10251" idx="2"/>
            <a:endCxn id="10248" idx="0"/>
          </p:cNvCxnSpPr>
          <p:nvPr/>
        </p:nvCxnSpPr>
        <p:spPr bwMode="auto">
          <a:xfrm flipH="1">
            <a:off x="5419725" y="2482850"/>
            <a:ext cx="227013" cy="222250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Straight Arrow Connector 23"/>
          <p:cNvCxnSpPr>
            <a:cxnSpLocks noChangeShapeType="1"/>
            <a:stCxn id="10251" idx="2"/>
            <a:endCxn id="10247" idx="0"/>
          </p:cNvCxnSpPr>
          <p:nvPr/>
        </p:nvCxnSpPr>
        <p:spPr bwMode="auto">
          <a:xfrm flipH="1">
            <a:off x="3659188" y="2482850"/>
            <a:ext cx="1987550" cy="2300288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Straight Arrow Connector 26"/>
          <p:cNvCxnSpPr>
            <a:cxnSpLocks noChangeShapeType="1"/>
            <a:stCxn id="10251" idx="2"/>
            <a:endCxn id="10246" idx="3"/>
          </p:cNvCxnSpPr>
          <p:nvPr/>
        </p:nvCxnSpPr>
        <p:spPr bwMode="auto">
          <a:xfrm flipH="1">
            <a:off x="2514600" y="2482850"/>
            <a:ext cx="3132138" cy="208915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Arrow Connector 29"/>
          <p:cNvCxnSpPr>
            <a:cxnSpLocks noChangeShapeType="1"/>
            <a:stCxn id="10251" idx="1"/>
            <a:endCxn id="10245" idx="3"/>
          </p:cNvCxnSpPr>
          <p:nvPr/>
        </p:nvCxnSpPr>
        <p:spPr bwMode="auto">
          <a:xfrm flipH="1">
            <a:off x="1462088" y="2216150"/>
            <a:ext cx="3498850" cy="121285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Straight Arrow Connector 32"/>
          <p:cNvCxnSpPr>
            <a:cxnSpLocks noChangeShapeType="1"/>
          </p:cNvCxnSpPr>
          <p:nvPr/>
        </p:nvCxnSpPr>
        <p:spPr bwMode="auto">
          <a:xfrm flipH="1">
            <a:off x="2205038" y="2216150"/>
            <a:ext cx="2595562" cy="20638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Straight Arrow Connector 34"/>
          <p:cNvCxnSpPr>
            <a:cxnSpLocks noChangeShapeType="1"/>
            <a:stCxn id="10251" idx="1"/>
            <a:endCxn id="10250" idx="3"/>
          </p:cNvCxnSpPr>
          <p:nvPr/>
        </p:nvCxnSpPr>
        <p:spPr bwMode="auto">
          <a:xfrm flipH="1" flipV="1">
            <a:off x="4038600" y="1820863"/>
            <a:ext cx="922338" cy="395287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Straight Arrow Connector 37"/>
          <p:cNvCxnSpPr>
            <a:cxnSpLocks noChangeShapeType="1"/>
            <a:stCxn id="10249" idx="1"/>
            <a:endCxn id="10250" idx="2"/>
          </p:cNvCxnSpPr>
          <p:nvPr/>
        </p:nvCxnSpPr>
        <p:spPr bwMode="auto">
          <a:xfrm flipH="1" flipV="1">
            <a:off x="3352800" y="2087563"/>
            <a:ext cx="2514600" cy="154940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Straight Arrow Connector 40"/>
          <p:cNvCxnSpPr>
            <a:cxnSpLocks noChangeShapeType="1"/>
            <a:stCxn id="10248" idx="0"/>
          </p:cNvCxnSpPr>
          <p:nvPr/>
        </p:nvCxnSpPr>
        <p:spPr bwMode="auto">
          <a:xfrm flipH="1" flipV="1">
            <a:off x="3236913" y="1908175"/>
            <a:ext cx="2182812" cy="2797175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Straight Arrow Connector 42"/>
          <p:cNvCxnSpPr>
            <a:cxnSpLocks noChangeShapeType="1"/>
            <a:stCxn id="10247" idx="0"/>
          </p:cNvCxnSpPr>
          <p:nvPr/>
        </p:nvCxnSpPr>
        <p:spPr bwMode="auto">
          <a:xfrm flipH="1" flipV="1">
            <a:off x="3254375" y="2028825"/>
            <a:ext cx="404813" cy="275431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Straight Arrow Connector 44"/>
          <p:cNvCxnSpPr>
            <a:cxnSpLocks noChangeShapeType="1"/>
            <a:stCxn id="10246" idx="3"/>
            <a:endCxn id="10250" idx="2"/>
          </p:cNvCxnSpPr>
          <p:nvPr/>
        </p:nvCxnSpPr>
        <p:spPr bwMode="auto">
          <a:xfrm flipV="1">
            <a:off x="2514600" y="2087563"/>
            <a:ext cx="838200" cy="2484437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Straight Arrow Connector 46"/>
          <p:cNvCxnSpPr>
            <a:cxnSpLocks noChangeShapeType="1"/>
            <a:stCxn id="10245" idx="3"/>
          </p:cNvCxnSpPr>
          <p:nvPr/>
        </p:nvCxnSpPr>
        <p:spPr bwMode="auto">
          <a:xfrm flipV="1">
            <a:off x="1462088" y="2165350"/>
            <a:ext cx="1662112" cy="126365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Straight Arrow Connector 49"/>
          <p:cNvCxnSpPr>
            <a:cxnSpLocks noChangeShapeType="1"/>
            <a:stCxn id="10244" idx="3"/>
            <a:endCxn id="10250" idx="1"/>
          </p:cNvCxnSpPr>
          <p:nvPr/>
        </p:nvCxnSpPr>
        <p:spPr bwMode="auto">
          <a:xfrm flipV="1">
            <a:off x="2205038" y="1820863"/>
            <a:ext cx="461962" cy="395287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Straight Arrow Connector 52"/>
          <p:cNvCxnSpPr>
            <a:cxnSpLocks noChangeShapeType="1"/>
            <a:stCxn id="10245" idx="0"/>
            <a:endCxn id="10244" idx="2"/>
          </p:cNvCxnSpPr>
          <p:nvPr/>
        </p:nvCxnSpPr>
        <p:spPr bwMode="auto">
          <a:xfrm flipV="1">
            <a:off x="776288" y="2482850"/>
            <a:ext cx="742950" cy="67945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Arrow Connector 55"/>
          <p:cNvCxnSpPr>
            <a:cxnSpLocks noChangeShapeType="1"/>
            <a:stCxn id="10249" idx="1"/>
          </p:cNvCxnSpPr>
          <p:nvPr/>
        </p:nvCxnSpPr>
        <p:spPr bwMode="auto">
          <a:xfrm flipH="1" flipV="1">
            <a:off x="2224088" y="2212975"/>
            <a:ext cx="3643312" cy="1423988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Straight Arrow Connector 57"/>
          <p:cNvCxnSpPr>
            <a:cxnSpLocks noChangeShapeType="1"/>
            <a:stCxn id="10244" idx="3"/>
            <a:endCxn id="10248" idx="0"/>
          </p:cNvCxnSpPr>
          <p:nvPr/>
        </p:nvCxnSpPr>
        <p:spPr bwMode="auto">
          <a:xfrm>
            <a:off x="2205038" y="2216150"/>
            <a:ext cx="3214687" cy="248920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Straight Arrow Connector 60"/>
          <p:cNvCxnSpPr>
            <a:cxnSpLocks noChangeShapeType="1"/>
            <a:stCxn id="10244" idx="2"/>
            <a:endCxn id="10246" idx="0"/>
          </p:cNvCxnSpPr>
          <p:nvPr/>
        </p:nvCxnSpPr>
        <p:spPr bwMode="auto">
          <a:xfrm>
            <a:off x="1519238" y="2482850"/>
            <a:ext cx="309562" cy="182245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Arrow Connector 66"/>
          <p:cNvCxnSpPr>
            <a:cxnSpLocks noChangeShapeType="1"/>
            <a:endCxn id="10246" idx="0"/>
          </p:cNvCxnSpPr>
          <p:nvPr/>
        </p:nvCxnSpPr>
        <p:spPr bwMode="auto">
          <a:xfrm>
            <a:off x="768350" y="3692525"/>
            <a:ext cx="1060450" cy="612775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Straight Arrow Connector 68"/>
          <p:cNvCxnSpPr>
            <a:cxnSpLocks noChangeShapeType="1"/>
            <a:stCxn id="10245" idx="3"/>
            <a:endCxn id="10248" idx="0"/>
          </p:cNvCxnSpPr>
          <p:nvPr/>
        </p:nvCxnSpPr>
        <p:spPr bwMode="auto">
          <a:xfrm>
            <a:off x="1462088" y="3429000"/>
            <a:ext cx="3957637" cy="1276350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1" name="Straight Arrow Connector 70"/>
          <p:cNvCxnSpPr>
            <a:cxnSpLocks noChangeShapeType="1"/>
            <a:stCxn id="10245" idx="3"/>
            <a:endCxn id="10249" idx="1"/>
          </p:cNvCxnSpPr>
          <p:nvPr/>
        </p:nvCxnSpPr>
        <p:spPr bwMode="auto">
          <a:xfrm>
            <a:off x="1462088" y="3429000"/>
            <a:ext cx="4405312" cy="20796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hteck 34"/>
          <p:cNvSpPr/>
          <p:nvPr/>
        </p:nvSpPr>
        <p:spPr>
          <a:xfrm>
            <a:off x="1007352" y="914400"/>
            <a:ext cx="7831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altLang="en-US" i="1" smtClean="0">
                <a:solidFill>
                  <a:schemeClr val="tx2"/>
                </a:solidFill>
              </a:rPr>
              <a:t>*In</a:t>
            </a:r>
            <a:r>
              <a:rPr lang="en-AU" altLang="en-US" i="1">
                <a:solidFill>
                  <a:schemeClr val="tx2"/>
                </a:solidFill>
              </a:rPr>
              <a:t>: </a:t>
            </a:r>
            <a:r>
              <a:rPr lang="en-AU" i="1">
                <a:solidFill>
                  <a:schemeClr val="tx2"/>
                </a:solidFill>
              </a:rPr>
              <a:t>HY_Features Part 3 - OWL encoding: rhyme and reason / Rob Atkinson. </a:t>
            </a:r>
            <a:r>
              <a:rPr lang="en-AU" i="1" smtClean="0">
                <a:solidFill>
                  <a:schemeClr val="tx2"/>
                </a:solidFill>
              </a:rPr>
              <a:t>Presentation at </a:t>
            </a:r>
            <a:r>
              <a:rPr lang="en-US" altLang="en-US" i="1" smtClean="0">
                <a:solidFill>
                  <a:schemeClr val="tx2"/>
                </a:solidFill>
              </a:rPr>
              <a:t>96th </a:t>
            </a:r>
            <a:r>
              <a:rPr lang="en-US" altLang="en-US" i="1">
                <a:solidFill>
                  <a:schemeClr val="tx2"/>
                </a:solidFill>
              </a:rPr>
              <a:t>OGC </a:t>
            </a:r>
            <a:r>
              <a:rPr lang="en-US" altLang="en-US" i="1" smtClean="0">
                <a:solidFill>
                  <a:schemeClr val="tx2"/>
                </a:solidFill>
              </a:rPr>
              <a:t>TC, </a:t>
            </a:r>
            <a:r>
              <a:rPr lang="en-US" altLang="en-US" i="1">
                <a:solidFill>
                  <a:schemeClr val="tx2"/>
                </a:solidFill>
              </a:rPr>
              <a:t>Nottingham, UK</a:t>
            </a:r>
            <a:endParaRPr lang="en-AU" altLang="en-US" sz="1400" i="1">
              <a:solidFill>
                <a:schemeClr val="tx2"/>
              </a:solidFill>
            </a:endParaRPr>
          </a:p>
        </p:txBody>
      </p:sp>
      <p:sp>
        <p:nvSpPr>
          <p:cNvPr id="36" name="TextBox 77"/>
          <p:cNvSpPr txBox="1">
            <a:spLocks noChangeArrowheads="1"/>
          </p:cNvSpPr>
          <p:nvPr/>
        </p:nvSpPr>
        <p:spPr bwMode="auto">
          <a:xfrm>
            <a:off x="914400" y="5484698"/>
            <a:ext cx="7010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1400">
                <a:solidFill>
                  <a:schemeClr val="tx2"/>
                </a:solidFill>
              </a:rPr>
              <a:t>Each </a:t>
            </a:r>
            <a:r>
              <a:rPr lang="en-AU" altLang="en-US" sz="1600">
                <a:solidFill>
                  <a:schemeClr val="tx2"/>
                </a:solidFill>
              </a:rPr>
              <a:t>schema</a:t>
            </a:r>
            <a:r>
              <a:rPr lang="en-AU" altLang="en-US" sz="1400">
                <a:solidFill>
                  <a:schemeClr val="tx2"/>
                </a:solidFill>
              </a:rPr>
              <a:t> may be expressed differently, and hence each mapping may use a different approach, and there is no logical place to go find these mappings</a:t>
            </a:r>
          </a:p>
        </p:txBody>
      </p:sp>
    </p:spTree>
    <p:extLst>
      <p:ext uri="{BB962C8B-B14F-4D97-AF65-F5344CB8AC3E}">
        <p14:creationId xmlns:p14="http://schemas.microsoft.com/office/powerpoint/2010/main" val="25250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Versus  N Mappings</a:t>
            </a:r>
            <a:endParaRPr lang="en-AU" dirty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r>
              <a:rPr lang="en-US" altLang="en-US" sz="900" b="0">
                <a:solidFill>
                  <a:srgbClr val="092E5C"/>
                </a:solidFill>
                <a:latin typeface="Arial" pitchFamily="34" charset="0"/>
              </a:rPr>
              <a:t>Copyright © 2015 Open Geospatial Consortium</a:t>
            </a:r>
          </a:p>
        </p:txBody>
      </p:sp>
      <p:sp>
        <p:nvSpPr>
          <p:cNvPr id="11268" name="Rounded Rectangle 4"/>
          <p:cNvSpPr>
            <a:spLocks noChangeArrowheads="1"/>
          </p:cNvSpPr>
          <p:nvPr/>
        </p:nvSpPr>
        <p:spPr bwMode="auto">
          <a:xfrm>
            <a:off x="893763" y="3578225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NHD+</a:t>
            </a:r>
          </a:p>
        </p:txBody>
      </p:sp>
      <p:sp>
        <p:nvSpPr>
          <p:cNvPr id="11269" name="Rounded Rectangle 5"/>
          <p:cNvSpPr>
            <a:spLocks noChangeArrowheads="1"/>
          </p:cNvSpPr>
          <p:nvPr/>
        </p:nvSpPr>
        <p:spPr bwMode="auto">
          <a:xfrm>
            <a:off x="609600" y="2608262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NHN</a:t>
            </a:r>
          </a:p>
        </p:txBody>
      </p:sp>
      <p:sp>
        <p:nvSpPr>
          <p:cNvPr id="11270" name="Rounded Rectangle 6"/>
          <p:cNvSpPr>
            <a:spLocks noChangeArrowheads="1"/>
          </p:cNvSpPr>
          <p:nvPr/>
        </p:nvSpPr>
        <p:spPr bwMode="auto">
          <a:xfrm>
            <a:off x="1143000" y="440055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INSPIRE Hydrography</a:t>
            </a:r>
          </a:p>
        </p:txBody>
      </p:sp>
      <p:sp>
        <p:nvSpPr>
          <p:cNvPr id="11271" name="Rounded Rectangle 7"/>
          <p:cNvSpPr>
            <a:spLocks noChangeArrowheads="1"/>
          </p:cNvSpPr>
          <p:nvPr/>
        </p:nvSpPr>
        <p:spPr bwMode="auto">
          <a:xfrm>
            <a:off x="2857500" y="4835525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Australian Hydrographic</a:t>
            </a:r>
          </a:p>
          <a:p>
            <a:pPr algn="ctr" eaLnBrk="1" hangingPunct="1"/>
            <a:r>
              <a:rPr lang="en-AU" altLang="en-US"/>
              <a:t>Geofabric</a:t>
            </a:r>
          </a:p>
        </p:txBody>
      </p:sp>
      <p:sp>
        <p:nvSpPr>
          <p:cNvPr id="11272" name="Rounded Rectangle 8"/>
          <p:cNvSpPr>
            <a:spLocks noChangeArrowheads="1"/>
          </p:cNvSpPr>
          <p:nvPr/>
        </p:nvSpPr>
        <p:spPr bwMode="auto">
          <a:xfrm>
            <a:off x="4803775" y="510540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NFIE</a:t>
            </a:r>
          </a:p>
        </p:txBody>
      </p:sp>
      <p:sp>
        <p:nvSpPr>
          <p:cNvPr id="11273" name="Rounded Rectangle 9"/>
          <p:cNvSpPr>
            <a:spLocks noChangeArrowheads="1"/>
          </p:cNvSpPr>
          <p:nvPr/>
        </p:nvSpPr>
        <p:spPr bwMode="auto">
          <a:xfrm>
            <a:off x="5867400" y="363220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Open Street Map</a:t>
            </a:r>
          </a:p>
        </p:txBody>
      </p:sp>
      <p:sp>
        <p:nvSpPr>
          <p:cNvPr id="11274" name="Rounded Rectangle 10"/>
          <p:cNvSpPr>
            <a:spLocks noChangeArrowheads="1"/>
          </p:cNvSpPr>
          <p:nvPr/>
        </p:nvSpPr>
        <p:spPr bwMode="auto">
          <a:xfrm>
            <a:off x="3598863" y="4121150"/>
            <a:ext cx="1371600" cy="52546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ESRI global water map</a:t>
            </a:r>
          </a:p>
        </p:txBody>
      </p:sp>
      <p:sp>
        <p:nvSpPr>
          <p:cNvPr id="11275" name="Rounded Rectangle 11"/>
          <p:cNvSpPr>
            <a:spLocks noChangeArrowheads="1"/>
          </p:cNvSpPr>
          <p:nvPr/>
        </p:nvSpPr>
        <p:spPr bwMode="auto">
          <a:xfrm>
            <a:off x="5867400" y="2692400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HydroSHEDS</a:t>
            </a:r>
          </a:p>
        </p:txBody>
      </p:sp>
      <p:cxnSp>
        <p:nvCxnSpPr>
          <p:cNvPr id="11276" name="Straight Arrow Connector 34"/>
          <p:cNvCxnSpPr>
            <a:cxnSpLocks noChangeShapeType="1"/>
            <a:stCxn id="11275" idx="1"/>
            <a:endCxn id="11284" idx="2"/>
          </p:cNvCxnSpPr>
          <p:nvPr/>
        </p:nvCxnSpPr>
        <p:spPr bwMode="auto">
          <a:xfrm flipH="1" flipV="1">
            <a:off x="3979863" y="1938337"/>
            <a:ext cx="1887537" cy="102076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Arrow Connector 37"/>
          <p:cNvCxnSpPr>
            <a:cxnSpLocks noChangeShapeType="1"/>
            <a:stCxn id="11284" idx="2"/>
          </p:cNvCxnSpPr>
          <p:nvPr/>
        </p:nvCxnSpPr>
        <p:spPr bwMode="auto">
          <a:xfrm>
            <a:off x="3979863" y="1938337"/>
            <a:ext cx="317500" cy="215741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Straight Arrow Connector 40"/>
          <p:cNvCxnSpPr>
            <a:cxnSpLocks noChangeShapeType="1"/>
            <a:stCxn id="11272" idx="0"/>
            <a:endCxn id="11284" idx="2"/>
          </p:cNvCxnSpPr>
          <p:nvPr/>
        </p:nvCxnSpPr>
        <p:spPr bwMode="auto">
          <a:xfrm flipH="1" flipV="1">
            <a:off x="3979863" y="1938337"/>
            <a:ext cx="1509712" cy="316706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Straight Arrow Connector 42"/>
          <p:cNvCxnSpPr>
            <a:cxnSpLocks noChangeShapeType="1"/>
            <a:stCxn id="11271" idx="0"/>
            <a:endCxn id="11284" idx="2"/>
          </p:cNvCxnSpPr>
          <p:nvPr/>
        </p:nvCxnSpPr>
        <p:spPr bwMode="auto">
          <a:xfrm flipV="1">
            <a:off x="3543300" y="1938337"/>
            <a:ext cx="436563" cy="2897188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Straight Arrow Connector 44"/>
          <p:cNvCxnSpPr>
            <a:cxnSpLocks noChangeShapeType="1"/>
            <a:stCxn id="11270" idx="3"/>
            <a:endCxn id="11284" idx="2"/>
          </p:cNvCxnSpPr>
          <p:nvPr/>
        </p:nvCxnSpPr>
        <p:spPr bwMode="auto">
          <a:xfrm flipV="1">
            <a:off x="2514600" y="1938337"/>
            <a:ext cx="1465263" cy="272891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Straight Arrow Connector 49"/>
          <p:cNvCxnSpPr>
            <a:cxnSpLocks noChangeShapeType="1"/>
            <a:stCxn id="11268" idx="3"/>
            <a:endCxn id="11284" idx="2"/>
          </p:cNvCxnSpPr>
          <p:nvPr/>
        </p:nvCxnSpPr>
        <p:spPr bwMode="auto">
          <a:xfrm flipV="1">
            <a:off x="2265363" y="1938337"/>
            <a:ext cx="1714500" cy="1906588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Straight Arrow Connector 52"/>
          <p:cNvCxnSpPr>
            <a:cxnSpLocks noChangeShapeType="1"/>
            <a:stCxn id="11269" idx="0"/>
            <a:endCxn id="11284" idx="2"/>
          </p:cNvCxnSpPr>
          <p:nvPr/>
        </p:nvCxnSpPr>
        <p:spPr bwMode="auto">
          <a:xfrm flipV="1">
            <a:off x="1295400" y="1938337"/>
            <a:ext cx="2684463" cy="669925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Straight Arrow Connector 55"/>
          <p:cNvCxnSpPr>
            <a:cxnSpLocks noChangeShapeType="1"/>
            <a:stCxn id="11273" idx="1"/>
            <a:endCxn id="11284" idx="2"/>
          </p:cNvCxnSpPr>
          <p:nvPr/>
        </p:nvCxnSpPr>
        <p:spPr bwMode="auto">
          <a:xfrm flipH="1" flipV="1">
            <a:off x="3979863" y="1938337"/>
            <a:ext cx="1887537" cy="1960563"/>
          </a:xfrm>
          <a:prstGeom prst="straightConnector1">
            <a:avLst/>
          </a:prstGeom>
          <a:noFill/>
          <a:ln w="12700" algn="ctr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4" name="Rounded Rectangle 31"/>
          <p:cNvSpPr>
            <a:spLocks noChangeArrowheads="1"/>
          </p:cNvSpPr>
          <p:nvPr/>
        </p:nvSpPr>
        <p:spPr bwMode="auto">
          <a:xfrm>
            <a:off x="3294063" y="1404937"/>
            <a:ext cx="13716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/>
              <a:t>HY_Features</a:t>
            </a:r>
          </a:p>
        </p:txBody>
      </p:sp>
      <p:sp>
        <p:nvSpPr>
          <p:cNvPr id="21" name="Rechteck 20"/>
          <p:cNvSpPr/>
          <p:nvPr/>
        </p:nvSpPr>
        <p:spPr>
          <a:xfrm>
            <a:off x="1007352" y="914400"/>
            <a:ext cx="7831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altLang="en-US" i="1" smtClean="0">
                <a:solidFill>
                  <a:schemeClr val="tx2"/>
                </a:solidFill>
              </a:rPr>
              <a:t>*In</a:t>
            </a:r>
            <a:r>
              <a:rPr lang="en-AU" altLang="en-US" i="1">
                <a:solidFill>
                  <a:schemeClr val="tx2"/>
                </a:solidFill>
              </a:rPr>
              <a:t>: </a:t>
            </a:r>
            <a:r>
              <a:rPr lang="en-AU" i="1">
                <a:solidFill>
                  <a:schemeClr val="tx2"/>
                </a:solidFill>
              </a:rPr>
              <a:t>HY_Features Part 3 - OWL encoding: rhyme and reason / Rob Atkinson. </a:t>
            </a:r>
            <a:r>
              <a:rPr lang="en-AU" i="1" smtClean="0">
                <a:solidFill>
                  <a:schemeClr val="tx2"/>
                </a:solidFill>
              </a:rPr>
              <a:t>Presentation at </a:t>
            </a:r>
            <a:r>
              <a:rPr lang="en-US" altLang="en-US" i="1" smtClean="0">
                <a:solidFill>
                  <a:schemeClr val="tx2"/>
                </a:solidFill>
              </a:rPr>
              <a:t>96th </a:t>
            </a:r>
            <a:r>
              <a:rPr lang="en-US" altLang="en-US" i="1">
                <a:solidFill>
                  <a:schemeClr val="tx2"/>
                </a:solidFill>
              </a:rPr>
              <a:t>OGC </a:t>
            </a:r>
            <a:r>
              <a:rPr lang="en-US" altLang="en-US" i="1" smtClean="0">
                <a:solidFill>
                  <a:schemeClr val="tx2"/>
                </a:solidFill>
              </a:rPr>
              <a:t>TC, </a:t>
            </a:r>
            <a:r>
              <a:rPr lang="en-US" altLang="en-US" i="1">
                <a:solidFill>
                  <a:schemeClr val="tx2"/>
                </a:solidFill>
              </a:rPr>
              <a:t>Nottingham, UK</a:t>
            </a:r>
            <a:endParaRPr lang="en-AU" altLang="en-US" sz="1400" i="1">
              <a:solidFill>
                <a:schemeClr val="tx2"/>
              </a:solidFill>
            </a:endParaRPr>
          </a:p>
        </p:txBody>
      </p:sp>
      <p:sp>
        <p:nvSpPr>
          <p:cNvPr id="22" name="TextBox 77"/>
          <p:cNvSpPr txBox="1">
            <a:spLocks noChangeArrowheads="1"/>
          </p:cNvSpPr>
          <p:nvPr/>
        </p:nvSpPr>
        <p:spPr bwMode="auto">
          <a:xfrm>
            <a:off x="1096963" y="5638800"/>
            <a:ext cx="6400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AU" altLang="en-US" sz="1400" smtClean="0">
                <a:solidFill>
                  <a:schemeClr val="tx2"/>
                </a:solidFill>
              </a:rPr>
              <a:t>mapping each to a common reference model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AU" altLang="en-US" sz="1400" smtClean="0">
                <a:solidFill>
                  <a:schemeClr val="tx2"/>
                </a:solidFill>
              </a:rPr>
              <a:t>conceptualise the mapping to store, find and resolve these mappings</a:t>
            </a:r>
            <a:endParaRPr lang="en-AU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38200" y="1247774"/>
            <a:ext cx="7467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de-DE" sz="2800" b="0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de-DE" sz="2800" b="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2800" b="0" dirty="0" smtClean="0">
                <a:solidFill>
                  <a:schemeClr val="tx2"/>
                </a:solidFill>
              </a:rPr>
              <a:t>Background: </a:t>
            </a:r>
            <a:r>
              <a:rPr lang="de-DE" sz="2800" b="0" dirty="0" err="1" smtClean="0">
                <a:solidFill>
                  <a:schemeClr val="tx2"/>
                </a:solidFill>
              </a:rPr>
              <a:t>HY_Features</a:t>
            </a:r>
            <a:r>
              <a:rPr lang="de-DE" sz="2800" b="0" dirty="0" smtClean="0">
                <a:solidFill>
                  <a:schemeClr val="tx2"/>
                </a:solidFill>
              </a:rPr>
              <a:t> </a:t>
            </a:r>
            <a:r>
              <a:rPr lang="de-DE" sz="2800" b="0" dirty="0" err="1" smtClean="0">
                <a:solidFill>
                  <a:schemeClr val="tx2"/>
                </a:solidFill>
              </a:rPr>
              <a:t>core</a:t>
            </a:r>
            <a:r>
              <a:rPr lang="de-DE" sz="2800" b="0" dirty="0" smtClean="0">
                <a:solidFill>
                  <a:schemeClr val="tx2"/>
                </a:solidFill>
              </a:rPr>
              <a:t> </a:t>
            </a:r>
            <a:r>
              <a:rPr lang="de-DE" sz="2800" b="0" dirty="0" err="1" smtClean="0">
                <a:solidFill>
                  <a:schemeClr val="tx2"/>
                </a:solidFill>
              </a:rPr>
              <a:t>concepts</a:t>
            </a:r>
            <a:r>
              <a:rPr lang="de-DE" sz="2800" b="0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2000" b="0" dirty="0" err="1" smtClean="0">
                <a:solidFill>
                  <a:schemeClr val="tx2"/>
                </a:solidFill>
              </a:rPr>
              <a:t>catchment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representation</a:t>
            </a:r>
            <a:r>
              <a:rPr lang="de-DE" sz="2000" b="0" dirty="0" smtClean="0">
                <a:solidFill>
                  <a:schemeClr val="tx2"/>
                </a:solidFill>
              </a:rPr>
              <a:t> ; </a:t>
            </a:r>
            <a:r>
              <a:rPr lang="de-DE" sz="2000" b="0" dirty="0" err="1" smtClean="0">
                <a:solidFill>
                  <a:schemeClr val="tx2"/>
                </a:solidFill>
              </a:rPr>
              <a:t>basin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hierarchy</a:t>
            </a:r>
            <a:r>
              <a:rPr lang="de-DE" sz="2000" b="0" dirty="0" smtClean="0">
                <a:solidFill>
                  <a:schemeClr val="tx2"/>
                </a:solidFill>
              </a:rPr>
              <a:t> ; </a:t>
            </a:r>
            <a:r>
              <a:rPr lang="de-DE" sz="2000" b="0" dirty="0" err="1" smtClean="0">
                <a:solidFill>
                  <a:schemeClr val="tx2"/>
                </a:solidFill>
              </a:rPr>
              <a:t>outfall</a:t>
            </a:r>
            <a:r>
              <a:rPr lang="de-DE" sz="2000" b="0" dirty="0" smtClean="0">
                <a:solidFill>
                  <a:schemeClr val="tx2"/>
                </a:solidFill>
              </a:rPr>
              <a:t> – </a:t>
            </a:r>
            <a:r>
              <a:rPr lang="de-DE" sz="2000" b="0" dirty="0" err="1" smtClean="0">
                <a:solidFill>
                  <a:schemeClr val="tx2"/>
                </a:solidFill>
              </a:rPr>
              <a:t>indirect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position</a:t>
            </a:r>
            <a:r>
              <a:rPr lang="de-DE" sz="2000" b="0" dirty="0" smtClean="0">
                <a:solidFill>
                  <a:schemeClr val="tx2"/>
                </a:solidFill>
              </a:rPr>
              <a:t> – </a:t>
            </a:r>
            <a:r>
              <a:rPr lang="de-DE" sz="2000" b="0" dirty="0" err="1" smtClean="0">
                <a:solidFill>
                  <a:schemeClr val="tx2"/>
                </a:solidFill>
              </a:rPr>
              <a:t>reference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point</a:t>
            </a:r>
            <a:r>
              <a:rPr lang="de-DE" sz="2000" b="0" dirty="0" smtClean="0">
                <a:solidFill>
                  <a:schemeClr val="tx2"/>
                </a:solidFill>
              </a:rPr>
              <a:t> ; </a:t>
            </a:r>
            <a:r>
              <a:rPr lang="de-DE" sz="2000" b="0" dirty="0" err="1" smtClean="0">
                <a:solidFill>
                  <a:schemeClr val="tx2"/>
                </a:solidFill>
              </a:rPr>
              <a:t>water</a:t>
            </a:r>
            <a:r>
              <a:rPr lang="de-DE" sz="2000" b="0" dirty="0" smtClean="0">
                <a:solidFill>
                  <a:schemeClr val="tx2"/>
                </a:solidFill>
              </a:rPr>
              <a:t> – </a:t>
            </a:r>
            <a:r>
              <a:rPr lang="de-DE" sz="2000" b="0" dirty="0" err="1" smtClean="0">
                <a:solidFill>
                  <a:schemeClr val="tx2"/>
                </a:solidFill>
              </a:rPr>
              <a:t>water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accumulation</a:t>
            </a:r>
            <a:r>
              <a:rPr lang="de-DE" sz="2000" b="0" dirty="0" smtClean="0">
                <a:solidFill>
                  <a:schemeClr val="tx2"/>
                </a:solidFill>
              </a:rPr>
              <a:t> – </a:t>
            </a:r>
            <a:r>
              <a:rPr lang="de-DE" sz="2000" b="0" dirty="0" err="1" smtClean="0">
                <a:solidFill>
                  <a:schemeClr val="tx2"/>
                </a:solidFill>
              </a:rPr>
              <a:t>storage</a:t>
            </a:r>
            <a:endParaRPr lang="de-DE" sz="2000" b="0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de-DE" sz="2000" b="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2000" b="0" dirty="0" err="1">
                <a:solidFill>
                  <a:schemeClr val="tx2"/>
                </a:solidFill>
              </a:rPr>
              <a:t>c</a:t>
            </a:r>
            <a:r>
              <a:rPr lang="de-DE" sz="2000" b="0" dirty="0" err="1" smtClean="0">
                <a:solidFill>
                  <a:schemeClr val="tx2"/>
                </a:solidFill>
              </a:rPr>
              <a:t>atchment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as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the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basic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common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denominator</a:t>
            </a:r>
            <a:r>
              <a:rPr lang="de-DE" sz="2000" b="0" dirty="0" smtClean="0">
                <a:solidFill>
                  <a:schemeClr val="tx2"/>
                </a:solidFill>
              </a:rPr>
              <a:t>, </a:t>
            </a:r>
            <a:r>
              <a:rPr lang="de-DE" sz="2000" b="0" dirty="0" err="1" smtClean="0">
                <a:solidFill>
                  <a:schemeClr val="tx2"/>
                </a:solidFill>
              </a:rPr>
              <a:t>commonly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understood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as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the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abstract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unit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wherein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the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hydro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processes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take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place</a:t>
            </a:r>
            <a:r>
              <a:rPr lang="de-DE" sz="2000" b="0" dirty="0" smtClean="0">
                <a:solidFill>
                  <a:schemeClr val="tx2"/>
                </a:solidFill>
              </a:rPr>
              <a:t>, </a:t>
            </a:r>
            <a:r>
              <a:rPr lang="de-DE" sz="2000" b="0" dirty="0" err="1">
                <a:solidFill>
                  <a:schemeClr val="tx2"/>
                </a:solidFill>
              </a:rPr>
              <a:t>a</a:t>
            </a:r>
            <a:r>
              <a:rPr lang="de-DE" sz="2000" b="0" dirty="0" err="1" smtClean="0">
                <a:solidFill>
                  <a:schemeClr val="tx2"/>
                </a:solidFill>
              </a:rPr>
              <a:t>s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reporting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and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management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unit</a:t>
            </a:r>
            <a:endParaRPr lang="de-DE" sz="2000" b="0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de-DE" sz="2800" b="0" dirty="0" smtClean="0">
              <a:solidFill>
                <a:schemeClr val="tx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4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 smtClean="0">
                <a:solidFill>
                  <a:schemeClr val="tx2"/>
                </a:solidFill>
              </a:rPr>
              <a:t>Mapping to a common reference model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228600" y="1279525"/>
            <a:ext cx="8575675" cy="4891088"/>
            <a:chOff x="228600" y="1279525"/>
            <a:chExt cx="8575675" cy="4891088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79525"/>
              <a:ext cx="8575675" cy="489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7019925" y="4610099"/>
              <a:ext cx="152400" cy="1762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noAutofit/>
            </a:bodyPr>
            <a:lstStyle/>
            <a:p>
              <a:r>
                <a:rPr lang="en-GB" sz="800" b="0" smtClean="0">
                  <a:latin typeface="Arial Narrow" panose="020B0606020202030204" pitchFamily="34" charset="0"/>
                </a:rPr>
                <a:t>0..1</a:t>
              </a:r>
              <a:endParaRPr lang="en-GB" sz="800" b="0" dirty="0" err="1" smtClean="0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187" y="152400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en-GB" altLang="en-US" sz="2800" i="1" smtClean="0">
                <a:effectLst/>
              </a:rPr>
              <a:t>Background: HY_Features</a:t>
            </a:r>
            <a:r>
              <a:rPr lang="en-GB" altLang="en-US" sz="2800" smtClean="0">
                <a:effectLst/>
              </a:rPr>
              <a:t> </a:t>
            </a:r>
            <a:r>
              <a:rPr lang="en-GB" altLang="en-US" sz="2800" dirty="0">
                <a:effectLst/>
              </a:rPr>
              <a:t>– Basic concepts, 1(3)</a:t>
            </a:r>
            <a:endParaRPr lang="en-GB" sz="2800" dirty="0">
              <a:cs typeface="+mj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81025" y="5010150"/>
            <a:ext cx="563880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2"/>
                </a:solidFill>
              </a:rPr>
              <a:t>Multiple represented catchment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2"/>
                </a:solidFill>
              </a:rPr>
              <a:t>Basin hierarchy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800" dirty="0" smtClean="0">
                <a:solidFill>
                  <a:schemeClr val="tx2"/>
                </a:solidFill>
              </a:rPr>
              <a:t>Basin </a:t>
            </a:r>
            <a:r>
              <a:rPr lang="en-GB" altLang="en-US" sz="1800" dirty="0">
                <a:solidFill>
                  <a:schemeClr val="tx2"/>
                </a:solidFill>
              </a:rPr>
              <a:t>and </a:t>
            </a:r>
            <a:r>
              <a:rPr lang="en-GB" altLang="en-US" sz="1800" dirty="0" smtClean="0">
                <a:solidFill>
                  <a:schemeClr val="tx2"/>
                </a:solidFill>
              </a:rPr>
              <a:t>its common outlet (outfall)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 smtClean="0">
                <a:solidFill>
                  <a:srgbClr val="092E5C"/>
                </a:solidFill>
              </a:rPr>
              <a:t>5th, Workshop of OGC Hydro DWG, New York, 11-15 Aug 2014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>
            <a:off x="8305800" y="175260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flipV="1">
            <a:off x="8534400" y="1219200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 flipH="1">
            <a:off x="7924800" y="1219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7924800" y="1219200"/>
            <a:ext cx="0" cy="266700"/>
          </a:xfrm>
          <a:prstGeom prst="straightConnector1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6934200" y="1219200"/>
            <a:ext cx="9144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8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containingCatchment</a:t>
            </a:r>
            <a:endParaRPr lang="de-DE" sz="8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endParaRPr lang="en-US" sz="8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187" y="152400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en-GB" altLang="en-US" sz="2800" i="1">
                <a:effectLst/>
              </a:rPr>
              <a:t>Background: HY_Features</a:t>
            </a:r>
            <a:r>
              <a:rPr lang="en-GB" altLang="en-US" sz="2800" smtClean="0">
                <a:effectLst/>
              </a:rPr>
              <a:t> </a:t>
            </a:r>
            <a:r>
              <a:rPr lang="en-GB" altLang="en-US" sz="2800" dirty="0">
                <a:effectLst/>
              </a:rPr>
              <a:t>– Basic concepts, </a:t>
            </a:r>
            <a:r>
              <a:rPr lang="en-GB" altLang="en-US" sz="2800" dirty="0" smtClean="0">
                <a:effectLst/>
              </a:rPr>
              <a:t>2(3</a:t>
            </a:r>
            <a:r>
              <a:rPr lang="en-GB" altLang="en-US" sz="2800" dirty="0">
                <a:effectLst/>
              </a:rPr>
              <a:t>)</a:t>
            </a:r>
            <a:endParaRPr lang="en-GB" sz="2800" dirty="0"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4" y="1371600"/>
            <a:ext cx="8645525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00400" y="5927725"/>
            <a:ext cx="56388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Outfall, indirect position and reference point</a:t>
            </a:r>
            <a:endParaRPr lang="en-GB" alt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 smtClean="0">
                <a:solidFill>
                  <a:srgbClr val="092E5C"/>
                </a:solidFill>
              </a:rPr>
              <a:t>5th, Workshop of OGC Hydro DWG, New York, 11-15 Aug 2014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5638800" y="2838450"/>
            <a:ext cx="6096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6629400" y="4114800"/>
            <a:ext cx="5334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6448425" y="3914775"/>
            <a:ext cx="914400" cy="228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800" b="0" smtClean="0"/>
              <a:t>+ wellLocation</a:t>
            </a:r>
            <a:endParaRPr lang="en-GB" sz="800" b="0" dirty="0" err="1" smtClean="0"/>
          </a:p>
        </p:txBody>
      </p:sp>
      <p:sp>
        <p:nvSpPr>
          <p:cNvPr id="13" name="Textfeld 12"/>
          <p:cNvSpPr txBox="1"/>
          <p:nvPr/>
        </p:nvSpPr>
        <p:spPr>
          <a:xfrm>
            <a:off x="5715000" y="2600325"/>
            <a:ext cx="914400" cy="228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800" b="0" smtClean="0"/>
              <a:t> +well</a:t>
            </a:r>
            <a:endParaRPr lang="en-GB" sz="800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34196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187" y="152400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en-GB" altLang="en-US" sz="2800" i="1">
                <a:effectLst/>
              </a:rPr>
              <a:t>Background: HY_Features</a:t>
            </a:r>
            <a:r>
              <a:rPr lang="en-GB" altLang="en-US" sz="2800" smtClean="0">
                <a:effectLst/>
              </a:rPr>
              <a:t> </a:t>
            </a:r>
            <a:r>
              <a:rPr lang="en-GB" altLang="en-US" sz="2800" dirty="0">
                <a:effectLst/>
              </a:rPr>
              <a:t>– Basic concepts, </a:t>
            </a:r>
            <a:r>
              <a:rPr lang="en-GB" altLang="en-US" sz="2800" dirty="0" smtClean="0">
                <a:effectLst/>
              </a:rPr>
              <a:t>3(3</a:t>
            </a:r>
            <a:r>
              <a:rPr lang="en-GB" altLang="en-US" sz="2800" dirty="0">
                <a:effectLst/>
              </a:rPr>
              <a:t>)</a:t>
            </a:r>
            <a:endParaRPr lang="en-GB" sz="2800" dirty="0"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657600" y="5927725"/>
            <a:ext cx="51054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Water, water accumulation and storage </a:t>
            </a:r>
            <a:endParaRPr lang="en-GB" alt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648200" y="2286000"/>
            <a:ext cx="4038600" cy="3248025"/>
            <a:chOff x="4648200" y="2286000"/>
            <a:chExt cx="4038600" cy="3248025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286000"/>
              <a:ext cx="4038600" cy="324802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4969499" y="3000375"/>
              <a:ext cx="709955" cy="1524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800" b="0" smtClean="0"/>
                <a:t>+ well</a:t>
              </a:r>
              <a:endParaRPr lang="en-GB" sz="800" b="0" dirty="0" err="1" smtClean="0"/>
            </a:p>
          </p:txBody>
        </p:sp>
      </p:grpSp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 smtClean="0">
                <a:solidFill>
                  <a:srgbClr val="092E5C"/>
                </a:solidFill>
              </a:rPr>
              <a:t>5th, Workshop of OGC Hydro DWG, New York, 11-15 Aug 2014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382000" cy="19389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+mn-lt"/>
                <a:cs typeface="Arial" pitchFamily="34" charset="0"/>
              </a:rPr>
              <a:t>Standard </a:t>
            </a:r>
            <a:r>
              <a:rPr lang="en-GB" sz="2400" dirty="0">
                <a:latin typeface="+mn-lt"/>
                <a:cs typeface="Arial" pitchFamily="34" charset="0"/>
              </a:rPr>
              <a:t>representation and encoding of hydrologic </a:t>
            </a:r>
            <a:r>
              <a:rPr lang="en-GB" sz="2400" dirty="0" smtClean="0">
                <a:latin typeface="+mn-lt"/>
                <a:cs typeface="Arial" pitchFamily="34" charset="0"/>
              </a:rPr>
              <a:t>features</a:t>
            </a:r>
            <a:r>
              <a:rPr lang="en-GB" sz="2800" dirty="0" smtClean="0">
                <a:latin typeface="+mn-lt"/>
                <a:cs typeface="Arial" pitchFamily="34" charset="0"/>
              </a:rPr>
              <a:t/>
            </a:r>
            <a:br>
              <a:rPr lang="en-GB" sz="2800" dirty="0" smtClean="0">
                <a:latin typeface="+mn-lt"/>
                <a:cs typeface="Arial" pitchFamily="34" charset="0"/>
              </a:rPr>
            </a:br>
            <a:r>
              <a:rPr lang="en-US" sz="2800" dirty="0" smtClean="0"/>
              <a:t>The </a:t>
            </a:r>
            <a:r>
              <a:rPr lang="en-US" sz="2800" dirty="0"/>
              <a:t>OGC </a:t>
            </a:r>
            <a:r>
              <a:rPr lang="en-US" sz="2800" i="1" dirty="0"/>
              <a:t>HY_Features</a:t>
            </a:r>
            <a:r>
              <a:rPr lang="en-US" sz="2800" dirty="0" smtClean="0"/>
              <a:t> model in support 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g</a:t>
            </a:r>
            <a:r>
              <a:rPr lang="en-US" sz="2800" dirty="0" smtClean="0"/>
              <a:t>eographic water </a:t>
            </a:r>
            <a:r>
              <a:rPr lang="en-US" sz="2800" dirty="0"/>
              <a:t>i</a:t>
            </a:r>
            <a:r>
              <a:rPr lang="en-US" sz="2800" dirty="0" smtClean="0"/>
              <a:t>nformation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37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HIC-11 Tutorial: Standardization </a:t>
            </a:r>
            <a:r>
              <a:rPr lang="en-GB" dirty="0"/>
              <a:t>of Water Data Exchange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cs typeface="Arial" pitchFamily="34" charset="0"/>
              </a:rPr>
              <a:t>WMO/OGC </a:t>
            </a:r>
            <a:r>
              <a:rPr lang="en-US" altLang="en-US" dirty="0">
                <a:cs typeface="Arial" pitchFamily="34" charset="0"/>
              </a:rPr>
              <a:t>Hydrology </a:t>
            </a:r>
            <a:r>
              <a:rPr lang="en-US" altLang="en-US" dirty="0" smtClean="0">
                <a:cs typeface="Arial" pitchFamily="34" charset="0"/>
              </a:rPr>
              <a:t>Domain Working Group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cs typeface="Arial" pitchFamily="34" charset="0"/>
              </a:rPr>
              <a:t> New York, CCNY, August 16, 2014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cs typeface="Arial" pitchFamily="34" charset="0"/>
              </a:rPr>
              <a:t>Irina Dornblut, GRDC of WMO at </a:t>
            </a:r>
            <a:r>
              <a:rPr lang="en-US" altLang="en-US" dirty="0" err="1" smtClean="0">
                <a:cs typeface="Arial" pitchFamily="34" charset="0"/>
              </a:rPr>
              <a:t>BfG</a:t>
            </a:r>
            <a:endParaRPr lang="en-US" alt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93230"/>
            <a:ext cx="1095375" cy="58874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5867400"/>
            <a:ext cx="990600" cy="9906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4191000" y="4572000"/>
            <a:ext cx="2667000" cy="1219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14400" y="1247774"/>
            <a:ext cx="7467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de-DE" sz="2800" b="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chemeClr val="tx2"/>
                </a:solidFill>
              </a:rPr>
              <a:t>each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mapping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is</a:t>
            </a:r>
            <a:r>
              <a:rPr lang="de-DE" sz="2000" b="0" dirty="0" smtClean="0">
                <a:solidFill>
                  <a:schemeClr val="tx2"/>
                </a:solidFill>
              </a:rPr>
              <a:t> a </a:t>
            </a:r>
            <a:r>
              <a:rPr lang="de-DE" sz="2000" b="0" dirty="0" err="1">
                <a:solidFill>
                  <a:schemeClr val="tx2"/>
                </a:solidFill>
              </a:rPr>
              <a:t>specific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approach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to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define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context-related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assumptions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of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>
                <a:solidFill>
                  <a:schemeClr val="tx2"/>
                </a:solidFill>
              </a:rPr>
              <a:t>the</a:t>
            </a:r>
            <a:r>
              <a:rPr lang="de-DE" sz="2000" b="0" dirty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domain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concept</a:t>
            </a:r>
            <a:endParaRPr lang="de-DE" sz="2000" b="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2"/>
                </a:solidFill>
              </a:rPr>
              <a:t>determined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by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the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particular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implementation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scenario</a:t>
            </a:r>
            <a:endParaRPr lang="de-DE" sz="2000" b="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2"/>
                </a:solidFill>
              </a:rPr>
              <a:t>1:1 </a:t>
            </a:r>
            <a:r>
              <a:rPr lang="de-DE" sz="2000" b="0" dirty="0" err="1" smtClean="0">
                <a:solidFill>
                  <a:schemeClr val="tx2"/>
                </a:solidFill>
              </a:rPr>
              <a:t>relationship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between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the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implemented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concept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and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the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reference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concept</a:t>
            </a:r>
            <a:r>
              <a:rPr lang="de-DE" sz="2000" b="0" dirty="0" smtClean="0">
                <a:solidFill>
                  <a:schemeClr val="tx2"/>
                </a:solidFill>
              </a:rPr>
              <a:t> in </a:t>
            </a:r>
            <a:r>
              <a:rPr lang="de-DE" sz="2000" b="0" dirty="0" err="1" smtClean="0">
                <a:solidFill>
                  <a:schemeClr val="tx2"/>
                </a:solidFill>
              </a:rPr>
              <a:t>the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domain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  <a:r>
              <a:rPr lang="de-DE" sz="2000" b="0" dirty="0" err="1" smtClean="0">
                <a:solidFill>
                  <a:schemeClr val="tx2"/>
                </a:solidFill>
              </a:rPr>
              <a:t>model</a:t>
            </a:r>
            <a:endParaRPr lang="de-DE" sz="2000" b="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b="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sz="2000" b="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tx2"/>
              </a:solidFill>
            </a:endParaRPr>
          </a:p>
          <a:p>
            <a:pPr marL="457200" indent="-457200" algn="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3200" b="0" dirty="0" smtClean="0">
                <a:solidFill>
                  <a:schemeClr val="tx2"/>
                </a:solidFill>
              </a:rPr>
              <a:t>Mapping </a:t>
            </a:r>
            <a:r>
              <a:rPr lang="de-DE" sz="3200" b="0" dirty="0" err="1">
                <a:solidFill>
                  <a:schemeClr val="tx2"/>
                </a:solidFill>
              </a:rPr>
              <a:t>examples</a:t>
            </a:r>
            <a:endParaRPr lang="de-DE" sz="3200" b="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4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 smtClean="0">
                <a:solidFill>
                  <a:schemeClr val="tx2"/>
                </a:solidFill>
              </a:rPr>
              <a:t>Mapping to a common domain model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8" y="933846"/>
            <a:ext cx="8362950" cy="57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4600" y="3077678"/>
            <a:ext cx="2895600" cy="7798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800" i="1" smtClean="0">
                <a:solidFill>
                  <a:srgbClr val="092E5C"/>
                </a:solidFill>
              </a:rPr>
              <a:t>n </a:t>
            </a:r>
            <a:r>
              <a:rPr lang="en-GB" sz="1800" smtClean="0">
                <a:solidFill>
                  <a:srgbClr val="092E5C"/>
                </a:solidFill>
              </a:rPr>
              <a:t>alternative mappings, depending on the implementation</a:t>
            </a:r>
            <a:endParaRPr lang="en-GB" sz="1800" dirty="0" err="1" smtClean="0">
              <a:solidFill>
                <a:srgbClr val="092E5C"/>
              </a:solidFill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152400" y="331433"/>
            <a:ext cx="883761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57200" indent="-457200"/>
            <a:r>
              <a:rPr lang="en-GB" sz="28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INSPIRE Hydro</a:t>
            </a:r>
            <a:r>
              <a:rPr lang="en-GB" sz="24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000" b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000" b="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2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SIRF)</a:t>
            </a:r>
            <a:r>
              <a:rPr lang="en-GB" sz="2000" b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9837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800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 Watercourse</a:t>
            </a:r>
            <a:r>
              <a:rPr lang="en-GB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(alternative views)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3" y="1001900"/>
            <a:ext cx="67464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143229" y="3326949"/>
            <a:ext cx="3798365" cy="38990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1800" i="1" smtClean="0">
                <a:solidFill>
                  <a:srgbClr val="092E5C"/>
                </a:solidFill>
              </a:rPr>
              <a:t>realises Flowpath  </a:t>
            </a:r>
          </a:p>
          <a:p>
            <a:pPr algn="ctr"/>
            <a:endParaRPr lang="en-GB" sz="1800" i="1" smtClean="0">
              <a:solidFill>
                <a:srgbClr val="092E5C"/>
              </a:solidFill>
            </a:endParaRPr>
          </a:p>
          <a:p>
            <a:pPr algn="ctr"/>
            <a:r>
              <a:rPr lang="en-GB" sz="1800" i="1" smtClean="0">
                <a:solidFill>
                  <a:srgbClr val="092E5C"/>
                </a:solidFill>
                <a:sym typeface="Wingdings" panose="05000000000000000000" pitchFamily="2" charset="2"/>
              </a:rPr>
              <a:t> </a:t>
            </a:r>
            <a:r>
              <a:rPr lang="en-GB" sz="1800" i="1" smtClean="0">
                <a:solidFill>
                  <a:srgbClr val="092E5C"/>
                </a:solidFill>
              </a:rPr>
              <a:t>drains representedCatchment</a:t>
            </a:r>
            <a:endParaRPr lang="en-GB" sz="1800" dirty="0" err="1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800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 Watercourse</a:t>
            </a:r>
            <a:r>
              <a:rPr lang="en-GB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(alternative views)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3" y="1001900"/>
            <a:ext cx="67464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9" y="1001900"/>
            <a:ext cx="67072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472839" y="3326949"/>
            <a:ext cx="3308961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i="1" smtClean="0">
                <a:solidFill>
                  <a:srgbClr val="092E5C"/>
                </a:solidFill>
              </a:rPr>
              <a:t>realises Outfall </a:t>
            </a:r>
          </a:p>
          <a:p>
            <a:pPr algn="ctr"/>
            <a:endParaRPr lang="en-GB" sz="1800" i="1">
              <a:solidFill>
                <a:srgbClr val="092E5C"/>
              </a:solidFill>
            </a:endParaRPr>
          </a:p>
          <a:p>
            <a:pPr algn="ctr"/>
            <a:r>
              <a:rPr lang="en-GB" sz="1800" i="1" smtClean="0">
                <a:solidFill>
                  <a:srgbClr val="092E5C"/>
                </a:solidFill>
                <a:sym typeface="Wingdings" panose="05000000000000000000" pitchFamily="2" charset="2"/>
              </a:rPr>
              <a:t> </a:t>
            </a:r>
            <a:r>
              <a:rPr lang="en-GB" sz="1800" i="1" smtClean="0">
                <a:solidFill>
                  <a:srgbClr val="092E5C"/>
                </a:solidFill>
              </a:rPr>
              <a:t>drains contributingBasin</a:t>
            </a:r>
            <a:endParaRPr lang="en-GB" sz="1800" dirty="0" err="1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800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 Watercourse</a:t>
            </a:r>
            <a:r>
              <a:rPr lang="en-GB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(alternative views)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3" y="1001900"/>
            <a:ext cx="67464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9" y="1001900"/>
            <a:ext cx="67072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19" y="1001900"/>
            <a:ext cx="6485293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429001" y="3716850"/>
            <a:ext cx="4239580" cy="11599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1800" i="1" smtClean="0">
                <a:solidFill>
                  <a:srgbClr val="092E5C"/>
                </a:solidFill>
              </a:rPr>
              <a:t>realises WaterBody (part of network)</a:t>
            </a:r>
          </a:p>
          <a:p>
            <a:pPr algn="ctr"/>
            <a:endParaRPr lang="en-GB" sz="1800" i="1">
              <a:solidFill>
                <a:srgbClr val="092E5C"/>
              </a:solidFill>
            </a:endParaRPr>
          </a:p>
          <a:p>
            <a:pPr algn="ctr"/>
            <a:r>
              <a:rPr lang="en-GB" sz="1800" i="1" smtClean="0">
                <a:solidFill>
                  <a:srgbClr val="092E5C"/>
                </a:solidFill>
                <a:sym typeface="Wingdings" panose="05000000000000000000" pitchFamily="2" charset="2"/>
              </a:rPr>
              <a:t> </a:t>
            </a:r>
            <a:r>
              <a:rPr lang="en-GB" sz="1800" i="1" smtClean="0">
                <a:solidFill>
                  <a:srgbClr val="092E5C"/>
                </a:solidFill>
              </a:rPr>
              <a:t>drains … representedCatchment</a:t>
            </a:r>
            <a:endParaRPr lang="en-GB" sz="1800" dirty="0" err="1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800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 Watercourse</a:t>
            </a:r>
            <a:r>
              <a:rPr lang="en-GB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(alternative views)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3" y="1001900"/>
            <a:ext cx="67464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9" y="1001900"/>
            <a:ext cx="67072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19" y="1001900"/>
            <a:ext cx="6485293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61" y="1001900"/>
            <a:ext cx="6522905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733800" y="1295400"/>
            <a:ext cx="1443062" cy="1600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endParaRPr lang="en-GB" dirty="0" err="1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048000" y="1291389"/>
            <a:ext cx="3962400" cy="9739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1800" i="1" smtClean="0">
                <a:solidFill>
                  <a:srgbClr val="092E5C"/>
                </a:solidFill>
              </a:rPr>
              <a:t>realises WaterBody …</a:t>
            </a:r>
          </a:p>
          <a:p>
            <a:pPr algn="ctr"/>
            <a:endParaRPr lang="en-GB" sz="1800" i="1">
              <a:solidFill>
                <a:srgbClr val="092E5C"/>
              </a:solidFill>
            </a:endParaRPr>
          </a:p>
          <a:p>
            <a:pPr algn="ctr"/>
            <a:r>
              <a:rPr lang="en-GB" sz="1800" i="1" smtClean="0">
                <a:solidFill>
                  <a:srgbClr val="092E5C"/>
                </a:solidFill>
                <a:sym typeface="Wingdings" panose="05000000000000000000" pitchFamily="2" charset="2"/>
              </a:rPr>
              <a:t> </a:t>
            </a:r>
            <a:r>
              <a:rPr lang="en-GB" sz="1800" i="1" smtClean="0">
                <a:solidFill>
                  <a:srgbClr val="092E5C"/>
                </a:solidFill>
              </a:rPr>
              <a:t>drains ….. . contributingBasin</a:t>
            </a:r>
            <a:endParaRPr lang="en-GB" sz="1800" dirty="0" err="1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800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 Watercourse</a:t>
            </a:r>
            <a:r>
              <a:rPr lang="en-GB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(alternative views)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3" y="1001900"/>
            <a:ext cx="67464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9" y="1001900"/>
            <a:ext cx="6707260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19" y="1001900"/>
            <a:ext cx="6485293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61" y="1001900"/>
            <a:ext cx="6522905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19" y="1004400"/>
            <a:ext cx="6458668" cy="5040000"/>
          </a:xfrm>
          <a:prstGeom prst="rect">
            <a:avLst/>
          </a:prstGeom>
          <a:noFill/>
          <a:ln w="9525">
            <a:solidFill>
              <a:srgbClr val="092E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067629" y="1219200"/>
            <a:ext cx="3962400" cy="9739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1800" i="1" smtClean="0">
                <a:solidFill>
                  <a:srgbClr val="092E5C"/>
                </a:solidFill>
              </a:rPr>
              <a:t>realises Channel …</a:t>
            </a:r>
          </a:p>
          <a:p>
            <a:pPr algn="ctr"/>
            <a:endParaRPr lang="en-GB" sz="1800" i="1">
              <a:solidFill>
                <a:srgbClr val="092E5C"/>
              </a:solidFill>
            </a:endParaRPr>
          </a:p>
          <a:p>
            <a:pPr algn="ctr"/>
            <a:r>
              <a:rPr lang="en-GB" sz="1800" i="1" smtClean="0">
                <a:solidFill>
                  <a:srgbClr val="092E5C"/>
                </a:solidFill>
                <a:sym typeface="Wingdings" panose="05000000000000000000" pitchFamily="2" charset="2"/>
              </a:rPr>
              <a:t> </a:t>
            </a:r>
            <a:r>
              <a:rPr lang="en-GB" sz="1800" i="1" smtClean="0">
                <a:solidFill>
                  <a:srgbClr val="092E5C"/>
                </a:solidFill>
              </a:rPr>
              <a:t>drains ….. . contributingBasin</a:t>
            </a:r>
            <a:endParaRPr lang="en-GB" sz="1800" dirty="0" err="1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94253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1447800"/>
                <a:gridCol w="1828800"/>
                <a:gridCol w="1219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NHDCatchment</a:t>
                      </a:r>
                      <a:r>
                        <a:rPr lang="en-GB" sz="1200" b="0" i="0" baseline="0" dirty="0" smtClean="0"/>
                        <a:t>, F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polygon12345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polygon23456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polygon34567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NHD+, flowline and catchment</a:t>
            </a:r>
            <a:endParaRPr lang="en-GB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70308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2057400"/>
                <a:gridCol w="1219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COMID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polyline12345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polyline34567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1295401" y="2582427"/>
            <a:ext cx="3048000" cy="2306865"/>
            <a:chOff x="2133600" y="2438400"/>
            <a:chExt cx="3048000" cy="457200"/>
          </a:xfrm>
        </p:grpSpPr>
        <p:cxnSp>
          <p:nvCxnSpPr>
            <p:cNvPr id="15" name="Gerade Verbindung 14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15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" name="Gerade Verbindung mit Pfeil 17"/>
          <p:cNvCxnSpPr/>
          <p:nvPr/>
        </p:nvCxnSpPr>
        <p:spPr bwMode="auto">
          <a:xfrm flipH="1">
            <a:off x="1946951" y="1979596"/>
            <a:ext cx="119705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6988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27753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1447800"/>
                <a:gridCol w="13716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NHDCatchment</a:t>
                      </a:r>
                      <a:r>
                        <a:rPr lang="en-GB" sz="1200" b="0" i="0" baseline="0" dirty="0" smtClean="0"/>
                        <a:t>, F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polygon12345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polygon23456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polygon34567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NHD+,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flowline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catchment</a:t>
            </a:r>
            <a:endParaRPr lang="en-GB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65389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676400"/>
                <a:gridCol w="1600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COMID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polyline12345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polyline34567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2222"/>
              </p:ext>
            </p:extLst>
          </p:nvPr>
        </p:nvGraphicFramePr>
        <p:xfrm>
          <a:off x="2320637" y="2895600"/>
          <a:ext cx="6096000" cy="173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799"/>
                <a:gridCol w="1524001"/>
                <a:gridCol w="1524000"/>
              </a:tblGrid>
              <a:tr h="621498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WBD HUC12, F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polygon xxx12345x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polygon xxx23456x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polygon xxx34567x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19200" y="3352800"/>
            <a:ext cx="838200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?</a:t>
            </a:r>
            <a:endParaRPr lang="en-US" sz="60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37748"/>
              </p:ext>
            </p:extLst>
          </p:nvPr>
        </p:nvGraphicFramePr>
        <p:xfrm>
          <a:off x="2320637" y="2895600"/>
          <a:ext cx="6096000" cy="173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799"/>
                <a:gridCol w="1524001"/>
                <a:gridCol w="1524000"/>
              </a:tblGrid>
              <a:tr h="621498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WBD HUC12, F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polygon xxx12345x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polygon xxx23456x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polygon xxx34567x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32473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399"/>
                <a:gridCol w="16002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NHDCatchment</a:t>
                      </a:r>
                      <a:r>
                        <a:rPr lang="en-GB" sz="1200" b="0" i="0" baseline="0" dirty="0" smtClean="0"/>
                        <a:t>, 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polygon12345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polygon23456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polygon34567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NHD+, flowline and catchment</a:t>
            </a:r>
            <a:endParaRPr lang="en-GB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91986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676400"/>
                <a:gridCol w="1600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COMID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polyline12345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polyline34567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730623" y="1828800"/>
            <a:ext cx="37802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realises </a:t>
            </a:r>
            <a:r>
              <a:rPr lang="en-GB" sz="2400" dirty="0" err="1" smtClean="0"/>
              <a:t>Flowpath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realises Catchment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/>
              <a:t>r</a:t>
            </a:r>
            <a:r>
              <a:rPr lang="en-GB" sz="2400" dirty="0" smtClean="0"/>
              <a:t>ealises </a:t>
            </a:r>
            <a:r>
              <a:rPr lang="en-GB" sz="2400" dirty="0" err="1" smtClean="0"/>
              <a:t>CatchmentArea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42191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12E1BE-8CDA-4433-BFF1-BAA91AEA66D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8588"/>
            <a:ext cx="88296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31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02861"/>
              </p:ext>
            </p:extLst>
          </p:nvPr>
        </p:nvGraphicFramePr>
        <p:xfrm>
          <a:off x="2320637" y="2895600"/>
          <a:ext cx="6096000" cy="173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41763"/>
                <a:gridCol w="1600200"/>
                <a:gridCol w="1253837"/>
              </a:tblGrid>
              <a:tr h="621498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WBD HUC12, F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containingCatchment</a:t>
                      </a:r>
                      <a:r>
                        <a:rPr lang="en-GB" sz="1200" b="0" i="0" dirty="0" smtClean="0"/>
                        <a:t> (nesting)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encompassingBasin</a:t>
                      </a:r>
                      <a:r>
                        <a:rPr lang="en-GB" sz="1200" b="0" i="0" dirty="0" smtClean="0"/>
                        <a:t> (aggregation)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subBasin</a:t>
                      </a:r>
                      <a:r>
                        <a:rPr lang="en-GB" sz="1200" b="0" i="0" dirty="0" smtClean="0"/>
                        <a:t> (aggregation)</a:t>
                      </a:r>
                      <a:endParaRPr lang="en-GB" sz="1200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polygon xxx12345x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polygon xxx23456x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polygon xxx34567x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77396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1447800"/>
                <a:gridCol w="1447800"/>
                <a:gridCol w="1600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NHDCatchment</a:t>
                      </a:r>
                      <a:r>
                        <a:rPr lang="en-GB" sz="1200" b="0" i="0" baseline="0" dirty="0" smtClean="0"/>
                        <a:t>, F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polygon12345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polygon23456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polygon34567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NHD+, flowline and catchment</a:t>
            </a:r>
            <a:endParaRPr lang="en-GB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02580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676400"/>
                <a:gridCol w="1600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FID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COMID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polyline12345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polyline34567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Gerade Verbindung 15"/>
          <p:cNvCxnSpPr/>
          <p:nvPr/>
        </p:nvCxnSpPr>
        <p:spPr bwMode="auto">
          <a:xfrm>
            <a:off x="1267447" y="4114800"/>
            <a:ext cx="1068305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 flipV="1">
            <a:off x="1257300" y="4105275"/>
            <a:ext cx="0" cy="153521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1250526" y="2114391"/>
            <a:ext cx="0" cy="185761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1248398" y="3962400"/>
            <a:ext cx="1068305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533400" y="3600450"/>
            <a:ext cx="1721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representedCatchment</a:t>
            </a:r>
            <a:endParaRPr lang="en-GB" sz="1100" dirty="0"/>
          </a:p>
        </p:txBody>
      </p:sp>
      <p:sp>
        <p:nvSpPr>
          <p:cNvPr id="25" name="Textfeld 24"/>
          <p:cNvSpPr txBox="1"/>
          <p:nvPr/>
        </p:nvSpPr>
        <p:spPr>
          <a:xfrm>
            <a:off x="533400" y="4210050"/>
            <a:ext cx="1721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representedCatchment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781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59132"/>
            <a:ext cx="8837613" cy="424732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GB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NFIE, NHDFlowline realises Flowpath</a:t>
            </a:r>
            <a:endParaRPr lang="en-GB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30189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828800"/>
                <a:gridCol w="14478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representedCatchment</a:t>
                      </a:r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polyline12345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polyline34567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93964"/>
              </p:ext>
            </p:extLst>
          </p:nvPr>
        </p:nvGraphicFramePr>
        <p:xfrm>
          <a:off x="685801" y="29938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3999"/>
                <a:gridCol w="1600200"/>
                <a:gridCol w="14478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NHDCatchment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outflowNode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inflowNode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polygon12345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polygon23456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smtClean="0"/>
                        <a:t>polygon34567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51527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0599"/>
                <a:gridCol w="19050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NHDJunction</a:t>
                      </a:r>
                      <a:r>
                        <a:rPr lang="en-GB" sz="1200" b="0" i="0" baseline="0" dirty="0" smtClean="0"/>
                        <a:t>, 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contributingBasin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receivingBasin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C00000"/>
                          </a:solidFill>
                        </a:rPr>
                        <a:t>point12345</a:t>
                      </a:r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point23456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34567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point34567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35" name="Gruppieren 1034"/>
          <p:cNvGrpSpPr/>
          <p:nvPr/>
        </p:nvGrpSpPr>
        <p:grpSpPr>
          <a:xfrm>
            <a:off x="1295401" y="2604289"/>
            <a:ext cx="3048000" cy="377190"/>
            <a:chOff x="2133600" y="2438400"/>
            <a:chExt cx="3048000" cy="457200"/>
          </a:xfrm>
        </p:grpSpPr>
        <p:cxnSp>
          <p:nvCxnSpPr>
            <p:cNvPr id="1030" name="Gerade Verbindung 1029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2" name="Gerade Verbindung 1031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Gerade Verbindung 1033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6" name="Textfeld 25"/>
          <p:cNvSpPr txBox="1"/>
          <p:nvPr/>
        </p:nvSpPr>
        <p:spPr>
          <a:xfrm>
            <a:off x="6983928" y="1979596"/>
            <a:ext cx="2005263" cy="246221"/>
          </a:xfrm>
          <a:prstGeom prst="rect">
            <a:avLst/>
          </a:prstGeom>
          <a:solidFill>
            <a:schemeClr val="bg1"/>
          </a:solidFill>
          <a:ln>
            <a:solidFill>
              <a:srgbClr val="96969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i="1" smtClean="0">
                <a:solidFill>
                  <a:schemeClr val="tx2"/>
                </a:solidFill>
              </a:rPr>
              <a:t>flowlineHasCatchment</a:t>
            </a:r>
            <a:endParaRPr lang="en-GB" i="1" dirty="0" err="1" smtClean="0">
              <a:solidFill>
                <a:schemeClr val="tx2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H="1">
            <a:off x="1946951" y="1979596"/>
            <a:ext cx="119705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6205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62279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752600"/>
                <a:gridCol w="15240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representedCatchment</a:t>
                      </a:r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polyline12345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polyline34567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Gerade Verbindung mit Pfeil 24"/>
          <p:cNvCxnSpPr/>
          <p:nvPr/>
        </p:nvCxnSpPr>
        <p:spPr bwMode="auto">
          <a:xfrm flipH="1">
            <a:off x="2133600" y="1979596"/>
            <a:ext cx="1066801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59132"/>
            <a:ext cx="8837613" cy="424732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NFIE, NHDFlowline realises Flowpath</a:t>
            </a:r>
            <a:endParaRPr lang="en-GB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97858"/>
              </p:ext>
            </p:extLst>
          </p:nvPr>
        </p:nvGraphicFramePr>
        <p:xfrm>
          <a:off x="685801" y="29938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799"/>
                <a:gridCol w="1600201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Catchment,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outflowNode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inflowNode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polygon12345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polygon23456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smtClean="0"/>
                        <a:t>polygon34567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23456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1346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0599"/>
                <a:gridCol w="19050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Junction, 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contributingBasin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receivingBasin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C00000"/>
                          </a:solidFill>
                        </a:rPr>
                        <a:t>point12345</a:t>
                      </a:r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>
                          <a:solidFill>
                            <a:srgbClr val="C00000"/>
                          </a:solidFill>
                        </a:rPr>
                        <a:t>23456</a:t>
                      </a:r>
                      <a:endParaRPr lang="en-GB" sz="1200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point23456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34567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point34567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smtClean="0"/>
                        <a:t>rc34567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35" name="Gruppieren 1034"/>
          <p:cNvGrpSpPr/>
          <p:nvPr/>
        </p:nvGrpSpPr>
        <p:grpSpPr>
          <a:xfrm>
            <a:off x="1295401" y="2604289"/>
            <a:ext cx="3048000" cy="377190"/>
            <a:chOff x="2133600" y="2438400"/>
            <a:chExt cx="3048000" cy="457200"/>
          </a:xfrm>
        </p:grpSpPr>
        <p:cxnSp>
          <p:nvCxnSpPr>
            <p:cNvPr id="1030" name="Gerade Verbindung 1029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2" name="Gerade Verbindung 1031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Gerade Verbindung 1033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8" name="Gruppieren 47"/>
          <p:cNvGrpSpPr/>
          <p:nvPr/>
        </p:nvGrpSpPr>
        <p:grpSpPr>
          <a:xfrm>
            <a:off x="1295401" y="4475852"/>
            <a:ext cx="3048000" cy="377190"/>
            <a:chOff x="2133600" y="2438400"/>
            <a:chExt cx="3048000" cy="457200"/>
          </a:xfrm>
        </p:grpSpPr>
        <p:cxnSp>
          <p:nvCxnSpPr>
            <p:cNvPr id="49" name="Gerade Verbindung 48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 Verbindung 49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20" name="Gerade Verbindung 19"/>
          <p:cNvCxnSpPr/>
          <p:nvPr/>
        </p:nvCxnSpPr>
        <p:spPr bwMode="auto">
          <a:xfrm flipH="1" flipV="1">
            <a:off x="7984154" y="1979596"/>
            <a:ext cx="16846" cy="343060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 flipH="1">
            <a:off x="1981200" y="1979596"/>
            <a:ext cx="1219201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950242" y="2569317"/>
            <a:ext cx="2019701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i="1" smtClean="0">
                <a:solidFill>
                  <a:schemeClr val="tx2"/>
                </a:solidFill>
              </a:rPr>
              <a:t>catchmentOwnedByFlowline</a:t>
            </a:r>
            <a:r>
              <a:rPr lang="en-GB" smtClean="0">
                <a:solidFill>
                  <a:schemeClr val="tx2"/>
                </a:solidFill>
              </a:rPr>
              <a:t>:</a:t>
            </a:r>
          </a:p>
          <a:p>
            <a:endParaRPr lang="en-GB" smtClean="0">
              <a:solidFill>
                <a:schemeClr val="tx2"/>
              </a:solidFill>
            </a:endParaRPr>
          </a:p>
          <a:p>
            <a:r>
              <a:rPr lang="en-GB" smtClean="0">
                <a:solidFill>
                  <a:schemeClr val="tx2"/>
                </a:solidFill>
              </a:rPr>
              <a:t>where</a:t>
            </a:r>
            <a:endParaRPr lang="en-GB">
              <a:solidFill>
                <a:schemeClr val="tx2"/>
              </a:solidFill>
            </a:endParaRPr>
          </a:p>
          <a:p>
            <a:r>
              <a:rPr lang="en-GB" i="1" smtClean="0">
                <a:solidFill>
                  <a:schemeClr val="tx2"/>
                </a:solidFill>
              </a:rPr>
              <a:t>receivingBasin = reprepresentedCatchment</a:t>
            </a:r>
            <a:endParaRPr lang="en-GB" i="1" dirty="0" err="1" smtClean="0">
              <a:solidFill>
                <a:schemeClr val="tx2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 flipH="1">
            <a:off x="4800600" y="1979596"/>
            <a:ext cx="3185962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6784207" y="5410200"/>
            <a:ext cx="1202354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852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59132"/>
            <a:ext cx="8837613" cy="424732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NFIE, NHDFlowline realises Flowpath</a:t>
            </a:r>
            <a:endParaRPr lang="en-GB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72367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2438400"/>
                <a:gridCol w="838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representedCatchment</a:t>
                      </a:r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i="0" smtClean="0">
                          <a:solidFill>
                            <a:schemeClr val="tx2"/>
                          </a:solidFill>
                        </a:rPr>
                        <a:t>polyline12345</a:t>
                      </a:r>
                      <a:endParaRPr lang="en-GB" sz="1200" b="1" i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chemeClr val="tx2"/>
                          </a:solidFill>
                        </a:rPr>
                        <a:t>12345</a:t>
                      </a:r>
                      <a:endParaRPr lang="en-GB" sz="1200" b="1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polyline34567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95458"/>
              </p:ext>
            </p:extLst>
          </p:nvPr>
        </p:nvGraphicFramePr>
        <p:xfrm>
          <a:off x="685801" y="29938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3999"/>
                <a:gridCol w="1524001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Catchment,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outflowNode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 err="1" smtClean="0"/>
                        <a:t>inflowNode</a:t>
                      </a:r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/>
                    </a:p>
                  </a:txBody>
                  <a:tcPr>
                    <a:solidFill>
                      <a:srgbClr val="092E5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polygon12345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12345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polygon23456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smtClean="0"/>
                        <a:t>polygon34567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23456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55737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0599"/>
                <a:gridCol w="19050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Junction, 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contributingBasin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receivingBasin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C00000"/>
                          </a:solidFill>
                        </a:rPr>
                        <a:t>point12345</a:t>
                      </a:r>
                      <a:endParaRPr lang="en-GB" sz="1200" b="0" i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chemeClr val="tx2"/>
                          </a:solidFill>
                        </a:rPr>
                        <a:t>12345</a:t>
                      </a:r>
                      <a:endParaRPr lang="en-GB" sz="1200" b="1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point23456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34567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point34567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smtClean="0"/>
                        <a:t>rc34567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35" name="Gruppieren 1034"/>
          <p:cNvGrpSpPr/>
          <p:nvPr/>
        </p:nvGrpSpPr>
        <p:grpSpPr>
          <a:xfrm>
            <a:off x="1295401" y="2604289"/>
            <a:ext cx="3048000" cy="377190"/>
            <a:chOff x="2133600" y="2438400"/>
            <a:chExt cx="3048000" cy="457200"/>
          </a:xfrm>
        </p:grpSpPr>
        <p:cxnSp>
          <p:nvCxnSpPr>
            <p:cNvPr id="1030" name="Gerade Verbindung 1029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2" name="Gerade Verbindung 1031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Gerade Verbindung 1033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8" name="Gruppieren 47"/>
          <p:cNvGrpSpPr/>
          <p:nvPr/>
        </p:nvGrpSpPr>
        <p:grpSpPr>
          <a:xfrm>
            <a:off x="1295401" y="4475852"/>
            <a:ext cx="3048000" cy="377190"/>
            <a:chOff x="2133600" y="2438400"/>
            <a:chExt cx="3048000" cy="457200"/>
          </a:xfrm>
        </p:grpSpPr>
        <p:cxnSp>
          <p:nvCxnSpPr>
            <p:cNvPr id="49" name="Gerade Verbindung 48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 Verbindung 49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24" name="Gerade Verbindung mit Pfeil 23"/>
          <p:cNvCxnSpPr/>
          <p:nvPr/>
        </p:nvCxnSpPr>
        <p:spPr bwMode="auto">
          <a:xfrm flipH="1">
            <a:off x="1946951" y="1979596"/>
            <a:ext cx="119705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4724400" y="1676400"/>
            <a:ext cx="3355208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4953000" y="5496028"/>
            <a:ext cx="3126607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H="1">
            <a:off x="1946951" y="1600200"/>
            <a:ext cx="119705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flipV="1">
            <a:off x="8079607" y="1676400"/>
            <a:ext cx="0" cy="381000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991149" y="4050858"/>
            <a:ext cx="2019701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i="1" smtClean="0">
                <a:solidFill>
                  <a:schemeClr val="tx2"/>
                </a:solidFill>
              </a:rPr>
              <a:t>upstreamFlowline</a:t>
            </a:r>
            <a:r>
              <a:rPr lang="en-GB" smtClean="0">
                <a:solidFill>
                  <a:schemeClr val="tx2"/>
                </a:solidFill>
              </a:rPr>
              <a:t>:</a:t>
            </a:r>
          </a:p>
          <a:p>
            <a:endParaRPr lang="en-GB" smtClean="0">
              <a:solidFill>
                <a:schemeClr val="tx2"/>
              </a:solidFill>
            </a:endParaRPr>
          </a:p>
          <a:p>
            <a:r>
              <a:rPr lang="en-GB" smtClean="0">
                <a:solidFill>
                  <a:schemeClr val="tx2"/>
                </a:solidFill>
              </a:rPr>
              <a:t>where</a:t>
            </a:r>
            <a:endParaRPr lang="en-GB">
              <a:solidFill>
                <a:schemeClr val="tx2"/>
              </a:solidFill>
            </a:endParaRPr>
          </a:p>
          <a:p>
            <a:r>
              <a:rPr lang="en-GB" i="1" smtClean="0">
                <a:solidFill>
                  <a:schemeClr val="tx2"/>
                </a:solidFill>
              </a:rPr>
              <a:t>contributingBasin = reprepresentedCatchment</a:t>
            </a:r>
            <a:endParaRPr lang="en-GB" i="1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59132"/>
            <a:ext cx="8837613" cy="424732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NFIE, NHDFlowline realises Flowpath</a:t>
            </a:r>
            <a:endParaRPr lang="en-GB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9473"/>
              </p:ext>
            </p:extLst>
          </p:nvPr>
        </p:nvGraphicFramePr>
        <p:xfrm>
          <a:off x="685800" y="1110917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2438400"/>
                <a:gridCol w="8382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err="1" smtClean="0"/>
                        <a:t>Flowline</a:t>
                      </a:r>
                      <a:r>
                        <a:rPr lang="en-GB" sz="1200" b="0" i="0" baseline="0" dirty="0" smtClean="0"/>
                        <a:t>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representedCatchment</a:t>
                      </a:r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polyline12345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polyline23456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FF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chemeClr val="tx2"/>
                          </a:solidFill>
                        </a:rPr>
                        <a:t>polyline34567</a:t>
                      </a:r>
                      <a:endParaRPr lang="en-GB" sz="1200" b="1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>
                          <a:solidFill>
                            <a:schemeClr val="tx2"/>
                          </a:solidFill>
                        </a:rPr>
                        <a:t>34567</a:t>
                      </a:r>
                      <a:endParaRPr lang="en-GB" sz="1200" b="1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125844"/>
              </p:ext>
            </p:extLst>
          </p:nvPr>
        </p:nvGraphicFramePr>
        <p:xfrm>
          <a:off x="685801" y="29938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3999"/>
                <a:gridCol w="1524001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Catchment,</a:t>
                      </a:r>
                      <a:r>
                        <a:rPr lang="en-GB" sz="1200" b="0" i="0" dirty="0" smtClean="0"/>
                        <a:t> ID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outflowNode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inflowNode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chemeClr val="tx1"/>
                          </a:solidFill>
                        </a:rPr>
                        <a:t>polygon12345</a:t>
                      </a:r>
                      <a:endParaRPr lang="en-GB" sz="1200" b="0" i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12345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>
                          <a:solidFill>
                            <a:srgbClr val="FF0000"/>
                          </a:solidFill>
                        </a:rPr>
                        <a:t>polygon23456</a:t>
                      </a:r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smtClean="0"/>
                        <a:t>polygon34567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34567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/>
                        <a:t>23456</a:t>
                      </a:r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2777"/>
              </p:ext>
            </p:extLst>
          </p:nvPr>
        </p:nvGraphicFramePr>
        <p:xfrm>
          <a:off x="685801" y="4876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0599"/>
                <a:gridCol w="19050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i="0" baseline="0" dirty="0" smtClean="0"/>
                        <a:t>Junction, </a:t>
                      </a:r>
                      <a:r>
                        <a:rPr lang="en-GB" sz="1200" b="0" i="0" dirty="0" smtClean="0"/>
                        <a:t>ID</a:t>
                      </a:r>
                      <a:endParaRPr lang="en-GB" sz="1200" b="0" i="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contributingBasin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receivingBasin</a:t>
                      </a:r>
                      <a:endParaRPr lang="en-GB" sz="1200" b="0" i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point12345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12345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2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rgbClr val="C00000"/>
                          </a:solidFill>
                        </a:rPr>
                        <a:t>point23456</a:t>
                      </a:r>
                      <a:endParaRPr lang="en-GB" sz="1200" b="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23456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C00000"/>
                          </a:solidFill>
                        </a:rPr>
                        <a:t>34567</a:t>
                      </a:r>
                      <a:endParaRPr lang="en-GB" sz="1200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smtClean="0"/>
                        <a:t>point34567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smtClean="0"/>
                        <a:t>rc34567</a:t>
                      </a:r>
                      <a:endParaRPr lang="en-GB" sz="1200" b="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35" name="Gruppieren 1034"/>
          <p:cNvGrpSpPr/>
          <p:nvPr/>
        </p:nvGrpSpPr>
        <p:grpSpPr>
          <a:xfrm>
            <a:off x="1295401" y="2604289"/>
            <a:ext cx="3048000" cy="377190"/>
            <a:chOff x="2133600" y="2438400"/>
            <a:chExt cx="3048000" cy="457200"/>
          </a:xfrm>
        </p:grpSpPr>
        <p:cxnSp>
          <p:nvCxnSpPr>
            <p:cNvPr id="1030" name="Gerade Verbindung 1029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2" name="Gerade Verbindung 1031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Gerade Verbindung 1033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8" name="Gruppieren 47"/>
          <p:cNvGrpSpPr/>
          <p:nvPr/>
        </p:nvGrpSpPr>
        <p:grpSpPr>
          <a:xfrm>
            <a:off x="1292393" y="4475852"/>
            <a:ext cx="1720516" cy="377190"/>
            <a:chOff x="2133600" y="2438400"/>
            <a:chExt cx="3048000" cy="457200"/>
          </a:xfrm>
        </p:grpSpPr>
        <p:cxnSp>
          <p:nvCxnSpPr>
            <p:cNvPr id="49" name="Gerade Verbindung 48"/>
            <p:cNvCxnSpPr/>
            <p:nvPr/>
          </p:nvCxnSpPr>
          <p:spPr bwMode="auto">
            <a:xfrm>
              <a:off x="2133600" y="2667000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 Verbindung 49"/>
            <p:cNvCxnSpPr/>
            <p:nvPr/>
          </p:nvCxnSpPr>
          <p:spPr bwMode="auto">
            <a:xfrm flipV="1">
              <a:off x="5181600" y="24384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2133600" y="266700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24" name="Gerade Verbindung mit Pfeil 23"/>
          <p:cNvCxnSpPr/>
          <p:nvPr/>
        </p:nvCxnSpPr>
        <p:spPr bwMode="auto">
          <a:xfrm flipH="1">
            <a:off x="1946951" y="1979596"/>
            <a:ext cx="119705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4724400" y="2362200"/>
            <a:ext cx="3355208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6248400" y="5744598"/>
            <a:ext cx="1831208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H="1">
            <a:off x="1946951" y="2362200"/>
            <a:ext cx="119705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flipV="1">
            <a:off x="8079607" y="2362200"/>
            <a:ext cx="1" cy="3382398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991149" y="4050858"/>
            <a:ext cx="2019701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tx2"/>
                </a:solidFill>
              </a:rPr>
              <a:t>downstreamFlowline</a:t>
            </a:r>
            <a:r>
              <a:rPr lang="en-GB" dirty="0" smtClean="0">
                <a:solidFill>
                  <a:schemeClr val="tx2"/>
                </a:solidFill>
              </a:rPr>
              <a:t>: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where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i="1" dirty="0" err="1" smtClean="0">
                <a:solidFill>
                  <a:schemeClr val="tx2"/>
                </a:solidFill>
              </a:rPr>
              <a:t>receivingBasin</a:t>
            </a:r>
            <a:r>
              <a:rPr lang="en-GB" i="1" dirty="0" smtClean="0">
                <a:solidFill>
                  <a:schemeClr val="tx2"/>
                </a:solidFill>
              </a:rPr>
              <a:t> = </a:t>
            </a:r>
            <a:r>
              <a:rPr lang="en-GB" i="1" dirty="0" err="1" smtClean="0">
                <a:solidFill>
                  <a:schemeClr val="tx2"/>
                </a:solidFill>
              </a:rPr>
              <a:t>reprepresentedCatchment</a:t>
            </a:r>
            <a:endParaRPr lang="en-GB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14400"/>
            <a:ext cx="7239000" cy="578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NHD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(parts of, 2</a:t>
            </a:r>
            <a:r>
              <a:rPr lang="en-GB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SIRF)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6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345963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62875" cy="57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NFIE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(parts of, 1</a:t>
            </a:r>
            <a:r>
              <a:rPr lang="en-GB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SIRF)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2541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330291" y="1804737"/>
            <a:ext cx="6477000" cy="329320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000" dirty="0" smtClean="0">
                <a:solidFill>
                  <a:schemeClr val="tx2"/>
                </a:solidFill>
              </a:rPr>
              <a:t>mapping class (= </a:t>
            </a:r>
            <a:r>
              <a:rPr lang="en-GB" sz="2000" dirty="0" smtClean="0">
                <a:solidFill>
                  <a:srgbClr val="C00000"/>
                </a:solidFill>
              </a:rPr>
              <a:t>NFIE_Flowline1D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sz="2000" i="1" dirty="0">
              <a:solidFill>
                <a:schemeClr val="tx2"/>
              </a:solidFill>
            </a:endParaRPr>
          </a:p>
          <a:p>
            <a:r>
              <a:rPr lang="en-GB" sz="2000" i="1" dirty="0" err="1" smtClean="0">
                <a:solidFill>
                  <a:schemeClr val="tx2"/>
                </a:solidFill>
              </a:rPr>
              <a:t>mapsTo</a:t>
            </a:r>
            <a:r>
              <a:rPr lang="en-GB" sz="2000" dirty="0">
                <a:solidFill>
                  <a:schemeClr val="tx2"/>
                </a:solidFill>
              </a:rPr>
              <a:t> implementation class </a:t>
            </a:r>
            <a:r>
              <a:rPr lang="en-GB" sz="2000" dirty="0" smtClean="0">
                <a:solidFill>
                  <a:schemeClr val="tx2"/>
                </a:solidFill>
              </a:rPr>
              <a:t>(= </a:t>
            </a:r>
            <a:r>
              <a:rPr lang="en-GB" sz="2000" dirty="0" err="1" smtClean="0">
                <a:solidFill>
                  <a:schemeClr val="tx2"/>
                </a:solidFill>
              </a:rPr>
              <a:t>Flowline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i="1" dirty="0" err="1" smtClean="0">
                <a:solidFill>
                  <a:schemeClr val="tx2"/>
                </a:solidFill>
              </a:rPr>
              <a:t>realisedObject</a:t>
            </a:r>
            <a:r>
              <a:rPr lang="en-GB" sz="2000" i="1" dirty="0" smtClean="0">
                <a:solidFill>
                  <a:schemeClr val="tx2"/>
                </a:solidFill>
              </a:rPr>
              <a:t> (= </a:t>
            </a:r>
            <a:r>
              <a:rPr lang="en-GB" sz="2000" dirty="0" err="1" smtClean="0">
                <a:solidFill>
                  <a:schemeClr val="tx2"/>
                </a:solidFill>
              </a:rPr>
              <a:t>Flowpath</a:t>
            </a:r>
            <a:r>
              <a:rPr lang="en-GB" sz="2000" dirty="0" smtClean="0">
                <a:solidFill>
                  <a:schemeClr val="tx2"/>
                </a:solidFill>
              </a:rPr>
              <a:t>) </a:t>
            </a:r>
          </a:p>
          <a:p>
            <a:endParaRPr lang="en-GB" sz="2000" b="0" i="1" dirty="0">
              <a:solidFill>
                <a:schemeClr val="tx2"/>
              </a:solidFill>
            </a:endParaRPr>
          </a:p>
          <a:p>
            <a:r>
              <a:rPr lang="en-GB" sz="2000" b="0" i="1" dirty="0" err="1" smtClean="0">
                <a:solidFill>
                  <a:schemeClr val="tx2"/>
                </a:solidFill>
              </a:rPr>
              <a:t>catchmentHasFlowline</a:t>
            </a:r>
            <a:r>
              <a:rPr lang="en-GB" sz="2000" b="0" i="1" dirty="0" smtClean="0">
                <a:solidFill>
                  <a:schemeClr val="tx2"/>
                </a:solidFill>
              </a:rPr>
              <a:t> </a:t>
            </a:r>
            <a:r>
              <a:rPr lang="en-GB" sz="2000" b="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sz="2000" b="0" i="1" smtClean="0">
                <a:solidFill>
                  <a:schemeClr val="tx2"/>
                </a:solidFill>
              </a:rPr>
              <a:t>representedCatchment.inflowNode.receivingBasin</a:t>
            </a:r>
            <a:endParaRPr lang="en-GB" sz="2000" dirty="0" smtClean="0">
              <a:solidFill>
                <a:schemeClr val="tx2"/>
              </a:solidFill>
            </a:endParaRPr>
          </a:p>
          <a:p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8833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1745"/>
            <a:ext cx="8229600" cy="578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NFIE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(parts of, 1</a:t>
            </a:r>
            <a:r>
              <a:rPr lang="en-GB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SIRF) 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10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NFIE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en-GB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SIRF)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265"/>
            <a:ext cx="7805738" cy="5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330291" y="1804737"/>
            <a:ext cx="6477000" cy="329320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000" dirty="0" smtClean="0">
                <a:solidFill>
                  <a:schemeClr val="tx2"/>
                </a:solidFill>
              </a:rPr>
              <a:t>mapping class (= </a:t>
            </a:r>
            <a:r>
              <a:rPr lang="en-GB" sz="2000" dirty="0" err="1" smtClean="0">
                <a:solidFill>
                  <a:srgbClr val="C00000"/>
                </a:solidFill>
              </a:rPr>
              <a:t>NFIE_WarningZone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sz="2000" i="1" dirty="0">
              <a:solidFill>
                <a:schemeClr val="tx2"/>
              </a:solidFill>
            </a:endParaRPr>
          </a:p>
          <a:p>
            <a:r>
              <a:rPr lang="en-GB" sz="2000" i="1" dirty="0" err="1" smtClean="0">
                <a:solidFill>
                  <a:schemeClr val="tx2"/>
                </a:solidFill>
              </a:rPr>
              <a:t>mapsTo</a:t>
            </a:r>
            <a:r>
              <a:rPr lang="en-GB" sz="2000" dirty="0">
                <a:solidFill>
                  <a:schemeClr val="tx2"/>
                </a:solidFill>
              </a:rPr>
              <a:t> implementation class </a:t>
            </a:r>
            <a:r>
              <a:rPr lang="en-GB" sz="2000" dirty="0" smtClean="0">
                <a:solidFill>
                  <a:schemeClr val="tx2"/>
                </a:solidFill>
              </a:rPr>
              <a:t>(= </a:t>
            </a:r>
            <a:r>
              <a:rPr lang="en-GB" sz="2000" dirty="0" err="1" smtClean="0">
                <a:solidFill>
                  <a:schemeClr val="tx2"/>
                </a:solidFill>
              </a:rPr>
              <a:t>WarningZone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i="1" dirty="0" err="1" smtClean="0">
                <a:solidFill>
                  <a:schemeClr val="tx2"/>
                </a:solidFill>
              </a:rPr>
              <a:t>realisedObject</a:t>
            </a:r>
            <a:r>
              <a:rPr lang="en-GB" sz="2000" i="1" dirty="0" smtClean="0">
                <a:solidFill>
                  <a:schemeClr val="tx2"/>
                </a:solidFill>
              </a:rPr>
              <a:t> (= </a:t>
            </a:r>
            <a:r>
              <a:rPr lang="en-GB" sz="2000" dirty="0" err="1" smtClean="0">
                <a:solidFill>
                  <a:schemeClr val="tx2"/>
                </a:solidFill>
              </a:rPr>
              <a:t>CatchmentArea</a:t>
            </a:r>
            <a:r>
              <a:rPr lang="en-GB" sz="2000" dirty="0" smtClean="0">
                <a:solidFill>
                  <a:schemeClr val="tx2"/>
                </a:solidFill>
              </a:rPr>
              <a:t>) 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0" i="1" dirty="0" err="1" smtClean="0">
                <a:solidFill>
                  <a:schemeClr val="tx2"/>
                </a:solidFill>
              </a:rPr>
              <a:t>warningZoneInCatchment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chemeClr val="tx2"/>
                </a:solidFill>
              </a:rPr>
              <a:t>  </a:t>
            </a:r>
            <a:r>
              <a:rPr lang="en-GB" sz="2000" b="0" i="1" dirty="0" err="1" smtClean="0">
                <a:solidFill>
                  <a:schemeClr val="tx2"/>
                </a:solidFill>
              </a:rPr>
              <a:t>representedCatchment.containingCatchment</a:t>
            </a:r>
            <a:endParaRPr lang="en-GB" sz="2000" dirty="0" smtClean="0">
              <a:solidFill>
                <a:schemeClr val="tx2"/>
              </a:solidFill>
            </a:endParaRPr>
          </a:p>
          <a:p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7192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NFIE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en-GB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SIRF)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265"/>
            <a:ext cx="7805738" cy="5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5th, Workshop of OGC Hydro DWG, New York, 11-15 Aug 2014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12E1BE-8CDA-4433-BFF1-BAA91AEA66D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8588"/>
            <a:ext cx="88296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lke 4"/>
          <p:cNvSpPr/>
          <p:nvPr/>
        </p:nvSpPr>
        <p:spPr bwMode="auto">
          <a:xfrm>
            <a:off x="2719927" y="2842012"/>
            <a:ext cx="3225504" cy="17824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en-GB" sz="1900" smtClean="0">
                <a:solidFill>
                  <a:schemeClr val="tx2"/>
                </a:solidFill>
              </a:rPr>
              <a:t>concensus based on common concepts</a:t>
            </a:r>
            <a:endParaRPr lang="en-GB" sz="1900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5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AHGF </a:t>
            </a:r>
            <a:r>
              <a:rPr lang="en-GB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(2014, Rob Atkinson)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38150" y="1021882"/>
            <a:ext cx="8605358" cy="5661525"/>
            <a:chOff x="533400" y="981075"/>
            <a:chExt cx="8605358" cy="56615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990600"/>
              <a:ext cx="5652000" cy="56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929" y="981075"/>
              <a:ext cx="2943829" cy="56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feld 5"/>
          <p:cNvSpPr txBox="1"/>
          <p:nvPr/>
        </p:nvSpPr>
        <p:spPr>
          <a:xfrm>
            <a:off x="7295949" y="869482"/>
            <a:ext cx="15240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GB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38553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WaterML2</a:t>
            </a:r>
            <a:endParaRPr lang="en-GB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8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27432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382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tx2"/>
                </a:solidFill>
              </a:rPr>
              <a:t>r</a:t>
            </a:r>
            <a:r>
              <a:rPr lang="de-DE" sz="2400" dirty="0" err="1" smtClean="0">
                <a:solidFill>
                  <a:schemeClr val="tx2"/>
                </a:solidFill>
              </a:rPr>
              <a:t>elate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monitoring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point</a:t>
            </a:r>
            <a:r>
              <a:rPr lang="de-DE" sz="2400" smtClean="0">
                <a:solidFill>
                  <a:schemeClr val="tx2"/>
                </a:solidFill>
              </a:rPr>
              <a:t> / feature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to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the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sampled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feature</a:t>
            </a:r>
            <a:r>
              <a:rPr lang="de-DE" sz="2400" dirty="0" smtClean="0">
                <a:solidFill>
                  <a:schemeClr val="tx2"/>
                </a:solidFill>
              </a:rPr>
              <a:t>, e.g. </a:t>
            </a:r>
            <a:r>
              <a:rPr lang="de-DE" sz="2400" dirty="0" err="1" smtClean="0">
                <a:solidFill>
                  <a:schemeClr val="tx2"/>
                </a:solidFill>
              </a:rPr>
              <a:t>waterbody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basin</a:t>
            </a:r>
            <a:r>
              <a:rPr lang="de-DE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or</a:t>
            </a:r>
            <a:r>
              <a:rPr lang="de-DE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catchment</a:t>
            </a:r>
            <a:endParaRPr lang="en-US" sz="24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3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HYF – </a:t>
            </a:r>
            <a:r>
              <a:rPr lang="en-GB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GWML2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pic>
        <p:nvPicPr>
          <p:cNvPr id="6" name="Picture 2" descr="http://www.hueseman-agrar.de/uploads/pics/baustell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2743200"/>
            <a:ext cx="809625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38200" y="1247775"/>
            <a:ext cx="7772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chemeClr val="tx2"/>
                </a:solidFill>
              </a:rPr>
              <a:t>Requirements </a:t>
            </a:r>
            <a:r>
              <a:rPr lang="en-GB" sz="2000" b="0" dirty="0" smtClean="0">
                <a:solidFill>
                  <a:schemeClr val="tx2"/>
                </a:solidFill>
              </a:rPr>
              <a:t>from </a:t>
            </a:r>
            <a:r>
              <a:rPr lang="en-GB" sz="2000" b="0" dirty="0">
                <a:solidFill>
                  <a:schemeClr val="tx2"/>
                </a:solidFill>
              </a:rPr>
              <a:t>a hydrologists view point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2"/>
                </a:solidFill>
              </a:rPr>
              <a:t>Requirements from an informatics perspective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2"/>
                </a:solidFill>
              </a:rPr>
              <a:t>Conceptualise the mapping based real implementations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2"/>
                </a:solidFill>
              </a:rPr>
              <a:t>Derive Stereotype mapping relationships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2"/>
                </a:solidFill>
              </a:rPr>
              <a:t>adjustments to the conceptual model, e.g. relax cardinalities, maybe some renaming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GB" sz="2000" b="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GB" sz="2000" b="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2"/>
                </a:solidFill>
              </a:rPr>
              <a:t>Aside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2"/>
                </a:solidFill>
              </a:rPr>
              <a:t>Define a use case from the </a:t>
            </a:r>
            <a:r>
              <a:rPr lang="en-GB" sz="2000" b="0" dirty="0" err="1" smtClean="0">
                <a:solidFill>
                  <a:schemeClr val="tx2"/>
                </a:solidFill>
              </a:rPr>
              <a:t>watERP</a:t>
            </a:r>
            <a:r>
              <a:rPr lang="en-GB" sz="2000" b="0" dirty="0" smtClean="0">
                <a:solidFill>
                  <a:schemeClr val="tx2"/>
                </a:solidFill>
              </a:rPr>
              <a:t> scenario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2"/>
                </a:solidFill>
              </a:rPr>
              <a:t>standardise the REST interface (easy convert from XML to JSON) </a:t>
            </a:r>
            <a:r>
              <a:rPr lang="en-GB" sz="2000" b="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convention on this</a:t>
            </a:r>
            <a:endParaRPr lang="en-GB" sz="2000" b="0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 err="1" smtClean="0">
                <a:solidFill>
                  <a:schemeClr val="tx2"/>
                </a:solidFill>
              </a:rPr>
              <a:t>HY_Features</a:t>
            </a:r>
            <a:r>
              <a:rPr lang="en-GB" sz="2000" b="0" dirty="0" smtClean="0">
                <a:solidFill>
                  <a:schemeClr val="tx2"/>
                </a:solidFill>
              </a:rPr>
              <a:t> JSON encoding (part 4 of HYF)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4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 dirty="0" smtClean="0">
                <a:solidFill>
                  <a:schemeClr val="tx2"/>
                </a:solidFill>
              </a:rPr>
              <a:t>Discussion points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38200" y="1247775"/>
            <a:ext cx="7772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0" u="sng" dirty="0" smtClean="0">
                <a:solidFill>
                  <a:schemeClr val="tx2"/>
                </a:solidFill>
              </a:rPr>
              <a:t>Requirements </a:t>
            </a:r>
            <a:r>
              <a:rPr lang="en-GB" sz="2000" b="0" u="sng" dirty="0" smtClean="0">
                <a:solidFill>
                  <a:schemeClr val="tx2"/>
                </a:solidFill>
              </a:rPr>
              <a:t>from </a:t>
            </a:r>
            <a:r>
              <a:rPr lang="en-GB" sz="2000" b="0" u="sng" dirty="0">
                <a:solidFill>
                  <a:schemeClr val="tx2"/>
                </a:solidFill>
              </a:rPr>
              <a:t>a hydrologists view point </a:t>
            </a:r>
            <a:r>
              <a:rPr lang="en-GB" sz="2000" b="0" u="sng" dirty="0" smtClean="0">
                <a:solidFill>
                  <a:schemeClr val="tx2"/>
                </a:solidFill>
              </a:rPr>
              <a:t>(to discuss)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rgbClr val="092E5C"/>
                </a:solidFill>
              </a:rPr>
              <a:t>reflect the relationships between hydrologic features such as catchment and basin hierarchy, or linear stream network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 err="1" smtClean="0">
                <a:solidFill>
                  <a:srgbClr val="092E5C"/>
                </a:solidFill>
              </a:rPr>
              <a:t>representedCatchment</a:t>
            </a:r>
            <a:endParaRPr lang="en-GB" sz="1800" b="0" dirty="0" smtClean="0">
              <a:solidFill>
                <a:srgbClr val="092E5C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 err="1" smtClean="0">
                <a:solidFill>
                  <a:srgbClr val="092E5C"/>
                </a:solidFill>
              </a:rPr>
              <a:t>contributingBasin</a:t>
            </a:r>
            <a:endParaRPr lang="en-GB" sz="1800" b="0" dirty="0" smtClean="0">
              <a:solidFill>
                <a:srgbClr val="092E5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 smtClean="0">
                <a:solidFill>
                  <a:schemeClr val="tx2"/>
                </a:solidFill>
              </a:rPr>
              <a:t>do we need reflect </a:t>
            </a:r>
            <a:r>
              <a:rPr lang="en-GB" sz="1800" b="0" dirty="0">
                <a:solidFill>
                  <a:schemeClr val="tx2"/>
                </a:solidFill>
              </a:rPr>
              <a:t>equivalence</a:t>
            </a:r>
            <a:r>
              <a:rPr lang="en-GB" sz="1800" b="0" dirty="0">
                <a:solidFill>
                  <a:srgbClr val="092E5C"/>
                </a:solidFill>
              </a:rPr>
              <a:t>, compatibility or typicality of the mapped </a:t>
            </a:r>
            <a:r>
              <a:rPr lang="en-GB" sz="1800" b="0" dirty="0" smtClean="0">
                <a:solidFill>
                  <a:srgbClr val="092E5C"/>
                </a:solidFill>
              </a:rPr>
              <a:t>concept </a:t>
            </a:r>
            <a:endParaRPr lang="en-GB" sz="1800" b="0" dirty="0">
              <a:solidFill>
                <a:srgbClr val="092E5C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 smtClean="0">
                <a:solidFill>
                  <a:srgbClr val="092E5C"/>
                </a:solidFill>
              </a:rPr>
              <a:t>“</a:t>
            </a:r>
            <a:r>
              <a:rPr lang="en-GB" sz="1800" b="0" dirty="0" err="1" smtClean="0">
                <a:solidFill>
                  <a:srgbClr val="092E5C"/>
                </a:solidFill>
              </a:rPr>
              <a:t>sameAs</a:t>
            </a:r>
            <a:r>
              <a:rPr lang="en-GB" sz="1800" b="0" dirty="0" smtClean="0">
                <a:solidFill>
                  <a:srgbClr val="092E5C"/>
                </a:solidFill>
              </a:rPr>
              <a:t>” (same idea, same term) </a:t>
            </a:r>
            <a:endParaRPr lang="en-GB" sz="1800" b="0" dirty="0">
              <a:solidFill>
                <a:srgbClr val="092E5C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 smtClean="0">
                <a:solidFill>
                  <a:srgbClr val="092E5C"/>
                </a:solidFill>
              </a:rPr>
              <a:t>“</a:t>
            </a:r>
            <a:r>
              <a:rPr lang="en-GB" sz="1800" b="0" dirty="0" err="1">
                <a:solidFill>
                  <a:srgbClr val="092E5C"/>
                </a:solidFill>
              </a:rPr>
              <a:t>similarTo</a:t>
            </a:r>
            <a:r>
              <a:rPr lang="en-GB" sz="1800" b="0" dirty="0">
                <a:solidFill>
                  <a:srgbClr val="092E5C"/>
                </a:solidFill>
              </a:rPr>
              <a:t>” </a:t>
            </a:r>
            <a:r>
              <a:rPr lang="en-GB" sz="1800" b="0" dirty="0" smtClean="0">
                <a:solidFill>
                  <a:srgbClr val="092E5C"/>
                </a:solidFill>
              </a:rPr>
              <a:t>(same idea, different term)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 smtClean="0">
                <a:solidFill>
                  <a:srgbClr val="092E5C"/>
                </a:solidFill>
              </a:rPr>
              <a:t>“typical” (same key properties, matching a type)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 smtClean="0">
                <a:solidFill>
                  <a:srgbClr val="092E5C"/>
                </a:solidFill>
              </a:rPr>
              <a:t>do we need adequacy of mapping in the given context (i.e. express how mapped attributes conforms to the reference): e.g. “exact”, “fundamental”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>
                <a:solidFill>
                  <a:srgbClr val="092E5C"/>
                </a:solidFill>
              </a:rPr>
              <a:t>d</a:t>
            </a:r>
            <a:r>
              <a:rPr lang="en-GB" sz="1800" b="0" dirty="0" smtClean="0">
                <a:solidFill>
                  <a:srgbClr val="092E5C"/>
                </a:solidFill>
              </a:rPr>
              <a:t>o we need reflect gaps detected in the target model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>
                <a:solidFill>
                  <a:srgbClr val="092E5C"/>
                </a:solidFill>
              </a:rPr>
              <a:t>h</a:t>
            </a:r>
            <a:r>
              <a:rPr lang="en-GB" sz="1800" b="0" dirty="0" smtClean="0">
                <a:solidFill>
                  <a:srgbClr val="092E5C"/>
                </a:solidFill>
              </a:rPr>
              <a:t>ow to communicate / share </a:t>
            </a:r>
            <a:r>
              <a:rPr lang="en-GB" sz="1800" b="0" dirty="0">
                <a:solidFill>
                  <a:srgbClr val="092E5C"/>
                </a:solidFill>
              </a:rPr>
              <a:t>mappings across </a:t>
            </a:r>
            <a:r>
              <a:rPr lang="en-GB" sz="1800" b="0" dirty="0" smtClean="0">
                <a:solidFill>
                  <a:srgbClr val="092E5C"/>
                </a:solidFill>
              </a:rPr>
              <a:t>systems</a:t>
            </a:r>
            <a:endParaRPr lang="en-GB" sz="1800" b="0" dirty="0">
              <a:solidFill>
                <a:srgbClr val="092E5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 smtClean="0">
                <a:solidFill>
                  <a:srgbClr val="092E5C"/>
                </a:solidFill>
              </a:rPr>
              <a:t>Others </a:t>
            </a:r>
            <a:endParaRPr lang="en-GB" sz="1800" b="0" dirty="0">
              <a:solidFill>
                <a:srgbClr val="092E5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4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 dirty="0" smtClean="0">
                <a:solidFill>
                  <a:schemeClr val="tx2"/>
                </a:solidFill>
              </a:rPr>
              <a:t>Conceptualise mapping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38200" y="1244466"/>
            <a:ext cx="7620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0" u="sng" dirty="0" smtClean="0">
                <a:solidFill>
                  <a:schemeClr val="tx2"/>
                </a:solidFill>
              </a:rPr>
              <a:t>Requirements </a:t>
            </a:r>
            <a:r>
              <a:rPr lang="en-GB" sz="2000" b="0" u="sng" dirty="0">
                <a:solidFill>
                  <a:schemeClr val="tx2"/>
                </a:solidFill>
              </a:rPr>
              <a:t>from </a:t>
            </a:r>
            <a:r>
              <a:rPr lang="en-GB" sz="2000" b="0" u="sng" dirty="0" smtClean="0">
                <a:solidFill>
                  <a:schemeClr val="tx2"/>
                </a:solidFill>
              </a:rPr>
              <a:t>an informatics </a:t>
            </a:r>
            <a:r>
              <a:rPr lang="en-GB" sz="2000" b="0" u="sng" dirty="0">
                <a:solidFill>
                  <a:schemeClr val="tx2"/>
                </a:solidFill>
              </a:rPr>
              <a:t>perspective </a:t>
            </a:r>
            <a:r>
              <a:rPr lang="en-GB" sz="2000" b="0" u="sng" dirty="0" smtClean="0">
                <a:solidFill>
                  <a:schemeClr val="tx2"/>
                </a:solidFill>
              </a:rPr>
              <a:t>(to discuss)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rgbClr val="092E5C"/>
                </a:solidFill>
              </a:rPr>
              <a:t>syntax to bind typical geospatial data to the realised concept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rgbClr val="092E5C"/>
                </a:solidFill>
              </a:rPr>
              <a:t>syntax </a:t>
            </a:r>
            <a:r>
              <a:rPr lang="en-GB" sz="1800" b="0" dirty="0">
                <a:solidFill>
                  <a:srgbClr val="092E5C"/>
                </a:solidFill>
              </a:rPr>
              <a:t>to support a “concept-aware discovery” </a:t>
            </a:r>
            <a:r>
              <a:rPr lang="en-GB" sz="1800" b="0" dirty="0">
                <a:solidFill>
                  <a:schemeClr val="tx2"/>
                </a:solidFill>
              </a:rPr>
              <a:t>of geospatial </a:t>
            </a:r>
            <a:r>
              <a:rPr lang="en-GB" sz="1800" b="0" dirty="0" smtClean="0">
                <a:solidFill>
                  <a:schemeClr val="tx2"/>
                </a:solidFill>
              </a:rPr>
              <a:t>data,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2"/>
                </a:solidFill>
              </a:rPr>
              <a:t>f</a:t>
            </a:r>
            <a:r>
              <a:rPr lang="en-GB" sz="1800" b="0" dirty="0" smtClean="0">
                <a:solidFill>
                  <a:schemeClr val="tx2"/>
                </a:solidFill>
              </a:rPr>
              <a:t>ind data that represent the same catchment across representations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rgbClr val="092E5C"/>
                </a:solidFill>
              </a:rPr>
              <a:t>store </a:t>
            </a:r>
            <a:r>
              <a:rPr lang="en-GB" sz="1800" b="0" dirty="0">
                <a:solidFill>
                  <a:srgbClr val="092E5C"/>
                </a:solidFill>
              </a:rPr>
              <a:t>mapping </a:t>
            </a:r>
            <a:r>
              <a:rPr lang="en-GB" sz="1800" b="0" dirty="0" smtClean="0">
                <a:solidFill>
                  <a:srgbClr val="092E5C"/>
                </a:solidFill>
              </a:rPr>
              <a:t>relationships </a:t>
            </a:r>
            <a:endParaRPr lang="en-GB" sz="1800" b="0" dirty="0">
              <a:solidFill>
                <a:srgbClr val="092E5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092E5C"/>
                </a:solidFill>
              </a:rPr>
              <a:t>syntax to </a:t>
            </a:r>
            <a:r>
              <a:rPr lang="en-GB" sz="1800" b="0" dirty="0" smtClean="0">
                <a:solidFill>
                  <a:srgbClr val="092E5C"/>
                </a:solidFill>
              </a:rPr>
              <a:t>resolve the </a:t>
            </a:r>
            <a:r>
              <a:rPr lang="en-GB" sz="1800" b="0" dirty="0">
                <a:solidFill>
                  <a:srgbClr val="092E5C"/>
                </a:solidFill>
              </a:rPr>
              <a:t>mapping </a:t>
            </a:r>
            <a:r>
              <a:rPr lang="en-GB" sz="1800" b="0" dirty="0" smtClean="0">
                <a:solidFill>
                  <a:srgbClr val="092E5C"/>
                </a:solidFill>
              </a:rPr>
              <a:t>relationships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endParaRPr lang="en-GB" sz="1800" b="0" dirty="0" smtClean="0">
              <a:solidFill>
                <a:srgbClr val="092E5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 Black" panose="020B0A04020102020204" pitchFamily="34" charset="0"/>
              <a:buChar char="?"/>
            </a:pPr>
            <a:r>
              <a:rPr lang="en-GB" sz="1800" b="0" dirty="0" smtClean="0">
                <a:solidFill>
                  <a:srgbClr val="092E5C"/>
                </a:solidFill>
              </a:rPr>
              <a:t>Others </a:t>
            </a:r>
            <a:endParaRPr lang="en-GB" sz="1800" b="0" dirty="0">
              <a:solidFill>
                <a:srgbClr val="092E5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b="0" dirty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2400" y="331434"/>
            <a:ext cx="8837613" cy="480131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GB" sz="2800">
                <a:solidFill>
                  <a:schemeClr val="tx2"/>
                </a:solidFill>
              </a:rPr>
              <a:t>Conceptualise mapping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683625" cy="685800"/>
          </a:xfrm>
        </p:spPr>
        <p:txBody>
          <a:bodyPr/>
          <a:lstStyle/>
          <a:p>
            <a:r>
              <a:rPr lang="en-US" dirty="0" smtClean="0"/>
              <a:t>Thank you </a:t>
            </a:r>
            <a:r>
              <a:rPr lang="en-US" smtClean="0"/>
              <a:t>!   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4343400"/>
            <a:ext cx="739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altLang="en-US" sz="2000" b="0" kern="0" dirty="0" smtClean="0">
              <a:cs typeface="Arial" pitchFamily="34" charset="0"/>
            </a:endParaRPr>
          </a:p>
          <a:p>
            <a:pPr marL="0" indent="0" algn="ctr">
              <a:buNone/>
            </a:pPr>
            <a:endParaRPr lang="en-US" altLang="en-US" sz="2000" b="0" kern="0" dirty="0">
              <a:cs typeface="Arial" pitchFamily="34" charset="0"/>
            </a:endParaRPr>
          </a:p>
          <a:p>
            <a:pPr marL="0" indent="0" algn="ctr">
              <a:buNone/>
            </a:pPr>
            <a:endParaRPr lang="en-US" altLang="en-US" sz="2000" b="0" kern="0" dirty="0" smtClean="0">
              <a:cs typeface="Arial" pitchFamily="34" charset="0"/>
            </a:endParaRPr>
          </a:p>
          <a:p>
            <a:pPr marL="0" indent="0" algn="ctr">
              <a:buNone/>
            </a:pPr>
            <a:endParaRPr lang="en-US" altLang="en-US" sz="2000" b="0" kern="0" dirty="0" smtClean="0"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4038600"/>
            <a:ext cx="6400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2000" b="0">
                <a:cs typeface="Arial" pitchFamily="34" charset="0"/>
              </a:rPr>
              <a:t>6</a:t>
            </a:r>
            <a:r>
              <a:rPr lang="en-US" altLang="en-US" sz="2000" b="0" baseline="30000">
                <a:cs typeface="Arial" pitchFamily="34" charset="0"/>
              </a:rPr>
              <a:t>th</a:t>
            </a:r>
            <a:r>
              <a:rPr lang="en-US" altLang="en-US" sz="2000" b="0">
                <a:cs typeface="Arial" pitchFamily="34" charset="0"/>
              </a:rPr>
              <a:t>, WMO/OGC Hydrology DWG</a:t>
            </a:r>
          </a:p>
          <a:p>
            <a:pPr marL="0" indent="0" algn="ctr">
              <a:buNone/>
            </a:pPr>
            <a:r>
              <a:rPr lang="en-US" altLang="en-US" sz="2000" b="0">
                <a:cs typeface="Arial" pitchFamily="34" charset="0"/>
              </a:rPr>
              <a:t> Orleans, BRGM, September 21 – 23, 2015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000" b="0"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b="0">
                <a:cs typeface="Arial" pitchFamily="34" charset="0"/>
              </a:rPr>
              <a:t>Irina Dornblut, GRDC of WMO at BfG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b="0">
                <a:cs typeface="Arial" pitchFamily="34" charset="0"/>
              </a:rPr>
              <a:t>Rob Atkinson, Metalinkage </a:t>
            </a:r>
            <a:endParaRPr lang="en-US" altLang="en-US" sz="2000" b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000" b="0" kern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667000" y="6553200"/>
            <a:ext cx="449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GB">
                <a:solidFill>
                  <a:schemeClr val="tx2"/>
                </a:solidFill>
              </a:rPr>
              <a:t>Link </a:t>
            </a:r>
            <a:r>
              <a:rPr lang="en-GB" smtClean="0">
                <a:solidFill>
                  <a:schemeClr val="tx2"/>
                </a:solidFill>
              </a:rPr>
              <a:t>data via common concepts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6th, Workshop of OGC Hydro DWG, Orleans,  BRGM, 21-23 Sep 2015</a:t>
            </a:r>
            <a:endParaRPr lang="en-US" altLang="en-US" sz="900" dirty="0">
              <a:solidFill>
                <a:srgbClr val="092E5C"/>
              </a:solidFill>
            </a:endParaRPr>
          </a:p>
        </p:txBody>
      </p:sp>
      <p:pic>
        <p:nvPicPr>
          <p:cNvPr id="23" name="Picture 37" descr="grid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9485"/>
            <a:ext cx="1905000" cy="130212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59" y="4877371"/>
            <a:ext cx="2160000" cy="14400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D:\Users\Dornblut\OGC_HDWG\2014_HDWG_NewYork\lineShap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163344"/>
            <a:ext cx="609600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Users\Dornblut\OGC_HDWG\2014_HDWG_NewYork\pointShape_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81" y="4207145"/>
            <a:ext cx="1905000" cy="1304713"/>
          </a:xfrm>
          <a:prstGeom prst="rect">
            <a:avLst/>
          </a:prstGeom>
          <a:noFill/>
          <a:ln>
            <a:solidFill>
              <a:srgbClr val="9696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Users\Dornblut\OGC_HDWG\2014_HDWG_NewYork\lineShape_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68" y="2711640"/>
            <a:ext cx="1904983" cy="1304713"/>
          </a:xfrm>
          <a:prstGeom prst="rect">
            <a:avLst/>
          </a:prstGeom>
          <a:noFill/>
          <a:ln>
            <a:solidFill>
              <a:srgbClr val="9696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73" y="1071979"/>
            <a:ext cx="1881717" cy="124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D:\Users\Dornblut\OGC_HDWG\2014_HDWG_NewYork\BASINS_1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08290"/>
            <a:ext cx="1894007" cy="14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6" y="4300026"/>
            <a:ext cx="2214173" cy="14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0" descr="loggers 008 smal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64" y="5233104"/>
            <a:ext cx="1033814" cy="7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0" descr="Installation 005 sm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57" y="4648197"/>
            <a:ext cx="1033814" cy="7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21" y="2479482"/>
            <a:ext cx="2446497" cy="196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Gerade Verbindung mit Pfeil 35"/>
          <p:cNvCxnSpPr>
            <a:stCxn id="1055" idx="1"/>
          </p:cNvCxnSpPr>
          <p:nvPr/>
        </p:nvCxnSpPr>
        <p:spPr bwMode="auto">
          <a:xfrm flipH="1">
            <a:off x="4175461" y="1740738"/>
            <a:ext cx="701339" cy="117615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>
            <a:off x="2648032" y="2313321"/>
            <a:ext cx="476168" cy="398319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Gerade Verbindung mit Pfeil 38"/>
          <p:cNvCxnSpPr/>
          <p:nvPr/>
        </p:nvCxnSpPr>
        <p:spPr bwMode="auto">
          <a:xfrm>
            <a:off x="2362200" y="3130545"/>
            <a:ext cx="685800" cy="187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Gerade Verbindung mit Pfeil 40"/>
          <p:cNvCxnSpPr>
            <a:stCxn id="1053" idx="1"/>
          </p:cNvCxnSpPr>
          <p:nvPr/>
        </p:nvCxnSpPr>
        <p:spPr bwMode="auto">
          <a:xfrm flipH="1" flipV="1">
            <a:off x="5258957" y="3355698"/>
            <a:ext cx="767811" cy="8299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rade Verbindung mit Pfeil 41"/>
          <p:cNvCxnSpPr>
            <a:stCxn id="1035" idx="1"/>
          </p:cNvCxnSpPr>
          <p:nvPr/>
        </p:nvCxnSpPr>
        <p:spPr bwMode="auto">
          <a:xfrm flipH="1" flipV="1">
            <a:off x="5040920" y="3902770"/>
            <a:ext cx="1691061" cy="95673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Gerade Verbindung mit Pfeil 42"/>
          <p:cNvCxnSpPr>
            <a:stCxn id="74" idx="1"/>
          </p:cNvCxnSpPr>
          <p:nvPr/>
        </p:nvCxnSpPr>
        <p:spPr bwMode="auto">
          <a:xfrm flipH="1" flipV="1">
            <a:off x="4743962" y="4151916"/>
            <a:ext cx="514995" cy="88396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 flipH="1" flipV="1">
            <a:off x="3781470" y="4300026"/>
            <a:ext cx="112790" cy="57734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 flipV="1">
            <a:off x="1691786" y="3670272"/>
            <a:ext cx="1340827" cy="64242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3339683" y="315564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smtClean="0">
                <a:solidFill>
                  <a:schemeClr val="tx2"/>
                </a:solidFill>
              </a:rPr>
              <a:t>Basin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 Verbindung mit Pfeil 37"/>
          <p:cNvCxnSpPr/>
          <p:nvPr/>
        </p:nvCxnSpPr>
        <p:spPr bwMode="auto">
          <a:xfrm>
            <a:off x="2648032" y="2313321"/>
            <a:ext cx="704768" cy="616738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GB">
                <a:solidFill>
                  <a:schemeClr val="tx2"/>
                </a:solidFill>
              </a:rPr>
              <a:t>Make common concepts accessible !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6th, Workshop of OGC Hydro DWG, Orleans,  BRGM, 21-23 Sep 2015</a:t>
            </a:r>
            <a:endParaRPr lang="en-US" altLang="en-US" sz="900" dirty="0">
              <a:solidFill>
                <a:srgbClr val="092E5C"/>
              </a:solidFill>
            </a:endParaRPr>
          </a:p>
        </p:txBody>
      </p:sp>
      <p:pic>
        <p:nvPicPr>
          <p:cNvPr id="23" name="Picture 37" descr="grid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9485"/>
            <a:ext cx="1905000" cy="130212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59" y="4877371"/>
            <a:ext cx="2160000" cy="14400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D:\Users\Dornblut\OGC_HDWG\2014_HDWG_NewYork\lineShape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163344"/>
            <a:ext cx="609600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Users\Dornblut\OGC_HDWG\2014_HDWG_NewYork\pointShape_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81" y="4207145"/>
            <a:ext cx="1905000" cy="1304713"/>
          </a:xfrm>
          <a:prstGeom prst="rect">
            <a:avLst/>
          </a:prstGeom>
          <a:noFill/>
          <a:ln>
            <a:solidFill>
              <a:srgbClr val="9696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Users\Dornblut\OGC_HDWG\2014_HDWG_NewYork\lineShape_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68" y="2711640"/>
            <a:ext cx="1904983" cy="1304713"/>
          </a:xfrm>
          <a:prstGeom prst="rect">
            <a:avLst/>
          </a:prstGeom>
          <a:noFill/>
          <a:ln>
            <a:solidFill>
              <a:srgbClr val="9696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73" y="1071979"/>
            <a:ext cx="1881717" cy="124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D:\Users\Dornblut\OGC_HDWG\2014_HDWG_NewYork\BASINS_1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08290"/>
            <a:ext cx="1894007" cy="14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6" y="4300026"/>
            <a:ext cx="2214173" cy="14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0" descr="loggers 008 smal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64" y="5233104"/>
            <a:ext cx="1033814" cy="7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0" descr="Installation 005 sm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57" y="4648197"/>
            <a:ext cx="1033814" cy="7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6" name="Gerade Verbindung mit Pfeil 35"/>
          <p:cNvCxnSpPr>
            <a:stCxn id="1055" idx="1"/>
          </p:cNvCxnSpPr>
          <p:nvPr/>
        </p:nvCxnSpPr>
        <p:spPr bwMode="auto">
          <a:xfrm flipH="1">
            <a:off x="4152727" y="1740738"/>
            <a:ext cx="724073" cy="1151221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Gerade Verbindung mit Pfeil 38"/>
          <p:cNvCxnSpPr/>
          <p:nvPr/>
        </p:nvCxnSpPr>
        <p:spPr bwMode="auto">
          <a:xfrm>
            <a:off x="2362200" y="3130545"/>
            <a:ext cx="685800" cy="18753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Gerade Verbindung mit Pfeil 40"/>
          <p:cNvCxnSpPr>
            <a:stCxn id="1053" idx="1"/>
          </p:cNvCxnSpPr>
          <p:nvPr/>
        </p:nvCxnSpPr>
        <p:spPr bwMode="auto">
          <a:xfrm flipH="1">
            <a:off x="5258957" y="3363997"/>
            <a:ext cx="767811" cy="28573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Gerade Verbindung mit Pfeil 41"/>
          <p:cNvCxnSpPr>
            <a:stCxn id="1035" idx="1"/>
          </p:cNvCxnSpPr>
          <p:nvPr/>
        </p:nvCxnSpPr>
        <p:spPr bwMode="auto">
          <a:xfrm flipH="1" flipV="1">
            <a:off x="4974260" y="3991485"/>
            <a:ext cx="1757721" cy="868017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3" name="Gerade Verbindung mit Pfeil 42"/>
          <p:cNvCxnSpPr>
            <a:stCxn id="74" idx="1"/>
          </p:cNvCxnSpPr>
          <p:nvPr/>
        </p:nvCxnSpPr>
        <p:spPr bwMode="auto">
          <a:xfrm flipH="1" flipV="1">
            <a:off x="4720880" y="4113286"/>
            <a:ext cx="538077" cy="922592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 flipV="1">
            <a:off x="3894260" y="4280158"/>
            <a:ext cx="68140" cy="597214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 flipV="1">
            <a:off x="1691786" y="3670272"/>
            <a:ext cx="1340827" cy="642426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9" name="Wolke 28"/>
          <p:cNvSpPr/>
          <p:nvPr/>
        </p:nvSpPr>
        <p:spPr bwMode="auto">
          <a:xfrm>
            <a:off x="2538952" y="2718187"/>
            <a:ext cx="3225504" cy="17824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en-GB" sz="1900" smtClean="0">
                <a:solidFill>
                  <a:schemeClr val="tx2"/>
                </a:solidFill>
              </a:rPr>
              <a:t>Hydrologic data in the Web</a:t>
            </a:r>
            <a:endParaRPr lang="en-GB" sz="1900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410598"/>
            <a:ext cx="8382000" cy="1384995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smtClean="0"/>
              <a:t>The </a:t>
            </a:r>
            <a:r>
              <a:rPr lang="en-US" sz="2800" dirty="0"/>
              <a:t>OGC </a:t>
            </a:r>
            <a:r>
              <a:rPr lang="en-US" sz="2800" i="1" dirty="0"/>
              <a:t>HY_Features</a:t>
            </a:r>
            <a:r>
              <a:rPr lang="en-US" sz="2800" dirty="0" smtClean="0"/>
              <a:t> model in support </a:t>
            </a:r>
            <a:br>
              <a:rPr lang="en-US" sz="2800" dirty="0" smtClean="0"/>
            </a:br>
            <a:r>
              <a:rPr lang="en-US" sz="2800" dirty="0"/>
              <a:t>of geographic water information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371600"/>
          </a:xfrm>
        </p:spPr>
        <p:txBody>
          <a:bodyPr/>
          <a:lstStyle/>
          <a:p>
            <a:r>
              <a:rPr lang="en-US" altLang="en-US">
                <a:cs typeface="Arial" charset="0"/>
              </a:rPr>
              <a:t>6</a:t>
            </a:r>
            <a:r>
              <a:rPr lang="en-US" altLang="en-US" baseline="30000">
                <a:cs typeface="Arial" charset="0"/>
              </a:rPr>
              <a:t>th</a:t>
            </a:r>
            <a:r>
              <a:rPr lang="en-US" altLang="en-US">
                <a:cs typeface="Arial" charset="0"/>
              </a:rPr>
              <a:t>, WMO/OGC Hydrology DWG</a:t>
            </a:r>
          </a:p>
          <a:p>
            <a:r>
              <a:rPr lang="en-US" altLang="en-US">
                <a:cs typeface="Arial" charset="0"/>
              </a:rPr>
              <a:t> Orleans, BRGM, September 21 – 23, 2015</a:t>
            </a:r>
          </a:p>
          <a:p>
            <a:pPr>
              <a:spcBef>
                <a:spcPct val="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cs typeface="Arial" charset="0"/>
              </a:rPr>
              <a:t>Irina Dornblut, GRDC of WMO at BfG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93230"/>
            <a:ext cx="1095375" cy="5887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5867400"/>
            <a:ext cx="990600" cy="9906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133600" y="1371600"/>
            <a:ext cx="6762748" cy="5715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r"/>
            <a:r>
              <a:rPr lang="en-GB" sz="3200" smtClean="0">
                <a:solidFill>
                  <a:srgbClr val="FF0000"/>
                </a:solidFill>
              </a:rPr>
              <a:t>Same </a:t>
            </a:r>
            <a:r>
              <a:rPr lang="en-GB" sz="3200">
                <a:solidFill>
                  <a:srgbClr val="FF0000"/>
                </a:solidFill>
              </a:rPr>
              <a:t>challenge </a:t>
            </a:r>
            <a:r>
              <a:rPr lang="en-GB" sz="3200" smtClean="0">
                <a:solidFill>
                  <a:srgbClr val="FF0000"/>
                </a:solidFill>
              </a:rPr>
              <a:t>!!</a:t>
            </a:r>
            <a:r>
              <a:rPr lang="en-GB" sz="3200">
                <a:solidFill>
                  <a:srgbClr val="FF0000"/>
                </a:solidFill>
              </a:rPr>
              <a:t> </a:t>
            </a:r>
            <a:endParaRPr lang="en-GB" sz="32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799"/>
            <a:ext cx="8837613" cy="480131"/>
          </a:xfrm>
        </p:spPr>
        <p:txBody>
          <a:bodyPr wrap="square">
            <a:spAutoFit/>
          </a:bodyPr>
          <a:lstStyle/>
          <a:p>
            <a:r>
              <a:rPr lang="en-GB" sz="2800" smtClean="0">
                <a:solidFill>
                  <a:schemeClr val="tx2"/>
                </a:solidFill>
              </a:rPr>
              <a:t>Same challenge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smtClean="0">
                <a:solidFill>
                  <a:schemeClr val="tx2"/>
                </a:solidFill>
              </a:rPr>
              <a:t>!! </a:t>
            </a:r>
            <a:r>
              <a:rPr lang="en-GB" sz="2800" smtClean="0">
                <a:solidFill>
                  <a:srgbClr val="FF0000"/>
                </a:solidFill>
              </a:rPr>
              <a:t>2014, OWS-10 </a:t>
            </a:r>
            <a:r>
              <a:rPr lang="en-GB" sz="2800">
                <a:solidFill>
                  <a:srgbClr val="FF0000"/>
                </a:solidFill>
              </a:rPr>
              <a:t>CCI </a:t>
            </a:r>
            <a:r>
              <a:rPr lang="en-GB" sz="2800" smtClean="0">
                <a:solidFill>
                  <a:srgbClr val="FF0000"/>
                </a:solidFill>
              </a:rPr>
              <a:t>Hydro thread</a:t>
            </a:r>
            <a:endParaRPr lang="en-GB" sz="2800" dirty="0" err="1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6958"/>
            <a:ext cx="7482321" cy="55793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 rot="16200000">
            <a:off x="7308274" y="5265006"/>
            <a:ext cx="2266950" cy="2424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0" smtClean="0">
                <a:solidFill>
                  <a:schemeClr val="tx2"/>
                </a:solidFill>
              </a:rPr>
              <a:t>Source: OGC-ER 14-048, modified.</a:t>
            </a:r>
            <a:endParaRPr lang="en-GB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rgbClr val="092E5C"/>
                </a:solidFill>
              </a:rPr>
              <a:t>6</a:t>
            </a:r>
            <a:r>
              <a:rPr lang="en-GB" altLang="en-US" sz="900" smtClean="0">
                <a:solidFill>
                  <a:srgbClr val="092E5C"/>
                </a:solidFill>
              </a:rPr>
              <a:t>th, Workshop of OGC Hydro DWG, Orleans,  BRGM, 21-23 Sep 2015</a:t>
            </a:r>
            <a:endParaRPr lang="en-US" altLang="en-US" sz="900" dirty="0" smtClean="0">
              <a:solidFill>
                <a:srgbClr val="092E5C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193" y="304799"/>
            <a:ext cx="8837613" cy="480131"/>
          </a:xfrm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tx2"/>
                </a:solidFill>
              </a:rPr>
              <a:t>Same challenge !! </a:t>
            </a:r>
            <a:r>
              <a:rPr lang="en-GB" sz="2800">
                <a:solidFill>
                  <a:srgbClr val="FF0000"/>
                </a:solidFill>
              </a:rPr>
              <a:t>2014, OWS-10 CCI Hydro thread</a:t>
            </a:r>
            <a:endParaRPr lang="en-GB" sz="2800" dirty="0" err="1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129D0-DFFA-44F8-BA3B-A4FAE77A70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62001" y="1295400"/>
            <a:ext cx="80771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u="sng" dirty="0">
                <a:solidFill>
                  <a:srgbClr val="092E5C"/>
                </a:solidFill>
                <a:sym typeface="Wingdings" panose="05000000000000000000" pitchFamily="2" charset="2"/>
              </a:rPr>
              <a:t>“ … </a:t>
            </a:r>
            <a:r>
              <a:rPr lang="en-US" sz="2400" u="sng" dirty="0" smtClean="0">
                <a:solidFill>
                  <a:srgbClr val="092E5C"/>
                </a:solidFill>
              </a:rPr>
              <a:t>further </a:t>
            </a:r>
            <a:r>
              <a:rPr lang="en-US" sz="2400" u="sng" dirty="0">
                <a:solidFill>
                  <a:srgbClr val="092E5C"/>
                </a:solidFill>
              </a:rPr>
              <a:t>work is </a:t>
            </a:r>
            <a:r>
              <a:rPr lang="en-US" sz="2400" u="sng" dirty="0" smtClean="0">
                <a:solidFill>
                  <a:srgbClr val="092E5C"/>
                </a:solidFill>
              </a:rPr>
              <a:t>recommended …“ </a:t>
            </a:r>
            <a:endParaRPr lang="en-GB" sz="2400" u="sng" dirty="0">
              <a:solidFill>
                <a:srgbClr val="092E5C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2"/>
                </a:solidFill>
              </a:rPr>
              <a:t>Semantic </a:t>
            </a:r>
            <a:r>
              <a:rPr lang="en-US" sz="2000" b="0" dirty="0">
                <a:solidFill>
                  <a:schemeClr val="tx2"/>
                </a:solidFill>
              </a:rPr>
              <a:t>support for mediation </a:t>
            </a:r>
            <a:r>
              <a:rPr lang="en-US" sz="2000" b="0" dirty="0" smtClean="0">
                <a:solidFill>
                  <a:schemeClr val="tx2"/>
                </a:solidFill>
              </a:rPr>
              <a:t>between systems / services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2"/>
                </a:solidFill>
              </a:rPr>
              <a:t>beyond simple equivalence, particularly overlapping semantics       Example: meaning </a:t>
            </a:r>
            <a:r>
              <a:rPr lang="en-US" sz="1800" b="0" i="1" dirty="0" smtClean="0">
                <a:solidFill>
                  <a:schemeClr val="tx2"/>
                </a:solidFill>
              </a:rPr>
              <a:t>basin</a:t>
            </a:r>
            <a:r>
              <a:rPr lang="en-US" sz="1800" b="0" dirty="0" smtClean="0">
                <a:solidFill>
                  <a:schemeClr val="tx2"/>
                </a:solidFill>
              </a:rPr>
              <a:t> when saying </a:t>
            </a:r>
            <a:r>
              <a:rPr lang="en-US" sz="1800" b="0" i="1" dirty="0" smtClean="0">
                <a:solidFill>
                  <a:schemeClr val="tx2"/>
                </a:solidFill>
              </a:rPr>
              <a:t>catchment, </a:t>
            </a:r>
            <a:r>
              <a:rPr lang="en-US" sz="1800" b="0" dirty="0" smtClean="0">
                <a:solidFill>
                  <a:schemeClr val="tx2"/>
                </a:solidFill>
              </a:rPr>
              <a:t>or vice versa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schemeClr val="tx2"/>
                </a:solidFill>
              </a:rPr>
              <a:t>using the topological relationships </a:t>
            </a:r>
            <a:r>
              <a:rPr lang="en-US" sz="1800" b="0" dirty="0">
                <a:solidFill>
                  <a:schemeClr val="tx2"/>
                </a:solidFill>
              </a:rPr>
              <a:t>defined in the </a:t>
            </a:r>
            <a:r>
              <a:rPr lang="en-US" sz="1800" b="0" dirty="0" err="1">
                <a:solidFill>
                  <a:schemeClr val="tx2"/>
                </a:solidFill>
              </a:rPr>
              <a:t>HY_Features</a:t>
            </a:r>
            <a:r>
              <a:rPr lang="en-US" sz="1800" b="0" dirty="0">
                <a:solidFill>
                  <a:schemeClr val="tx2"/>
                </a:solidFill>
              </a:rPr>
              <a:t> </a:t>
            </a:r>
            <a:r>
              <a:rPr lang="en-US" sz="1800" b="0" dirty="0" smtClean="0">
                <a:solidFill>
                  <a:schemeClr val="tx2"/>
                </a:solidFill>
              </a:rPr>
              <a:t>model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2"/>
                </a:solidFill>
              </a:rPr>
              <a:t>Semantic </a:t>
            </a:r>
            <a:r>
              <a:rPr lang="en-US" sz="2000" b="0" dirty="0">
                <a:solidFill>
                  <a:schemeClr val="tx2"/>
                </a:solidFill>
              </a:rPr>
              <a:t>mapping </a:t>
            </a:r>
            <a:r>
              <a:rPr lang="en-US" sz="2000" b="0" dirty="0" smtClean="0">
                <a:solidFill>
                  <a:schemeClr val="tx2"/>
                </a:solidFill>
              </a:rPr>
              <a:t>framework (</a:t>
            </a:r>
            <a:r>
              <a:rPr lang="en-US" sz="1800" b="0" dirty="0" smtClean="0">
                <a:solidFill>
                  <a:schemeClr val="tx2"/>
                </a:solidFill>
              </a:rPr>
              <a:t>conform </a:t>
            </a:r>
            <a:r>
              <a:rPr lang="en-US" sz="1800" b="0" dirty="0">
                <a:solidFill>
                  <a:schemeClr val="tx2"/>
                </a:solidFill>
              </a:rPr>
              <a:t>to ISO </a:t>
            </a:r>
            <a:r>
              <a:rPr lang="en-US" sz="1800" b="0" dirty="0" smtClean="0">
                <a:solidFill>
                  <a:schemeClr val="tx2"/>
                </a:solidFill>
              </a:rPr>
              <a:t>baseline)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2"/>
                </a:solidFill>
              </a:rPr>
              <a:t>re-usable, consistent mappings using </a:t>
            </a:r>
            <a:r>
              <a:rPr lang="en-US" sz="1800" b="0" dirty="0" err="1">
                <a:solidFill>
                  <a:schemeClr val="tx2"/>
                </a:solidFill>
              </a:rPr>
              <a:t>HY_Features</a:t>
            </a:r>
            <a:r>
              <a:rPr lang="en-US" sz="1800" b="0" dirty="0">
                <a:solidFill>
                  <a:schemeClr val="tx2"/>
                </a:solidFill>
              </a:rPr>
              <a:t> relationships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2"/>
                </a:solidFill>
              </a:rPr>
              <a:t>identify </a:t>
            </a:r>
            <a:r>
              <a:rPr lang="en-US" sz="1800" b="0" dirty="0">
                <a:solidFill>
                  <a:schemeClr val="tx2"/>
                </a:solidFill>
              </a:rPr>
              <a:t>common patterns from </a:t>
            </a:r>
            <a:r>
              <a:rPr lang="en-US" sz="1800" b="0" dirty="0" smtClean="0">
                <a:solidFill>
                  <a:schemeClr val="tx2"/>
                </a:solidFill>
              </a:rPr>
              <a:t>such example mappings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schemeClr val="tx2"/>
                </a:solidFill>
              </a:rPr>
              <a:t>appropriate tooling </a:t>
            </a:r>
            <a:r>
              <a:rPr lang="en-US" sz="1800" b="0" dirty="0">
                <a:solidFill>
                  <a:schemeClr val="tx2"/>
                </a:solidFill>
              </a:rPr>
              <a:t>to make </a:t>
            </a:r>
            <a:r>
              <a:rPr lang="en-US" sz="1800" b="0" dirty="0" smtClean="0">
                <a:solidFill>
                  <a:schemeClr val="tx2"/>
                </a:solidFill>
              </a:rPr>
              <a:t>mapping a </a:t>
            </a:r>
            <a:r>
              <a:rPr lang="en-US" sz="1800" b="0" dirty="0">
                <a:solidFill>
                  <a:schemeClr val="tx2"/>
                </a:solidFill>
              </a:rPr>
              <a:t>sustainable </a:t>
            </a:r>
            <a:r>
              <a:rPr lang="en-US" sz="1800" b="0" dirty="0" smtClean="0">
                <a:solidFill>
                  <a:schemeClr val="tx2"/>
                </a:solidFill>
              </a:rPr>
              <a:t>process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u="sng" dirty="0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47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2384</Words>
  <Application>Microsoft Office PowerPoint</Application>
  <PresentationFormat>Bildschirmpräsentation (4:3)</PresentationFormat>
  <Paragraphs>586</Paragraphs>
  <Slides>46</Slides>
  <Notes>42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OGC_PowerPoint_Template</vt:lpstr>
      <vt:lpstr>Standard representation of hydrologic features The OGC HY_Features model in support  of geographic water information </vt:lpstr>
      <vt:lpstr>Standard representation and encoding of hydrologic features The OGC HY_Features model in support  of geographic water information</vt:lpstr>
      <vt:lpstr>PowerPoint-Präsentation</vt:lpstr>
      <vt:lpstr>PowerPoint-Präsentation</vt:lpstr>
      <vt:lpstr>Link data via common concepts</vt:lpstr>
      <vt:lpstr>Make common concepts accessible !</vt:lpstr>
      <vt:lpstr>The OGC HY_Features model in support  of geographic water information</vt:lpstr>
      <vt:lpstr>Same challenge !! 2014, OWS-10 CCI Hydro thread</vt:lpstr>
      <vt:lpstr>Same challenge !! 2014, OWS-10 CCI Hydro thread</vt:lpstr>
      <vt:lpstr>Same challenge !! CSIRO SIRF project </vt:lpstr>
      <vt:lpstr>Same challenge !!  New chance !!</vt:lpstr>
      <vt:lpstr>Same challenge !!  New chance: NFIE ?</vt:lpstr>
      <vt:lpstr>Same challenge !! Mapping of concepts !! </vt:lpstr>
      <vt:lpstr>N x N Mappings</vt:lpstr>
      <vt:lpstr>Versus  N Mappings</vt:lpstr>
      <vt:lpstr>Mapping to a common reference model</vt:lpstr>
      <vt:lpstr>Background: HY_Features – Basic concepts, 1(3)</vt:lpstr>
      <vt:lpstr>Background: HY_Features – Basic concepts, 2(3)</vt:lpstr>
      <vt:lpstr>Background: HY_Features – Basic concepts, 3(3)</vt:lpstr>
      <vt:lpstr>Mapping to a common domain model</vt:lpstr>
      <vt:lpstr>PowerPoint-Präsentation</vt:lpstr>
      <vt:lpstr>Example: INSPIRE Watercourse (alternative views) </vt:lpstr>
      <vt:lpstr>Example: INSPIRE Watercourse (alternative views) </vt:lpstr>
      <vt:lpstr>Example: INSPIRE Watercourse (alternative views) </vt:lpstr>
      <vt:lpstr>Example: INSPIRE Watercourse (alternative views) </vt:lpstr>
      <vt:lpstr>Example: INSPIRE Watercourse (alternative views) </vt:lpstr>
      <vt:lpstr>Example: NHD+, flowline and catchment</vt:lpstr>
      <vt:lpstr>Example: NHD+, flowline and catchment</vt:lpstr>
      <vt:lpstr>Example: NHD+, flowline and catchment</vt:lpstr>
      <vt:lpstr>Example: NHD+, flowline and catchment</vt:lpstr>
      <vt:lpstr>Example: NFIE, NHDFlowline realises Flowpath</vt:lpstr>
      <vt:lpstr>Example: NFIE, NHDFlowline realises Flowpath</vt:lpstr>
      <vt:lpstr>Example: NFIE, NHDFlowline realises Flowpath</vt:lpstr>
      <vt:lpstr>Example: NFIE, NHDFlowline realises Flowpath</vt:lpstr>
      <vt:lpstr>Example: HYF – NHD+ (parts of, 2nd, SIRF)</vt:lpstr>
      <vt:lpstr>Example: HYF – NFIE (parts of, 1st, SIRF) </vt:lpstr>
      <vt:lpstr>Example: HYF – NFIE (parts of, 1st, SIRF) </vt:lpstr>
      <vt:lpstr>Example: HYF – NFIE (1st, SIRF)</vt:lpstr>
      <vt:lpstr>Example: HYF – NFIE (1st, SIRF)</vt:lpstr>
      <vt:lpstr>Example: HYF – AHGF (2014, Rob Atkinson)</vt:lpstr>
      <vt:lpstr>Example: HYF – WaterML2</vt:lpstr>
      <vt:lpstr>Example: HYF – GWML2</vt:lpstr>
      <vt:lpstr>Discussion points</vt:lpstr>
      <vt:lpstr>Conceptualise mapping</vt:lpstr>
      <vt:lpstr>Conceptualise mapping</vt:lpstr>
      <vt:lpstr>Thank you !   </vt:lpstr>
    </vt:vector>
  </TitlesOfParts>
  <Company>OGC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OGC TC/PC</dc:subject>
  <dc:creator>GRDC/ID</dc:creator>
  <cp:lastModifiedBy>iche</cp:lastModifiedBy>
  <cp:revision>1121</cp:revision>
  <cp:lastPrinted>2014-07-31T11:45:23Z</cp:lastPrinted>
  <dcterms:created xsi:type="dcterms:W3CDTF">2009-10-20T16:54:31Z</dcterms:created>
  <dcterms:modified xsi:type="dcterms:W3CDTF">2015-09-22T07:38:13Z</dcterms:modified>
</cp:coreProperties>
</file>