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1" r:id="rId1"/>
  </p:sldMasterIdLst>
  <p:notesMasterIdLst>
    <p:notesMasterId r:id="rId16"/>
  </p:notesMasterIdLst>
  <p:sldIdLst>
    <p:sldId id="256" r:id="rId2"/>
    <p:sldId id="262" r:id="rId3"/>
    <p:sldId id="264" r:id="rId4"/>
    <p:sldId id="266" r:id="rId5"/>
    <p:sldId id="267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7" r:id="rId14"/>
    <p:sldId id="278" r:id="rId15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6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●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○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69850" algn="l" rtl="0">
              <a:spcBef>
                <a:spcPts val="0"/>
              </a:spcBef>
              <a:buClr>
                <a:schemeClr val="dk1"/>
              </a:buClr>
              <a:buSzPct val="100000"/>
              <a:buFont typeface="Arial"/>
              <a:buChar char="■"/>
              <a:defRPr sz="1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2002377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wrap="square"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2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588109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itle Slid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hape 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189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971600" y="1599641"/>
            <a:ext cx="7272899" cy="1674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30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755575" y="1005575"/>
            <a:ext cx="8137500" cy="3588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342900" marR="0" lvl="0" indent="635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58A618"/>
              </a:buClr>
              <a:buSzPct val="100000"/>
              <a:buFont typeface="Noto Sans Symbols"/>
              <a:buChar char="▪"/>
              <a:defRPr sz="3200" b="0" i="0" u="none" strike="noStrike" cap="none">
                <a:solidFill>
                  <a:srgbClr val="363636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742950" marR="0" lvl="1" indent="1905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703D29"/>
              </a:buClr>
              <a:buSzPct val="100000"/>
              <a:buFont typeface="Noto Sans Symbols"/>
              <a:buChar char="▪"/>
              <a:defRPr sz="2400" b="0" i="0" u="none" strike="noStrike" cap="none">
                <a:solidFill>
                  <a:srgbClr val="363636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143000" marR="0" lvl="2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E4D700"/>
              </a:buClr>
              <a:buSzPct val="100000"/>
              <a:buFont typeface="Noto Sans Symbols"/>
              <a:buChar char="▪"/>
              <a:defRPr sz="1800" b="0" i="0" u="none" strike="noStrike" cap="none">
                <a:solidFill>
                  <a:srgbClr val="363636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600200" marR="0" lvl="3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rgbClr val="363636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057400" marR="0" lvl="4" indent="-254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accent5"/>
              </a:buClr>
              <a:buSzPct val="100000"/>
              <a:buFont typeface="Noto Sans Symbols"/>
              <a:buChar char="▪"/>
              <a:defRPr sz="1600" b="0" i="0" u="none" strike="noStrike" cap="none">
                <a:solidFill>
                  <a:srgbClr val="363636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514600" marR="0" lvl="5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971800" marR="0" lvl="6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429000" marR="0" lvl="7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886200" marR="0" lvl="8" indent="254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hlink"/>
              </a:buClr>
              <a:buSzPct val="100000"/>
              <a:buFont typeface="Noto Sans Symbols"/>
              <a:buChar char="▪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755575" y="0"/>
            <a:ext cx="7560899" cy="7358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A618"/>
              </a:buClr>
              <a:buFont typeface="Arial"/>
              <a:buNone/>
              <a:defRPr sz="3600" b="1" i="0" u="none" strike="noStrike" cap="none">
                <a:solidFill>
                  <a:srgbClr val="58A61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457200" marR="0" lvl="5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914400" marR="0" lvl="6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1371600" marR="0" lvl="7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1828800" marR="0" lvl="8" indent="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dt" idx="10"/>
          </p:nvPr>
        </p:nvSpPr>
        <p:spPr>
          <a:xfrm>
            <a:off x="457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ftr" idx="11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t" anchorCtr="0"/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45720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91440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37160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182880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28600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274320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20040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365760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  <a:defRPr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6553200" y="4767262"/>
            <a:ext cx="2133599" cy="273900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fld id="{00000000-1234-1234-1234-123412341234}" type="slidenum">
              <a:rPr lang="en-US" sz="2800" b="1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2800" b="1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hape 6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0" y="0"/>
            <a:ext cx="9144000" cy="5143499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Shape 7"/>
          <p:cNvSpPr/>
          <p:nvPr/>
        </p:nvSpPr>
        <p:spPr>
          <a:xfrm>
            <a:off x="8316913" y="250031"/>
            <a:ext cx="584100" cy="147599"/>
          </a:xfrm>
          <a:prstGeom prst="rect">
            <a:avLst/>
          </a:prstGeom>
          <a:noFill/>
          <a:ln>
            <a:noFill/>
          </a:ln>
        </p:spPr>
        <p:txBody>
          <a:bodyPr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8A618"/>
              </a:buClr>
              <a:buSzPct val="25000"/>
              <a:buFont typeface="Arial"/>
              <a:buNone/>
            </a:pPr>
            <a:fld id="{00000000-1234-1234-1234-123412341234}" type="slidenum">
              <a:rPr lang="en-US" sz="1000" b="0" i="0" u="none" strike="noStrike" cap="none">
                <a:solidFill>
                  <a:srgbClr val="58A618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lang="en-US" sz="1000" b="0" i="0" u="none" strike="noStrike" cap="none">
              <a:solidFill>
                <a:srgbClr val="58A618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mo.getsuave.com:3002/main/file=WaterDataPortals.config&amp;view=grid" TargetMode="External"/><Relationship Id="rId2" Type="http://schemas.openxmlformats.org/officeDocument/2006/relationships/hyperlink" Target="https://docs.google.com/spreadsheets/d/1EgQqB7raI3wbKRB9Mdr4bj9t1PDsgK6crtFHKSs2B44/edit#gid=326880346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docs.google.com/spreadsheets/d/11SgoYYnj1eicvPbUqLENOta2B4zxHyHZu_CXpGHwIz8/edit?pref=2&amp;pli=1#gid=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external.opengis.org/twiki_public/HydrologyDWG/WebHom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uahsi.org/data-models/portals/" TargetMode="External"/><Relationship Id="rId2" Type="http://schemas.openxmlformats.org/officeDocument/2006/relationships/hyperlink" Target="https://osf.io/8mn3q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demo.getsuave.com:3002/main/file=WaterDataPortals.config&amp;view=grid" TargetMode="External"/><Relationship Id="rId4" Type="http://schemas.openxmlformats.org/officeDocument/2006/relationships/hyperlink" Target="https://docs.google.com/spreadsheets/d/1EgQqB7raI3wbKRB9Mdr4bj9t1PDsgK6crtFHKSs2B44/edit#gid=326880346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AfuxRg4LIiDXsXnjagS3wD1VpO93naGXVgx9MmVxNDw/edit#gid=1919540330&amp;fvid=186722519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AfuxRg4LIiDXsXnjagS3wD1VpO93naGXVgx9MmVxNDw/edit#gid=1919540330&amp;fvid=1867225195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3P2qtp42idYuDZ7vH0BFxk-1CXuZuUJ2GML07F1u2cs/edit#heading=h.f5o7xk8mf00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971600" y="1796407"/>
            <a:ext cx="7272899" cy="1674299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Arial"/>
              <a:buNone/>
            </a:pPr>
            <a:r>
              <a:rPr lang="en-US" sz="3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Global Water Information IG</a:t>
            </a:r>
            <a:br>
              <a:rPr lang="en-US" sz="3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lang="en-US" sz="24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  <a:t>Joint Session with OGC/WMO Hydrology Domain Working Group</a:t>
            </a:r>
            <a:br>
              <a:rPr lang="en-US" sz="3000" b="1" i="0" u="none" strike="noStrike" cap="none" dirty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rPr>
            </a:br>
            <a:endParaRPr lang="en-US" sz="1800" b="1" i="0" u="none" strike="noStrike" cap="none" dirty="0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56A12A2-725F-4A63-88CA-FC640B092384}"/>
              </a:ext>
            </a:extLst>
          </p:cNvPr>
          <p:cNvSpPr txBox="1"/>
          <p:nvPr/>
        </p:nvSpPr>
        <p:spPr>
          <a:xfrm>
            <a:off x="3559215" y="4780348"/>
            <a:ext cx="198483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Berlin, 21 March,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Water Data Portals -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0679" y="785448"/>
            <a:ext cx="8546122" cy="4126521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/>
              <a:t>Update the list of WDPs; coordinate with potential stewards of the list (GEO?) and portal owners</a:t>
            </a:r>
          </a:p>
          <a:p>
            <a:pPr lvl="1"/>
            <a:r>
              <a:rPr lang="en-US" dirty="0"/>
              <a:t>There is an interactive crowdsourcing system now: </a:t>
            </a:r>
          </a:p>
          <a:p>
            <a:pPr lvl="2"/>
            <a:r>
              <a:rPr lang="en-US" dirty="0"/>
              <a:t>Google sheet at </a:t>
            </a:r>
            <a:r>
              <a:rPr lang="en-US" sz="1500" dirty="0">
                <a:hlinkClick r:id="rId2"/>
              </a:rPr>
              <a:t>https://docs.google.com/spreadsheets/d/1EgQqB7raI3wbKRB9Mdr4bj9t1PDsgK6crtFHKSs2B44/edit#gid=326880346</a:t>
            </a:r>
            <a:endParaRPr lang="en-US" sz="1500" dirty="0"/>
          </a:p>
          <a:p>
            <a:pPr lvl="2"/>
            <a:r>
              <a:rPr lang="en-US" dirty="0"/>
              <a:t>Linked visualization/analysis: </a:t>
            </a:r>
            <a:r>
              <a:rPr lang="en-US" sz="1500" dirty="0">
                <a:hlinkClick r:id="rId3"/>
              </a:rPr>
              <a:t>http://demo.getsuave.com:3002/main/file=WaterDataPortals.config&amp;view=grid</a:t>
            </a:r>
            <a:r>
              <a:rPr lang="en-US" sz="1500" dirty="0"/>
              <a:t> </a:t>
            </a:r>
          </a:p>
          <a:p>
            <a:r>
              <a:rPr lang="en-US" sz="2800" dirty="0"/>
              <a:t>Settle on additional fields and create structured descriptions of WDPs (both general and water-specific)</a:t>
            </a:r>
          </a:p>
          <a:p>
            <a:r>
              <a:rPr lang="en-US" sz="2800" dirty="0"/>
              <a:t>Which groups need to be involved (in hydrology? In RDA?) How do other domains deal with this?</a:t>
            </a:r>
          </a:p>
          <a:p>
            <a:r>
              <a:rPr lang="en-US" sz="2025" dirty="0"/>
              <a:t>Towards developing best practices for domain portals</a:t>
            </a:r>
          </a:p>
        </p:txBody>
      </p:sp>
    </p:spTree>
    <p:extLst>
      <p:ext uri="{BB962C8B-B14F-4D97-AF65-F5344CB8AC3E}">
        <p14:creationId xmlns:p14="http://schemas.microsoft.com/office/powerpoint/2010/main" val="9875563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Hydrologic Vocabularies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6185" y="1005574"/>
            <a:ext cx="8628184" cy="4000179"/>
          </a:xfrm>
        </p:spPr>
        <p:txBody>
          <a:bodyPr/>
          <a:lstStyle/>
          <a:p>
            <a:r>
              <a:rPr lang="en-US" sz="2400" dirty="0"/>
              <a:t>Not started yet; several people are interested across RDA GWIIG and OGC </a:t>
            </a:r>
            <a:r>
              <a:rPr lang="en-US" sz="2400" dirty="0" err="1"/>
              <a:t>HydroDWG</a:t>
            </a:r>
            <a:endParaRPr lang="en-US" sz="2400" dirty="0"/>
          </a:p>
          <a:p>
            <a:r>
              <a:rPr lang="en-US" sz="2400" dirty="0"/>
              <a:t>Goals:</a:t>
            </a:r>
          </a:p>
          <a:p>
            <a:pPr lvl="1"/>
            <a:r>
              <a:rPr lang="en-US" sz="2000" dirty="0"/>
              <a:t>Identify water-related ontologies</a:t>
            </a:r>
          </a:p>
          <a:p>
            <a:pPr lvl="1"/>
            <a:r>
              <a:rPr lang="en-US" sz="2000" dirty="0"/>
              <a:t>Engage with RDA Vocab Services IG</a:t>
            </a:r>
          </a:p>
          <a:p>
            <a:pPr lvl="2"/>
            <a:r>
              <a:rPr lang="en-US" sz="1600" dirty="0"/>
              <a:t>Use cases</a:t>
            </a:r>
          </a:p>
          <a:p>
            <a:pPr lvl="2"/>
            <a:r>
              <a:rPr lang="en-US" sz="1600" dirty="0"/>
              <a:t>Service and practice documentation</a:t>
            </a:r>
          </a:p>
          <a:p>
            <a:pPr lvl="2"/>
            <a:r>
              <a:rPr lang="en-US" sz="1600" dirty="0"/>
              <a:t>Recs on vocab publication and APIs</a:t>
            </a:r>
          </a:p>
          <a:p>
            <a:pPr lvl="1"/>
            <a:r>
              <a:rPr lang="en-US" sz="2000" dirty="0"/>
              <a:t>Encourage publication of exemplar water-related vocabularies using best practice methods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19416265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Hydrologic Vocabularies: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1005575"/>
            <a:ext cx="8717229" cy="3588900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Identify use cases and audiences for semantic dataset annotation and discovery; explore varying "annotation depth" as required for different use cases;  </a:t>
            </a:r>
          </a:p>
          <a:p>
            <a:r>
              <a:rPr lang="en-US" dirty="0"/>
              <a:t>Create a list of available vocabularies and ontologies for water data, and their metadata model; </a:t>
            </a:r>
          </a:p>
          <a:p>
            <a:r>
              <a:rPr lang="en-US" dirty="0"/>
              <a:t>Explore overlaps and complementarity of available vocabularies and ontologies, identify gaps; </a:t>
            </a:r>
          </a:p>
          <a:p>
            <a:r>
              <a:rPr lang="en-US" dirty="0"/>
              <a:t>What belongs and what doesn't belong in a water ontology; </a:t>
            </a:r>
          </a:p>
          <a:p>
            <a:r>
              <a:rPr lang="en-US" dirty="0"/>
              <a:t>Standards-compliance, and relationship with </a:t>
            </a:r>
            <a:r>
              <a:rPr lang="en-US" dirty="0" err="1"/>
              <a:t>Hy</a:t>
            </a:r>
            <a:r>
              <a:rPr lang="en-US" dirty="0"/>
              <a:t>-Features/WaterML2</a:t>
            </a:r>
          </a:p>
          <a:p>
            <a:r>
              <a:rPr lang="en-US" dirty="0"/>
              <a:t>Tools for efficient semantic annotation; </a:t>
            </a:r>
          </a:p>
          <a:p>
            <a:r>
              <a:rPr lang="en-US" dirty="0"/>
              <a:t>Additional use cases beyond discovery, </a:t>
            </a:r>
            <a:r>
              <a:rPr lang="en-US" dirty="0" err="1"/>
              <a:t>eg</a:t>
            </a:r>
            <a:r>
              <a:rPr lang="en-US" dirty="0"/>
              <a:t> reasoning use cases and tools, and requirements to the data model </a:t>
            </a:r>
          </a:p>
        </p:txBody>
      </p:sp>
    </p:spTree>
    <p:extLst>
      <p:ext uri="{BB962C8B-B14F-4D97-AF65-F5344CB8AC3E}">
        <p14:creationId xmlns:p14="http://schemas.microsoft.com/office/powerpoint/2010/main" val="35745378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Dynamic Data Citation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Collaboration with the Dynamic Data Citation WG</a:t>
            </a:r>
          </a:p>
          <a:p>
            <a:r>
              <a:rPr lang="en-US" dirty="0"/>
              <a:t>UK National River Flow Archive:</a:t>
            </a:r>
          </a:p>
          <a:p>
            <a:pPr lvl="1"/>
            <a:r>
              <a:rPr lang="en-US" dirty="0"/>
              <a:t>Developed RDBMS-based versioning system and tested Dynamic Data Citation WG recommendations</a:t>
            </a:r>
          </a:p>
          <a:p>
            <a:pPr lvl="1"/>
            <a:r>
              <a:rPr lang="en-US" dirty="0"/>
              <a:t>Initial work presented at Denver P8 plenary GWIIG meeting</a:t>
            </a:r>
          </a:p>
          <a:p>
            <a:pPr lvl="1"/>
            <a:r>
              <a:rPr lang="en-US" dirty="0"/>
              <a:t>Presented as part of P8 DDC session</a:t>
            </a:r>
          </a:p>
          <a:p>
            <a:pPr lvl="1"/>
            <a:r>
              <a:rPr lang="en-US" dirty="0"/>
              <a:t>Further work hoped to be presented as part of DDC webinar series (TBC)</a:t>
            </a:r>
          </a:p>
          <a:p>
            <a:r>
              <a:rPr lang="en-US" dirty="0"/>
              <a:t>Call for other GWIIG examples of versioning / dynamic data citation (e.g. CUAHSI </a:t>
            </a:r>
            <a:r>
              <a:rPr lang="en-US" dirty="0" err="1"/>
              <a:t>HydroShare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652393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292" y="0"/>
            <a:ext cx="8510953" cy="735899"/>
          </a:xfrm>
        </p:spPr>
        <p:txBody>
          <a:bodyPr/>
          <a:lstStyle/>
          <a:p>
            <a:r>
              <a:rPr lang="en-US" dirty="0"/>
              <a:t>Data Rescue Use Cases in Hydrology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92" y="1005575"/>
            <a:ext cx="8693783" cy="3588900"/>
          </a:xfrm>
        </p:spPr>
        <p:txBody>
          <a:bodyPr/>
          <a:lstStyle/>
          <a:p>
            <a:r>
              <a:rPr lang="en-US" sz="2800" dirty="0"/>
              <a:t>Initiated discussion with Elizabeth Griffin of DR IG</a:t>
            </a:r>
          </a:p>
          <a:p>
            <a:r>
              <a:rPr lang="en-US" sz="2800" dirty="0"/>
              <a:t>DR IG is considering thematic focus on data rescue, with water being an option for a theme</a:t>
            </a:r>
          </a:p>
          <a:p>
            <a:r>
              <a:rPr lang="en-US" sz="2800" dirty="0"/>
              <a:t>GWIIG will identify past successes and future need for data rescue in hydrology</a:t>
            </a:r>
          </a:p>
          <a:p>
            <a:r>
              <a:rPr lang="en-US" sz="2800" dirty="0"/>
              <a:t>Presented at DR IG in Montreal</a:t>
            </a:r>
          </a:p>
        </p:txBody>
      </p:sp>
    </p:spTree>
    <p:extLst>
      <p:ext uri="{BB962C8B-B14F-4D97-AF65-F5344CB8AC3E}">
        <p14:creationId xmlns:p14="http://schemas.microsoft.com/office/powerpoint/2010/main" val="343239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846" y="1005575"/>
            <a:ext cx="8717229" cy="3588900"/>
          </a:xfrm>
        </p:spPr>
        <p:txBody>
          <a:bodyPr>
            <a:normAutofit fontScale="62500" lnSpcReduction="20000"/>
          </a:bodyPr>
          <a:lstStyle/>
          <a:p>
            <a:pPr fontAlgn="base"/>
            <a:r>
              <a:rPr lang="en-US" dirty="0"/>
              <a:t> Groundwater level forecast using </a:t>
            </a:r>
            <a:r>
              <a:rPr lang="en-US" dirty="0" err="1"/>
              <a:t>SensorWeb</a:t>
            </a:r>
            <a:r>
              <a:rPr lang="en-US" dirty="0"/>
              <a:t> flows : "</a:t>
            </a:r>
            <a:r>
              <a:rPr lang="en-US" dirty="0" err="1"/>
              <a:t>MétéEAU</a:t>
            </a:r>
            <a:r>
              <a:rPr lang="en-US" dirty="0"/>
              <a:t> des nappes" BRGM project (Hélène </a:t>
            </a:r>
            <a:r>
              <a:rPr lang="en-US" dirty="0" err="1"/>
              <a:t>Bessière</a:t>
            </a:r>
            <a:r>
              <a:rPr lang="en-US" dirty="0"/>
              <a:t>, Sylvain Grellet)</a:t>
            </a:r>
          </a:p>
          <a:p>
            <a:pPr fontAlgn="base"/>
            <a:r>
              <a:rPr lang="en-US" dirty="0"/>
              <a:t> Summary of results and demonstration of ELFIE (ELFIE lead - Dave Blodgett, Sylvain Grellet)</a:t>
            </a:r>
          </a:p>
          <a:p>
            <a:pPr fontAlgn="base"/>
            <a:r>
              <a:rPr lang="en-US" dirty="0"/>
              <a:t> Other recent OGC HDWG activities</a:t>
            </a:r>
          </a:p>
          <a:p>
            <a:pPr lvl="1" fontAlgn="base"/>
            <a:r>
              <a:rPr lang="en-US" dirty="0"/>
              <a:t> ontology primers : </a:t>
            </a:r>
            <a:r>
              <a:rPr lang="en-US" dirty="0" err="1"/>
              <a:t>HY_Feature</a:t>
            </a:r>
            <a:r>
              <a:rPr lang="en-US" dirty="0"/>
              <a:t>, GWML2, </a:t>
            </a:r>
            <a:r>
              <a:rPr lang="en-US" dirty="0" err="1"/>
              <a:t>GeoSciML</a:t>
            </a:r>
            <a:r>
              <a:rPr lang="en-US" dirty="0"/>
              <a:t> (overlapping with </a:t>
            </a:r>
            <a:r>
              <a:rPr lang="en-US" dirty="0" err="1"/>
              <a:t>GeoscienceDWG</a:t>
            </a:r>
            <a:r>
              <a:rPr lang="en-US" dirty="0"/>
              <a:t>) : Eric Boisvert, Sylvain Grellet, Rob Atkinson</a:t>
            </a:r>
          </a:p>
          <a:p>
            <a:pPr fontAlgn="base"/>
            <a:r>
              <a:rPr lang="en-US" dirty="0"/>
              <a:t> Water data standardization, and vocabularies (S. Grellet)</a:t>
            </a:r>
          </a:p>
          <a:p>
            <a:pPr fontAlgn="base"/>
            <a:r>
              <a:rPr lang="en-US" dirty="0"/>
              <a:t> Other recent RDA GWIIG activities (I. Zaslavsky)</a:t>
            </a:r>
          </a:p>
          <a:p>
            <a:pPr lvl="1" fontAlgn="base"/>
            <a:r>
              <a:rPr lang="en-US" dirty="0"/>
              <a:t>  water data portals, water data citation, data rescue</a:t>
            </a:r>
          </a:p>
          <a:p>
            <a:pPr fontAlgn="base"/>
            <a:r>
              <a:rPr lang="en-US" dirty="0"/>
              <a:t> Aligning priorities and roadmaps of OGC/WMO HDWG and RDA GWIIG (HDWG and RDA co-chairs; discussion)</a:t>
            </a:r>
          </a:p>
        </p:txBody>
      </p:sp>
    </p:spTree>
    <p:extLst>
      <p:ext uri="{BB962C8B-B14F-4D97-AF65-F5344CB8AC3E}">
        <p14:creationId xmlns:p14="http://schemas.microsoft.com/office/powerpoint/2010/main" val="3163929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077" y="934604"/>
            <a:ext cx="8534400" cy="4352504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GB" sz="5900" dirty="0"/>
              <a:t>Value proposition: </a:t>
            </a:r>
          </a:p>
          <a:p>
            <a:r>
              <a:rPr lang="en-GB" sz="4200" dirty="0"/>
              <a:t>facilitate dissemination of </a:t>
            </a:r>
            <a:r>
              <a:rPr lang="en-GB" sz="4200" b="1" dirty="0"/>
              <a:t>water data standards</a:t>
            </a:r>
            <a:r>
              <a:rPr lang="en-GB" sz="4200" dirty="0"/>
              <a:t> from HDWG;</a:t>
            </a:r>
          </a:p>
          <a:p>
            <a:r>
              <a:rPr lang="en-GB" sz="4200" dirty="0"/>
              <a:t>explore and </a:t>
            </a:r>
            <a:r>
              <a:rPr lang="en-GB" sz="4200" b="1" dirty="0"/>
              <a:t>compare </a:t>
            </a:r>
            <a:r>
              <a:rPr lang="en-GB" sz="4200" b="1" dirty="0" err="1"/>
              <a:t>eInfrastructures</a:t>
            </a:r>
            <a:r>
              <a:rPr lang="en-GB" sz="4200" b="1" dirty="0"/>
              <a:t> for water data sharing</a:t>
            </a:r>
            <a:r>
              <a:rPr lang="en-GB" sz="4200" dirty="0"/>
              <a:t>;</a:t>
            </a:r>
          </a:p>
          <a:p>
            <a:r>
              <a:rPr lang="en-GB" sz="4200" dirty="0"/>
              <a:t>address infrastructure issues out of the scope of HDWG;</a:t>
            </a:r>
          </a:p>
          <a:p>
            <a:r>
              <a:rPr lang="en-GB" sz="4200" dirty="0"/>
              <a:t>facilitate </a:t>
            </a:r>
            <a:r>
              <a:rPr lang="en-GB" sz="4200" b="1" dirty="0"/>
              <a:t>application of RDA recommendations in the water domain</a:t>
            </a:r>
            <a:r>
              <a:rPr lang="en-GB" sz="4200" dirty="0"/>
              <a:t>;</a:t>
            </a:r>
          </a:p>
          <a:p>
            <a:r>
              <a:rPr lang="en-GB" sz="4200" dirty="0"/>
              <a:t>explore </a:t>
            </a:r>
            <a:r>
              <a:rPr lang="en-GB" sz="4200" b="1" dirty="0"/>
              <a:t>policies for water data sharing</a:t>
            </a:r>
          </a:p>
          <a:p>
            <a:r>
              <a:rPr lang="en-GB" sz="4200" dirty="0"/>
              <a:t>understand </a:t>
            </a:r>
            <a:r>
              <a:rPr lang="en-GB" sz="4200" b="1" dirty="0"/>
              <a:t>best practices of data systems in other domains</a:t>
            </a:r>
            <a:endParaRPr lang="en-GB" sz="4200" dirty="0"/>
          </a:p>
          <a:p>
            <a:r>
              <a:rPr lang="en-GB" sz="4200" b="1" dirty="0"/>
              <a:t>coordinate with other RDA groups </a:t>
            </a:r>
            <a:r>
              <a:rPr lang="en-GB" sz="4200" dirty="0"/>
              <a:t>on addressing common issues</a:t>
            </a:r>
          </a:p>
          <a:p>
            <a:r>
              <a:rPr lang="en-GB" sz="4200" dirty="0"/>
              <a:t>organize water data-related </a:t>
            </a:r>
            <a:r>
              <a:rPr lang="en-GB" sz="4200" b="1" dirty="0"/>
              <a:t>use cases</a:t>
            </a:r>
            <a:r>
              <a:rPr lang="en-GB" sz="4200" dirty="0"/>
              <a:t>;</a:t>
            </a:r>
          </a:p>
          <a:p>
            <a:r>
              <a:rPr lang="en-GB" sz="4200" b="1" dirty="0"/>
              <a:t>attract academic researchers</a:t>
            </a:r>
            <a:r>
              <a:rPr lang="en-GB" sz="4200" dirty="0"/>
              <a:t>, and participants from outside HDWG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53196" y="190265"/>
            <a:ext cx="5915025" cy="429797"/>
          </a:xfrm>
          <a:prstGeom prst="rect">
            <a:avLst/>
          </a:prstGeom>
          <a:noFill/>
          <a:ln>
            <a:noFill/>
          </a:ln>
        </p:spPr>
        <p:txBody>
          <a:bodyPr wrap="square" lIns="91425" tIns="91425" rIns="91425" bIns="91425" anchor="ctr" anchorCtr="0"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0" indent="0">
              <a:buClr>
                <a:srgbClr val="58A618"/>
              </a:buClr>
              <a:buFont typeface="Arial"/>
              <a:defRPr sz="3600" b="1">
                <a:solidFill>
                  <a:srgbClr val="58A618"/>
                </a:solidFill>
              </a:defRPr>
            </a:lvl1pPr>
            <a:lvl2pPr marL="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2pPr>
            <a:lvl3pPr marL="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3pPr>
            <a:lvl4pPr marL="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4pPr>
            <a:lvl5pPr marL="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5pPr>
            <a:lvl6pPr marL="45720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6pPr>
            <a:lvl7pPr marL="91440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7pPr>
            <a:lvl8pPr marL="137160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8pPr>
            <a:lvl9pPr marL="1828800" indent="0">
              <a:buClr>
                <a:schemeClr val="lt1"/>
              </a:buClr>
              <a:buFont typeface="Arial"/>
              <a:defRPr sz="2800" b="1">
                <a:solidFill>
                  <a:schemeClr val="lt1"/>
                </a:solidFill>
              </a:defRPr>
            </a:lvl9pPr>
          </a:lstStyle>
          <a:p>
            <a:r>
              <a:rPr lang="en-GB" dirty="0"/>
              <a:t>RDA GWIIG Brief Review</a:t>
            </a:r>
          </a:p>
        </p:txBody>
      </p:sp>
    </p:spTree>
    <p:extLst>
      <p:ext uri="{BB962C8B-B14F-4D97-AF65-F5344CB8AC3E}">
        <p14:creationId xmlns:p14="http://schemas.microsoft.com/office/powerpoint/2010/main" val="4213918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62" y="-189099"/>
            <a:ext cx="7003733" cy="994172"/>
          </a:xfrm>
        </p:spPr>
        <p:txBody>
          <a:bodyPr/>
          <a:lstStyle/>
          <a:p>
            <a:r>
              <a:rPr lang="en-GB" dirty="0"/>
              <a:t>Water information use cases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862" y="1027810"/>
            <a:ext cx="8323384" cy="3818846"/>
          </a:xfrm>
        </p:spPr>
        <p:txBody>
          <a:bodyPr>
            <a:normAutofit fontScale="70000" lnSpcReduction="20000"/>
          </a:bodyPr>
          <a:lstStyle/>
          <a:p>
            <a:r>
              <a:rPr lang="en-GB" dirty="0">
                <a:hlinkClick r:id="rId2"/>
              </a:rPr>
              <a:t>https://docs.google.com/spreadsheets/d/11SgoYYnj1eicvPbUqLENOta2B4zxHyHZu_CXpGHwIz8/edit?pref=2&amp;pli=1#gid=0</a:t>
            </a:r>
            <a:endParaRPr lang="en-GB" dirty="0"/>
          </a:p>
          <a:p>
            <a:endParaRPr lang="en-GB" dirty="0"/>
          </a:p>
          <a:p>
            <a:endParaRPr lang="en-GB" dirty="0"/>
          </a:p>
          <a:p>
            <a:pPr lvl="1"/>
            <a:r>
              <a:rPr lang="en-GB" sz="2900" dirty="0"/>
              <a:t>A matrix of </a:t>
            </a:r>
            <a:br>
              <a:rPr lang="en-GB" sz="2900" dirty="0"/>
            </a:br>
            <a:r>
              <a:rPr lang="en-GB" sz="2900" dirty="0"/>
              <a:t>use cases vs </a:t>
            </a:r>
            <a:br>
              <a:rPr lang="en-GB" sz="2900" dirty="0"/>
            </a:br>
            <a:r>
              <a:rPr lang="en-GB" sz="2900" dirty="0"/>
              <a:t>RDA groups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r>
              <a:rPr lang="en-GB" dirty="0"/>
              <a:t>Avoiding a discussion of what a use case is, and a use case template…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7048" y="1839251"/>
            <a:ext cx="3413547" cy="205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1606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/>
          <p:cNvPicPr>
            <a:picLocks noChangeAspect="1"/>
          </p:cNvPicPr>
          <p:nvPr/>
        </p:nvPicPr>
        <p:blipFill rotWithShape="1">
          <a:blip r:embed="rId2"/>
          <a:srcRect l="22808" t="13121" b="1"/>
          <a:stretch/>
        </p:blipFill>
        <p:spPr>
          <a:xfrm>
            <a:off x="6080598" y="128955"/>
            <a:ext cx="3080982" cy="304970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Websites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292" y="947188"/>
            <a:ext cx="8417169" cy="3774281"/>
          </a:xfrm>
        </p:spPr>
        <p:txBody>
          <a:bodyPr>
            <a:normAutofit fontScale="55000" lnSpcReduction="20000"/>
          </a:bodyPr>
          <a:lstStyle/>
          <a:p>
            <a:r>
              <a:rPr lang="en-US" sz="3800" dirty="0"/>
              <a:t>HDWG</a:t>
            </a:r>
            <a:endParaRPr lang="en-US" dirty="0"/>
          </a:p>
          <a:p>
            <a:pPr lvl="1"/>
            <a:r>
              <a:rPr lang="en-US" sz="2900" dirty="0"/>
              <a:t>Complements the mailing list</a:t>
            </a:r>
          </a:p>
          <a:p>
            <a:pPr lvl="1"/>
            <a:r>
              <a:rPr lang="en-US" sz="2900" dirty="0"/>
              <a:t>The place where all HDWG activity is announced / </a:t>
            </a:r>
            <a:br>
              <a:rPr lang="en-US" sz="2900" dirty="0"/>
            </a:br>
            <a:r>
              <a:rPr lang="en-US" sz="2900" dirty="0"/>
              <a:t>  coordinated /reported</a:t>
            </a:r>
          </a:p>
          <a:p>
            <a:pPr lvl="2"/>
            <a:r>
              <a:rPr lang="en-US" sz="2900" dirty="0"/>
              <a:t> Meeting summaries; Interoperability experiments; </a:t>
            </a:r>
            <a:br>
              <a:rPr lang="en-US" sz="2900" dirty="0"/>
            </a:br>
            <a:r>
              <a:rPr lang="en-US" sz="2900" dirty="0"/>
              <a:t>  Tools, …</a:t>
            </a:r>
          </a:p>
          <a:p>
            <a:pPr lvl="1"/>
            <a:r>
              <a:rPr lang="en-US" sz="2900" dirty="0"/>
              <a:t>A section dedicated to RDA GWIIG </a:t>
            </a:r>
          </a:p>
          <a:p>
            <a:pPr lvl="1"/>
            <a:r>
              <a:rPr lang="en-US" sz="2200" dirty="0">
                <a:hlinkClick r:id="rId3"/>
              </a:rPr>
              <a:t>http://external.opengis.org/twiki_public/HydrologyDWG/WebHome</a:t>
            </a:r>
            <a:r>
              <a:rPr lang="en-US" sz="2200" dirty="0"/>
              <a:t> </a:t>
            </a:r>
            <a:endParaRPr lang="en-US" sz="2900" dirty="0"/>
          </a:p>
          <a:p>
            <a:pPr marL="342900" lvl="1" indent="0">
              <a:buNone/>
            </a:pPr>
            <a:endParaRPr lang="en-US" sz="1500" dirty="0"/>
          </a:p>
          <a:p>
            <a:r>
              <a:rPr lang="en-US" sz="3800" dirty="0"/>
              <a:t>GWIIG section of RDA website</a:t>
            </a:r>
          </a:p>
          <a:p>
            <a:pPr lvl="1"/>
            <a:r>
              <a:rPr lang="en-US" sz="2900" dirty="0"/>
              <a:t>Summary of GWIIG actions/</a:t>
            </a:r>
            <a:r>
              <a:rPr lang="en-US" sz="2900" dirty="0" err="1"/>
              <a:t>organisation</a:t>
            </a:r>
            <a:r>
              <a:rPr lang="en-US" sz="2900" dirty="0"/>
              <a:t> + link to its specific section under HDWG website</a:t>
            </a:r>
          </a:p>
          <a:p>
            <a:r>
              <a:rPr lang="en-US" sz="3800" dirty="0"/>
              <a:t>Purpose </a:t>
            </a:r>
            <a:r>
              <a:rPr lang="en-US" dirty="0"/>
              <a:t>: </a:t>
            </a:r>
            <a:r>
              <a:rPr lang="en-US" sz="2900" dirty="0"/>
              <a:t>To better intertwine both groups/communities and avoid people being lost between too many websites.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69604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523" y="-118877"/>
            <a:ext cx="8112369" cy="994172"/>
          </a:xfrm>
        </p:spPr>
        <p:txBody>
          <a:bodyPr/>
          <a:lstStyle/>
          <a:p>
            <a:r>
              <a:rPr lang="en-US" sz="2800" dirty="0"/>
              <a:t>Water data portals and water data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3754" y="918249"/>
            <a:ext cx="8323384" cy="393263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200" i="1" dirty="0"/>
              <a:t>(started by Janet Hering and Harald von Waldow, EAWAG)</a:t>
            </a:r>
          </a:p>
          <a:p>
            <a:r>
              <a:rPr lang="en-US" dirty="0"/>
              <a:t> An initial list of water data portals: </a:t>
            </a:r>
          </a:p>
          <a:p>
            <a:pPr lvl="1"/>
            <a:r>
              <a:rPr lang="en-US" dirty="0"/>
              <a:t> from EAWAG: </a:t>
            </a:r>
            <a:r>
              <a:rPr lang="en-US" dirty="0">
                <a:hlinkClick r:id="rId2"/>
              </a:rPr>
              <a:t>https://osf.io/8mn3q/</a:t>
            </a:r>
            <a:endParaRPr lang="en-US" dirty="0"/>
          </a:p>
          <a:p>
            <a:pPr lvl="1"/>
            <a:r>
              <a:rPr lang="en-US" dirty="0"/>
              <a:t> now maintained by CUAHSI: : </a:t>
            </a:r>
            <a:r>
              <a:rPr lang="en-US" u="sng" dirty="0">
                <a:hlinkClick r:id="rId3"/>
              </a:rPr>
              <a:t>https://www.cuahsi.org/data-models/portals/</a:t>
            </a:r>
            <a:r>
              <a:rPr lang="en-US" dirty="0"/>
              <a:t> </a:t>
            </a:r>
          </a:p>
          <a:p>
            <a:r>
              <a:rPr lang="en-US" dirty="0"/>
              <a:t> A crowdsourced version:</a:t>
            </a:r>
          </a:p>
          <a:p>
            <a:pPr lvl="1"/>
            <a:r>
              <a:rPr lang="en-US" dirty="0"/>
              <a:t> Google sheet at </a:t>
            </a:r>
            <a:r>
              <a:rPr lang="en-US" sz="1700" dirty="0">
                <a:hlinkClick r:id="rId4"/>
              </a:rPr>
              <a:t>https://docs.google.com/spreadsheets/d/1EgQqB7raI3wbKRB9Mdr4bj9t1PDsgK6crtFHKSs2B44/edit#gid=326880346</a:t>
            </a:r>
            <a:endParaRPr lang="en-US" sz="2100" dirty="0"/>
          </a:p>
          <a:p>
            <a:pPr lvl="1"/>
            <a:r>
              <a:rPr lang="en-US" dirty="0"/>
              <a:t> Linked visualization/analysis: </a:t>
            </a:r>
            <a:r>
              <a:rPr lang="en-US" sz="1700" dirty="0">
                <a:hlinkClick r:id="rId5"/>
              </a:rPr>
              <a:t>http://demo.getsuave.com:3002/main/file=WaterDataPortals.config&amp;view=grid</a:t>
            </a:r>
            <a:r>
              <a:rPr lang="en-US" sz="1700" dirty="0"/>
              <a:t> </a:t>
            </a:r>
            <a:endParaRPr lang="en-US" sz="2100" dirty="0"/>
          </a:p>
        </p:txBody>
      </p:sp>
    </p:spTree>
    <p:extLst>
      <p:ext uri="{BB962C8B-B14F-4D97-AF65-F5344CB8AC3E}">
        <p14:creationId xmlns:p14="http://schemas.microsoft.com/office/powerpoint/2010/main" val="1831125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031" y="-11722"/>
            <a:ext cx="7166098" cy="765120"/>
          </a:xfrm>
        </p:spPr>
        <p:txBody>
          <a:bodyPr/>
          <a:lstStyle/>
          <a:p>
            <a:r>
              <a:rPr lang="en-US" dirty="0"/>
              <a:t>Water data portals: 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08" y="968497"/>
            <a:ext cx="8698523" cy="3921811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Add to the crowdsourced version, then analyze</a:t>
            </a:r>
          </a:p>
          <a:p>
            <a:r>
              <a:rPr lang="en-US" dirty="0"/>
              <a:t> Understand types of water data portals</a:t>
            </a:r>
          </a:p>
          <a:p>
            <a:pPr lvl="1"/>
            <a:r>
              <a:rPr lang="en-US" dirty="0"/>
              <a:t> by functions; types of objects; service interfaces</a:t>
            </a:r>
          </a:p>
          <a:p>
            <a:r>
              <a:rPr lang="en-US" dirty="0"/>
              <a:t> Best practices for different types of portals</a:t>
            </a:r>
          </a:p>
          <a:p>
            <a:r>
              <a:rPr lang="en-US" dirty="0"/>
              <a:t> Standards support and interoperability across portals</a:t>
            </a:r>
          </a:p>
          <a:p>
            <a:r>
              <a:rPr lang="en-US" dirty="0"/>
              <a:t> Expanding portal metadata:</a:t>
            </a:r>
            <a:endParaRPr lang="en-US" sz="1900" dirty="0"/>
          </a:p>
          <a:p>
            <a:pPr lvl="1"/>
            <a:r>
              <a:rPr lang="en-US" sz="1900" dirty="0"/>
              <a:t> An initial attempt at more structured representation:   </a:t>
            </a:r>
            <a:r>
              <a:rPr lang="en-US" sz="1100" dirty="0">
                <a:hlinkClick r:id="rId2"/>
              </a:rPr>
              <a:t>https://docs.google.com/spreadsheets/d/1AfuxRg4LIiDXsXnjagS3wD1VpO93naGXVgx9MmVxNDw/edit#gid=1919540330&amp;fvid=1867225195</a:t>
            </a:r>
            <a:r>
              <a:rPr lang="en-US" dirty="0"/>
              <a:t>)</a:t>
            </a:r>
          </a:p>
          <a:p>
            <a:pPr lvl="1"/>
            <a:r>
              <a:rPr lang="en-US" sz="1900" dirty="0"/>
              <a:t> Water-specific characteristics of WDPs?</a:t>
            </a:r>
          </a:p>
          <a:p>
            <a:r>
              <a:rPr lang="en-US" sz="2700" dirty="0"/>
              <a:t> Volunteers interested in this topic?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72949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862" y="35171"/>
            <a:ext cx="7142651" cy="659611"/>
          </a:xfrm>
        </p:spPr>
        <p:txBody>
          <a:bodyPr/>
          <a:lstStyle/>
          <a:p>
            <a:r>
              <a:rPr lang="en-US" dirty="0"/>
              <a:t>Water data portals -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063" y="914400"/>
            <a:ext cx="8815752" cy="3892062"/>
          </a:xfrm>
        </p:spPr>
        <p:txBody>
          <a:bodyPr>
            <a:normAutofit fontScale="77500" lnSpcReduction="20000"/>
          </a:bodyPr>
          <a:lstStyle/>
          <a:p>
            <a:r>
              <a:rPr lang="en-US" sz="2900" dirty="0"/>
              <a:t>Shall we expand structural descriptions? Which of the following would be interesting?</a:t>
            </a:r>
          </a:p>
          <a:p>
            <a:pPr lvl="1"/>
            <a:r>
              <a:rPr lang="en-US" sz="1500" dirty="0"/>
              <a:t>Query interface: map search; time sliders; full-text; simple and advanced search; facets; semantic rewriting/term expansion; granularity levels </a:t>
            </a:r>
            <a:r>
              <a:rPr lang="fr-FR" sz="1500" dirty="0"/>
              <a:t>(observations, </a:t>
            </a:r>
            <a:r>
              <a:rPr lang="fr-FR" sz="1500" dirty="0" err="1"/>
              <a:t>samples</a:t>
            </a:r>
            <a:r>
              <a:rPr lang="fr-FR" sz="1500" dirty="0"/>
              <a:t>, time </a:t>
            </a:r>
            <a:r>
              <a:rPr lang="fr-FR" sz="1500" dirty="0" err="1"/>
              <a:t>series</a:t>
            </a:r>
            <a:r>
              <a:rPr lang="fr-FR" sz="1500" dirty="0"/>
              <a:t>, </a:t>
            </a:r>
            <a:r>
              <a:rPr lang="fr-FR" sz="1500" dirty="0" err="1"/>
              <a:t>datasets</a:t>
            </a:r>
            <a:r>
              <a:rPr lang="fr-FR" sz="1500" dirty="0"/>
              <a:t>, etc.)</a:t>
            </a:r>
            <a:r>
              <a:rPr lang="en-US" sz="1500" dirty="0"/>
              <a:t>; etc.; </a:t>
            </a:r>
          </a:p>
          <a:p>
            <a:pPr lvl="1"/>
            <a:r>
              <a:rPr lang="en-US" sz="1500" dirty="0"/>
              <a:t>Construction of data discovery workflows; </a:t>
            </a:r>
          </a:p>
          <a:p>
            <a:pPr lvl="1"/>
            <a:r>
              <a:rPr lang="en-US" sz="1500" dirty="0"/>
              <a:t>Information models, encodings and protocols used, and their standards-compliance</a:t>
            </a:r>
          </a:p>
          <a:p>
            <a:pPr lvl="1"/>
            <a:r>
              <a:rPr lang="en-US" sz="1500" dirty="0"/>
              <a:t>Visibility to search engines; </a:t>
            </a:r>
          </a:p>
          <a:p>
            <a:pPr lvl="1"/>
            <a:r>
              <a:rPr lang="en-US" sz="1500" dirty="0"/>
              <a:t>How search results are presented: relevancy, links to related features, ability to transform results into other formats; show search results statistics; show provenance; preserve queries and show usage stats; show related queries and/or results; </a:t>
            </a:r>
          </a:p>
          <a:p>
            <a:pPr lvl="1"/>
            <a:r>
              <a:rPr lang="en-US" sz="1500" dirty="0"/>
              <a:t>Ability to annotate results; ability to incorporate results into workflows and/or publications, provide data previews and introspection; provide APIs into lower granularity levels; letting users subscribe to updates,…</a:t>
            </a:r>
          </a:p>
          <a:p>
            <a:pPr lvl="1"/>
            <a:r>
              <a:rPr lang="en-US" sz="1500" dirty="0"/>
              <a:t>Management aspects: data sources; life cycle; sustainability; funding; stewardship arrangements; curation; licensing and use restrictions</a:t>
            </a:r>
          </a:p>
          <a:p>
            <a:pPr lvl="1"/>
            <a:r>
              <a:rPr lang="en-US" sz="1500" dirty="0"/>
              <a:t>Technology platform for the portal</a:t>
            </a:r>
          </a:p>
          <a:p>
            <a:pPr lvl="1"/>
            <a:r>
              <a:rPr lang="en-US" sz="1500" dirty="0"/>
              <a:t>Stated success criteria, and portal evaluation; maximizing ROI in portals</a:t>
            </a:r>
          </a:p>
          <a:p>
            <a:pPr lvl="1"/>
            <a:r>
              <a:rPr lang="en-US" sz="1500" dirty="0"/>
              <a:t>An initial attempt of a more structured representation: </a:t>
            </a:r>
            <a:r>
              <a:rPr lang="en-US" sz="1400" dirty="0">
                <a:hlinkClick r:id="rId2"/>
              </a:rPr>
              <a:t>https://docs.google.com/spreadsheets/d/1AfuxRg4LIiDXsXnjagS3wD1VpO93naGXVgx9MmVxNDw/edit#gid=1919540330&amp;fvid=1867225195</a:t>
            </a:r>
            <a:endParaRPr lang="en-US" sz="1400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278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0306" y="-146990"/>
            <a:ext cx="8229600" cy="994172"/>
          </a:xfrm>
        </p:spPr>
        <p:txBody>
          <a:bodyPr/>
          <a:lstStyle/>
          <a:p>
            <a:r>
              <a:rPr lang="en-US" dirty="0"/>
              <a:t>Water data portals - discussion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37942"/>
            <a:ext cx="8897815" cy="3263504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Characteristics that &lt;may be&gt; specific to water portals</a:t>
            </a:r>
          </a:p>
          <a:p>
            <a:pPr lvl="1"/>
            <a:r>
              <a:rPr lang="en-US" dirty="0"/>
              <a:t>A set of hydrologic features and observations at several hierarchical levels </a:t>
            </a:r>
          </a:p>
          <a:p>
            <a:pPr lvl="1"/>
            <a:r>
              <a:rPr lang="en-US" dirty="0"/>
              <a:t>Special types of relationships (</a:t>
            </a:r>
            <a:r>
              <a:rPr lang="en-US" dirty="0" err="1"/>
              <a:t>eg</a:t>
            </a:r>
            <a:r>
              <a:rPr lang="en-US" dirty="0"/>
              <a:t> upstream, downstream, other relations in a hydrographic network) – may be time-dependent</a:t>
            </a:r>
          </a:p>
          <a:p>
            <a:pPr lvl="1"/>
            <a:r>
              <a:rPr lang="en-US" dirty="0"/>
              <a:t>Additional feature-of-interest relationships such as parameter proxies (these are context-dependent)</a:t>
            </a:r>
          </a:p>
          <a:p>
            <a:r>
              <a:rPr lang="en-US" dirty="0"/>
              <a:t>GWIIG notes: </a:t>
            </a:r>
            <a:r>
              <a:rPr lang="en-US" sz="1600" dirty="0">
                <a:hlinkClick r:id="rId2"/>
              </a:rPr>
              <a:t>https://docs.google.com/document/d/13P2qtp42idYuDZ7vH0BFxk-1CXuZuUJ2GML07F1u2cs/edit#heading=h.f5o7xk8mf00m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2870595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 Content Slide">
  <a:themeElements>
    <a:clrScheme name="Custom 2">
      <a:dk1>
        <a:srgbClr val="37424A"/>
      </a:dk1>
      <a:lt1>
        <a:srgbClr val="FFFFFF"/>
      </a:lt1>
      <a:dk2>
        <a:srgbClr val="FFFFFF"/>
      </a:dk2>
      <a:lt2>
        <a:srgbClr val="FFFFFF"/>
      </a:lt2>
      <a:accent1>
        <a:srgbClr val="69923A"/>
      </a:accent1>
      <a:accent2>
        <a:srgbClr val="969696"/>
      </a:accent2>
      <a:accent3>
        <a:srgbClr val="FFFFFF"/>
      </a:accent3>
      <a:accent4>
        <a:srgbClr val="212121"/>
      </a:accent4>
      <a:accent5>
        <a:srgbClr val="93B1CC"/>
      </a:accent5>
      <a:accent6>
        <a:srgbClr val="878787"/>
      </a:accent6>
      <a:hlink>
        <a:srgbClr val="69923A"/>
      </a:hlink>
      <a:folHlink>
        <a:srgbClr val="69923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1205</Words>
  <Application>Microsoft Office PowerPoint</Application>
  <PresentationFormat>On-screen Show (16:9)</PresentationFormat>
  <Paragraphs>116</Paragraphs>
  <Slides>14</Slides>
  <Notes>1</Notes>
  <HiddenSlides>5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Noto Sans Symbols</vt:lpstr>
      <vt:lpstr>Standard Content Slide</vt:lpstr>
      <vt:lpstr>Global Water Information IG Joint Session with OGC/WMO Hydrology Domain Working Group </vt:lpstr>
      <vt:lpstr>Agenda</vt:lpstr>
      <vt:lpstr>PowerPoint Presentation</vt:lpstr>
      <vt:lpstr>Water information use cases</vt:lpstr>
      <vt:lpstr>Websites</vt:lpstr>
      <vt:lpstr>Water data portals and water data discovery</vt:lpstr>
      <vt:lpstr>Water data portals: next steps</vt:lpstr>
      <vt:lpstr>Water data portals - discussion</vt:lpstr>
      <vt:lpstr>Water data portals - discussion</vt:lpstr>
      <vt:lpstr>Water Data Portals - Next Steps</vt:lpstr>
      <vt:lpstr>Hydrologic Vocabularies</vt:lpstr>
      <vt:lpstr>Hydrologic Vocabularies: Next Steps</vt:lpstr>
      <vt:lpstr>Dynamic Data Citation</vt:lpstr>
      <vt:lpstr>Data Rescue Use Cases in Hydrology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 Water Information IG  Tony Boston, Matt Fry, Sylvain Grellet, Ilya Zaslavsky</dc:title>
  <dc:creator>Ilya</dc:creator>
  <cp:lastModifiedBy>Ilya Zaslavsky</cp:lastModifiedBy>
  <cp:revision>9</cp:revision>
  <dcterms:modified xsi:type="dcterms:W3CDTF">2018-03-19T21:05:03Z</dcterms:modified>
</cp:coreProperties>
</file>