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4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9" r:id="rId3"/>
    <p:sldId id="297" r:id="rId4"/>
    <p:sldId id="311" r:id="rId5"/>
    <p:sldId id="307" r:id="rId6"/>
    <p:sldId id="299" r:id="rId7"/>
    <p:sldId id="295" r:id="rId8"/>
    <p:sldId id="296" r:id="rId9"/>
    <p:sldId id="285" r:id="rId10"/>
    <p:sldId id="305" r:id="rId11"/>
    <p:sldId id="269" r:id="rId12"/>
    <p:sldId id="286" r:id="rId13"/>
    <p:sldId id="306" r:id="rId14"/>
    <p:sldId id="304" r:id="rId15"/>
    <p:sldId id="274" r:id="rId16"/>
    <p:sldId id="300" r:id="rId17"/>
    <p:sldId id="308" r:id="rId18"/>
    <p:sldId id="301" r:id="rId19"/>
    <p:sldId id="302" r:id="rId20"/>
    <p:sldId id="310" r:id="rId21"/>
    <p:sldId id="293" r:id="rId22"/>
    <p:sldId id="303" r:id="rId23"/>
    <p:sldId id="294" r:id="rId24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CG Times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CG Times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CG Times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CG Times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CG Times" charset="0"/>
        <a:ea typeface="MS PGothic" charset="-128"/>
        <a:cs typeface="+mn-cs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CG Times" charset="0"/>
        <a:ea typeface="MS PGothic" charset="-128"/>
        <a:cs typeface="+mn-cs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CG Times" charset="0"/>
        <a:ea typeface="MS PGothic" charset="-128"/>
        <a:cs typeface="+mn-cs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CG Times" charset="0"/>
        <a:ea typeface="MS PGothic" charset="-128"/>
        <a:cs typeface="+mn-cs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CG Times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6600"/>
    <a:srgbClr val="000066"/>
    <a:srgbClr val="FFFF99"/>
    <a:srgbClr val="969696"/>
    <a:srgbClr val="CCFFFF"/>
    <a:srgbClr val="5C090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/>
    <p:restoredTop sz="87469" autoAdjust="0"/>
  </p:normalViewPr>
  <p:slideViewPr>
    <p:cSldViewPr>
      <p:cViewPr varScale="1">
        <p:scale>
          <a:sx n="77" d="100"/>
          <a:sy n="77" d="100"/>
        </p:scale>
        <p:origin x="1618" y="53"/>
      </p:cViewPr>
      <p:guideLst>
        <p:guide orient="horz" pos="211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337" cy="495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t" anchorCtr="0" compatLnSpc="1">
            <a:prstTxWarp prst="textNoShape">
              <a:avLst/>
            </a:prstTxWarp>
          </a:bodyPr>
          <a:lstStyle>
            <a:lvl1pPr defTabSz="920750"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338" y="1"/>
            <a:ext cx="2946337" cy="495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t" anchorCtr="0" compatLnSpc="1">
            <a:prstTxWarp prst="textNoShape">
              <a:avLst/>
            </a:prstTxWarp>
          </a:bodyPr>
          <a:lstStyle>
            <a:lvl1pPr algn="r" defTabSz="920750"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990"/>
            <a:ext cx="2946337" cy="495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b" anchorCtr="0" compatLnSpc="1">
            <a:prstTxWarp prst="textNoShape">
              <a:avLst/>
            </a:prstTxWarp>
          </a:bodyPr>
          <a:lstStyle>
            <a:lvl1pPr defTabSz="920750"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338" y="9430990"/>
            <a:ext cx="2946337" cy="495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b" anchorCtr="0" compatLnSpc="1">
            <a:prstTxWarp prst="textNoShape">
              <a:avLst/>
            </a:prstTxWarp>
          </a:bodyPr>
          <a:lstStyle>
            <a:lvl1pPr algn="r" defTabSz="920750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3D35F818-8F95-4D4B-8511-C68E4BFDA967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4334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337" cy="495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t" anchorCtr="0" compatLnSpc="1">
            <a:prstTxWarp prst="textNoShape">
              <a:avLst/>
            </a:prstTxWarp>
          </a:bodyPr>
          <a:lstStyle>
            <a:lvl1pPr defTabSz="920750"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338" y="1"/>
            <a:ext cx="2946337" cy="495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t" anchorCtr="0" compatLnSpc="1">
            <a:prstTxWarp prst="textNoShape">
              <a:avLst/>
            </a:prstTxWarp>
          </a:bodyPr>
          <a:lstStyle>
            <a:lvl1pPr algn="r" defTabSz="920750"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0937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565" y="4715496"/>
            <a:ext cx="4984545" cy="4465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990"/>
            <a:ext cx="2946337" cy="495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b" anchorCtr="0" compatLnSpc="1">
            <a:prstTxWarp prst="textNoShape">
              <a:avLst/>
            </a:prstTxWarp>
          </a:bodyPr>
          <a:lstStyle>
            <a:lvl1pPr defTabSz="920750"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338" y="9430990"/>
            <a:ext cx="2946337" cy="495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b" anchorCtr="0" compatLnSpc="1">
            <a:prstTxWarp prst="textNoShape">
              <a:avLst/>
            </a:prstTxWarp>
          </a:bodyPr>
          <a:lstStyle>
            <a:lvl1pPr algn="r" defTabSz="920750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ED3BBFB6-EA16-814E-8BA7-170BD9422392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2113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BBFB6-EA16-814E-8BA7-170BD9422392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71102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This </a:t>
            </a:r>
            <a:r>
              <a:rPr lang="fr-FR" dirty="0" err="1" smtClean="0"/>
              <a:t>piezometer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located</a:t>
            </a:r>
            <a:r>
              <a:rPr lang="fr-FR" dirty="0" smtClean="0"/>
              <a:t> in a </a:t>
            </a:r>
            <a:r>
              <a:rPr lang="fr-FR" dirty="0" err="1" smtClean="0"/>
              <a:t>chalk</a:t>
            </a:r>
            <a:r>
              <a:rPr lang="fr-FR" dirty="0" smtClean="0"/>
              <a:t> </a:t>
            </a:r>
            <a:r>
              <a:rPr lang="fr-FR" dirty="0" err="1" smtClean="0"/>
              <a:t>aquifer</a:t>
            </a:r>
            <a:endParaRPr lang="fr-FR" dirty="0" smtClean="0"/>
          </a:p>
          <a:p>
            <a:r>
              <a:rPr lang="fr-FR" dirty="0" smtClean="0"/>
              <a:t>The maximum high </a:t>
            </a:r>
            <a:r>
              <a:rPr lang="fr-FR" dirty="0" err="1" smtClean="0"/>
              <a:t>level</a:t>
            </a:r>
            <a:r>
              <a:rPr lang="fr-FR" dirty="0" smtClean="0"/>
              <a:t> of 2017 </a:t>
            </a:r>
            <a:r>
              <a:rPr lang="fr-FR" dirty="0" err="1" smtClean="0"/>
              <a:t>is</a:t>
            </a:r>
            <a:r>
              <a:rPr lang="fr-FR" dirty="0" smtClean="0"/>
              <a:t> the </a:t>
            </a:r>
            <a:r>
              <a:rPr lang="fr-FR" dirty="0" err="1" smtClean="0"/>
              <a:t>lowest</a:t>
            </a:r>
            <a:r>
              <a:rPr lang="fr-FR" dirty="0" smtClean="0"/>
              <a:t> of the last 5 </a:t>
            </a:r>
            <a:r>
              <a:rPr lang="fr-FR" dirty="0" err="1" smtClean="0"/>
              <a:t>years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SPI standard </a:t>
            </a:r>
            <a:r>
              <a:rPr lang="fr-FR" dirty="0" err="1" smtClean="0"/>
              <a:t>piezometric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r>
              <a:rPr lang="fr-FR" dirty="0" smtClean="0"/>
              <a:t> index </a:t>
            </a:r>
            <a:r>
              <a:rPr lang="fr-FR" dirty="0" err="1" smtClean="0"/>
              <a:t>indicate</a:t>
            </a:r>
            <a:r>
              <a:rPr lang="fr-FR" dirty="0" smtClean="0"/>
              <a:t> a situation </a:t>
            </a:r>
            <a:r>
              <a:rPr lang="fr-FR" dirty="0" err="1" smtClean="0"/>
              <a:t>between</a:t>
            </a:r>
            <a:r>
              <a:rPr lang="fr-FR" dirty="0" smtClean="0"/>
              <a:t> 2,5 and 5 </a:t>
            </a:r>
            <a:r>
              <a:rPr lang="fr-FR" dirty="0" err="1" smtClean="0"/>
              <a:t>years</a:t>
            </a:r>
            <a:r>
              <a:rPr lang="fr-FR" dirty="0" smtClean="0"/>
              <a:t> dry,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BBFB6-EA16-814E-8BA7-170BD9422392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85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74688" y="801688"/>
            <a:ext cx="5343525" cy="40084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Updating models and creation of forecasts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9754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74688" y="801688"/>
            <a:ext cx="5343525" cy="40084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9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74688" y="801688"/>
            <a:ext cx="5343525" cy="40084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</a:t>
            </a:r>
          </a:p>
          <a:p>
            <a:r>
              <a:rPr lang="fr-FR" dirty="0" smtClean="0"/>
              <a:t> données du BSH</a:t>
            </a:r>
            <a:r>
              <a:rPr lang="fr-FR" baseline="0" dirty="0" smtClean="0"/>
              <a:t> à un instant donné, et le souhait d’afficher la même carte avec une prévision des niveaux 2 mois plus tard.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12BE28-AB0A-4612-9D36-EC53E00236F2}" type="slidenum">
              <a:rPr lang="fr-FR" altLang="fr-FR" smtClean="0"/>
              <a:pPr>
                <a:defRPr/>
              </a:pPr>
              <a:t>14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84641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BBFB6-EA16-814E-8BA7-170BD9422392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17284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maps giving the location of different measuring stations </a:t>
            </a:r>
          </a:p>
          <a:p>
            <a:r>
              <a:rPr lang="en-US" dirty="0" smtClean="0"/>
              <a:t>a map showing specified indicators of the groundwater state and trends in a few months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E2258-9BCA-47E3-8EF7-93D1C3D631D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8667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maps giving the location of different measuring stations </a:t>
            </a:r>
          </a:p>
          <a:p>
            <a:r>
              <a:rPr lang="en-US" dirty="0" smtClean="0"/>
              <a:t>a map showing specified indicators of the groundwater state and trends in a few months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E2258-9BCA-47E3-8EF7-93D1C3D631D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57878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tool shows :</a:t>
            </a:r>
          </a:p>
          <a:p>
            <a:r>
              <a:rPr lang="en-US" dirty="0" smtClean="0"/>
              <a:t>dynamic</a:t>
            </a:r>
            <a:r>
              <a:rPr lang="en-US" baseline="0" dirty="0" smtClean="0"/>
              <a:t> </a:t>
            </a:r>
            <a:r>
              <a:rPr lang="en-US" dirty="0" smtClean="0"/>
              <a:t>graphs drawing to thresholds values </a:t>
            </a:r>
          </a:p>
          <a:p>
            <a:r>
              <a:rPr lang="en-US" dirty="0" smtClean="0"/>
              <a:t>model forecasts as a </a:t>
            </a:r>
            <a:r>
              <a:rPr lang="en-US" dirty="0" err="1" smtClean="0"/>
              <a:t>SensorObservationService</a:t>
            </a:r>
            <a:r>
              <a:rPr lang="en-US" dirty="0" smtClean="0"/>
              <a:t> in addition to the raw data flows</a:t>
            </a:r>
          </a:p>
          <a:p>
            <a:r>
              <a:rPr lang="en-US" dirty="0" smtClean="0"/>
              <a:t>anticipate and get ready to manage a summer drought situation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E2258-9BCA-47E3-8EF7-93D1C3D631D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2181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BBFB6-EA16-814E-8BA7-170BD9422392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43665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BBFB6-EA16-814E-8BA7-170BD9422392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4902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BBFB6-EA16-814E-8BA7-170BD9422392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55058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74688" y="801688"/>
            <a:ext cx="5343525" cy="400843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76383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BBFB6-EA16-814E-8BA7-170BD9422392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91279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74688" y="801688"/>
            <a:ext cx="5343525" cy="400843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2365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74688" y="801688"/>
            <a:ext cx="5343525" cy="40084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state of emergency was declared in 30 departments of France because of drought</a:t>
            </a:r>
          </a:p>
          <a:p>
            <a:r>
              <a:rPr lang="en-US" dirty="0" smtClean="0"/>
              <a:t>Three quarters of groundwater was running a deficit</a:t>
            </a:r>
          </a:p>
          <a:p>
            <a:r>
              <a:rPr lang="en-US" dirty="0" smtClean="0"/>
              <a:t>84 departments in restriction (beyond vigilance)</a:t>
            </a:r>
          </a:p>
          <a:p>
            <a:r>
              <a:rPr lang="en-US" dirty="0" smtClean="0"/>
              <a:t>213 drought decrees :</a:t>
            </a:r>
          </a:p>
          <a:p>
            <a:r>
              <a:rPr lang="en-US" dirty="0" smtClean="0"/>
              <a:t>Vigilance : water saving</a:t>
            </a:r>
          </a:p>
          <a:p>
            <a:r>
              <a:rPr lang="en-US" dirty="0" smtClean="0"/>
              <a:t>Alert : decrease water consuming 3 days per week</a:t>
            </a:r>
          </a:p>
          <a:p>
            <a:r>
              <a:rPr lang="en-US" dirty="0" smtClean="0"/>
              <a:t>Heightened alert : reduction of water abstraction</a:t>
            </a:r>
          </a:p>
          <a:p>
            <a:r>
              <a:rPr lang="en-US" dirty="0" smtClean="0"/>
              <a:t>Crisis : stop of low priority abstraction</a:t>
            </a:r>
          </a:p>
          <a:p>
            <a:endParaRPr lang="en-US" dirty="0" smtClean="0"/>
          </a:p>
          <a:p>
            <a:r>
              <a:rPr lang="fr-FR" dirty="0" smtClean="0"/>
              <a:t>In </a:t>
            </a:r>
            <a:r>
              <a:rPr lang="fr-FR" dirty="0" err="1" smtClean="0"/>
              <a:t>grey</a:t>
            </a:r>
            <a:r>
              <a:rPr lang="fr-FR" dirty="0" smtClean="0"/>
              <a:t> : vigilance -&gt; water restriction</a:t>
            </a:r>
          </a:p>
          <a:p>
            <a:r>
              <a:rPr lang="fr-FR" dirty="0" smtClean="0"/>
              <a:t>In </a:t>
            </a:r>
            <a:r>
              <a:rPr lang="fr-FR" dirty="0" err="1" smtClean="0"/>
              <a:t>red</a:t>
            </a:r>
            <a:r>
              <a:rPr lang="fr-FR" dirty="0" smtClean="0"/>
              <a:t> : </a:t>
            </a:r>
            <a:r>
              <a:rPr lang="fr-FR" dirty="0" err="1" smtClean="0"/>
              <a:t>crisis</a:t>
            </a:r>
            <a:r>
              <a:rPr lang="fr-FR" dirty="0" smtClean="0"/>
              <a:t> – stop of no </a:t>
            </a:r>
            <a:r>
              <a:rPr lang="fr-FR" dirty="0" err="1" smtClean="0"/>
              <a:t>priority</a:t>
            </a:r>
            <a:r>
              <a:rPr lang="fr-FR" dirty="0" smtClean="0"/>
              <a:t> abstraction of </a:t>
            </a:r>
            <a:r>
              <a:rPr lang="fr-FR" dirty="0" err="1" smtClean="0"/>
              <a:t>groundwater</a:t>
            </a:r>
            <a:endParaRPr lang="fr-FR" dirty="0" smtClean="0"/>
          </a:p>
          <a:p>
            <a:r>
              <a:rPr lang="fr-FR" dirty="0" smtClean="0"/>
              <a:t>In </a:t>
            </a:r>
            <a:r>
              <a:rPr lang="fr-FR" dirty="0" err="1" smtClean="0"/>
              <a:t>yellow</a:t>
            </a:r>
            <a:r>
              <a:rPr lang="fr-FR" dirty="0" smtClean="0"/>
              <a:t> : </a:t>
            </a:r>
            <a:r>
              <a:rPr lang="fr-FR" dirty="0" err="1" smtClean="0"/>
              <a:t>alert</a:t>
            </a:r>
            <a:r>
              <a:rPr lang="fr-FR" dirty="0" smtClean="0"/>
              <a:t> -&gt; restriction – </a:t>
            </a:r>
            <a:r>
              <a:rPr lang="fr-FR" dirty="0" err="1" smtClean="0"/>
              <a:t>decrease</a:t>
            </a:r>
            <a:r>
              <a:rPr lang="fr-FR" dirty="0" smtClean="0"/>
              <a:t> of water </a:t>
            </a:r>
            <a:r>
              <a:rPr lang="fr-FR" dirty="0" err="1" smtClean="0"/>
              <a:t>consuming</a:t>
            </a:r>
            <a:r>
              <a:rPr lang="fr-FR" dirty="0" smtClean="0"/>
              <a:t> 3 </a:t>
            </a:r>
            <a:r>
              <a:rPr lang="fr-FR" dirty="0" err="1" smtClean="0"/>
              <a:t>days</a:t>
            </a:r>
            <a:r>
              <a:rPr lang="fr-FR" dirty="0" smtClean="0"/>
              <a:t> per </a:t>
            </a:r>
            <a:r>
              <a:rPr lang="fr-FR" dirty="0" err="1" smtClean="0"/>
              <a:t>week</a:t>
            </a:r>
            <a:endParaRPr lang="fr-FR" dirty="0" smtClean="0"/>
          </a:p>
          <a:p>
            <a:r>
              <a:rPr lang="fr-FR" dirty="0" smtClean="0"/>
              <a:t>In orange : </a:t>
            </a:r>
            <a:r>
              <a:rPr lang="fr-FR" dirty="0" err="1" smtClean="0"/>
              <a:t>heightened</a:t>
            </a:r>
            <a:r>
              <a:rPr lang="fr-FR" dirty="0" smtClean="0"/>
              <a:t> </a:t>
            </a:r>
            <a:r>
              <a:rPr lang="fr-FR" dirty="0" err="1" smtClean="0"/>
              <a:t>alert</a:t>
            </a:r>
            <a:r>
              <a:rPr lang="fr-FR" dirty="0" smtClean="0"/>
              <a:t>. 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2849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BBFB6-EA16-814E-8BA7-170BD9422392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7124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74688" y="801688"/>
            <a:ext cx="5343525" cy="40084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 </a:t>
            </a:r>
            <a:r>
              <a:rPr lang="fr-FR" dirty="0" err="1" smtClean="0"/>
              <a:t>grey</a:t>
            </a:r>
            <a:r>
              <a:rPr lang="fr-FR" dirty="0" smtClean="0"/>
              <a:t> : vigilance -&gt; water restriction</a:t>
            </a:r>
          </a:p>
          <a:p>
            <a:r>
              <a:rPr lang="fr-FR" dirty="0" smtClean="0"/>
              <a:t>In </a:t>
            </a:r>
            <a:r>
              <a:rPr lang="fr-FR" dirty="0" err="1" smtClean="0"/>
              <a:t>red</a:t>
            </a:r>
            <a:r>
              <a:rPr lang="fr-FR" dirty="0" smtClean="0"/>
              <a:t> : </a:t>
            </a:r>
            <a:r>
              <a:rPr lang="fr-FR" dirty="0" err="1" smtClean="0"/>
              <a:t>crisis</a:t>
            </a:r>
            <a:r>
              <a:rPr lang="fr-FR" dirty="0" smtClean="0"/>
              <a:t> – stop of no </a:t>
            </a:r>
            <a:r>
              <a:rPr lang="fr-FR" dirty="0" err="1" smtClean="0"/>
              <a:t>priority</a:t>
            </a:r>
            <a:r>
              <a:rPr lang="fr-FR" dirty="0" smtClean="0"/>
              <a:t> abstraction of </a:t>
            </a:r>
            <a:r>
              <a:rPr lang="fr-FR" dirty="0" err="1" smtClean="0"/>
              <a:t>groundwater</a:t>
            </a:r>
            <a:endParaRPr lang="fr-FR" dirty="0" smtClean="0"/>
          </a:p>
          <a:p>
            <a:r>
              <a:rPr lang="fr-FR" dirty="0" smtClean="0"/>
              <a:t>In </a:t>
            </a:r>
            <a:r>
              <a:rPr lang="fr-FR" dirty="0" err="1" smtClean="0"/>
              <a:t>yellow</a:t>
            </a:r>
            <a:r>
              <a:rPr lang="fr-FR" dirty="0" smtClean="0"/>
              <a:t> : </a:t>
            </a:r>
            <a:r>
              <a:rPr lang="fr-FR" dirty="0" err="1" smtClean="0"/>
              <a:t>alert</a:t>
            </a:r>
            <a:r>
              <a:rPr lang="fr-FR" dirty="0" smtClean="0"/>
              <a:t> -&gt; restriction – </a:t>
            </a:r>
            <a:r>
              <a:rPr lang="fr-FR" dirty="0" err="1" smtClean="0"/>
              <a:t>decrease</a:t>
            </a:r>
            <a:r>
              <a:rPr lang="fr-FR" dirty="0" smtClean="0"/>
              <a:t> of water </a:t>
            </a:r>
            <a:r>
              <a:rPr lang="fr-FR" dirty="0" err="1" smtClean="0"/>
              <a:t>consuming</a:t>
            </a:r>
            <a:r>
              <a:rPr lang="fr-FR" dirty="0" smtClean="0"/>
              <a:t> 3 </a:t>
            </a:r>
            <a:r>
              <a:rPr lang="fr-FR" dirty="0" err="1" smtClean="0"/>
              <a:t>days</a:t>
            </a:r>
            <a:r>
              <a:rPr lang="fr-FR" dirty="0" smtClean="0"/>
              <a:t> per </a:t>
            </a:r>
            <a:r>
              <a:rPr lang="fr-FR" dirty="0" err="1" smtClean="0"/>
              <a:t>week</a:t>
            </a:r>
            <a:endParaRPr lang="fr-FR" dirty="0" smtClean="0"/>
          </a:p>
          <a:p>
            <a:r>
              <a:rPr lang="fr-FR" dirty="0" smtClean="0"/>
              <a:t>In orange : </a:t>
            </a:r>
            <a:r>
              <a:rPr lang="fr-FR" dirty="0" err="1"/>
              <a:t>heightened</a:t>
            </a:r>
            <a:r>
              <a:rPr lang="fr-FR" dirty="0"/>
              <a:t> </a:t>
            </a:r>
            <a:r>
              <a:rPr lang="fr-FR" dirty="0" err="1" smtClean="0"/>
              <a:t>alert</a:t>
            </a:r>
            <a:r>
              <a:rPr lang="fr-FR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47060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BBFB6-EA16-814E-8BA7-170BD9422392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7726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74688" y="801688"/>
            <a:ext cx="5343525" cy="40084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GPRS : General Packet Radio Service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MS PGothic" charset="0"/>
              </a:rPr>
              <a:t>SOS (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MS PGothic" charset="0"/>
              </a:rPr>
              <a:t>Sensor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MS PGothic" charset="0"/>
              </a:rPr>
              <a:t> Observation Service)</a:t>
            </a:r>
            <a:endParaRPr lang="en-US" dirty="0" smtClean="0"/>
          </a:p>
          <a:p>
            <a:r>
              <a:rPr lang="en-US" dirty="0" smtClean="0"/>
              <a:t>OGC SWE (Open Geospatial Consortium, Sensor Web Enablement)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2863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74688" y="801688"/>
            <a:ext cx="5343525" cy="40084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introduction of the standard Sensor Web Enablement in the data collection procedure took place at the same time as a technical evolution</a:t>
            </a:r>
          </a:p>
          <a:p>
            <a:r>
              <a:rPr lang="en-US" dirty="0"/>
              <a:t>Indeed, the deployment of GPRS protocol allowed us to rethink the storage conditions of the raw data itself and its availability.</a:t>
            </a:r>
            <a:endParaRPr lang="fr-FR" dirty="0"/>
          </a:p>
          <a:p>
            <a:endParaRPr lang="fr-FR" dirty="0"/>
          </a:p>
          <a:p>
            <a:r>
              <a:rPr lang="en-US" dirty="0"/>
              <a:t>The workflow presented here corresponds to what is now in operation for sets of GPRS sensors.</a:t>
            </a:r>
          </a:p>
          <a:p>
            <a:endParaRPr lang="en-US" dirty="0"/>
          </a:p>
          <a:p>
            <a:r>
              <a:rPr lang="en-US" dirty="0"/>
              <a:t>We created a central database, called raw database, which concentrate hourly data collected on </a:t>
            </a:r>
            <a:r>
              <a:rPr lang="en-US" b="1" dirty="0"/>
              <a:t>FTP repository </a:t>
            </a:r>
            <a:r>
              <a:rPr lang="en-US" dirty="0"/>
              <a:t>which are pushed piezometers equipped with GPRS</a:t>
            </a:r>
          </a:p>
          <a:p>
            <a:r>
              <a:rPr lang="en-US" dirty="0"/>
              <a:t>The creation of this raw database was an opportunity to introduce the concepts of observation and measurement to prepare for a given exposure in the standard SOS</a:t>
            </a:r>
            <a:r>
              <a:rPr lang="en-US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6211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74688" y="801688"/>
            <a:ext cx="5343525" cy="40084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481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8739188" y="214313"/>
            <a:ext cx="74612" cy="2143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r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9pPr>
          </a:lstStyle>
          <a:p>
            <a:pPr>
              <a:defRPr/>
            </a:pPr>
            <a:r>
              <a:rPr lang="en-US" altLang="en-US" sz="800" smtClean="0">
                <a:solidFill>
                  <a:srgbClr val="FFFFFF"/>
                </a:solidFill>
                <a:latin typeface="Arial" charset="0"/>
              </a:rPr>
              <a:t>®</a:t>
            </a:r>
          </a:p>
        </p:txBody>
      </p:sp>
      <p:pic>
        <p:nvPicPr>
          <p:cNvPr id="5" name="Picture 10" descr="OGC header 2010122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Picture 7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6096000"/>
            <a:ext cx="1381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38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3276600"/>
            <a:ext cx="7772400" cy="1143000"/>
          </a:xfrm>
        </p:spPr>
        <p:txBody>
          <a:bodyPr/>
          <a:lstStyle>
            <a:lvl1pPr>
              <a:defRPr sz="3200"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38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4572000"/>
            <a:ext cx="6400800" cy="1371600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rgbClr val="092E5C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3009900" y="6400800"/>
            <a:ext cx="3276600" cy="3048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r>
              <a:rPr lang="en-US" altLang="en-US" dirty="0"/>
              <a:t>Copyright © </a:t>
            </a:r>
            <a:r>
              <a:rPr lang="en-US" altLang="en-US" dirty="0" smtClean="0"/>
              <a:t>2018 </a:t>
            </a:r>
            <a:r>
              <a:rPr lang="en-US" altLang="en-US" dirty="0"/>
              <a:t>Open Geospatial Consortium</a:t>
            </a:r>
          </a:p>
        </p:txBody>
      </p:sp>
      <p:sp>
        <p:nvSpPr>
          <p:cNvPr id="11" name="Text Box 5"/>
          <p:cNvSpPr txBox="1">
            <a:spLocks noChangeArrowheads="1"/>
          </p:cNvSpPr>
          <p:nvPr userDrawn="1"/>
        </p:nvSpPr>
        <p:spPr bwMode="auto">
          <a:xfrm>
            <a:off x="4453322" y="1101689"/>
            <a:ext cx="1109278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r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en-US" smtClean="0">
                <a:latin typeface="Arial" charset="0"/>
              </a:rPr>
              <a:t>Meeting Sponsors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4"/>
          <a:srcRect t="18372" b="27099"/>
          <a:stretch/>
        </p:blipFill>
        <p:spPr>
          <a:xfrm>
            <a:off x="2209800" y="1371600"/>
            <a:ext cx="2690018" cy="1402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/>
          <a:srcRect r="35000"/>
          <a:stretch/>
        </p:blipFill>
        <p:spPr>
          <a:xfrm>
            <a:off x="5435600" y="1811926"/>
            <a:ext cx="2184400" cy="70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36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Copyright © </a:t>
            </a:r>
            <a:r>
              <a:rPr lang="en-US" altLang="en-US" dirty="0" smtClean="0"/>
              <a:t>2018 </a:t>
            </a:r>
            <a:r>
              <a:rPr lang="en-US" altLang="en-US" dirty="0"/>
              <a:t>Open Geospatial Consortium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F5C08-9863-464B-8ADE-A89BC4109059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4566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5288" y="136525"/>
            <a:ext cx="2170112" cy="60340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1775" y="136525"/>
            <a:ext cx="6361113" cy="60340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Copyright © </a:t>
            </a:r>
            <a:r>
              <a:rPr lang="en-US" altLang="en-US" dirty="0" smtClean="0"/>
              <a:t>2018 </a:t>
            </a:r>
            <a:r>
              <a:rPr lang="en-US" altLang="en-US" dirty="0"/>
              <a:t>Open Geospatial Consortium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3E5D2-22FF-DE40-BB45-5904AFD691AA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7656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 2 titres et énumé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8290" y="1673157"/>
            <a:ext cx="8254655" cy="4526111"/>
          </a:xfrm>
          <a:prstGeom prst="rect">
            <a:avLst/>
          </a:prstGeom>
        </p:spPr>
        <p:txBody>
          <a:bodyPr/>
          <a:lstStyle>
            <a:lvl1pPr marL="342900" indent="-342900" algn="l">
              <a:buClr>
                <a:srgbClr val="FA792A"/>
              </a:buClr>
              <a:buSzPct val="150000"/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FA792A"/>
              </a:buClr>
              <a:buSzPct val="75000"/>
              <a:buFont typeface="Courier New" panose="02070309020205020404" pitchFamily="49" charset="0"/>
              <a:buChar char="o"/>
              <a:defRPr sz="1600"/>
            </a:lvl2pPr>
            <a:lvl3pPr marL="1200150" indent="-285750" algn="l">
              <a:buClr>
                <a:srgbClr val="FA792A"/>
              </a:buClr>
              <a:buSzPct val="50000"/>
              <a:buFont typeface="Wingdings" panose="05000000000000000000" pitchFamily="2" charset="2"/>
              <a:buChar char="ü"/>
              <a:defRPr sz="1600"/>
            </a:lvl3pPr>
            <a:lvl4pPr marL="1657350" indent="-285750" algn="l">
              <a:buClr>
                <a:srgbClr val="FA792A"/>
              </a:buClr>
              <a:buSzPct val="50000"/>
              <a:buFont typeface="Wingdings" panose="05000000000000000000" pitchFamily="2" charset="2"/>
              <a:buChar char="§"/>
              <a:defRPr sz="1600"/>
            </a:lvl4pPr>
            <a:lvl5pPr marL="1828800" indent="0" algn="l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0" hasCustomPrompt="1"/>
          </p:nvPr>
        </p:nvSpPr>
        <p:spPr>
          <a:xfrm>
            <a:off x="418290" y="846878"/>
            <a:ext cx="8244496" cy="4468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smtClean="0"/>
              <a:t>Modifier le style du titre</a:t>
            </a:r>
            <a:endParaRPr lang="fr-FR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1775" y="136525"/>
            <a:ext cx="8683625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89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0"/>
          </p:nvPr>
        </p:nvSpPr>
        <p:spPr>
          <a:xfrm>
            <a:off x="417513" y="1303338"/>
            <a:ext cx="8259762" cy="4621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1775" y="136525"/>
            <a:ext cx="8683625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320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 1 titre + image + énumé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22579" y="1235413"/>
            <a:ext cx="5550365" cy="4565023"/>
          </a:xfrm>
          <a:prstGeom prst="rect">
            <a:avLst/>
          </a:prstGeom>
        </p:spPr>
        <p:txBody>
          <a:bodyPr/>
          <a:lstStyle>
            <a:lvl1pPr marL="342900" indent="-342900" algn="l">
              <a:buClr>
                <a:srgbClr val="FA792A"/>
              </a:buClr>
              <a:buSzPct val="150000"/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FA792A"/>
              </a:buClr>
              <a:buSzPct val="75000"/>
              <a:buFont typeface="Courier New" panose="02070309020205020404" pitchFamily="49" charset="0"/>
              <a:buChar char="o"/>
              <a:defRPr sz="1600"/>
            </a:lvl2pPr>
            <a:lvl3pPr marL="1200150" indent="-285750" algn="l">
              <a:buClr>
                <a:srgbClr val="FA792A"/>
              </a:buClr>
              <a:buSzPct val="50000"/>
              <a:buFont typeface="Wingdings" panose="05000000000000000000" pitchFamily="2" charset="2"/>
              <a:buChar char="ü"/>
              <a:defRPr sz="1600"/>
            </a:lvl3pPr>
            <a:lvl4pPr marL="1657350" indent="-285750" algn="l">
              <a:buClr>
                <a:srgbClr val="FA792A"/>
              </a:buClr>
              <a:buSzPct val="50000"/>
              <a:buFont typeface="Wingdings" panose="05000000000000000000" pitchFamily="2" charset="2"/>
              <a:buChar char="§"/>
              <a:defRPr sz="1600"/>
            </a:lvl4pPr>
            <a:lvl5pPr marL="1828800" indent="0" algn="l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122579" y="365672"/>
            <a:ext cx="5550365" cy="675237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17" name="Espace réservé pour une image  1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928026" cy="636111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7940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Copyright © </a:t>
            </a:r>
            <a:r>
              <a:rPr lang="en-US" altLang="en-US" dirty="0" smtClean="0"/>
              <a:t>2018 </a:t>
            </a:r>
            <a:r>
              <a:rPr lang="en-US" altLang="en-US" dirty="0"/>
              <a:t>Open Geospatial Consortium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BF124-AF04-5448-81DF-7A81BF3CA465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5088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Copyright © </a:t>
            </a:r>
            <a:r>
              <a:rPr lang="en-US" altLang="en-US" dirty="0" smtClean="0"/>
              <a:t>2018 </a:t>
            </a:r>
            <a:r>
              <a:rPr lang="en-US" altLang="en-US" dirty="0"/>
              <a:t>Open Geospatial Consortium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96FCB-D23A-A24C-9D82-3F41F4AC5DA0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372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075" y="1279525"/>
            <a:ext cx="4152900" cy="4891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75" y="1279525"/>
            <a:ext cx="4152900" cy="4891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Copyright © </a:t>
            </a:r>
            <a:r>
              <a:rPr lang="en-US" altLang="en-US" dirty="0" smtClean="0"/>
              <a:t>2018 </a:t>
            </a:r>
            <a:r>
              <a:rPr lang="en-US" altLang="en-US" dirty="0"/>
              <a:t>Open Geospatial Consortium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66CF4-B06C-C644-947A-3193A300C1B1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6163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Copyright © </a:t>
            </a:r>
            <a:r>
              <a:rPr lang="en-US" altLang="en-US" dirty="0" smtClean="0"/>
              <a:t>2018 </a:t>
            </a:r>
            <a:r>
              <a:rPr lang="en-US" altLang="en-US" dirty="0"/>
              <a:t>Open Geospatial Consortium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6F97B-9CFF-B245-85B9-914B1C89C386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215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Copyright © </a:t>
            </a:r>
            <a:r>
              <a:rPr lang="en-US" altLang="en-US" dirty="0" smtClean="0"/>
              <a:t>2018 </a:t>
            </a:r>
            <a:r>
              <a:rPr lang="en-US" altLang="en-US" dirty="0"/>
              <a:t>Open Geospatial Consortium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45999-4989-CE46-9052-5F6CD8C2D654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90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Copyright © </a:t>
            </a:r>
            <a:r>
              <a:rPr lang="en-US" altLang="en-US" dirty="0" smtClean="0"/>
              <a:t>2018 </a:t>
            </a:r>
            <a:r>
              <a:rPr lang="en-US" altLang="en-US" dirty="0"/>
              <a:t>Open Geospatial Consortium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E257F-3AC2-0942-956E-433F540C01CE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4679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Copyright © </a:t>
            </a:r>
            <a:r>
              <a:rPr lang="en-US" altLang="en-US" dirty="0" smtClean="0"/>
              <a:t>2018 </a:t>
            </a:r>
            <a:r>
              <a:rPr lang="en-US" altLang="en-US" dirty="0"/>
              <a:t>Open Geospatial Consortium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5DC85-1E39-6F45-8D26-88CB57EE5C7C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7511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Copyright © </a:t>
            </a:r>
            <a:r>
              <a:rPr lang="en-US" altLang="en-US" dirty="0" smtClean="0"/>
              <a:t>2018 </a:t>
            </a:r>
            <a:r>
              <a:rPr lang="en-US" altLang="en-US" dirty="0"/>
              <a:t>Open Geospatial Consortium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941DA-054F-A74C-AF1A-5876988B7CF6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985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5" y="776288"/>
            <a:ext cx="845502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1775" y="136525"/>
            <a:ext cx="86836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1279525"/>
            <a:ext cx="8458200" cy="48910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6285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3388" y="65532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900" b="0">
                <a:solidFill>
                  <a:srgbClr val="092E5C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 dirty="0"/>
              <a:t>Copyright © </a:t>
            </a:r>
            <a:r>
              <a:rPr lang="en-US" altLang="en-US" dirty="0" smtClean="0"/>
              <a:t>2018 </a:t>
            </a:r>
            <a:r>
              <a:rPr lang="en-US" altLang="en-US" dirty="0"/>
              <a:t>Open Geospatial Consortium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961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 b="0">
                <a:solidFill>
                  <a:srgbClr val="092E5C"/>
                </a:solidFill>
                <a:latin typeface="Arial" charset="0"/>
              </a:defRPr>
            </a:lvl1pPr>
          </a:lstStyle>
          <a:p>
            <a:pPr>
              <a:defRPr/>
            </a:pPr>
            <a:fld id="{27D0F9EB-4EAC-1044-9312-C01285DE51F3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  <p:sp>
        <p:nvSpPr>
          <p:cNvPr id="1031" name="Text Box 16"/>
          <p:cNvSpPr txBox="1">
            <a:spLocks noChangeArrowheads="1"/>
          </p:cNvSpPr>
          <p:nvPr/>
        </p:nvSpPr>
        <p:spPr bwMode="auto">
          <a:xfrm>
            <a:off x="333375" y="6219825"/>
            <a:ext cx="1157288" cy="6096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4000" smtClean="0">
                <a:solidFill>
                  <a:schemeClr val="tx2"/>
                </a:solidFill>
                <a:latin typeface="Times New Roman" charset="0"/>
              </a:rPr>
              <a:t>OGC</a:t>
            </a:r>
          </a:p>
        </p:txBody>
      </p:sp>
      <p:sp>
        <p:nvSpPr>
          <p:cNvPr id="1032" name="Text Box 20"/>
          <p:cNvSpPr txBox="1">
            <a:spLocks noChangeArrowheads="1"/>
          </p:cNvSpPr>
          <p:nvPr/>
        </p:nvSpPr>
        <p:spPr bwMode="auto">
          <a:xfrm>
            <a:off x="1498600" y="6270625"/>
            <a:ext cx="93663" cy="2444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r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-128"/>
              </a:defRPr>
            </a:lvl9pPr>
          </a:lstStyle>
          <a:p>
            <a:pPr>
              <a:defRPr/>
            </a:pPr>
            <a:r>
              <a:rPr lang="en-US" altLang="en-US" smtClean="0">
                <a:solidFill>
                  <a:schemeClr val="tx2"/>
                </a:solidFill>
                <a:latin typeface="Arial" charset="0"/>
              </a:rPr>
              <a:t>®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4" r:id="rId12"/>
    <p:sldLayoutId id="2147484005" r:id="rId13"/>
    <p:sldLayoutId id="2147484006" r:id="rId1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MS PGothic" pitchFamily="34" charset="-128"/>
          <a:cs typeface="MS PGothic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33363" indent="-233363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•"/>
        <a:defRPr sz="24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1pPr>
      <a:lvl2pPr marL="569913" indent="-22225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–"/>
        <a:defRPr sz="20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2pPr>
      <a:lvl3pPr marL="9128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•"/>
        <a:defRPr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3pPr>
      <a:lvl4pPr marL="12557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–"/>
        <a:defRPr sz="1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4pPr>
      <a:lvl5pPr marL="15986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»"/>
        <a:defRPr sz="1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5pPr>
      <a:lvl6pPr marL="20558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»"/>
        <a:defRPr sz="1600">
          <a:solidFill>
            <a:schemeClr val="tx2"/>
          </a:solidFill>
          <a:latin typeface="+mn-lt"/>
        </a:defRPr>
      </a:lvl6pPr>
      <a:lvl7pPr marL="25130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»"/>
        <a:defRPr sz="1600">
          <a:solidFill>
            <a:schemeClr val="tx2"/>
          </a:solidFill>
          <a:latin typeface="+mn-lt"/>
        </a:defRPr>
      </a:lvl7pPr>
      <a:lvl8pPr marL="29702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»"/>
        <a:defRPr sz="1600">
          <a:solidFill>
            <a:schemeClr val="tx2"/>
          </a:solidFill>
          <a:latin typeface="+mn-lt"/>
        </a:defRPr>
      </a:lvl8pPr>
      <a:lvl9pPr marL="34274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»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mailto:s.grellet@brgm.fr" TargetMode="External"/><Relationship Id="rId3" Type="http://schemas.openxmlformats.org/officeDocument/2006/relationships/hyperlink" Target="mailto:b.mougin@brgm.fr" TargetMode="External"/><Relationship Id="rId7" Type="http://schemas.openxmlformats.org/officeDocument/2006/relationships/hyperlink" Target="mailto:s.loigerot@brgm.fr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.nicolas@brgm.fr" TargetMode="External"/><Relationship Id="rId5" Type="http://schemas.openxmlformats.org/officeDocument/2006/relationships/hyperlink" Target="mailto:y.vigier@brgm.fr" TargetMode="External"/><Relationship Id="rId4" Type="http://schemas.openxmlformats.org/officeDocument/2006/relationships/hyperlink" Target="mailto:h.bessiere@brgm.f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mailto:h.bessiere@brgm.fr" TargetMode="External"/><Relationship Id="rId3" Type="http://schemas.openxmlformats.org/officeDocument/2006/relationships/image" Target="../media/image20.jp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xternal.opengeospatial.org/twiki_public/pub/HydrologyDWG/OrleansWorkshop2015/20150922_BRGM_sensor.ppt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76600"/>
            <a:ext cx="9144000" cy="1143000"/>
          </a:xfrm>
        </p:spPr>
        <p:txBody>
          <a:bodyPr/>
          <a:lstStyle/>
          <a:p>
            <a:r>
              <a:rPr lang="en-US" dirty="0" smtClean="0"/>
              <a:t>Hydrology DWG </a:t>
            </a:r>
            <a:r>
              <a:rPr lang="en-US" dirty="0" smtClean="0"/>
              <a:t>– </a:t>
            </a:r>
            <a:br>
              <a:rPr lang="en-US" dirty="0" smtClean="0"/>
            </a:br>
            <a:r>
              <a:rPr lang="en-US" dirty="0" smtClean="0">
                <a:effectLst/>
              </a:rPr>
              <a:t>Groundwater </a:t>
            </a:r>
            <a:r>
              <a:rPr lang="en-US" dirty="0">
                <a:effectLst/>
              </a:rPr>
              <a:t>level forecast using </a:t>
            </a:r>
            <a:r>
              <a:rPr lang="en-US" dirty="0" err="1" smtClean="0">
                <a:effectLst/>
              </a:rPr>
              <a:t>SensorWeb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flows : "</a:t>
            </a:r>
            <a:r>
              <a:rPr lang="en-US" dirty="0" err="1">
                <a:effectLst/>
              </a:rPr>
              <a:t>MétéEAU</a:t>
            </a:r>
            <a:r>
              <a:rPr lang="en-US" dirty="0">
                <a:effectLst/>
              </a:rPr>
              <a:t> des nappes"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 smtClean="0">
                <a:ea typeface="MS PGothic" charset="-128"/>
              </a:rPr>
              <a:t>106th </a:t>
            </a:r>
            <a:r>
              <a:rPr lang="en-US" altLang="en-US" dirty="0">
                <a:ea typeface="MS PGothic" charset="-128"/>
              </a:rPr>
              <a:t>OGC Technical Committee</a:t>
            </a:r>
          </a:p>
          <a:p>
            <a:r>
              <a:rPr lang="en-US" altLang="en-US" dirty="0" smtClean="0">
                <a:ea typeface="MS PGothic" charset="-128"/>
              </a:rPr>
              <a:t>Orléans, France</a:t>
            </a:r>
            <a:endParaRPr lang="en-US" altLang="en-US" dirty="0">
              <a:ea typeface="MS PGothic" charset="-128"/>
            </a:endParaRPr>
          </a:p>
          <a:p>
            <a:r>
              <a:rPr lang="en-US" altLang="en-US" dirty="0" smtClean="0">
                <a:ea typeface="MS PGothic" charset="-128"/>
              </a:rPr>
              <a:t>BESSIERE Hélène</a:t>
            </a:r>
            <a:endParaRPr lang="en-US" altLang="en-US" dirty="0">
              <a:ea typeface="MS PGothic" charset="-128"/>
            </a:endParaRPr>
          </a:p>
          <a:p>
            <a:r>
              <a:rPr lang="en-US" altLang="en-US" dirty="0" smtClean="0">
                <a:ea typeface="MS PGothic" charset="-128"/>
              </a:rPr>
              <a:t>22 March 2018</a:t>
            </a:r>
            <a:endParaRPr lang="en-US" altLang="en-US" dirty="0">
              <a:ea typeface="MS PGothic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Copyright © 2018 Open Geospatial Consortium</a:t>
            </a:r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24181" y="1253896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06921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11"/>
          <p:cNvPicPr preferRelativeResize="0"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378" y="1493091"/>
            <a:ext cx="3293622" cy="3540375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3564378" y="5084965"/>
            <a:ext cx="3293621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75"/>
              </a:lnSpc>
            </a:pPr>
            <a:r>
              <a:rPr lang="en-US" sz="1500" dirty="0">
                <a:solidFill>
                  <a:srgbClr val="E87B1C"/>
                </a:solidFill>
                <a:latin typeface="Arial" pitchFamily="34" charset="0"/>
              </a:rPr>
              <a:t>1700</a:t>
            </a:r>
            <a:r>
              <a:rPr lang="en-US" sz="1200" dirty="0">
                <a:solidFill>
                  <a:srgbClr val="E87B1C"/>
                </a:solidFill>
                <a:latin typeface="Arial" pitchFamily="34" charset="0"/>
              </a:rPr>
              <a:t> stations including</a:t>
            </a:r>
            <a:br>
              <a:rPr lang="en-US" sz="1200" dirty="0">
                <a:solidFill>
                  <a:srgbClr val="E87B1C"/>
                </a:solidFill>
                <a:latin typeface="Arial" pitchFamily="34" charset="0"/>
              </a:rPr>
            </a:br>
            <a:r>
              <a:rPr lang="en-US" sz="1500" dirty="0">
                <a:solidFill>
                  <a:srgbClr val="E87B1C"/>
                </a:solidFill>
                <a:latin typeface="Arial" pitchFamily="34" charset="0"/>
              </a:rPr>
              <a:t>1450</a:t>
            </a:r>
            <a:r>
              <a:rPr lang="en-US" sz="1200" dirty="0">
                <a:solidFill>
                  <a:srgbClr val="E87B1C"/>
                </a:solidFill>
                <a:latin typeface="Arial" pitchFamily="34" charset="0"/>
              </a:rPr>
              <a:t> managed by the BRGM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78585" y="2255558"/>
            <a:ext cx="1158578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en-US" sz="825" i="1" dirty="0">
                <a:solidFill>
                  <a:srgbClr val="FF0000"/>
                </a:solidFill>
                <a:latin typeface="Arial" pitchFamily="34" charset="0"/>
              </a:rPr>
              <a:t>Nicolas et al., 2013</a:t>
            </a:r>
            <a:endParaRPr lang="fr-FR" sz="825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85800" y="1366968"/>
            <a:ext cx="2878578" cy="3921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endParaRPr lang="fr-FR" sz="1600" cap="all" dirty="0">
              <a:solidFill>
                <a:srgbClr val="E87B1C"/>
              </a:solidFill>
              <a:latin typeface="Arial" pitchFamily="34" charset="0"/>
            </a:endParaRPr>
          </a:p>
          <a:p>
            <a:pPr marL="189000" indent="-189000">
              <a:spcAft>
                <a:spcPts val="45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BRGM works on improving its national piezometric data network</a:t>
            </a:r>
          </a:p>
          <a:p>
            <a:pPr marL="189000" indent="-189000">
              <a:spcAft>
                <a:spcPts val="45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189000" indent="-189000">
              <a:spcAft>
                <a:spcPts val="45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Raw data from sensors are exposed in interoperable formats and services in accordance with international open standards for sensorWeb interoperability and European rules </a:t>
            </a:r>
          </a:p>
          <a:p>
            <a:pPr marL="189000" indent="-189000">
              <a:spcAft>
                <a:spcPts val="45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450"/>
              </a:spcAft>
              <a:buClr>
                <a:srgbClr val="E87B1C"/>
              </a:buClr>
              <a:buSzPct val="105000"/>
            </a:pPr>
            <a:r>
              <a:rPr lang="en-US" sz="1100" i="1" dirty="0">
                <a:latin typeface="Arial" pitchFamily="34" charset="0"/>
                <a:cs typeface="Arial" pitchFamily="34" charset="0"/>
              </a:rPr>
              <a:t>INSPIRE directive guidance on the use of Observations &amp; Measurements and OGC SWE - Sensor Web Enablement Framework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14400" y="5975992"/>
            <a:ext cx="2826599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75" dirty="0">
                <a:solidFill>
                  <a:srgbClr val="005A74"/>
                </a:solidFill>
                <a:latin typeface="Arial" pitchFamily="34" charset="0"/>
              </a:rPr>
              <a:t>BRGM</a:t>
            </a:r>
            <a:r>
              <a:rPr lang="fr-FR" sz="675" dirty="0">
                <a:solidFill>
                  <a:srgbClr val="005A74"/>
                </a:solidFill>
              </a:rPr>
              <a:t> THE </a:t>
            </a:r>
            <a:r>
              <a:rPr lang="en-GB" sz="675" dirty="0">
                <a:solidFill>
                  <a:srgbClr val="005A74"/>
                </a:solidFill>
              </a:rPr>
              <a:t>FRENCH GEOLOGICAL SURVEY</a:t>
            </a:r>
            <a:r>
              <a:rPr lang="fr-FR" sz="675" dirty="0">
                <a:solidFill>
                  <a:srgbClr val="005A74"/>
                </a:solidFill>
              </a:rPr>
              <a:t> </a:t>
            </a:r>
            <a:r>
              <a:rPr lang="fr-FR" sz="675" dirty="0">
                <a:solidFill>
                  <a:srgbClr val="005A74"/>
                </a:solidFill>
                <a:latin typeface="Arial" pitchFamily="34" charset="0"/>
              </a:rPr>
              <a:t>WWW.BRGM.EU</a:t>
            </a:r>
          </a:p>
        </p:txBody>
      </p:sp>
      <p:pic>
        <p:nvPicPr>
          <p:cNvPr id="10" name="15d12d2b-226c-42aa-8259-6594e4aac64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20503" y="5104669"/>
            <a:ext cx="899504" cy="353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hape 462"/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6121" y="2975989"/>
            <a:ext cx="1292079" cy="19381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7127928" y="1889176"/>
            <a:ext cx="129207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en-US" sz="1050" cap="all" dirty="0">
                <a:latin typeface="Arial" pitchFamily="34" charset="0"/>
              </a:rPr>
              <a:t>Borehole equipped with real-time</a:t>
            </a:r>
            <a:br>
              <a:rPr lang="en-US" sz="1050" cap="all" dirty="0">
                <a:latin typeface="Arial" pitchFamily="34" charset="0"/>
              </a:rPr>
            </a:br>
            <a:r>
              <a:rPr lang="en-US" sz="1050" cap="all" dirty="0">
                <a:latin typeface="Arial" pitchFamily="34" charset="0"/>
              </a:rPr>
              <a:t>data transmission </a:t>
            </a:r>
            <a:r>
              <a:rPr lang="fr-FR" sz="1050" cap="all" dirty="0" err="1">
                <a:latin typeface="Arial" pitchFamily="34" charset="0"/>
              </a:rPr>
              <a:t>sensor</a:t>
            </a:r>
            <a:r>
              <a:rPr lang="fr-FR" sz="1050" cap="all" dirty="0">
                <a:latin typeface="Arial" pitchFamily="34" charset="0"/>
              </a:rPr>
              <a:t> (GPRS)</a:t>
            </a:r>
            <a:endParaRPr lang="en-US" sz="1050" cap="all" dirty="0">
              <a:latin typeface="Arial" pitchFamily="34" charset="0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1775" y="136525"/>
            <a:ext cx="8683625" cy="68580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a typeface="MS PGothic" charset="-128"/>
              </a:rPr>
              <a:t>French national </a:t>
            </a:r>
            <a:r>
              <a:rPr lang="en-US" altLang="en-US" dirty="0" err="1">
                <a:ea typeface="MS PGothic" charset="-128"/>
              </a:rPr>
              <a:t>piezometric</a:t>
            </a:r>
            <a:r>
              <a:rPr lang="en-US" altLang="en-US" dirty="0">
                <a:ea typeface="MS PGothic" charset="-128"/>
              </a:rPr>
              <a:t> network</a:t>
            </a:r>
          </a:p>
        </p:txBody>
      </p:sp>
    </p:spTree>
    <p:extLst>
      <p:ext uri="{BB962C8B-B14F-4D97-AF65-F5344CB8AC3E}">
        <p14:creationId xmlns:p14="http://schemas.microsoft.com/office/powerpoint/2010/main" val="331010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231775" y="136525"/>
            <a:ext cx="86836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itchFamily="34" charset="-128"/>
                <a:cs typeface="MS PGothic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b="0" kern="0" dirty="0">
                <a:ea typeface="MS PGothic" charset="-128"/>
              </a:rPr>
              <a:t>Piezometer of </a:t>
            </a:r>
            <a:r>
              <a:rPr lang="en-US" altLang="en-US" b="0" kern="0" dirty="0" err="1">
                <a:ea typeface="MS PGothic" charset="-128"/>
              </a:rPr>
              <a:t>Vailly</a:t>
            </a:r>
            <a:r>
              <a:rPr lang="en-US" altLang="en-US" b="0" kern="0" dirty="0">
                <a:ea typeface="MS PGothic" charset="-128"/>
              </a:rPr>
              <a:t> (Aube)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428018" y="990600"/>
            <a:ext cx="5227936" cy="2201879"/>
            <a:chOff x="683568" y="708793"/>
            <a:chExt cx="7260017" cy="3274114"/>
          </a:xfrm>
          <a:solidFill>
            <a:schemeClr val="bg1">
              <a:lumMod val="95000"/>
            </a:schemeClr>
          </a:solidFill>
        </p:grpSpPr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124744"/>
              <a:ext cx="6527676" cy="2858163"/>
            </a:xfrm>
            <a:prstGeom prst="rect">
              <a:avLst/>
            </a:prstGeom>
            <a:grpFill/>
            <a:ln>
              <a:noFill/>
            </a:ln>
            <a:effectLst/>
            <a:extLst/>
          </p:spPr>
        </p:pic>
        <p:cxnSp>
          <p:nvCxnSpPr>
            <p:cNvPr id="12" name="Connecteur droit avec flèche 2"/>
            <p:cNvCxnSpPr>
              <a:cxnSpLocks noChangeShapeType="1"/>
            </p:cNvCxnSpPr>
            <p:nvPr/>
          </p:nvCxnSpPr>
          <p:spPr bwMode="auto">
            <a:xfrm flipH="1">
              <a:off x="6919145" y="1124744"/>
              <a:ext cx="73024" cy="797952"/>
            </a:xfrm>
            <a:prstGeom prst="straightConnector1">
              <a:avLst/>
            </a:prstGeom>
            <a:grp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Connecteur droit avec flèche 8"/>
            <p:cNvCxnSpPr>
              <a:cxnSpLocks noChangeShapeType="1"/>
            </p:cNvCxnSpPr>
            <p:nvPr/>
          </p:nvCxnSpPr>
          <p:spPr bwMode="auto">
            <a:xfrm flipH="1">
              <a:off x="6342882" y="1124744"/>
              <a:ext cx="649287" cy="550361"/>
            </a:xfrm>
            <a:prstGeom prst="straightConnector1">
              <a:avLst/>
            </a:prstGeom>
            <a:grp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Connecteur droit avec flèche 10"/>
            <p:cNvCxnSpPr>
              <a:cxnSpLocks noChangeShapeType="1"/>
            </p:cNvCxnSpPr>
            <p:nvPr/>
          </p:nvCxnSpPr>
          <p:spPr bwMode="auto">
            <a:xfrm flipH="1">
              <a:off x="6618340" y="1124744"/>
              <a:ext cx="373829" cy="989468"/>
            </a:xfrm>
            <a:prstGeom prst="straightConnector1">
              <a:avLst/>
            </a:prstGeom>
            <a:grp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Connecteur droit avec flèche 12"/>
            <p:cNvCxnSpPr>
              <a:cxnSpLocks noChangeShapeType="1"/>
            </p:cNvCxnSpPr>
            <p:nvPr/>
          </p:nvCxnSpPr>
          <p:spPr bwMode="auto">
            <a:xfrm>
              <a:off x="6992169" y="1124744"/>
              <a:ext cx="134169" cy="1266487"/>
            </a:xfrm>
            <a:prstGeom prst="straightConnector1">
              <a:avLst/>
            </a:prstGeom>
            <a:grp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ZoneTexte 11"/>
            <p:cNvSpPr txBox="1">
              <a:spLocks noChangeArrowheads="1"/>
            </p:cNvSpPr>
            <p:nvPr/>
          </p:nvSpPr>
          <p:spPr bwMode="auto">
            <a:xfrm>
              <a:off x="6220150" y="708793"/>
              <a:ext cx="1723435" cy="4118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3A7A8F"/>
                </a:buClr>
                <a:buSzPct val="150000"/>
                <a:buChar char="&gt;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3A7A8F"/>
                </a:buClr>
                <a:buSzPct val="150000"/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3A7A8F"/>
                </a:buClr>
                <a:buSzPct val="150000"/>
                <a:buChar char="–"/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200" b="0" dirty="0">
                  <a:latin typeface="+mn-lt"/>
                </a:rPr>
                <a:t>Max high </a:t>
              </a:r>
              <a:r>
                <a:rPr lang="fr-FR" altLang="fr-FR" sz="1200" b="0" dirty="0" err="1">
                  <a:latin typeface="+mn-lt"/>
                </a:rPr>
                <a:t>levels</a:t>
              </a:r>
              <a:endParaRPr lang="fr-FR" altLang="fr-FR" sz="1200" b="0" dirty="0">
                <a:latin typeface="+mn-lt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489473" y="1675105"/>
              <a:ext cx="1923784" cy="44621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fr-FR" sz="1350" dirty="0"/>
                <a:t> </a:t>
              </a:r>
              <a:r>
                <a:rPr lang="fr-FR" sz="1050" b="1" cap="all" dirty="0" err="1">
                  <a:latin typeface="Arial" pitchFamily="34" charset="0"/>
                </a:rPr>
                <a:t>Chalk</a:t>
              </a:r>
              <a:r>
                <a:rPr lang="fr-FR" sz="1050" b="1" cap="all" dirty="0">
                  <a:latin typeface="Arial" pitchFamily="34" charset="0"/>
                </a:rPr>
                <a:t> </a:t>
              </a:r>
              <a:r>
                <a:rPr lang="fr-FR" sz="1050" b="1" cap="all" dirty="0" err="1">
                  <a:latin typeface="Arial" pitchFamily="34" charset="0"/>
                </a:rPr>
                <a:t>aquifer</a:t>
              </a:r>
              <a:r>
                <a:rPr lang="fr-FR" sz="1050" b="1" cap="all" dirty="0">
                  <a:latin typeface="Arial" pitchFamily="34" charset="0"/>
                </a:rPr>
                <a:t> </a:t>
              </a:r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976769" y="3627155"/>
            <a:ext cx="4328875" cy="25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75"/>
              </a:lnSpc>
            </a:pPr>
            <a:r>
              <a:rPr lang="fr-FR" sz="1600" b="1" dirty="0">
                <a:solidFill>
                  <a:srgbClr val="E87B1C"/>
                </a:solidFill>
                <a:latin typeface="Arial" pitchFamily="34" charset="0"/>
              </a:rPr>
              <a:t>IPS Standard </a:t>
            </a:r>
            <a:r>
              <a:rPr lang="fr-FR" sz="1600" b="1" dirty="0" err="1">
                <a:solidFill>
                  <a:srgbClr val="E87B1C"/>
                </a:solidFill>
                <a:latin typeface="Arial" pitchFamily="34" charset="0"/>
              </a:rPr>
              <a:t>Piezometric</a:t>
            </a:r>
            <a:r>
              <a:rPr lang="fr-FR" sz="16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fr-FR" sz="1600" b="1" dirty="0" err="1" smtClean="0">
                <a:solidFill>
                  <a:srgbClr val="E87B1C"/>
                </a:solidFill>
                <a:latin typeface="Arial" pitchFamily="34" charset="0"/>
              </a:rPr>
              <a:t>Level</a:t>
            </a:r>
            <a:r>
              <a:rPr lang="fr-FR" sz="1600" b="1" dirty="0" smtClean="0">
                <a:solidFill>
                  <a:srgbClr val="E87B1C"/>
                </a:solidFill>
                <a:latin typeface="Arial" pitchFamily="34" charset="0"/>
              </a:rPr>
              <a:t> Index</a:t>
            </a:r>
            <a:endParaRPr lang="fr-FR" sz="1600" b="1" dirty="0">
              <a:solidFill>
                <a:srgbClr val="E87B1C"/>
              </a:solidFill>
              <a:latin typeface="Arial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304801" y="3581400"/>
            <a:ext cx="8185659" cy="2664356"/>
            <a:chOff x="310627" y="3612809"/>
            <a:chExt cx="7842773" cy="2396242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0627" y="3612809"/>
              <a:ext cx="5246913" cy="2396242"/>
            </a:xfrm>
            <a:prstGeom prst="rect">
              <a:avLst/>
            </a:prstGeom>
          </p:spPr>
        </p:pic>
        <p:grpSp>
          <p:nvGrpSpPr>
            <p:cNvPr id="19" name="Groupe 18"/>
            <p:cNvGrpSpPr/>
            <p:nvPr/>
          </p:nvGrpSpPr>
          <p:grpSpPr>
            <a:xfrm>
              <a:off x="5473710" y="4212769"/>
              <a:ext cx="2679690" cy="1695336"/>
              <a:chOff x="-2882900" y="2857282"/>
              <a:chExt cx="2449191" cy="2406134"/>
            </a:xfrm>
          </p:grpSpPr>
          <p:pic>
            <p:nvPicPr>
              <p:cNvPr id="20" name="Picture 6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498" t="28277" r="5279" b="24454"/>
              <a:stretch/>
            </p:blipFill>
            <p:spPr bwMode="auto">
              <a:xfrm>
                <a:off x="-2882900" y="2880001"/>
                <a:ext cx="2449191" cy="2325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ZoneTexte 20"/>
              <p:cNvSpPr txBox="1"/>
              <p:nvPr/>
            </p:nvSpPr>
            <p:spPr>
              <a:xfrm>
                <a:off x="-2628801" y="2857282"/>
                <a:ext cx="2195092" cy="240613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250"/>
                  </a:lnSpc>
                </a:pPr>
                <a:r>
                  <a:rPr lang="fr-FR" b="1" dirty="0"/>
                  <a:t>More </a:t>
                </a:r>
                <a:r>
                  <a:rPr lang="fr-FR" b="1" dirty="0" err="1"/>
                  <a:t>than</a:t>
                </a:r>
                <a:r>
                  <a:rPr lang="fr-FR" b="1" dirty="0"/>
                  <a:t> 10 </a:t>
                </a:r>
                <a:r>
                  <a:rPr lang="fr-FR" b="1" dirty="0" err="1"/>
                  <a:t>years</a:t>
                </a:r>
                <a:r>
                  <a:rPr lang="fr-FR" b="1" dirty="0"/>
                  <a:t> </a:t>
                </a:r>
                <a:r>
                  <a:rPr lang="fr-FR" b="1" dirty="0" err="1"/>
                  <a:t>wet</a:t>
                </a:r>
                <a:endParaRPr lang="fr-FR" b="1" dirty="0"/>
              </a:p>
              <a:p>
                <a:pPr>
                  <a:lnSpc>
                    <a:spcPts val="1250"/>
                  </a:lnSpc>
                </a:pPr>
                <a:r>
                  <a:rPr lang="fr-FR" b="1" dirty="0" err="1"/>
                  <a:t>Between</a:t>
                </a:r>
                <a:r>
                  <a:rPr lang="fr-FR" b="1" dirty="0"/>
                  <a:t>  5 and 10 </a:t>
                </a:r>
                <a:r>
                  <a:rPr lang="fr-FR" b="1" dirty="0" err="1"/>
                  <a:t>years</a:t>
                </a:r>
                <a:r>
                  <a:rPr lang="fr-FR" b="1" dirty="0"/>
                  <a:t> </a:t>
                </a:r>
                <a:r>
                  <a:rPr lang="fr-FR" b="1" dirty="0" err="1"/>
                  <a:t>wet</a:t>
                </a:r>
                <a:endParaRPr lang="fr-FR" b="1" dirty="0"/>
              </a:p>
              <a:p>
                <a:pPr>
                  <a:lnSpc>
                    <a:spcPts val="1250"/>
                  </a:lnSpc>
                </a:pPr>
                <a:r>
                  <a:rPr lang="fr-FR" b="1" dirty="0" err="1"/>
                  <a:t>Between</a:t>
                </a:r>
                <a:r>
                  <a:rPr lang="fr-FR" b="1" dirty="0"/>
                  <a:t> 2,5 and 5 </a:t>
                </a:r>
                <a:r>
                  <a:rPr lang="fr-FR" b="1" dirty="0" err="1"/>
                  <a:t>years</a:t>
                </a:r>
                <a:r>
                  <a:rPr lang="fr-FR" b="1" dirty="0"/>
                  <a:t> </a:t>
                </a:r>
                <a:r>
                  <a:rPr lang="fr-FR" b="1" dirty="0" err="1"/>
                  <a:t>wet</a:t>
                </a:r>
                <a:endParaRPr lang="fr-FR" b="1" dirty="0"/>
              </a:p>
              <a:p>
                <a:pPr>
                  <a:lnSpc>
                    <a:spcPts val="1250"/>
                  </a:lnSpc>
                </a:pPr>
                <a:r>
                  <a:rPr lang="fr-FR" b="1" dirty="0" err="1"/>
                  <a:t>Between</a:t>
                </a:r>
                <a:r>
                  <a:rPr lang="fr-FR" b="1" dirty="0"/>
                  <a:t> 2,5 y dry and 2,5 y </a:t>
                </a:r>
                <a:r>
                  <a:rPr lang="fr-FR" b="1" dirty="0" err="1"/>
                  <a:t>wet</a:t>
                </a:r>
                <a:endParaRPr lang="fr-FR" b="1" dirty="0"/>
              </a:p>
              <a:p>
                <a:pPr>
                  <a:lnSpc>
                    <a:spcPts val="1200"/>
                  </a:lnSpc>
                </a:pPr>
                <a:r>
                  <a:rPr lang="fr-FR" b="1" dirty="0" err="1"/>
                  <a:t>Between</a:t>
                </a:r>
                <a:r>
                  <a:rPr lang="fr-FR" b="1" dirty="0"/>
                  <a:t> 2,5 and 5 </a:t>
                </a:r>
                <a:r>
                  <a:rPr lang="fr-FR" b="1" dirty="0" err="1"/>
                  <a:t>years</a:t>
                </a:r>
                <a:r>
                  <a:rPr lang="fr-FR" b="1" dirty="0"/>
                  <a:t> dry</a:t>
                </a:r>
              </a:p>
              <a:p>
                <a:pPr>
                  <a:lnSpc>
                    <a:spcPts val="1250"/>
                  </a:lnSpc>
                </a:pPr>
                <a:r>
                  <a:rPr lang="fr-FR" b="1" dirty="0" err="1"/>
                  <a:t>Between</a:t>
                </a:r>
                <a:r>
                  <a:rPr lang="fr-FR" b="1" dirty="0"/>
                  <a:t> 5 and 10 </a:t>
                </a:r>
                <a:r>
                  <a:rPr lang="fr-FR" b="1" dirty="0" err="1"/>
                  <a:t>years</a:t>
                </a:r>
                <a:r>
                  <a:rPr lang="fr-FR" b="1" dirty="0"/>
                  <a:t> dry</a:t>
                </a:r>
              </a:p>
              <a:p>
                <a:pPr>
                  <a:lnSpc>
                    <a:spcPts val="1250"/>
                  </a:lnSpc>
                </a:pPr>
                <a:r>
                  <a:rPr lang="fr-FR" b="1" dirty="0"/>
                  <a:t>More </a:t>
                </a:r>
                <a:r>
                  <a:rPr lang="fr-FR" b="1" dirty="0" err="1"/>
                  <a:t>than</a:t>
                </a:r>
                <a:r>
                  <a:rPr lang="fr-FR" b="1" dirty="0"/>
                  <a:t> 10 </a:t>
                </a:r>
                <a:r>
                  <a:rPr lang="fr-FR" b="1" dirty="0" err="1"/>
                  <a:t>years</a:t>
                </a:r>
                <a:r>
                  <a:rPr lang="fr-FR" b="1" dirty="0"/>
                  <a:t> </a:t>
                </a:r>
                <a:r>
                  <a:rPr lang="fr-FR" b="1" dirty="0" smtClean="0"/>
                  <a:t>dry</a:t>
                </a:r>
              </a:p>
              <a:p>
                <a:pPr>
                  <a:lnSpc>
                    <a:spcPts val="1000"/>
                  </a:lnSpc>
                </a:pPr>
                <a:r>
                  <a:rPr lang="fr-FR" sz="1100" dirty="0" err="1" smtClean="0"/>
                  <a:t>Median</a:t>
                </a:r>
                <a:endParaRPr lang="fr-FR" sz="1100" dirty="0" smtClean="0"/>
              </a:p>
              <a:p>
                <a:pPr>
                  <a:lnSpc>
                    <a:spcPts val="1600"/>
                  </a:lnSpc>
                </a:pPr>
                <a:r>
                  <a:rPr lang="fr-FR" sz="1100" dirty="0" smtClean="0"/>
                  <a:t>2016</a:t>
                </a:r>
              </a:p>
              <a:p>
                <a:pPr>
                  <a:lnSpc>
                    <a:spcPts val="1000"/>
                  </a:lnSpc>
                </a:pPr>
                <a:r>
                  <a:rPr lang="fr-FR" sz="1100" dirty="0" smtClean="0"/>
                  <a:t>2017</a:t>
                </a:r>
                <a:endParaRPr lang="fr-FR" sz="1100" dirty="0"/>
              </a:p>
            </p:txBody>
          </p:sp>
        </p:grpSp>
      </p:grpSp>
      <p:sp>
        <p:nvSpPr>
          <p:cNvPr id="22" name="ZoneTexte 21"/>
          <p:cNvSpPr txBox="1"/>
          <p:nvPr/>
        </p:nvSpPr>
        <p:spPr>
          <a:xfrm>
            <a:off x="3614371" y="1360174"/>
            <a:ext cx="952505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25" dirty="0"/>
              <a:t>(02982X0028/F)</a:t>
            </a:r>
          </a:p>
        </p:txBody>
      </p:sp>
      <p:sp>
        <p:nvSpPr>
          <p:cNvPr id="23" name="Flèche droite 22"/>
          <p:cNvSpPr/>
          <p:nvPr/>
        </p:nvSpPr>
        <p:spPr>
          <a:xfrm rot="1620000">
            <a:off x="7847936" y="5160274"/>
            <a:ext cx="612000" cy="144000"/>
          </a:xfrm>
          <a:prstGeom prst="rightArrow">
            <a:avLst/>
          </a:prstGeom>
          <a:solidFill>
            <a:srgbClr val="397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riangle isocèle 23"/>
          <p:cNvSpPr/>
          <p:nvPr/>
        </p:nvSpPr>
        <p:spPr>
          <a:xfrm rot="10800000">
            <a:off x="8464067" y="5410200"/>
            <a:ext cx="603733" cy="622988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3295">
            <a:off x="6993464" y="1018033"/>
            <a:ext cx="1906802" cy="254137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934200" y="3581400"/>
            <a:ext cx="15562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0" dirty="0" err="1" smtClean="0"/>
              <a:t>Vailly</a:t>
            </a:r>
            <a:r>
              <a:rPr lang="fr-FR" sz="1200" dirty="0"/>
              <a:t> (</a:t>
            </a:r>
            <a:r>
              <a:rPr lang="fr-FR" sz="1200" dirty="0" smtClean="0"/>
              <a:t>02982X0028/F)</a:t>
            </a:r>
            <a:endParaRPr lang="fr-FR" sz="1200" b="0" dirty="0"/>
          </a:p>
        </p:txBody>
      </p:sp>
      <p:sp>
        <p:nvSpPr>
          <p:cNvPr id="4" name="Rectangle 3"/>
          <p:cNvSpPr/>
          <p:nvPr/>
        </p:nvSpPr>
        <p:spPr>
          <a:xfrm>
            <a:off x="1303995" y="3807023"/>
            <a:ext cx="40010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</a:rPr>
              <a:t>“Observations &amp; Measurements JSON”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20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149" y="857251"/>
            <a:ext cx="4066852" cy="47311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78585" y="2255559"/>
            <a:ext cx="1158578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en-US" sz="825" i="1" cap="all" dirty="0">
                <a:latin typeface="Arial" pitchFamily="34" charset="0"/>
              </a:rPr>
              <a:t>Nicolas et al., 2013</a:t>
            </a:r>
            <a:endParaRPr lang="fr-FR" sz="825" i="1" dirty="0">
              <a:solidFill>
                <a:srgbClr val="878787"/>
              </a:solidFill>
              <a:latin typeface="+mj-lt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315504" y="1676400"/>
            <a:ext cx="2494496" cy="1544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endParaRPr lang="fr-FR" sz="1600" cap="all" dirty="0">
              <a:solidFill>
                <a:srgbClr val="E87B1C"/>
              </a:solidFill>
              <a:latin typeface="Arial" pitchFamily="34" charset="0"/>
            </a:endParaRPr>
          </a:p>
          <a:p>
            <a:pPr marL="189000" indent="-189000">
              <a:spcAft>
                <a:spcPts val="45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216 global models</a:t>
            </a:r>
            <a:br>
              <a:rPr lang="en-US" sz="1400" dirty="0">
                <a:latin typeface="Arial" pitchFamily="34" charset="0"/>
                <a:cs typeface="Arial" pitchFamily="34" charset="0"/>
              </a:rPr>
            </a:br>
            <a:r>
              <a:rPr lang="en-US" sz="1400" dirty="0">
                <a:latin typeface="Arial" pitchFamily="34" charset="0"/>
                <a:cs typeface="Arial" pitchFamily="34" charset="0"/>
              </a:rPr>
              <a:t>listed in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french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territory</a:t>
            </a:r>
          </a:p>
          <a:p>
            <a:pPr marL="189000" indent="-189000">
              <a:spcAft>
                <a:spcPts val="45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6 case studies selected</a:t>
            </a:r>
            <a:br>
              <a:rPr lang="en-US" sz="1400" dirty="0">
                <a:latin typeface="Arial" pitchFamily="34" charset="0"/>
                <a:cs typeface="Arial" pitchFamily="34" charset="0"/>
              </a:rPr>
            </a:br>
            <a:r>
              <a:rPr lang="en-US" sz="1400" dirty="0">
                <a:latin typeface="Arial" pitchFamily="34" charset="0"/>
                <a:cs typeface="Arial" pitchFamily="34" charset="0"/>
              </a:rPr>
              <a:t>in 5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french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regions </a:t>
            </a:r>
            <a:br>
              <a:rPr lang="en-US" sz="1400" dirty="0">
                <a:latin typeface="Arial" pitchFamily="34" charset="0"/>
                <a:cs typeface="Arial" pitchFamily="34" charset="0"/>
              </a:rPr>
            </a:br>
            <a:r>
              <a:rPr lang="en-US" sz="1400" dirty="0">
                <a:latin typeface="Arial" pitchFamily="34" charset="0"/>
                <a:cs typeface="Arial" pitchFamily="34" charset="0"/>
              </a:rPr>
              <a:t>(3 geological formations)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259347" y="5744114"/>
            <a:ext cx="2826599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75" dirty="0">
                <a:solidFill>
                  <a:srgbClr val="005A74"/>
                </a:solidFill>
                <a:latin typeface="Arial" pitchFamily="34" charset="0"/>
              </a:rPr>
              <a:t>BRGM</a:t>
            </a:r>
            <a:r>
              <a:rPr lang="fr-FR" sz="675" dirty="0">
                <a:solidFill>
                  <a:srgbClr val="005A74"/>
                </a:solidFill>
              </a:rPr>
              <a:t> THE </a:t>
            </a:r>
            <a:r>
              <a:rPr lang="en-GB" sz="675" dirty="0">
                <a:solidFill>
                  <a:srgbClr val="005A74"/>
                </a:solidFill>
              </a:rPr>
              <a:t>FRENCH GEOLOGICAL SURVEY</a:t>
            </a:r>
            <a:r>
              <a:rPr lang="fr-FR" sz="675" dirty="0">
                <a:solidFill>
                  <a:srgbClr val="005A74"/>
                </a:solidFill>
              </a:rPr>
              <a:t> </a:t>
            </a:r>
            <a:r>
              <a:rPr lang="fr-FR" sz="675" dirty="0">
                <a:solidFill>
                  <a:srgbClr val="005A74"/>
                </a:solidFill>
                <a:latin typeface="Arial" pitchFamily="34" charset="0"/>
              </a:rPr>
              <a:t>WWW.BRGM.EU</a:t>
            </a:r>
          </a:p>
        </p:txBody>
      </p:sp>
      <p:pic>
        <p:nvPicPr>
          <p:cNvPr id="10" name="15d12d2b-226c-42aa-8259-6594e4aac64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8264" y="5595563"/>
            <a:ext cx="899504" cy="353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147" y="1674336"/>
            <a:ext cx="3860972" cy="39140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59347" y="3741792"/>
            <a:ext cx="267480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kern="0" dirty="0" err="1"/>
              <a:t>Rainfall</a:t>
            </a:r>
            <a:r>
              <a:rPr lang="fr-FR" sz="1100" kern="0" dirty="0"/>
              <a:t>/</a:t>
            </a:r>
            <a:r>
              <a:rPr lang="fr-FR" sz="1100" kern="0" dirty="0" err="1"/>
              <a:t>discharge</a:t>
            </a:r>
            <a:r>
              <a:rPr lang="fr-FR" sz="1100" kern="0" dirty="0"/>
              <a:t>/</a:t>
            </a:r>
            <a:r>
              <a:rPr lang="fr-FR" sz="1100" kern="0" dirty="0" err="1"/>
              <a:t>piezometric</a:t>
            </a:r>
            <a:r>
              <a:rPr lang="fr-FR" sz="1100" kern="0" dirty="0"/>
              <a:t> </a:t>
            </a:r>
            <a:r>
              <a:rPr lang="fr-FR" sz="1100" kern="0" dirty="0" err="1"/>
              <a:t>level</a:t>
            </a:r>
            <a:r>
              <a:rPr lang="fr-FR" sz="1100" kern="0" dirty="0"/>
              <a:t> </a:t>
            </a:r>
            <a:r>
              <a:rPr lang="fr-FR" sz="1100" kern="0" dirty="0" err="1"/>
              <a:t>modelisation</a:t>
            </a:r>
            <a:endParaRPr lang="fr-FR" sz="1100" kern="0" dirty="0"/>
          </a:p>
          <a:p>
            <a:endParaRPr lang="fr-FR" sz="1100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1100" kern="0" dirty="0"/>
              <a:t>Hauts de France, </a:t>
            </a:r>
            <a:r>
              <a:rPr lang="fr-FR" sz="1100" kern="0" dirty="0" err="1"/>
              <a:t>drought</a:t>
            </a:r>
            <a:r>
              <a:rPr lang="fr-FR" sz="1100" kern="0" dirty="0"/>
              <a:t> (Tempo)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100" kern="0" dirty="0"/>
              <a:t>Hauts de France, flood (Gardénia)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100" kern="0" dirty="0"/>
              <a:t>Normandie, </a:t>
            </a:r>
            <a:r>
              <a:rPr lang="en-CA" sz="1100" dirty="0"/>
              <a:t>drought</a:t>
            </a:r>
            <a:r>
              <a:rPr lang="fr-FR" sz="1100" kern="0" dirty="0"/>
              <a:t> (</a:t>
            </a:r>
            <a:r>
              <a:rPr lang="fr-FR" sz="1100" kern="0" dirty="0" err="1"/>
              <a:t>both</a:t>
            </a:r>
            <a:r>
              <a:rPr lang="fr-FR" sz="1100" kern="0" dirty="0"/>
              <a:t> </a:t>
            </a:r>
            <a:r>
              <a:rPr lang="fr-FR" sz="1100" kern="0" dirty="0" err="1"/>
              <a:t>models</a:t>
            </a:r>
            <a:r>
              <a:rPr lang="fr-FR" sz="1100" kern="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100" kern="0" dirty="0"/>
              <a:t>Bretagne, </a:t>
            </a:r>
            <a:r>
              <a:rPr lang="en-CA" sz="1100" dirty="0"/>
              <a:t>drought</a:t>
            </a:r>
            <a:r>
              <a:rPr lang="fr-FR" sz="1100" kern="0" dirty="0"/>
              <a:t> (Gardénia)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100" kern="0" dirty="0"/>
              <a:t>Grand Est, </a:t>
            </a:r>
            <a:r>
              <a:rPr lang="en-CA" sz="1100" dirty="0"/>
              <a:t>drought</a:t>
            </a:r>
            <a:r>
              <a:rPr lang="fr-FR" sz="1100" kern="0" dirty="0"/>
              <a:t> (Gardénia)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100" kern="0" dirty="0"/>
              <a:t>Bourgogne Franche-Comté, </a:t>
            </a:r>
            <a:r>
              <a:rPr lang="fr-FR" sz="1100" kern="0" dirty="0" err="1"/>
              <a:t>climate</a:t>
            </a:r>
            <a:r>
              <a:rPr lang="fr-FR" sz="1100" kern="0" dirty="0"/>
              <a:t> change (Gardénia)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732240" y="5373217"/>
            <a:ext cx="109356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25" i="1" dirty="0">
                <a:solidFill>
                  <a:srgbClr val="FF0000"/>
                </a:solidFill>
              </a:rPr>
              <a:t>Mougin et al. 2016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960745" y="4023067"/>
            <a:ext cx="773273" cy="18582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675" dirty="0" err="1"/>
              <a:t>Catillon-Fumechon</a:t>
            </a:r>
            <a:endParaRPr lang="fr-FR" sz="675" dirty="0"/>
          </a:p>
          <a:p>
            <a:r>
              <a:rPr lang="fr-FR" sz="675" dirty="0"/>
              <a:t>00807X0015/S1</a:t>
            </a:r>
          </a:p>
          <a:p>
            <a:r>
              <a:rPr lang="fr-FR" sz="675" dirty="0"/>
              <a:t>Senlis-le-Sec</a:t>
            </a:r>
          </a:p>
          <a:p>
            <a:r>
              <a:rPr lang="fr-FR" sz="675" dirty="0"/>
              <a:t>00471X0010/H1</a:t>
            </a:r>
          </a:p>
          <a:p>
            <a:r>
              <a:rPr lang="fr-FR" sz="675" dirty="0" err="1"/>
              <a:t>Moisville</a:t>
            </a:r>
            <a:endParaRPr lang="fr-FR" sz="675" dirty="0"/>
          </a:p>
          <a:p>
            <a:r>
              <a:rPr lang="fr-FR" sz="675" dirty="0"/>
              <a:t>01805X0036/S1</a:t>
            </a:r>
          </a:p>
          <a:p>
            <a:r>
              <a:rPr lang="fr-FR" sz="675" dirty="0"/>
              <a:t>Rostrenen</a:t>
            </a:r>
          </a:p>
          <a:p>
            <a:r>
              <a:rPr lang="fr-FR" sz="675" dirty="0"/>
              <a:t>03124X0088/F</a:t>
            </a:r>
          </a:p>
          <a:p>
            <a:r>
              <a:rPr lang="fr-FR" sz="675" dirty="0" err="1"/>
              <a:t>Vailly</a:t>
            </a:r>
            <a:endParaRPr lang="fr-FR" sz="675" dirty="0"/>
          </a:p>
          <a:p>
            <a:r>
              <a:rPr lang="fr-FR" sz="675" dirty="0"/>
              <a:t>02982X0028/F</a:t>
            </a:r>
          </a:p>
          <a:p>
            <a:r>
              <a:rPr lang="fr-FR" sz="675" dirty="0" err="1"/>
              <a:t>Bourberain</a:t>
            </a:r>
            <a:endParaRPr lang="fr-FR" sz="675" dirty="0"/>
          </a:p>
          <a:p>
            <a:r>
              <a:rPr lang="fr-FR" sz="675" dirty="0"/>
              <a:t>04398X0002/SONDAG</a:t>
            </a: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1775" y="136525"/>
            <a:ext cx="8683625" cy="68580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a typeface="MS PGothic" charset="-128"/>
              </a:rPr>
              <a:t>A regional participation</a:t>
            </a:r>
          </a:p>
        </p:txBody>
      </p:sp>
    </p:spTree>
    <p:extLst>
      <p:ext uri="{BB962C8B-B14F-4D97-AF65-F5344CB8AC3E}">
        <p14:creationId xmlns:p14="http://schemas.microsoft.com/office/powerpoint/2010/main" val="420097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/>
          <p:nvPr/>
        </p:nvSpPr>
        <p:spPr>
          <a:xfrm>
            <a:off x="1143000" y="838200"/>
            <a:ext cx="7901628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endParaRPr lang="fr-FR" sz="800" cap="all" dirty="0">
              <a:solidFill>
                <a:srgbClr val="E87B1C"/>
              </a:solidFill>
              <a:latin typeface="Arial" pitchFamily="34" charset="0"/>
            </a:endParaRPr>
          </a:p>
          <a:p>
            <a:pPr marL="189000" indent="-189000">
              <a:spcAft>
                <a:spcPts val="45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Updating model and creation of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forecasts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/>
            </a:r>
            <a:br>
              <a:rPr lang="en-US" sz="1400" dirty="0">
                <a:latin typeface="Arial" pitchFamily="34" charset="0"/>
                <a:cs typeface="Arial" pitchFamily="34" charset="0"/>
              </a:rPr>
            </a:br>
            <a:r>
              <a:rPr lang="en-US" sz="1400" dirty="0">
                <a:latin typeface="Arial" pitchFamily="34" charset="0"/>
                <a:cs typeface="Arial" pitchFamily="34" charset="0"/>
              </a:rPr>
              <a:t>Comparison of real-times groundwater levels and forecasts.</a:t>
            </a:r>
          </a:p>
          <a:p>
            <a:pPr marL="378000" lvl="2" indent="-180000">
              <a:spcBef>
                <a:spcPts val="600"/>
              </a:spcBef>
              <a:spcAft>
                <a:spcPts val="600"/>
              </a:spcAft>
              <a:buClr>
                <a:srgbClr val="E87B1C"/>
              </a:buClr>
              <a:buSzPct val="105000"/>
              <a:buFont typeface="Courier New" pitchFamily="49" charset="0"/>
              <a:buChar char="o"/>
              <a:defRPr/>
            </a:pPr>
            <a:r>
              <a:rPr lang="en-US" sz="1400" b="0" dirty="0">
                <a:latin typeface="Arial" pitchFamily="34" charset="0"/>
                <a:cs typeface="Arial" pitchFamily="34" charset="0"/>
              </a:rPr>
              <a:t>charts drawing to thresholds values </a:t>
            </a:r>
          </a:p>
          <a:p>
            <a:pPr marL="378000" lvl="2" indent="-180000">
              <a:spcBef>
                <a:spcPts val="600"/>
              </a:spcBef>
              <a:spcAft>
                <a:spcPts val="600"/>
              </a:spcAft>
              <a:buClr>
                <a:srgbClr val="E87B1C"/>
              </a:buClr>
              <a:buSzPct val="105000"/>
              <a:buFont typeface="Courier New" pitchFamily="49" charset="0"/>
              <a:buChar char="o"/>
              <a:defRPr/>
            </a:pPr>
            <a:r>
              <a:rPr lang="en-US" sz="1400" b="0" dirty="0">
                <a:latin typeface="Arial" pitchFamily="34" charset="0"/>
                <a:cs typeface="Arial" pitchFamily="34" charset="0"/>
              </a:rPr>
              <a:t>model forecasts as a </a:t>
            </a:r>
            <a:r>
              <a:rPr lang="en-US" sz="1400" b="0" dirty="0" err="1">
                <a:latin typeface="Arial" pitchFamily="34" charset="0"/>
                <a:cs typeface="Arial" pitchFamily="34" charset="0"/>
              </a:rPr>
              <a:t>SensorObservationService</a:t>
            </a:r>
            <a:r>
              <a:rPr lang="en-US" sz="1400" b="0" dirty="0">
                <a:latin typeface="Arial" pitchFamily="34" charset="0"/>
                <a:cs typeface="Arial" pitchFamily="34" charset="0"/>
              </a:rPr>
              <a:t> in addition to the raw data flows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209800" y="6521905"/>
            <a:ext cx="2826599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75" dirty="0">
                <a:solidFill>
                  <a:srgbClr val="005A74"/>
                </a:solidFill>
                <a:latin typeface="Arial" pitchFamily="34" charset="0"/>
              </a:rPr>
              <a:t>BRGM</a:t>
            </a:r>
            <a:r>
              <a:rPr lang="fr-FR" sz="675" dirty="0">
                <a:solidFill>
                  <a:srgbClr val="005A74"/>
                </a:solidFill>
              </a:rPr>
              <a:t> THE </a:t>
            </a:r>
            <a:r>
              <a:rPr lang="en-GB" sz="675" dirty="0">
                <a:solidFill>
                  <a:srgbClr val="005A74"/>
                </a:solidFill>
              </a:rPr>
              <a:t>FRENCH GEOLOGICAL SURVEY</a:t>
            </a:r>
            <a:r>
              <a:rPr lang="fr-FR" sz="675" dirty="0">
                <a:solidFill>
                  <a:srgbClr val="005A74"/>
                </a:solidFill>
              </a:rPr>
              <a:t> </a:t>
            </a:r>
            <a:r>
              <a:rPr lang="fr-FR" sz="675" dirty="0">
                <a:solidFill>
                  <a:srgbClr val="005A74"/>
                </a:solidFill>
                <a:latin typeface="Arial" pitchFamily="34" charset="0"/>
              </a:rPr>
              <a:t>WWW.BRGM.EU</a:t>
            </a: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1775" y="136525"/>
            <a:ext cx="8683625" cy="68580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a typeface="MS PGothic" charset="-128"/>
              </a:rPr>
              <a:t>Expected </a:t>
            </a:r>
            <a:r>
              <a:rPr lang="en-US" altLang="en-US" dirty="0" smtClean="0">
                <a:ea typeface="MS PGothic" charset="-128"/>
              </a:rPr>
              <a:t>curves</a:t>
            </a:r>
            <a:endParaRPr lang="en-US" altLang="en-US" dirty="0">
              <a:ea typeface="MS PGothic" charset="-128"/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256" y="2414598"/>
            <a:ext cx="6234744" cy="406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5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990600" y="1143000"/>
            <a:ext cx="5819476" cy="4276697"/>
            <a:chOff x="134022" y="820742"/>
            <a:chExt cx="6454202" cy="448046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022" y="820742"/>
              <a:ext cx="6454202" cy="4480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ZoneTexte 3"/>
            <p:cNvSpPr txBox="1"/>
            <p:nvPr/>
          </p:nvSpPr>
          <p:spPr>
            <a:xfrm>
              <a:off x="424669" y="2421866"/>
              <a:ext cx="1568597" cy="6341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225"/>
                </a:spcBef>
              </a:pPr>
              <a:r>
                <a:rPr lang="fr-FR" sz="1200" dirty="0">
                  <a:solidFill>
                    <a:srgbClr val="FF0000"/>
                  </a:solidFill>
                </a:rPr>
                <a:t>Rising</a:t>
              </a:r>
            </a:p>
            <a:p>
              <a:pPr>
                <a:spcBef>
                  <a:spcPts val="225"/>
                </a:spcBef>
              </a:pPr>
              <a:r>
                <a:rPr lang="fr-FR" sz="1200" dirty="0">
                  <a:solidFill>
                    <a:srgbClr val="FF0000"/>
                  </a:solidFill>
                </a:rPr>
                <a:t>Stable</a:t>
              </a:r>
            </a:p>
            <a:p>
              <a:pPr>
                <a:spcBef>
                  <a:spcPts val="225"/>
                </a:spcBef>
              </a:pPr>
              <a:r>
                <a:rPr lang="fr-FR" sz="1200" dirty="0" err="1">
                  <a:solidFill>
                    <a:srgbClr val="FF0000"/>
                  </a:solidFill>
                </a:rPr>
                <a:t>Decreasing</a:t>
              </a:r>
              <a:endParaRPr lang="fr-FR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7391400" y="3957935"/>
            <a:ext cx="1260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solidFill>
                  <a:srgbClr val="000000"/>
                </a:solidFill>
              </a:rPr>
              <a:t>Forecast</a:t>
            </a:r>
            <a:r>
              <a:rPr lang="fr-FR" sz="1400" dirty="0">
                <a:solidFill>
                  <a:srgbClr val="000000"/>
                </a:solidFill>
              </a:rPr>
              <a:t> in </a:t>
            </a:r>
          </a:p>
          <a:p>
            <a:pPr algn="ctr"/>
            <a:r>
              <a:rPr lang="fr-FR" sz="1400" dirty="0">
                <a:solidFill>
                  <a:srgbClr val="000000"/>
                </a:solidFill>
              </a:rPr>
              <a:t>2 </a:t>
            </a:r>
            <a:r>
              <a:rPr lang="fr-FR" sz="1400" dirty="0" err="1">
                <a:solidFill>
                  <a:srgbClr val="000000"/>
                </a:solidFill>
              </a:rPr>
              <a:t>months</a:t>
            </a:r>
            <a:r>
              <a:rPr lang="fr-FR" sz="1400" dirty="0">
                <a:solidFill>
                  <a:srgbClr val="000000"/>
                </a:solidFill>
              </a:rPr>
              <a:t> ?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6" t="19074" r="50260" b="41852"/>
          <a:stretch/>
        </p:blipFill>
        <p:spPr bwMode="auto">
          <a:xfrm>
            <a:off x="5219353" y="4482428"/>
            <a:ext cx="3391248" cy="19183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48494" y="1066800"/>
            <a:ext cx="3879727" cy="276999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The national </a:t>
            </a:r>
            <a:r>
              <a:rPr lang="fr-FR" sz="1200" dirty="0" err="1">
                <a:solidFill>
                  <a:schemeClr val="bg1"/>
                </a:solidFill>
              </a:rPr>
              <a:t>hydrological</a:t>
            </a:r>
            <a:r>
              <a:rPr lang="fr-FR" sz="1200" dirty="0">
                <a:solidFill>
                  <a:schemeClr val="bg1"/>
                </a:solidFill>
              </a:rPr>
              <a:t> situation report</a:t>
            </a:r>
          </a:p>
        </p:txBody>
      </p:sp>
      <p:sp>
        <p:nvSpPr>
          <p:cNvPr id="7" name="Rectangle 6"/>
          <p:cNvSpPr/>
          <p:nvPr/>
        </p:nvSpPr>
        <p:spPr>
          <a:xfrm>
            <a:off x="6936312" y="2078446"/>
            <a:ext cx="20552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/>
              <a:t>=&gt; monthly evolution of water resources</a:t>
            </a:r>
          </a:p>
          <a:p>
            <a:r>
              <a:rPr lang="en-CA" sz="1200" dirty="0"/>
              <a:t>made by BRGM on behalf of the French ministry of Environment</a:t>
            </a:r>
            <a:endParaRPr lang="fr-FR" sz="1200" dirty="0"/>
          </a:p>
        </p:txBody>
      </p:sp>
      <p:sp>
        <p:nvSpPr>
          <p:cNvPr id="17" name="ZoneTexte 16"/>
          <p:cNvSpPr txBox="1"/>
          <p:nvPr/>
        </p:nvSpPr>
        <p:spPr>
          <a:xfrm>
            <a:off x="1783437" y="6356992"/>
            <a:ext cx="3398163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75" dirty="0">
                <a:solidFill>
                  <a:srgbClr val="005A74"/>
                </a:solidFill>
                <a:latin typeface="Arial" pitchFamily="34" charset="0"/>
              </a:rPr>
              <a:t>BRGM</a:t>
            </a:r>
            <a:r>
              <a:rPr lang="fr-FR" sz="675" dirty="0">
                <a:solidFill>
                  <a:srgbClr val="005A74"/>
                </a:solidFill>
              </a:rPr>
              <a:t> THE </a:t>
            </a:r>
            <a:r>
              <a:rPr lang="en-GB" sz="675" dirty="0">
                <a:solidFill>
                  <a:srgbClr val="005A74"/>
                </a:solidFill>
              </a:rPr>
              <a:t>FRENCH GEOLOGICAL SURVEY</a:t>
            </a:r>
            <a:r>
              <a:rPr lang="fr-FR" sz="675" dirty="0">
                <a:solidFill>
                  <a:srgbClr val="005A74"/>
                </a:solidFill>
              </a:rPr>
              <a:t> </a:t>
            </a:r>
            <a:r>
              <a:rPr lang="fr-FR" sz="675" dirty="0">
                <a:solidFill>
                  <a:srgbClr val="005A74"/>
                </a:solidFill>
                <a:latin typeface="Arial" pitchFamily="34" charset="0"/>
              </a:rPr>
              <a:t>WWW.BRGM.EU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235932" y="3457798"/>
            <a:ext cx="1354868" cy="112338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50"/>
              </a:spcBef>
            </a:pPr>
            <a:r>
              <a:rPr lang="fr-FR" sz="900" dirty="0" err="1"/>
              <a:t>Very</a:t>
            </a:r>
            <a:r>
              <a:rPr lang="fr-FR" sz="900" dirty="0"/>
              <a:t> high </a:t>
            </a:r>
            <a:r>
              <a:rPr lang="fr-FR" sz="900" dirty="0" err="1"/>
              <a:t>level</a:t>
            </a:r>
            <a:endParaRPr lang="fr-FR" sz="900" dirty="0"/>
          </a:p>
          <a:p>
            <a:pPr>
              <a:spcBef>
                <a:spcPts val="150"/>
              </a:spcBef>
            </a:pPr>
            <a:r>
              <a:rPr lang="fr-FR" sz="900" dirty="0"/>
              <a:t>High </a:t>
            </a:r>
            <a:r>
              <a:rPr lang="fr-FR" sz="900" dirty="0" err="1"/>
              <a:t>level</a:t>
            </a:r>
            <a:endParaRPr lang="fr-FR" sz="900" dirty="0"/>
          </a:p>
          <a:p>
            <a:pPr>
              <a:spcBef>
                <a:spcPts val="150"/>
              </a:spcBef>
            </a:pPr>
            <a:r>
              <a:rPr lang="fr-FR" sz="900" dirty="0" err="1"/>
              <a:t>Moderately</a:t>
            </a:r>
            <a:r>
              <a:rPr lang="fr-FR" sz="900" dirty="0"/>
              <a:t> high </a:t>
            </a:r>
            <a:r>
              <a:rPr lang="fr-FR" sz="900" dirty="0" err="1"/>
              <a:t>level</a:t>
            </a:r>
            <a:endParaRPr lang="fr-FR" sz="900" dirty="0"/>
          </a:p>
          <a:p>
            <a:pPr>
              <a:spcBef>
                <a:spcPts val="150"/>
              </a:spcBef>
            </a:pPr>
            <a:r>
              <a:rPr lang="fr-FR" sz="900" dirty="0" err="1"/>
              <a:t>Around</a:t>
            </a:r>
            <a:r>
              <a:rPr lang="fr-FR" sz="900" dirty="0"/>
              <a:t> medium </a:t>
            </a:r>
            <a:r>
              <a:rPr lang="fr-FR" sz="900" dirty="0" err="1"/>
              <a:t>level</a:t>
            </a:r>
            <a:endParaRPr lang="fr-FR" sz="900" dirty="0"/>
          </a:p>
          <a:p>
            <a:pPr>
              <a:spcBef>
                <a:spcPts val="150"/>
              </a:spcBef>
            </a:pPr>
            <a:r>
              <a:rPr lang="fr-FR" sz="900" dirty="0" err="1"/>
              <a:t>Moderately</a:t>
            </a:r>
            <a:r>
              <a:rPr lang="fr-FR" sz="900" dirty="0"/>
              <a:t> </a:t>
            </a:r>
            <a:r>
              <a:rPr lang="fr-FR" sz="900" dirty="0" err="1"/>
              <a:t>low</a:t>
            </a:r>
            <a:r>
              <a:rPr lang="fr-FR" sz="900" dirty="0"/>
              <a:t> </a:t>
            </a:r>
            <a:r>
              <a:rPr lang="fr-FR" sz="900" dirty="0" err="1"/>
              <a:t>level</a:t>
            </a:r>
            <a:endParaRPr lang="fr-FR" sz="900" dirty="0"/>
          </a:p>
          <a:p>
            <a:pPr>
              <a:spcBef>
                <a:spcPts val="150"/>
              </a:spcBef>
            </a:pPr>
            <a:r>
              <a:rPr lang="fr-FR" sz="900" dirty="0" err="1"/>
              <a:t>Low</a:t>
            </a:r>
            <a:r>
              <a:rPr lang="fr-FR" sz="900" dirty="0"/>
              <a:t> </a:t>
            </a:r>
            <a:r>
              <a:rPr lang="fr-FR" sz="900" dirty="0" err="1"/>
              <a:t>level</a:t>
            </a:r>
            <a:endParaRPr lang="fr-FR" sz="900" dirty="0"/>
          </a:p>
          <a:p>
            <a:pPr>
              <a:spcBef>
                <a:spcPts val="150"/>
              </a:spcBef>
            </a:pPr>
            <a:r>
              <a:rPr lang="fr-FR" sz="900" dirty="0" err="1"/>
              <a:t>Very</a:t>
            </a:r>
            <a:r>
              <a:rPr lang="fr-FR" sz="900" dirty="0"/>
              <a:t> </a:t>
            </a:r>
            <a:r>
              <a:rPr lang="fr-FR" sz="900" dirty="0" err="1"/>
              <a:t>low</a:t>
            </a:r>
            <a:r>
              <a:rPr lang="fr-FR" sz="900" dirty="0"/>
              <a:t> </a:t>
            </a:r>
            <a:r>
              <a:rPr lang="fr-FR" sz="900" dirty="0" err="1"/>
              <a:t>level</a:t>
            </a:r>
            <a:endParaRPr lang="fr-FR" sz="900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231775" y="136525"/>
            <a:ext cx="86836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itchFamily="34" charset="-128"/>
                <a:cs typeface="MS PGothic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b="0" kern="0" dirty="0" smtClean="0">
                <a:ea typeface="MS PGothic" charset="-128"/>
              </a:rPr>
              <a:t>Expected maps</a:t>
            </a:r>
            <a:endParaRPr lang="en-US" altLang="en-US" b="0" kern="0" dirty="0">
              <a:ea typeface="MS PGothic" charset="-128"/>
            </a:endParaRPr>
          </a:p>
        </p:txBody>
      </p:sp>
      <p:sp>
        <p:nvSpPr>
          <p:cNvPr id="2" name="Flèche courbée vers la gauche 1"/>
          <p:cNvSpPr/>
          <p:nvPr/>
        </p:nvSpPr>
        <p:spPr bwMode="auto">
          <a:xfrm rot="18981910">
            <a:off x="6868826" y="3857251"/>
            <a:ext cx="584338" cy="1030998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endParaRPr lang="fr-FR" sz="75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42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28017" y="258618"/>
            <a:ext cx="8244927" cy="568233"/>
          </a:xfrm>
        </p:spPr>
        <p:txBody>
          <a:bodyPr/>
          <a:lstStyle/>
          <a:p>
            <a:pPr>
              <a:spcAft>
                <a:spcPts val="450"/>
              </a:spcAft>
            </a:pPr>
            <a:r>
              <a:rPr lang="en-US" dirty="0">
                <a:ea typeface="MS PGothic" charset="-128"/>
              </a:rPr>
              <a:t>T</a:t>
            </a:r>
            <a:r>
              <a:rPr lang="en-US" dirty="0" smtClean="0">
                <a:ea typeface="MS PGothic" charset="-128"/>
              </a:rPr>
              <a:t>he </a:t>
            </a:r>
            <a:r>
              <a:rPr lang="en-US" dirty="0">
                <a:ea typeface="MS PGothic" charset="-128"/>
              </a:rPr>
              <a:t>data workflow of </a:t>
            </a:r>
            <a:r>
              <a:rPr lang="en-US" dirty="0" smtClean="0">
                <a:ea typeface="MS PGothic" charset="-128"/>
              </a:rPr>
              <a:t>“</a:t>
            </a:r>
            <a:r>
              <a:rPr lang="en-US" dirty="0" err="1">
                <a:ea typeface="MS PGothic" charset="-128"/>
              </a:rPr>
              <a:t>M</a:t>
            </a:r>
            <a:r>
              <a:rPr lang="en-US" dirty="0" err="1" smtClean="0">
                <a:ea typeface="MS PGothic" charset="-128"/>
              </a:rPr>
              <a:t>étéeau</a:t>
            </a:r>
            <a:r>
              <a:rPr lang="en-US" dirty="0" smtClean="0">
                <a:ea typeface="MS PGothic" charset="-128"/>
              </a:rPr>
              <a:t> </a:t>
            </a:r>
            <a:r>
              <a:rPr lang="en-US" dirty="0">
                <a:ea typeface="MS PGothic" charset="-128"/>
              </a:rPr>
              <a:t>des nappes”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28016" y="1576946"/>
            <a:ext cx="30909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enev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nev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nev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nev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charset="0"/>
              </a:defRPr>
            </a:lvl9pPr>
          </a:lstStyle>
          <a:p>
            <a:r>
              <a:rPr lang="fr-FR" altLang="fr-FR" sz="1200" b="1" dirty="0">
                <a:solidFill>
                  <a:srgbClr val="000000"/>
                </a:solidFill>
                <a:latin typeface="Arial" charset="0"/>
              </a:rPr>
              <a:t>BRGM : </a:t>
            </a:r>
            <a:r>
              <a:rPr lang="fr-FR" altLang="fr-FR" sz="1200" b="1" dirty="0" err="1" smtClean="0">
                <a:solidFill>
                  <a:srgbClr val="000000"/>
                </a:solidFill>
                <a:latin typeface="Arial" charset="0"/>
              </a:rPr>
              <a:t>groundwater</a:t>
            </a:r>
            <a:r>
              <a:rPr lang="fr-FR" altLang="fr-FR" sz="12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r-FR" altLang="fr-FR" sz="1200" b="1" dirty="0" err="1" smtClean="0">
                <a:solidFill>
                  <a:srgbClr val="000000"/>
                </a:solidFill>
                <a:latin typeface="Arial" charset="0"/>
              </a:rPr>
              <a:t>level</a:t>
            </a:r>
            <a:endParaRPr lang="fr-FR" altLang="fr-FR" sz="1200" b="1" dirty="0">
              <a:solidFill>
                <a:srgbClr val="000000"/>
              </a:solidFill>
              <a:latin typeface="Arial" charset="0"/>
            </a:endParaRP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as 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a Sensor Observation Service (SOS) </a:t>
            </a:r>
            <a:endParaRPr lang="fr-FR" altLang="fr-FR" sz="12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826429" y="3204661"/>
            <a:ext cx="13211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enev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nev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nev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nev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charset="0"/>
              </a:defRPr>
            </a:lvl9pPr>
          </a:lstStyle>
          <a:p>
            <a:r>
              <a:rPr lang="fr-FR" altLang="fr-FR" sz="1200" b="1" dirty="0" err="1" smtClean="0">
                <a:solidFill>
                  <a:srgbClr val="000000"/>
                </a:solidFill>
                <a:latin typeface="Arial" charset="0"/>
              </a:rPr>
              <a:t>Météo-France</a:t>
            </a:r>
            <a:r>
              <a:rPr lang="fr-FR" altLang="fr-FR" sz="12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r-FR" altLang="fr-FR" sz="1200" b="1" dirty="0">
                <a:solidFill>
                  <a:srgbClr val="000000"/>
                </a:solidFill>
                <a:latin typeface="Arial" charset="0"/>
              </a:rPr>
              <a:t>: </a:t>
            </a:r>
          </a:p>
          <a:p>
            <a:r>
              <a:rPr lang="fr-FR" altLang="fr-FR" sz="1200" b="1" dirty="0" err="1">
                <a:solidFill>
                  <a:srgbClr val="000000"/>
                </a:solidFill>
                <a:latin typeface="Arial" charset="0"/>
              </a:rPr>
              <a:t>w</a:t>
            </a:r>
            <a:r>
              <a:rPr lang="fr-FR" altLang="fr-FR" sz="1200" b="1" dirty="0" err="1" smtClean="0">
                <a:solidFill>
                  <a:srgbClr val="000000"/>
                </a:solidFill>
                <a:latin typeface="Arial" charset="0"/>
              </a:rPr>
              <a:t>eather</a:t>
            </a:r>
            <a:endParaRPr lang="fr-FR" altLang="fr-FR" sz="1200" b="1" dirty="0">
              <a:solidFill>
                <a:srgbClr val="000000"/>
              </a:solidFill>
              <a:latin typeface="Arial" charset="0"/>
            </a:endParaRPr>
          </a:p>
          <a:p>
            <a:r>
              <a:rPr lang="fr-FR" altLang="fr-FR" sz="1200" b="1" dirty="0" smtClean="0">
                <a:solidFill>
                  <a:srgbClr val="000000"/>
                </a:solidFill>
                <a:latin typeface="Arial" charset="0"/>
              </a:rPr>
              <a:t>station </a:t>
            </a:r>
            <a:r>
              <a:rPr lang="fr-FR" altLang="fr-FR" sz="1200" b="1" dirty="0">
                <a:solidFill>
                  <a:srgbClr val="000000"/>
                </a:solidFill>
                <a:latin typeface="Arial" charset="0"/>
              </a:rPr>
              <a:t>SOS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848636" y="1524000"/>
            <a:ext cx="2236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enev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nev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nev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nev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charset="0"/>
              </a:defRPr>
            </a:lvl9pPr>
          </a:lstStyle>
          <a:p>
            <a:r>
              <a:rPr lang="fr-FR" altLang="fr-FR" sz="1200" b="1" dirty="0">
                <a:solidFill>
                  <a:srgbClr val="000000"/>
                </a:solidFill>
                <a:latin typeface="Arial" charset="0"/>
              </a:rPr>
              <a:t>SCHAPI : </a:t>
            </a:r>
            <a:r>
              <a:rPr lang="fr-FR" altLang="fr-FR" sz="1200" b="1" dirty="0" err="1">
                <a:solidFill>
                  <a:srgbClr val="000000"/>
                </a:solidFill>
                <a:latin typeface="Arial" charset="0"/>
              </a:rPr>
              <a:t>stream</a:t>
            </a:r>
            <a:r>
              <a:rPr lang="fr-FR" altLang="fr-FR" sz="1200" b="1" dirty="0">
                <a:solidFill>
                  <a:srgbClr val="000000"/>
                </a:solidFill>
                <a:latin typeface="Arial" charset="0"/>
              </a:rPr>
              <a:t> gauges</a:t>
            </a:r>
          </a:p>
          <a:p>
            <a:r>
              <a:rPr lang="fr-FR" altLang="fr-FR" sz="1200" b="1" dirty="0">
                <a:solidFill>
                  <a:srgbClr val="000000"/>
                </a:solidFill>
                <a:latin typeface="Arial" charset="0"/>
              </a:rPr>
              <a:t>JSON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48636" y="5335668"/>
            <a:ext cx="18197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threshold values SOS 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8016" y="5335669"/>
            <a:ext cx="26961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BRGM : model 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forecasts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SOS</a:t>
            </a:r>
            <a:endParaRPr lang="fr-FR" sz="1200" b="1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27" y="2092471"/>
            <a:ext cx="6811518" cy="31363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ZoneTexte 16"/>
          <p:cNvSpPr txBox="1"/>
          <p:nvPr/>
        </p:nvSpPr>
        <p:spPr>
          <a:xfrm>
            <a:off x="3794923" y="5231794"/>
            <a:ext cx="13195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Mougin et al., 2017</a:t>
            </a:r>
            <a:endParaRPr lang="fr-FR" sz="1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07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04" y="1316475"/>
            <a:ext cx="4388296" cy="32555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28017" y="258618"/>
            <a:ext cx="8244927" cy="568233"/>
          </a:xfrm>
        </p:spPr>
        <p:txBody>
          <a:bodyPr/>
          <a:lstStyle/>
          <a:p>
            <a:pPr>
              <a:defRPr/>
            </a:pPr>
            <a:r>
              <a:rPr lang="fr-FR" altLang="fr-FR" kern="1200" dirty="0" err="1">
                <a:ea typeface="MS PGothic" charset="-128"/>
              </a:rPr>
              <a:t>Screenshots</a:t>
            </a:r>
            <a:r>
              <a:rPr lang="fr-FR" altLang="fr-FR" kern="1200" dirty="0">
                <a:ea typeface="MS PGothic" charset="-128"/>
              </a:rPr>
              <a:t> of the prototype (</a:t>
            </a:r>
            <a:r>
              <a:rPr lang="fr-FR" altLang="fr-FR" kern="1200" dirty="0" smtClean="0">
                <a:ea typeface="MS PGothic" charset="-128"/>
              </a:rPr>
              <a:t>1/5)</a:t>
            </a:r>
            <a:endParaRPr lang="en-US" altLang="en-US" kern="1200" dirty="0">
              <a:ea typeface="MS PGothic" charset="-128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7504" y="5633744"/>
            <a:ext cx="2837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MétéEAU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Nappes © 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2018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BRGM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267010" y="4599801"/>
            <a:ext cx="1585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February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6th, 2018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2209800"/>
            <a:ext cx="4620180" cy="3318026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791200" y="5514201"/>
            <a:ext cx="14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March 20th, 2018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28017" y="258618"/>
            <a:ext cx="8244927" cy="568233"/>
          </a:xfrm>
        </p:spPr>
        <p:txBody>
          <a:bodyPr/>
          <a:lstStyle/>
          <a:p>
            <a:pPr>
              <a:defRPr/>
            </a:pPr>
            <a:r>
              <a:rPr lang="fr-FR" altLang="fr-FR" kern="1200" dirty="0" err="1">
                <a:ea typeface="MS PGothic" charset="-128"/>
              </a:rPr>
              <a:t>Screenshots</a:t>
            </a:r>
            <a:r>
              <a:rPr lang="fr-FR" altLang="fr-FR" kern="1200" dirty="0">
                <a:ea typeface="MS PGothic" charset="-128"/>
              </a:rPr>
              <a:t> of the prototype </a:t>
            </a:r>
            <a:r>
              <a:rPr lang="fr-FR" altLang="fr-FR" kern="1200" dirty="0" smtClean="0">
                <a:ea typeface="MS PGothic" charset="-128"/>
              </a:rPr>
              <a:t>(2/5)</a:t>
            </a:r>
            <a:endParaRPr lang="en-US" altLang="en-US" kern="1200" dirty="0">
              <a:ea typeface="MS PGothic" charset="-128"/>
            </a:endParaRPr>
          </a:p>
        </p:txBody>
      </p:sp>
      <p:cxnSp>
        <p:nvCxnSpPr>
          <p:cNvPr id="7" name="Connecteur droit avec flèche 6"/>
          <p:cNvCxnSpPr/>
          <p:nvPr/>
        </p:nvCxnSpPr>
        <p:spPr bwMode="auto">
          <a:xfrm>
            <a:off x="2823255" y="4192962"/>
            <a:ext cx="820831" cy="68383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ZoneTexte 7"/>
          <p:cNvSpPr txBox="1"/>
          <p:nvPr/>
        </p:nvSpPr>
        <p:spPr>
          <a:xfrm>
            <a:off x="107504" y="5633744"/>
            <a:ext cx="2837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MétéEAU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Nappes © 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2018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BRGM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066800" y="3990201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March 20th, 2018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5" y="1371600"/>
            <a:ext cx="3627521" cy="260513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349" y="2057400"/>
            <a:ext cx="5412081" cy="3884121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5715000" y="6027417"/>
            <a:ext cx="2091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Trends for April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0th, 2018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63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1678654" y="3831802"/>
            <a:ext cx="7414874" cy="3000797"/>
            <a:chOff x="233814" y="1210595"/>
            <a:chExt cx="8874691" cy="3898596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814" y="2445239"/>
              <a:ext cx="8874690" cy="2663952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467"/>
            <a:stretch/>
          </p:blipFill>
          <p:spPr>
            <a:xfrm>
              <a:off x="233815" y="1210595"/>
              <a:ext cx="8874690" cy="1245830"/>
            </a:xfrm>
            <a:prstGeom prst="rect">
              <a:avLst/>
            </a:prstGeom>
          </p:spPr>
        </p:pic>
      </p:grpSp>
      <p:sp>
        <p:nvSpPr>
          <p:cNvPr id="9" name="ZoneTexte 8"/>
          <p:cNvSpPr txBox="1"/>
          <p:nvPr/>
        </p:nvSpPr>
        <p:spPr>
          <a:xfrm>
            <a:off x="191129" y="2413719"/>
            <a:ext cx="2837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MétéEAU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Nappes © 2017 BRGM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08"/>
          <a:stretch/>
        </p:blipFill>
        <p:spPr>
          <a:xfrm>
            <a:off x="3267946" y="914400"/>
            <a:ext cx="5825581" cy="29164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ZoneTexte 9"/>
          <p:cNvSpPr txBox="1"/>
          <p:nvPr/>
        </p:nvSpPr>
        <p:spPr>
          <a:xfrm>
            <a:off x="1786697" y="1512937"/>
            <a:ext cx="1268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May 16th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31775" y="136525"/>
            <a:ext cx="86836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itchFamily="34" charset="-128"/>
                <a:cs typeface="MS PGothic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fr-FR" altLang="fr-FR" b="0" dirty="0" err="1">
                <a:ea typeface="MS PGothic" charset="-128"/>
              </a:rPr>
              <a:t>Screenshots</a:t>
            </a:r>
            <a:r>
              <a:rPr lang="fr-FR" altLang="fr-FR" b="0" dirty="0">
                <a:ea typeface="MS PGothic" charset="-128"/>
              </a:rPr>
              <a:t> </a:t>
            </a:r>
            <a:r>
              <a:rPr lang="fr-FR" altLang="fr-FR" b="0" dirty="0" smtClean="0">
                <a:ea typeface="MS PGothic" charset="-128"/>
              </a:rPr>
              <a:t>of the </a:t>
            </a:r>
            <a:r>
              <a:rPr lang="fr-FR" altLang="fr-FR" b="0" dirty="0">
                <a:ea typeface="MS PGothic" charset="-128"/>
              </a:rPr>
              <a:t>prototype </a:t>
            </a:r>
            <a:r>
              <a:rPr lang="fr-FR" altLang="fr-FR" b="0" dirty="0" smtClean="0">
                <a:ea typeface="MS PGothic" charset="-128"/>
              </a:rPr>
              <a:t>(3/5)</a:t>
            </a:r>
            <a:endParaRPr lang="en-US" altLang="en-US" b="0" dirty="0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931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91129" y="62558"/>
            <a:ext cx="8244927" cy="568233"/>
          </a:xfrm>
        </p:spPr>
        <p:txBody>
          <a:bodyPr/>
          <a:lstStyle/>
          <a:p>
            <a:pPr>
              <a:spcAft>
                <a:spcPts val="450"/>
              </a:spcAft>
            </a:pPr>
            <a:r>
              <a:rPr lang="fr-FR" altLang="fr-FR" dirty="0" err="1">
                <a:ea typeface="MS PGothic" charset="-128"/>
              </a:rPr>
              <a:t>Screenshots</a:t>
            </a:r>
            <a:r>
              <a:rPr lang="fr-FR" altLang="fr-FR" dirty="0">
                <a:ea typeface="MS PGothic" charset="-128"/>
              </a:rPr>
              <a:t> </a:t>
            </a:r>
            <a:r>
              <a:rPr lang="fr-FR" altLang="fr-FR" dirty="0" smtClean="0">
                <a:ea typeface="MS PGothic" charset="-128"/>
              </a:rPr>
              <a:t>of the </a:t>
            </a:r>
            <a:r>
              <a:rPr lang="fr-FR" altLang="fr-FR" dirty="0">
                <a:ea typeface="MS PGothic" charset="-128"/>
              </a:rPr>
              <a:t>prototype </a:t>
            </a:r>
            <a:r>
              <a:rPr lang="fr-FR" altLang="fr-FR" dirty="0" smtClean="0">
                <a:ea typeface="MS PGothic" charset="-128"/>
              </a:rPr>
              <a:t>(4/5)</a:t>
            </a:r>
            <a:endParaRPr lang="fr-FR" dirty="0">
              <a:ea typeface="MS PGothic" charset="-128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14320" y="5867400"/>
            <a:ext cx="2837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MétéEAU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Nappes © 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2018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BRGM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20149" t="10448" r="16884" b="8955"/>
          <a:stretch/>
        </p:blipFill>
        <p:spPr>
          <a:xfrm>
            <a:off x="914400" y="1143000"/>
            <a:ext cx="7521655" cy="46482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715000" y="5882788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March 20th, 2018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75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371600"/>
            <a:ext cx="7772399" cy="4799012"/>
          </a:xfrm>
        </p:spPr>
        <p:txBody>
          <a:bodyPr anchor="ctr"/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chemeClr val="tx1"/>
                </a:solidFill>
              </a:rPr>
              <a:t>Introduction</a:t>
            </a:r>
          </a:p>
          <a:p>
            <a:pPr marL="336550" lvl="1" indent="0">
              <a:lnSpc>
                <a:spcPct val="150000"/>
              </a:lnSpc>
              <a:buNone/>
            </a:pPr>
            <a:r>
              <a:rPr lang="fr-FR" dirty="0" smtClean="0">
                <a:solidFill>
                  <a:schemeClr val="tx1"/>
                </a:solidFill>
              </a:rPr>
              <a:t>Crises situation : </a:t>
            </a:r>
            <a:r>
              <a:rPr lang="en-US" dirty="0" smtClean="0">
                <a:solidFill>
                  <a:schemeClr val="tx1"/>
                </a:solidFill>
              </a:rPr>
              <a:t>drought</a:t>
            </a:r>
            <a:r>
              <a:rPr lang="fr-FR" dirty="0" smtClean="0">
                <a:solidFill>
                  <a:schemeClr val="tx1"/>
                </a:solidFill>
              </a:rPr>
              <a:t> or flood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smtClean="0">
                <a:solidFill>
                  <a:schemeClr val="tx1"/>
                </a:solidFill>
              </a:rPr>
              <a:t>(climate change context)</a:t>
            </a:r>
          </a:p>
          <a:p>
            <a:pPr marL="336550" lvl="1" indent="0">
              <a:lnSpc>
                <a:spcPct val="150000"/>
              </a:lnSpc>
              <a:buNone/>
            </a:pPr>
            <a:r>
              <a:rPr lang="fr-FR" dirty="0" smtClean="0">
                <a:solidFill>
                  <a:schemeClr val="tx1"/>
                </a:solidFill>
              </a:rPr>
              <a:t>Importance of groundwater level information for decision makers</a:t>
            </a:r>
          </a:p>
          <a:p>
            <a:pPr marL="0" indent="0">
              <a:lnSpc>
                <a:spcPct val="150000"/>
              </a:lnSpc>
              <a:buNone/>
            </a:pPr>
            <a:endParaRPr lang="fr-FR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b="1" dirty="0">
                <a:solidFill>
                  <a:schemeClr val="tx1"/>
                </a:solidFill>
              </a:rPr>
              <a:t>L</a:t>
            </a:r>
            <a:r>
              <a:rPr lang="fr-FR" b="1" dirty="0" smtClean="0">
                <a:solidFill>
                  <a:schemeClr val="tx1"/>
                </a:solidFill>
              </a:rPr>
              <a:t>a « MétéEau des nappes »</a:t>
            </a:r>
          </a:p>
          <a:p>
            <a:pPr marL="336550" lvl="1" indent="0">
              <a:lnSpc>
                <a:spcPct val="150000"/>
              </a:lnSpc>
              <a:buNone/>
            </a:pPr>
            <a:r>
              <a:rPr lang="fr-FR" dirty="0" smtClean="0">
                <a:solidFill>
                  <a:schemeClr val="tx1"/>
                </a:solidFill>
              </a:rPr>
              <a:t>Objectives of the </a:t>
            </a:r>
            <a:r>
              <a:rPr lang="fr-FR" dirty="0" err="1" smtClean="0">
                <a:solidFill>
                  <a:schemeClr val="tx1"/>
                </a:solidFill>
              </a:rPr>
              <a:t>project</a:t>
            </a:r>
            <a:endParaRPr lang="fr-FR" dirty="0" smtClean="0">
              <a:solidFill>
                <a:schemeClr val="tx1"/>
              </a:solidFill>
            </a:endParaRPr>
          </a:p>
          <a:p>
            <a:pPr marL="336550" lvl="1" indent="0">
              <a:lnSpc>
                <a:spcPct val="150000"/>
              </a:lnSpc>
              <a:buNone/>
            </a:pPr>
            <a:r>
              <a:rPr lang="fr-FR" dirty="0" smtClean="0">
                <a:solidFill>
                  <a:schemeClr val="tx1"/>
                </a:solidFill>
              </a:rPr>
              <a:t>The data workflow</a:t>
            </a:r>
          </a:p>
          <a:p>
            <a:pPr marL="336550" lvl="1" indent="0">
              <a:lnSpc>
                <a:spcPct val="150000"/>
              </a:lnSpc>
              <a:buNone/>
            </a:pPr>
            <a:r>
              <a:rPr lang="fr-FR" dirty="0" smtClean="0">
                <a:solidFill>
                  <a:schemeClr val="tx1"/>
                </a:solidFill>
              </a:rPr>
              <a:t>The web interface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Copyright © 2018 Open Geospatial Consortium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20226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91129" y="62558"/>
            <a:ext cx="8244927" cy="568233"/>
          </a:xfrm>
        </p:spPr>
        <p:txBody>
          <a:bodyPr/>
          <a:lstStyle/>
          <a:p>
            <a:pPr>
              <a:spcAft>
                <a:spcPts val="450"/>
              </a:spcAft>
            </a:pPr>
            <a:r>
              <a:rPr lang="fr-FR" altLang="fr-FR" dirty="0" err="1">
                <a:ea typeface="MS PGothic" charset="-128"/>
              </a:rPr>
              <a:t>Screenshots</a:t>
            </a:r>
            <a:r>
              <a:rPr lang="fr-FR" altLang="fr-FR" dirty="0">
                <a:ea typeface="MS PGothic" charset="-128"/>
              </a:rPr>
              <a:t> </a:t>
            </a:r>
            <a:r>
              <a:rPr lang="fr-FR" altLang="fr-FR" dirty="0" smtClean="0">
                <a:ea typeface="MS PGothic" charset="-128"/>
              </a:rPr>
              <a:t>of the </a:t>
            </a:r>
            <a:r>
              <a:rPr lang="fr-FR" altLang="fr-FR" dirty="0">
                <a:ea typeface="MS PGothic" charset="-128"/>
              </a:rPr>
              <a:t>prototype </a:t>
            </a:r>
            <a:r>
              <a:rPr lang="fr-FR" altLang="fr-FR" dirty="0" smtClean="0">
                <a:ea typeface="MS PGothic" charset="-128"/>
              </a:rPr>
              <a:t>(5/5)</a:t>
            </a:r>
            <a:endParaRPr lang="fr-FR" dirty="0">
              <a:ea typeface="MS PGothic" charset="-128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14320" y="5867400"/>
            <a:ext cx="2837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MétéEAU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Nappes © 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2018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BRGM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21280" t="17778" r="17888" b="12592"/>
          <a:stretch/>
        </p:blipFill>
        <p:spPr>
          <a:xfrm>
            <a:off x="990599" y="990600"/>
            <a:ext cx="7574605" cy="48768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715000" y="5882788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March 20th, 2018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37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/>
          <p:nvPr/>
        </p:nvSpPr>
        <p:spPr>
          <a:xfrm>
            <a:off x="914400" y="1376773"/>
            <a:ext cx="70104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9000" indent="-180000">
              <a:spcBef>
                <a:spcPts val="600"/>
              </a:spcBef>
              <a:spcAft>
                <a:spcPts val="60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From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a simple display of current and future groundwater level by water’s stakeholders </a:t>
            </a:r>
            <a:br>
              <a:rPr lang="en-US" sz="1400" dirty="0">
                <a:latin typeface="Arial" pitchFamily="34" charset="0"/>
                <a:cs typeface="Arial" pitchFamily="34" charset="0"/>
              </a:rPr>
            </a:br>
            <a:r>
              <a:rPr lang="en-US" sz="1400" dirty="0">
                <a:latin typeface="Arial" pitchFamily="34" charset="0"/>
                <a:cs typeface="Arial" pitchFamily="34" charset="0"/>
              </a:rPr>
              <a:t>(French SAGE’s moderators (Water Management and Planning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Scheme)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technicians of river catchments)</a:t>
            </a:r>
          </a:p>
          <a:p>
            <a:pPr marL="189000" indent="-180000">
              <a:spcBef>
                <a:spcPts val="600"/>
              </a:spcBef>
              <a:spcAft>
                <a:spcPts val="60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to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the improvement of the water use management during high or low water levels by State’s Services </a:t>
            </a:r>
            <a:br>
              <a:rPr lang="en-US" sz="1400" dirty="0">
                <a:latin typeface="Arial" pitchFamily="34" charset="0"/>
                <a:cs typeface="Arial" pitchFamily="34" charset="0"/>
              </a:rPr>
            </a:br>
            <a:r>
              <a:rPr lang="en-US" sz="1400" dirty="0">
                <a:latin typeface="Arial" pitchFamily="34" charset="0"/>
                <a:cs typeface="Arial" pitchFamily="34" charset="0"/>
              </a:rPr>
              <a:t>(for example : prefect order of water restriction)</a:t>
            </a:r>
          </a:p>
          <a:p>
            <a:pPr marL="189000" indent="-180000">
              <a:spcBef>
                <a:spcPts val="1200"/>
              </a:spcBef>
              <a:spcAft>
                <a:spcPts val="120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Among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the French stakeholders interested in this initiative, we can indicate : </a:t>
            </a:r>
          </a:p>
          <a:p>
            <a:pPr marL="378000" lvl="2" indent="-180000">
              <a:spcBef>
                <a:spcPts val="600"/>
              </a:spcBef>
              <a:spcAft>
                <a:spcPts val="600"/>
              </a:spcAft>
              <a:buClr>
                <a:srgbClr val="E87B1C"/>
              </a:buClr>
              <a:buSzPct val="105000"/>
              <a:buFont typeface="Courier New" pitchFamily="49" charset="0"/>
              <a:buChar char="o"/>
              <a:defRPr/>
            </a:pPr>
            <a:r>
              <a:rPr lang="en-US" sz="1400" b="0" dirty="0">
                <a:latin typeface="Arial" pitchFamily="34" charset="0"/>
                <a:cs typeface="Arial" pitchFamily="34" charset="0"/>
              </a:rPr>
              <a:t>Water agencies,</a:t>
            </a:r>
          </a:p>
          <a:p>
            <a:pPr marL="378000" lvl="2" indent="-180000">
              <a:spcBef>
                <a:spcPts val="600"/>
              </a:spcBef>
              <a:spcAft>
                <a:spcPts val="600"/>
              </a:spcAft>
              <a:buClr>
                <a:srgbClr val="E87B1C"/>
              </a:buClr>
              <a:buSzPct val="105000"/>
              <a:buFont typeface="Courier New" pitchFamily="49" charset="0"/>
              <a:buChar char="o"/>
              <a:defRPr/>
            </a:pPr>
            <a:r>
              <a:rPr lang="en-US" sz="1400" b="0" dirty="0">
                <a:latin typeface="Arial" pitchFamily="34" charset="0"/>
                <a:cs typeface="Arial" pitchFamily="34" charset="0"/>
              </a:rPr>
              <a:t>Decentralized services of Ministries (DREAL, DDT), </a:t>
            </a:r>
          </a:p>
          <a:p>
            <a:pPr marL="378000" lvl="2" indent="-180000">
              <a:spcBef>
                <a:spcPts val="600"/>
              </a:spcBef>
              <a:spcAft>
                <a:spcPts val="600"/>
              </a:spcAft>
              <a:buClr>
                <a:srgbClr val="E87B1C"/>
              </a:buClr>
              <a:buSzPct val="105000"/>
              <a:buFont typeface="Courier New" pitchFamily="49" charset="0"/>
              <a:buChar char="o"/>
              <a:defRPr/>
            </a:pPr>
            <a:r>
              <a:rPr lang="en-US" sz="1400" b="0" dirty="0">
                <a:latin typeface="Arial" pitchFamily="34" charset="0"/>
                <a:cs typeface="Arial" pitchFamily="34" charset="0"/>
              </a:rPr>
              <a:t>Regions and Departments, </a:t>
            </a:r>
          </a:p>
          <a:p>
            <a:pPr marL="378000" lvl="2" indent="-180000">
              <a:spcBef>
                <a:spcPts val="600"/>
              </a:spcBef>
              <a:spcAft>
                <a:spcPts val="600"/>
              </a:spcAft>
              <a:buClr>
                <a:srgbClr val="E87B1C"/>
              </a:buClr>
              <a:buSzPct val="105000"/>
              <a:buFont typeface="Courier New" pitchFamily="49" charset="0"/>
              <a:buChar char="o"/>
              <a:defRPr/>
            </a:pPr>
            <a:r>
              <a:rPr lang="en-US" sz="1400" b="0" dirty="0">
                <a:latin typeface="Arial" pitchFamily="34" charset="0"/>
                <a:cs typeface="Arial" pitchFamily="34" charset="0"/>
              </a:rPr>
              <a:t>Association of Municipalities, </a:t>
            </a:r>
          </a:p>
          <a:p>
            <a:pPr marL="378000" lvl="2" indent="-180000">
              <a:spcBef>
                <a:spcPts val="600"/>
              </a:spcBef>
              <a:spcAft>
                <a:spcPts val="600"/>
              </a:spcAft>
              <a:buClr>
                <a:srgbClr val="E87B1C"/>
              </a:buClr>
              <a:buSzPct val="105000"/>
              <a:buFont typeface="Courier New" pitchFamily="49" charset="0"/>
              <a:buChar char="o"/>
              <a:defRPr/>
            </a:pPr>
            <a:r>
              <a:rPr lang="en-US" sz="1400" b="0" dirty="0">
                <a:latin typeface="Arial" pitchFamily="34" charset="0"/>
                <a:cs typeface="Arial" pitchFamily="34" charset="0"/>
              </a:rPr>
              <a:t>Industrial water producers…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259347" y="5744114"/>
            <a:ext cx="2826599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75" dirty="0">
                <a:solidFill>
                  <a:srgbClr val="005A74"/>
                </a:solidFill>
                <a:latin typeface="Arial" pitchFamily="34" charset="0"/>
              </a:rPr>
              <a:t>BRGM</a:t>
            </a:r>
            <a:r>
              <a:rPr lang="fr-FR" sz="675" dirty="0">
                <a:solidFill>
                  <a:srgbClr val="005A74"/>
                </a:solidFill>
              </a:rPr>
              <a:t> THE </a:t>
            </a:r>
            <a:r>
              <a:rPr lang="en-GB" sz="675" dirty="0">
                <a:solidFill>
                  <a:srgbClr val="005A74"/>
                </a:solidFill>
              </a:rPr>
              <a:t>FRENCH GEOLOGICAL SURVEY</a:t>
            </a:r>
            <a:r>
              <a:rPr lang="fr-FR" sz="675" dirty="0">
                <a:solidFill>
                  <a:srgbClr val="005A74"/>
                </a:solidFill>
              </a:rPr>
              <a:t> </a:t>
            </a:r>
            <a:r>
              <a:rPr lang="fr-FR" sz="675" dirty="0">
                <a:solidFill>
                  <a:srgbClr val="005A74"/>
                </a:solidFill>
                <a:latin typeface="Arial" pitchFamily="34" charset="0"/>
              </a:rPr>
              <a:t>WWW.BRGM.EU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1775" y="136525"/>
            <a:ext cx="8683625" cy="68580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a typeface="MS PGothic" charset="-128"/>
              </a:rPr>
              <a:t>A response to the French stakeholders needs</a:t>
            </a:r>
          </a:p>
        </p:txBody>
      </p:sp>
    </p:spTree>
    <p:extLst>
      <p:ext uri="{BB962C8B-B14F-4D97-AF65-F5344CB8AC3E}">
        <p14:creationId xmlns:p14="http://schemas.microsoft.com/office/powerpoint/2010/main" val="236627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31775" y="136525"/>
            <a:ext cx="8683625" cy="6858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>
                <a:ea typeface="MS PGothic" charset="-128"/>
              </a:rPr>
              <a:t>Conclusions</a:t>
            </a:r>
            <a:endParaRPr lang="en-US" altLang="en-US" dirty="0">
              <a:ea typeface="MS PGothic" charset="-128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14400" y="1752600"/>
            <a:ext cx="7086600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9000" indent="-180000">
              <a:spcBef>
                <a:spcPts val="1200"/>
              </a:spcBef>
              <a:spcAft>
                <a:spcPts val="60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 an interoperable communication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tool able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to cross data in almost real-time (maps and graphs)</a:t>
            </a:r>
          </a:p>
          <a:p>
            <a:pPr marL="189000" indent="-180000">
              <a:spcBef>
                <a:spcPts val="1200"/>
              </a:spcBef>
              <a:spcAft>
                <a:spcPts val="60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 a tool able to show impacts of climate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change on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groundwater resource at local scale</a:t>
            </a:r>
          </a:p>
          <a:p>
            <a:pPr marL="189000" indent="-180000">
              <a:spcBef>
                <a:spcPts val="1200"/>
              </a:spcBef>
              <a:spcAft>
                <a:spcPts val="60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 a real decision-making tool (improvement of the water use management during high or low water levels by State’s Services)</a:t>
            </a:r>
          </a:p>
          <a:p>
            <a:pPr marL="189000" indent="-180000">
              <a:spcBef>
                <a:spcPts val="1200"/>
              </a:spcBef>
              <a:spcAft>
                <a:spcPts val="60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  in 2018 ?</a:t>
            </a:r>
          </a:p>
          <a:p>
            <a:pPr marL="378000" lvl="2" indent="-180000">
              <a:spcBef>
                <a:spcPts val="600"/>
              </a:spcBef>
              <a:spcAft>
                <a:spcPts val="600"/>
              </a:spcAft>
              <a:buClr>
                <a:srgbClr val="E87B1C"/>
              </a:buClr>
              <a:buSzPct val="105000"/>
              <a:buFont typeface="Courier New" pitchFamily="49" charset="0"/>
              <a:buChar char="o"/>
              <a:defRPr/>
            </a:pPr>
            <a:r>
              <a:rPr lang="en-US" sz="1400" b="0" dirty="0">
                <a:latin typeface="Arial" pitchFamily="34" charset="0"/>
                <a:cs typeface="Arial" pitchFamily="34" charset="0"/>
              </a:rPr>
              <a:t>a method for refreshing data</a:t>
            </a:r>
          </a:p>
          <a:p>
            <a:pPr marL="378000" lvl="2" indent="-180000">
              <a:spcBef>
                <a:spcPts val="600"/>
              </a:spcBef>
              <a:spcAft>
                <a:spcPts val="600"/>
              </a:spcAft>
              <a:buClr>
                <a:srgbClr val="E87B1C"/>
              </a:buClr>
              <a:buSzPct val="105000"/>
              <a:buFont typeface="Courier New" pitchFamily="49" charset="0"/>
              <a:buChar char="o"/>
              <a:defRPr/>
            </a:pPr>
            <a:r>
              <a:rPr lang="en-US" sz="1400" b="0" dirty="0">
                <a:latin typeface="Arial" pitchFamily="34" charset="0"/>
                <a:cs typeface="Arial" pitchFamily="34" charset="0"/>
              </a:rPr>
              <a:t>a public web site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259347" y="5744114"/>
            <a:ext cx="2826599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75" dirty="0">
                <a:solidFill>
                  <a:srgbClr val="005A74"/>
                </a:solidFill>
                <a:latin typeface="Arial" pitchFamily="34" charset="0"/>
              </a:rPr>
              <a:t>BRGM</a:t>
            </a:r>
            <a:r>
              <a:rPr lang="fr-FR" sz="675" dirty="0">
                <a:solidFill>
                  <a:srgbClr val="005A74"/>
                </a:solidFill>
              </a:rPr>
              <a:t> THE </a:t>
            </a:r>
            <a:r>
              <a:rPr lang="en-GB" sz="675" dirty="0">
                <a:solidFill>
                  <a:srgbClr val="005A74"/>
                </a:solidFill>
              </a:rPr>
              <a:t>FRENCH GEOLOGICAL SURVEY</a:t>
            </a:r>
            <a:r>
              <a:rPr lang="fr-FR" sz="675" dirty="0">
                <a:solidFill>
                  <a:srgbClr val="005A74"/>
                </a:solidFill>
              </a:rPr>
              <a:t> </a:t>
            </a:r>
            <a:r>
              <a:rPr lang="fr-FR" sz="675" dirty="0">
                <a:solidFill>
                  <a:srgbClr val="005A74"/>
                </a:solidFill>
                <a:latin typeface="Arial" pitchFamily="34" charset="0"/>
              </a:rPr>
              <a:t>WWW.BRGM.EU</a:t>
            </a:r>
          </a:p>
        </p:txBody>
      </p:sp>
    </p:spTree>
    <p:extLst>
      <p:ext uri="{BB962C8B-B14F-4D97-AF65-F5344CB8AC3E}">
        <p14:creationId xmlns:p14="http://schemas.microsoft.com/office/powerpoint/2010/main" val="81110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/>
          <p:nvPr/>
        </p:nvSpPr>
        <p:spPr>
          <a:xfrm>
            <a:off x="1439652" y="1376773"/>
            <a:ext cx="6942348" cy="4960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fr-FR" sz="1500" dirty="0"/>
              <a:t>If </a:t>
            </a:r>
            <a:r>
              <a:rPr lang="fr-FR" sz="1500" dirty="0" err="1"/>
              <a:t>you</a:t>
            </a:r>
            <a:r>
              <a:rPr lang="fr-FR" sz="1500" dirty="0"/>
              <a:t> </a:t>
            </a:r>
            <a:r>
              <a:rPr lang="fr-FR" sz="1500" dirty="0" err="1"/>
              <a:t>need</a:t>
            </a:r>
            <a:r>
              <a:rPr lang="fr-FR" sz="1500" dirty="0"/>
              <a:t> more information : </a:t>
            </a:r>
          </a:p>
          <a:p>
            <a:pPr>
              <a:spcAft>
                <a:spcPts val="450"/>
              </a:spcAft>
            </a:pPr>
            <a:endParaRPr lang="fr-FR" sz="1500" dirty="0"/>
          </a:p>
          <a:p>
            <a:pPr>
              <a:spcAft>
                <a:spcPts val="450"/>
              </a:spcAft>
              <a:buClr>
                <a:srgbClr val="E87B1C"/>
              </a:buClr>
              <a:buSzPct val="105000"/>
            </a:pPr>
            <a:r>
              <a:rPr lang="fr-FR" sz="1400" dirty="0">
                <a:latin typeface="Arial" pitchFamily="34" charset="0"/>
                <a:cs typeface="Arial" pitchFamily="34" charset="0"/>
                <a:hlinkClick r:id="rId3"/>
              </a:rPr>
              <a:t>b.mougin@brgm.fr</a:t>
            </a:r>
            <a:r>
              <a:rPr lang="fr-FR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dirty="0">
                <a:latin typeface="Arial" pitchFamily="34" charset="0"/>
                <a:cs typeface="Arial" pitchFamily="34" charset="0"/>
                <a:hlinkClick r:id="rId4"/>
              </a:rPr>
              <a:t>h.bessiere@brgm.fr</a:t>
            </a:r>
            <a:r>
              <a:rPr lang="fr-FR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dirty="0">
                <a:latin typeface="Arial" pitchFamily="34" charset="0"/>
                <a:cs typeface="Arial" pitchFamily="34" charset="0"/>
                <a:hlinkClick r:id="rId5"/>
              </a:rPr>
              <a:t>y.vigier@brgm.fr</a:t>
            </a:r>
            <a:r>
              <a:rPr lang="fr-FR" sz="1400" dirty="0">
                <a:latin typeface="Arial" pitchFamily="34" charset="0"/>
                <a:cs typeface="Arial" pitchFamily="34" charset="0"/>
              </a:rPr>
              <a:t> </a:t>
            </a:r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450"/>
              </a:spcAft>
              <a:buClr>
                <a:srgbClr val="E87B1C"/>
              </a:buClr>
              <a:buSzPct val="105000"/>
            </a:pPr>
            <a:r>
              <a:rPr lang="fr-FR" sz="1400" dirty="0">
                <a:latin typeface="Arial" pitchFamily="34" charset="0"/>
                <a:cs typeface="Arial" pitchFamily="34" charset="0"/>
                <a:hlinkClick r:id="rId6"/>
              </a:rPr>
              <a:t>j.nicolas@brgm.fr</a:t>
            </a:r>
            <a:r>
              <a:rPr lang="fr-FR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dirty="0">
                <a:latin typeface="Arial" pitchFamily="34" charset="0"/>
                <a:cs typeface="Arial" pitchFamily="34" charset="0"/>
                <a:hlinkClick r:id="rId7"/>
              </a:rPr>
              <a:t>s.loigerot@brgm.fr</a:t>
            </a:r>
            <a:r>
              <a:rPr lang="fr-FR" sz="140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Aft>
                <a:spcPts val="450"/>
              </a:spcAft>
              <a:buClr>
                <a:srgbClr val="E87B1C"/>
              </a:buClr>
              <a:buSzPct val="105000"/>
            </a:pPr>
            <a:endParaRPr lang="fr-FR" sz="1500" dirty="0"/>
          </a:p>
          <a:p>
            <a:pPr>
              <a:spcAft>
                <a:spcPts val="450"/>
              </a:spcAft>
              <a:buClr>
                <a:srgbClr val="E87B1C"/>
              </a:buClr>
              <a:buSzPct val="105000"/>
            </a:pPr>
            <a:r>
              <a:rPr lang="fr-FR" sz="1500" dirty="0" err="1"/>
              <a:t>Other</a:t>
            </a:r>
            <a:r>
              <a:rPr lang="fr-FR" sz="1500" dirty="0"/>
              <a:t> topics :</a:t>
            </a:r>
          </a:p>
          <a:p>
            <a:pPr>
              <a:spcAft>
                <a:spcPts val="450"/>
              </a:spcAft>
              <a:buClr>
                <a:srgbClr val="E87B1C"/>
              </a:buClr>
              <a:buSzPct val="105000"/>
            </a:pPr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marL="214313" indent="-214313">
              <a:spcAft>
                <a:spcPts val="450"/>
              </a:spcAft>
              <a:buClr>
                <a:srgbClr val="E87B1C"/>
              </a:buClr>
              <a:buSzPct val="105000"/>
              <a:buFont typeface="Arial" panose="020B0604020202020204" pitchFamily="34" charset="0"/>
              <a:buChar char="•"/>
            </a:pPr>
            <a:r>
              <a:rPr lang="fr-FR" sz="1400" dirty="0" err="1">
                <a:latin typeface="Arial" pitchFamily="34" charset="0"/>
                <a:cs typeface="Arial" pitchFamily="34" charset="0"/>
              </a:rPr>
              <a:t>Piezometric</a:t>
            </a:r>
            <a:r>
              <a:rPr lang="fr-FR" sz="1400" dirty="0">
                <a:latin typeface="Arial" pitchFamily="34" charset="0"/>
                <a:cs typeface="Arial" pitchFamily="34" charset="0"/>
              </a:rPr>
              <a:t> network : </a:t>
            </a:r>
          </a:p>
          <a:p>
            <a:pPr lvl="1">
              <a:spcAft>
                <a:spcPts val="450"/>
              </a:spcAft>
              <a:buClr>
                <a:srgbClr val="E87B1C"/>
              </a:buClr>
              <a:buSzPct val="105000"/>
            </a:pPr>
            <a:r>
              <a:rPr lang="fr-FR" sz="1400" dirty="0">
                <a:latin typeface="Arial" pitchFamily="34" charset="0"/>
                <a:cs typeface="Arial" pitchFamily="34" charset="0"/>
              </a:rPr>
              <a:t>Jérôme Nicolas : </a:t>
            </a:r>
            <a:r>
              <a:rPr lang="fr-FR" sz="1400" dirty="0">
                <a:latin typeface="Arial" pitchFamily="34" charset="0"/>
                <a:cs typeface="Arial" pitchFamily="34" charset="0"/>
                <a:hlinkClick r:id="rId6"/>
              </a:rPr>
              <a:t>j.nicolas@brgm.fr</a:t>
            </a:r>
            <a:endParaRPr lang="fr-FR" sz="1400" dirty="0">
              <a:latin typeface="Arial" pitchFamily="34" charset="0"/>
              <a:cs typeface="Arial" pitchFamily="34" charset="0"/>
            </a:endParaRPr>
          </a:p>
          <a:p>
            <a:pPr marL="214313" indent="-214313">
              <a:spcAft>
                <a:spcPts val="450"/>
              </a:spcAft>
              <a:buClr>
                <a:srgbClr val="E87B1C"/>
              </a:buClr>
              <a:buSzPct val="105000"/>
              <a:buFont typeface="Arial" panose="020B0604020202020204" pitchFamily="34" charset="0"/>
              <a:buChar char="•"/>
            </a:pPr>
            <a:r>
              <a:rPr lang="fr-FR" sz="1400" dirty="0" err="1">
                <a:latin typeface="Arial" pitchFamily="34" charset="0"/>
                <a:cs typeface="Arial" pitchFamily="34" charset="0"/>
              </a:rPr>
              <a:t>Interoperability</a:t>
            </a:r>
            <a:r>
              <a:rPr lang="fr-FR" sz="1400" dirty="0">
                <a:latin typeface="Arial" pitchFamily="34" charset="0"/>
                <a:cs typeface="Arial" pitchFamily="34" charset="0"/>
              </a:rPr>
              <a:t> and SOS : </a:t>
            </a:r>
          </a:p>
          <a:p>
            <a:pPr lvl="1">
              <a:spcAft>
                <a:spcPts val="450"/>
              </a:spcAft>
              <a:buClr>
                <a:srgbClr val="E87B1C"/>
              </a:buClr>
              <a:buSzPct val="105000"/>
            </a:pPr>
            <a:r>
              <a:rPr lang="fr-FR" sz="1400" dirty="0">
                <a:latin typeface="Arial" pitchFamily="34" charset="0"/>
                <a:cs typeface="Arial" pitchFamily="34" charset="0"/>
              </a:rPr>
              <a:t>Sylvain </a:t>
            </a:r>
            <a:r>
              <a:rPr lang="fr-FR" sz="1400" dirty="0" err="1">
                <a:latin typeface="Arial" pitchFamily="34" charset="0"/>
                <a:cs typeface="Arial" pitchFamily="34" charset="0"/>
              </a:rPr>
              <a:t>Grellet</a:t>
            </a:r>
            <a:r>
              <a:rPr lang="fr-FR" sz="1400" dirty="0">
                <a:latin typeface="Arial" pitchFamily="34" charset="0"/>
                <a:cs typeface="Arial" pitchFamily="34" charset="0"/>
              </a:rPr>
              <a:t>: </a:t>
            </a:r>
            <a:r>
              <a:rPr lang="fr-FR" sz="1400" dirty="0">
                <a:latin typeface="Arial" pitchFamily="34" charset="0"/>
                <a:cs typeface="Arial" pitchFamily="34" charset="0"/>
                <a:hlinkClick r:id="rId8"/>
              </a:rPr>
              <a:t>s.grellet@brgm.fr</a:t>
            </a:r>
            <a:endParaRPr lang="fr-FR" sz="1400" dirty="0">
              <a:latin typeface="Arial" pitchFamily="34" charset="0"/>
              <a:cs typeface="Arial" pitchFamily="34" charset="0"/>
            </a:endParaRPr>
          </a:p>
          <a:p>
            <a:pPr lvl="1">
              <a:spcAft>
                <a:spcPts val="450"/>
              </a:spcAft>
              <a:buClr>
                <a:srgbClr val="E87B1C"/>
              </a:buClr>
              <a:buSzPct val="105000"/>
            </a:pPr>
            <a:r>
              <a:rPr lang="fr-FR" sz="1400" dirty="0">
                <a:latin typeface="Arial" pitchFamily="34" charset="0"/>
                <a:cs typeface="Arial" pitchFamily="34" charset="0"/>
              </a:rPr>
              <a:t>Stéphane </a:t>
            </a:r>
            <a:r>
              <a:rPr lang="fr-FR" sz="1400" dirty="0" err="1">
                <a:latin typeface="Arial" pitchFamily="34" charset="0"/>
                <a:cs typeface="Arial" pitchFamily="34" charset="0"/>
              </a:rPr>
              <a:t>Loigerot</a:t>
            </a:r>
            <a:r>
              <a:rPr lang="fr-FR" sz="1400" dirty="0">
                <a:latin typeface="Arial" pitchFamily="34" charset="0"/>
                <a:cs typeface="Arial" pitchFamily="34" charset="0"/>
              </a:rPr>
              <a:t> : </a:t>
            </a:r>
            <a:r>
              <a:rPr lang="fr-FR" sz="1400" dirty="0">
                <a:latin typeface="Arial" pitchFamily="34" charset="0"/>
                <a:cs typeface="Arial" pitchFamily="34" charset="0"/>
                <a:hlinkClick r:id="rId7"/>
              </a:rPr>
              <a:t>s.loigerot@brgm.fr</a:t>
            </a:r>
            <a:endParaRPr lang="fr-FR" sz="1400" dirty="0">
              <a:latin typeface="Arial" pitchFamily="34" charset="0"/>
              <a:cs typeface="Arial" pitchFamily="34" charset="0"/>
            </a:endParaRPr>
          </a:p>
          <a:p>
            <a:pPr lvl="1">
              <a:spcAft>
                <a:spcPts val="450"/>
              </a:spcAft>
              <a:buClr>
                <a:srgbClr val="E87B1C"/>
              </a:buClr>
              <a:buSzPct val="105000"/>
            </a:pPr>
            <a:endParaRPr lang="fr-FR" sz="12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450"/>
              </a:spcAft>
              <a:buClr>
                <a:srgbClr val="E87B1C"/>
              </a:buClr>
              <a:buSzPct val="105000"/>
            </a:pPr>
            <a:endParaRPr lang="fr-FR" sz="1050" dirty="0">
              <a:latin typeface="Arial" pitchFamily="34" charset="0"/>
              <a:cs typeface="Arial" pitchFamily="34" charset="0"/>
            </a:endParaRPr>
          </a:p>
          <a:p>
            <a:pPr marL="214313" indent="-214313">
              <a:spcAft>
                <a:spcPts val="450"/>
              </a:spcAft>
              <a:buClr>
                <a:srgbClr val="E87B1C"/>
              </a:buClr>
              <a:buSzPct val="105000"/>
              <a:buFont typeface="Arial" panose="020B0604020202020204" pitchFamily="34" charset="0"/>
              <a:buChar char="•"/>
            </a:pPr>
            <a:endParaRPr lang="fr-FR" sz="1050" dirty="0">
              <a:latin typeface="Arial" pitchFamily="34" charset="0"/>
              <a:cs typeface="Arial" pitchFamily="34" charset="0"/>
            </a:endParaRPr>
          </a:p>
          <a:p>
            <a:pPr marL="189000" indent="-189000">
              <a:spcAft>
                <a:spcPts val="45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endParaRPr lang="fr-FR" sz="1050" dirty="0">
              <a:latin typeface="Arial" pitchFamily="34" charset="0"/>
              <a:cs typeface="Arial" pitchFamily="34" charset="0"/>
            </a:endParaRPr>
          </a:p>
          <a:p>
            <a:pPr marL="189000" indent="-189000">
              <a:spcAft>
                <a:spcPts val="45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endParaRPr lang="fr-FR" sz="1050" dirty="0">
              <a:latin typeface="Arial" pitchFamily="34" charset="0"/>
              <a:cs typeface="Arial" pitchFamily="34" charset="0"/>
            </a:endParaRPr>
          </a:p>
          <a:p>
            <a:pPr marL="189000" indent="-189000">
              <a:spcAft>
                <a:spcPts val="45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endParaRPr lang="fr-FR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439652" y="5890765"/>
            <a:ext cx="2826599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75" dirty="0">
                <a:solidFill>
                  <a:srgbClr val="005A74"/>
                </a:solidFill>
                <a:latin typeface="Arial" pitchFamily="34" charset="0"/>
              </a:rPr>
              <a:t>BRGM</a:t>
            </a:r>
            <a:r>
              <a:rPr lang="fr-FR" sz="675" dirty="0">
                <a:solidFill>
                  <a:srgbClr val="005A74"/>
                </a:solidFill>
              </a:rPr>
              <a:t> THE </a:t>
            </a:r>
            <a:r>
              <a:rPr lang="en-GB" sz="675" dirty="0">
                <a:solidFill>
                  <a:srgbClr val="005A74"/>
                </a:solidFill>
              </a:rPr>
              <a:t>FRENCH GEOLOGICAL SURVEY</a:t>
            </a:r>
            <a:r>
              <a:rPr lang="fr-FR" sz="675" dirty="0">
                <a:solidFill>
                  <a:srgbClr val="005A74"/>
                </a:solidFill>
              </a:rPr>
              <a:t> </a:t>
            </a:r>
            <a:r>
              <a:rPr lang="fr-FR" sz="675" dirty="0">
                <a:solidFill>
                  <a:srgbClr val="005A74"/>
                </a:solidFill>
                <a:latin typeface="Arial" pitchFamily="34" charset="0"/>
              </a:rPr>
              <a:t>WWW.BRGM.EU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2133600" y="4896347"/>
            <a:ext cx="6456869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700" dirty="0" err="1">
                <a:solidFill>
                  <a:srgbClr val="FFC000"/>
                </a:solidFill>
              </a:rPr>
              <a:t>Thank</a:t>
            </a:r>
            <a:r>
              <a:rPr lang="fr-FR" sz="2700" dirty="0">
                <a:solidFill>
                  <a:srgbClr val="FFC000"/>
                </a:solidFill>
              </a:rPr>
              <a:t> </a:t>
            </a:r>
            <a:r>
              <a:rPr lang="fr-FR" sz="2700" dirty="0" err="1">
                <a:solidFill>
                  <a:srgbClr val="FFC000"/>
                </a:solidFill>
              </a:rPr>
              <a:t>you</a:t>
            </a:r>
            <a:r>
              <a:rPr lang="fr-FR" sz="2700" dirty="0">
                <a:solidFill>
                  <a:srgbClr val="FFC000"/>
                </a:solidFill>
              </a:rPr>
              <a:t> for </a:t>
            </a:r>
            <a:r>
              <a:rPr lang="fr-FR" sz="2700" dirty="0" err="1">
                <a:solidFill>
                  <a:srgbClr val="FFC000"/>
                </a:solidFill>
              </a:rPr>
              <a:t>your</a:t>
            </a:r>
            <a:r>
              <a:rPr lang="fr-FR" sz="2700" dirty="0">
                <a:solidFill>
                  <a:srgbClr val="FFC000"/>
                </a:solidFill>
              </a:rPr>
              <a:t> attention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1775" y="136525"/>
            <a:ext cx="8683625" cy="6858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>
                <a:ea typeface="MS PGothic" charset="-128"/>
              </a:rPr>
              <a:t>For more information</a:t>
            </a:r>
            <a:endParaRPr lang="en-US" altLang="en-US" dirty="0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421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/>
        </p:nvSpPr>
        <p:spPr>
          <a:xfrm>
            <a:off x="3493457" y="2258887"/>
            <a:ext cx="2336973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75"/>
              </a:lnSpc>
            </a:pPr>
            <a:r>
              <a:rPr lang="en-US" sz="1800" dirty="0">
                <a:solidFill>
                  <a:srgbClr val="E87B1C"/>
                </a:solidFill>
                <a:latin typeface="Arial" pitchFamily="34" charset="0"/>
              </a:rPr>
              <a:t>84</a:t>
            </a:r>
            <a:r>
              <a:rPr lang="en-US" sz="1200" dirty="0">
                <a:solidFill>
                  <a:srgbClr val="E87B1C"/>
                </a:solidFill>
                <a:latin typeface="Arial" pitchFamily="34" charset="0"/>
              </a:rPr>
              <a:t> departments in restriction (beyond vigilance)</a:t>
            </a:r>
          </a:p>
          <a:p>
            <a:pPr>
              <a:lnSpc>
                <a:spcPts val="1275"/>
              </a:lnSpc>
            </a:pPr>
            <a:endParaRPr lang="en-US" sz="900" dirty="0">
              <a:solidFill>
                <a:srgbClr val="E87B1C"/>
              </a:solidFill>
              <a:latin typeface="Arial" pitchFamily="34" charset="0"/>
            </a:endParaRPr>
          </a:p>
          <a:p>
            <a:pPr>
              <a:lnSpc>
                <a:spcPts val="1275"/>
              </a:lnSpc>
            </a:pPr>
            <a:r>
              <a:rPr lang="en-US" sz="1800" dirty="0">
                <a:solidFill>
                  <a:srgbClr val="E87B1C"/>
                </a:solidFill>
                <a:latin typeface="Arial" pitchFamily="34" charset="0"/>
              </a:rPr>
              <a:t>213</a:t>
            </a:r>
            <a:r>
              <a:rPr lang="en-US" sz="1200" dirty="0">
                <a:solidFill>
                  <a:srgbClr val="E87B1C"/>
                </a:solidFill>
                <a:latin typeface="Arial" pitchFamily="34" charset="0"/>
              </a:rPr>
              <a:t> drought decrees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547463" y="1524000"/>
            <a:ext cx="2186861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en-US" sz="1050" cap="all" dirty="0">
                <a:latin typeface="Arial" pitchFamily="34" charset="0"/>
              </a:rPr>
              <a:t>Three quarters of groundwater was running a deficit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47462" y="5145678"/>
            <a:ext cx="2094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fr-FR" sz="900" i="1" dirty="0">
                <a:solidFill>
                  <a:srgbClr val="878787"/>
                </a:solidFill>
                <a:latin typeface="+mj-lt"/>
              </a:rPr>
              <a:t>http://propluvia.developpement-durable.gouv.fr/propluvia/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-35221" y="5405288"/>
            <a:ext cx="2826599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75" dirty="0">
                <a:solidFill>
                  <a:srgbClr val="005A74"/>
                </a:solidFill>
                <a:latin typeface="Arial" pitchFamily="34" charset="0"/>
              </a:rPr>
              <a:t>BRGM</a:t>
            </a:r>
            <a:r>
              <a:rPr lang="fr-FR" sz="675" dirty="0">
                <a:solidFill>
                  <a:srgbClr val="005A74"/>
                </a:solidFill>
              </a:rPr>
              <a:t> THE </a:t>
            </a:r>
            <a:r>
              <a:rPr lang="en-GB" sz="675" dirty="0">
                <a:solidFill>
                  <a:srgbClr val="005A74"/>
                </a:solidFill>
              </a:rPr>
              <a:t>FRENCH GEOLOGICAL SURVEY</a:t>
            </a:r>
            <a:r>
              <a:rPr lang="fr-FR" sz="675" dirty="0">
                <a:solidFill>
                  <a:srgbClr val="005A74"/>
                </a:solidFill>
              </a:rPr>
              <a:t> </a:t>
            </a:r>
            <a:r>
              <a:rPr lang="fr-FR" sz="675" dirty="0">
                <a:solidFill>
                  <a:srgbClr val="005A74"/>
                </a:solidFill>
                <a:latin typeface="Arial" pitchFamily="34" charset="0"/>
              </a:rPr>
              <a:t>WWW.BRGM.EU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16487" y="1524000"/>
            <a:ext cx="3168957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en-US" sz="1050" cap="all" dirty="0">
                <a:latin typeface="Arial" pitchFamily="34" charset="0"/>
              </a:rPr>
              <a:t>The state of emergency was declared in 30 departments of France because of drought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87" y="2116958"/>
            <a:ext cx="3276969" cy="323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02" y="4872373"/>
            <a:ext cx="1242138" cy="38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456" y="3102077"/>
            <a:ext cx="2336973" cy="191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790433" y="3522222"/>
            <a:ext cx="2032583" cy="129266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900" dirty="0"/>
              <a:t>Vigilance : water </a:t>
            </a:r>
            <a:r>
              <a:rPr lang="fr-FR" sz="900" dirty="0" err="1"/>
              <a:t>saving</a:t>
            </a:r>
            <a:endParaRPr lang="fr-FR" sz="900" dirty="0"/>
          </a:p>
          <a:p>
            <a:endParaRPr lang="fr-FR" sz="300" dirty="0"/>
          </a:p>
          <a:p>
            <a:r>
              <a:rPr lang="fr-FR" sz="900" dirty="0" err="1"/>
              <a:t>Alert</a:t>
            </a:r>
            <a:r>
              <a:rPr lang="fr-FR" sz="900" dirty="0"/>
              <a:t> : </a:t>
            </a:r>
            <a:r>
              <a:rPr lang="fr-FR" sz="900" dirty="0" err="1"/>
              <a:t>decrease</a:t>
            </a:r>
            <a:r>
              <a:rPr lang="fr-FR" sz="900" dirty="0"/>
              <a:t> water </a:t>
            </a:r>
            <a:r>
              <a:rPr lang="fr-FR" sz="900" dirty="0" err="1"/>
              <a:t>consuming</a:t>
            </a:r>
            <a:r>
              <a:rPr lang="fr-FR" sz="900" dirty="0"/>
              <a:t> 3 </a:t>
            </a:r>
            <a:r>
              <a:rPr lang="fr-FR" sz="900" dirty="0" err="1"/>
              <a:t>days</a:t>
            </a:r>
            <a:r>
              <a:rPr lang="fr-FR" sz="900" dirty="0"/>
              <a:t> per </a:t>
            </a:r>
            <a:r>
              <a:rPr lang="fr-FR" sz="900" dirty="0" err="1"/>
              <a:t>week</a:t>
            </a:r>
            <a:endParaRPr lang="fr-FR" sz="900" dirty="0"/>
          </a:p>
          <a:p>
            <a:endParaRPr lang="fr-FR" sz="900" dirty="0"/>
          </a:p>
          <a:p>
            <a:r>
              <a:rPr lang="fr-FR" sz="900" dirty="0" err="1"/>
              <a:t>Heightened</a:t>
            </a:r>
            <a:r>
              <a:rPr lang="fr-FR" sz="900" dirty="0"/>
              <a:t> </a:t>
            </a:r>
            <a:r>
              <a:rPr lang="fr-FR" sz="900" dirty="0" err="1"/>
              <a:t>alert</a:t>
            </a:r>
            <a:r>
              <a:rPr lang="fr-FR" sz="900" dirty="0"/>
              <a:t> : </a:t>
            </a:r>
            <a:r>
              <a:rPr lang="fr-FR" sz="900" dirty="0" err="1"/>
              <a:t>reduction</a:t>
            </a:r>
            <a:r>
              <a:rPr lang="fr-FR" sz="900" dirty="0"/>
              <a:t> of water abstraction</a:t>
            </a:r>
          </a:p>
          <a:p>
            <a:endParaRPr lang="fr-FR" sz="900" dirty="0"/>
          </a:p>
          <a:p>
            <a:r>
              <a:rPr lang="fr-FR" sz="900" dirty="0" err="1"/>
              <a:t>Crisis</a:t>
            </a:r>
            <a:r>
              <a:rPr lang="fr-FR" sz="900" dirty="0"/>
              <a:t> : stop of no </a:t>
            </a:r>
            <a:r>
              <a:rPr lang="fr-FR" sz="900" dirty="0" err="1"/>
              <a:t>priority</a:t>
            </a:r>
            <a:r>
              <a:rPr lang="fr-FR" sz="900" dirty="0"/>
              <a:t> abstraction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3601433" y="3650424"/>
            <a:ext cx="196378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750"/>
          </a:p>
        </p:txBody>
      </p:sp>
      <p:sp>
        <p:nvSpPr>
          <p:cNvPr id="22" name="Rectangle 21"/>
          <p:cNvSpPr/>
          <p:nvPr/>
        </p:nvSpPr>
        <p:spPr>
          <a:xfrm>
            <a:off x="3574432" y="3866424"/>
            <a:ext cx="214110" cy="27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750"/>
          </a:p>
        </p:txBody>
      </p:sp>
      <p:sp>
        <p:nvSpPr>
          <p:cNvPr id="23" name="Rectangle 22"/>
          <p:cNvSpPr/>
          <p:nvPr/>
        </p:nvSpPr>
        <p:spPr>
          <a:xfrm>
            <a:off x="3610294" y="4252446"/>
            <a:ext cx="187552" cy="295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750"/>
          </a:p>
        </p:txBody>
      </p:sp>
      <p:sp>
        <p:nvSpPr>
          <p:cNvPr id="24" name="Rectangle 23"/>
          <p:cNvSpPr/>
          <p:nvPr/>
        </p:nvSpPr>
        <p:spPr>
          <a:xfrm>
            <a:off x="3547432" y="4668251"/>
            <a:ext cx="243000" cy="18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750"/>
          </a:p>
        </p:txBody>
      </p:sp>
      <p:sp>
        <p:nvSpPr>
          <p:cNvPr id="26" name="Rectangle 25"/>
          <p:cNvSpPr/>
          <p:nvPr/>
        </p:nvSpPr>
        <p:spPr>
          <a:xfrm>
            <a:off x="3573237" y="3461424"/>
            <a:ext cx="1270370" cy="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750"/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1775" y="136525"/>
            <a:ext cx="8683625" cy="68580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a typeface="MS PGothic" charset="-128"/>
              </a:rPr>
              <a:t>Crises </a:t>
            </a:r>
            <a:r>
              <a:rPr lang="en-US" altLang="en-US" dirty="0" smtClean="0">
                <a:ea typeface="MS PGothic" charset="-128"/>
              </a:rPr>
              <a:t>situation – </a:t>
            </a:r>
            <a:r>
              <a:rPr lang="en-US" altLang="en-US" dirty="0">
                <a:ea typeface="MS PGothic" charset="-128"/>
              </a:rPr>
              <a:t>summer </a:t>
            </a:r>
            <a:r>
              <a:rPr lang="en-US" altLang="en-US" dirty="0" smtClean="0">
                <a:ea typeface="MS PGothic" charset="-128"/>
              </a:rPr>
              <a:t>2017</a:t>
            </a:r>
            <a:endParaRPr lang="en-US" altLang="en-US" dirty="0">
              <a:ea typeface="MS PGothic" charset="-128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524000"/>
            <a:ext cx="2907373" cy="38655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6660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Crises situation – </a:t>
            </a:r>
            <a:r>
              <a:rPr lang="en-US" altLang="en-US" dirty="0" smtClean="0">
                <a:ea typeface="MS PGothic" charset="-128"/>
              </a:rPr>
              <a:t>winter 2018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2353" y="925599"/>
            <a:ext cx="5521591" cy="3081337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Copyright © 2018 Open Geospatial Consortium</a:t>
            </a:r>
            <a:endParaRPr lang="en-US" alt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4073767"/>
            <a:ext cx="3810000" cy="214312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631" y="2895600"/>
            <a:ext cx="3554326" cy="355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06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>
          <a:xfrm>
            <a:off x="1066800" y="993754"/>
            <a:ext cx="7848600" cy="377846"/>
          </a:xfrm>
        </p:spPr>
        <p:txBody>
          <a:bodyPr/>
          <a:lstStyle/>
          <a:p>
            <a:pPr marL="252000" indent="-252000">
              <a:spcBef>
                <a:spcPct val="0"/>
              </a:spcBef>
              <a:spcAft>
                <a:spcPts val="45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r>
              <a:rPr lang="fr-FR" sz="1400" b="1" kern="1200" dirty="0" err="1">
                <a:solidFill>
                  <a:schemeClr val="tx1"/>
                </a:solidFill>
                <a:ea typeface="MS PGothic" charset="-128"/>
              </a:rPr>
              <a:t>Analysis</a:t>
            </a:r>
            <a:r>
              <a:rPr lang="fr-FR" sz="1400" b="1" kern="1200" dirty="0">
                <a:solidFill>
                  <a:schemeClr val="tx1"/>
                </a:solidFill>
                <a:ea typeface="MS PGothic" charset="-128"/>
              </a:rPr>
              <a:t> of cross </a:t>
            </a:r>
            <a:r>
              <a:rPr lang="fr-FR" sz="1400" b="1" kern="1200" dirty="0" err="1">
                <a:solidFill>
                  <a:schemeClr val="tx1"/>
                </a:solidFill>
                <a:ea typeface="MS PGothic" charset="-128"/>
              </a:rPr>
              <a:t>correlation</a:t>
            </a:r>
            <a:r>
              <a:rPr lang="fr-FR" sz="1400" b="1" kern="1200" dirty="0">
                <a:solidFill>
                  <a:schemeClr val="tx1"/>
                </a:solidFill>
                <a:ea typeface="MS PGothic" charset="-128"/>
              </a:rPr>
              <a:t> </a:t>
            </a:r>
            <a:r>
              <a:rPr lang="fr-FR" sz="1400" b="1" kern="1200" dirty="0" err="1">
                <a:solidFill>
                  <a:schemeClr val="tx1"/>
                </a:solidFill>
                <a:ea typeface="MS PGothic" charset="-128"/>
              </a:rPr>
              <a:t>between</a:t>
            </a:r>
            <a:r>
              <a:rPr lang="fr-FR" sz="1400" b="1" kern="1200" dirty="0">
                <a:solidFill>
                  <a:schemeClr val="tx1"/>
                </a:solidFill>
                <a:ea typeface="MS PGothic" charset="-128"/>
              </a:rPr>
              <a:t> </a:t>
            </a:r>
            <a:r>
              <a:rPr lang="fr-FR" sz="1400" b="1" kern="1200" dirty="0" err="1">
                <a:solidFill>
                  <a:schemeClr val="tx1"/>
                </a:solidFill>
                <a:ea typeface="MS PGothic" charset="-128"/>
              </a:rPr>
              <a:t>discharge</a:t>
            </a:r>
            <a:r>
              <a:rPr lang="fr-FR" sz="1400" b="1" kern="1200" dirty="0">
                <a:solidFill>
                  <a:schemeClr val="tx1"/>
                </a:solidFill>
                <a:ea typeface="MS PGothic" charset="-128"/>
              </a:rPr>
              <a:t> and </a:t>
            </a:r>
            <a:r>
              <a:rPr lang="fr-FR" sz="1400" b="1" kern="1200" dirty="0" err="1">
                <a:solidFill>
                  <a:schemeClr val="tx1"/>
                </a:solidFill>
                <a:ea typeface="MS PGothic" charset="-128"/>
              </a:rPr>
              <a:t>piezometric</a:t>
            </a:r>
            <a:r>
              <a:rPr lang="fr-FR" sz="1400" b="1" kern="1200" dirty="0">
                <a:solidFill>
                  <a:schemeClr val="tx1"/>
                </a:solidFill>
                <a:ea typeface="MS PGothic" charset="-128"/>
              </a:rPr>
              <a:t> </a:t>
            </a:r>
            <a:r>
              <a:rPr lang="fr-FR" sz="1400" b="1" kern="1200" dirty="0" err="1" smtClean="0">
                <a:solidFill>
                  <a:schemeClr val="tx1"/>
                </a:solidFill>
                <a:ea typeface="MS PGothic" charset="-128"/>
              </a:rPr>
              <a:t>level</a:t>
            </a:r>
            <a:endParaRPr lang="fr-FR" sz="1400" b="1" kern="1200" dirty="0">
              <a:solidFill>
                <a:schemeClr val="tx1"/>
              </a:solidFill>
              <a:ea typeface="MS PGothic" charset="-128"/>
            </a:endParaRPr>
          </a:p>
          <a:p>
            <a:pPr marL="252000" indent="-252000">
              <a:spcAft>
                <a:spcPts val="60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endParaRPr lang="fr-FR" dirty="0"/>
          </a:p>
          <a:p>
            <a:pPr marL="252000" indent="-252000">
              <a:spcAft>
                <a:spcPts val="60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endParaRPr lang="fr-FR" dirty="0" smtClean="0"/>
          </a:p>
          <a:p>
            <a:pPr marL="252000" indent="-252000">
              <a:spcAft>
                <a:spcPts val="60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endParaRPr lang="fr-FR" dirty="0"/>
          </a:p>
          <a:p>
            <a:pPr marL="252000" indent="-252000">
              <a:spcAft>
                <a:spcPts val="60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endParaRPr lang="fr-FR" dirty="0" smtClean="0"/>
          </a:p>
          <a:p>
            <a:pPr marL="252000" indent="-252000">
              <a:spcAft>
                <a:spcPts val="60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endParaRPr lang="fr-FR" dirty="0"/>
          </a:p>
          <a:p>
            <a:pPr marL="252000" indent="-252000">
              <a:spcAft>
                <a:spcPts val="60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endParaRPr lang="fr-FR" dirty="0" smtClean="0"/>
          </a:p>
          <a:p>
            <a:pPr marL="252000" indent="-252000">
              <a:spcAft>
                <a:spcPts val="60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endParaRPr lang="fr-FR" dirty="0"/>
          </a:p>
          <a:p>
            <a:pPr marL="252000" indent="-252000">
              <a:spcAft>
                <a:spcPts val="60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endParaRPr lang="fr-FR" dirty="0" smtClean="0"/>
          </a:p>
          <a:p>
            <a:pPr marL="0" indent="0">
              <a:spcAft>
                <a:spcPts val="600"/>
              </a:spcAft>
              <a:buClr>
                <a:srgbClr val="E87B1C"/>
              </a:buClr>
              <a:buSzPct val="105000"/>
              <a:buNone/>
            </a:pP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95400"/>
            <a:ext cx="7768021" cy="2911835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1775" y="136525"/>
            <a:ext cx="8683625" cy="6858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>
                <a:ea typeface="MS PGothic" charset="-128"/>
              </a:rPr>
              <a:t>Interaction between </a:t>
            </a:r>
            <a:r>
              <a:rPr lang="en-US" altLang="en-US" dirty="0">
                <a:ea typeface="MS PGothic" charset="-128"/>
              </a:rPr>
              <a:t>r</a:t>
            </a:r>
            <a:r>
              <a:rPr lang="en-US" altLang="en-US" dirty="0" smtClean="0">
                <a:ea typeface="MS PGothic" charset="-128"/>
              </a:rPr>
              <a:t>iver and aquifer </a:t>
            </a:r>
            <a:br>
              <a:rPr lang="en-US" altLang="en-US" dirty="0" smtClean="0">
                <a:ea typeface="MS PGothic" charset="-128"/>
              </a:rPr>
            </a:br>
            <a:r>
              <a:rPr lang="en-US" altLang="en-US" sz="2000" dirty="0" smtClean="0">
                <a:ea typeface="MS PGothic" charset="-128"/>
              </a:rPr>
              <a:t>drought and flood</a:t>
            </a:r>
            <a:endParaRPr lang="en-US" altLang="en-US" sz="2000" dirty="0">
              <a:ea typeface="MS PGothic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816" y="4723513"/>
            <a:ext cx="195138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 err="1" smtClean="0"/>
              <a:t>Hydrometric</a:t>
            </a:r>
            <a:r>
              <a:rPr lang="fr-FR" sz="1100" dirty="0" smtClean="0"/>
              <a:t> station : </a:t>
            </a:r>
          </a:p>
          <a:p>
            <a:r>
              <a:rPr lang="fr-FR" sz="1100" dirty="0" smtClean="0"/>
              <a:t>la Somme à Abbeville</a:t>
            </a:r>
          </a:p>
          <a:p>
            <a:endParaRPr lang="fr-FR" sz="1100" dirty="0" smtClean="0"/>
          </a:p>
          <a:p>
            <a:r>
              <a:rPr lang="fr-FR" sz="1100" dirty="0" err="1" smtClean="0"/>
              <a:t>Piezometer</a:t>
            </a:r>
            <a:r>
              <a:rPr lang="fr-FR" sz="1100" dirty="0" smtClean="0"/>
              <a:t> : Senlis le sec</a:t>
            </a:r>
          </a:p>
          <a:p>
            <a:r>
              <a:rPr lang="fr-FR" sz="1100" dirty="0" smtClean="0"/>
              <a:t>00471X0010/H1</a:t>
            </a:r>
          </a:p>
          <a:p>
            <a:endParaRPr lang="fr-FR" sz="1100" dirty="0"/>
          </a:p>
          <a:p>
            <a:r>
              <a:rPr lang="fr-FR" sz="1100" dirty="0" err="1" smtClean="0"/>
              <a:t>Chalk</a:t>
            </a:r>
            <a:r>
              <a:rPr lang="fr-FR" sz="1100" dirty="0" smtClean="0"/>
              <a:t> </a:t>
            </a:r>
            <a:r>
              <a:rPr lang="fr-FR" sz="1100" dirty="0" err="1" smtClean="0"/>
              <a:t>aquifer</a:t>
            </a:r>
            <a:endParaRPr lang="fr-FR" sz="11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/>
          <a:srcRect b="50000"/>
          <a:stretch/>
        </p:blipFill>
        <p:spPr>
          <a:xfrm>
            <a:off x="1905000" y="4492449"/>
            <a:ext cx="6852307" cy="2233861"/>
          </a:xfrm>
          <a:prstGeom prst="rect">
            <a:avLst/>
          </a:prstGeom>
        </p:spPr>
      </p:pic>
      <p:sp>
        <p:nvSpPr>
          <p:cNvPr id="13" name="Sous-titre 1"/>
          <p:cNvSpPr txBox="1">
            <a:spLocks/>
          </p:cNvSpPr>
          <p:nvPr/>
        </p:nvSpPr>
        <p:spPr bwMode="auto">
          <a:xfrm>
            <a:off x="1295400" y="4114800"/>
            <a:ext cx="7848600" cy="37784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792A"/>
              </a:buClr>
              <a:buSzPct val="15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8001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792A"/>
              </a:buClr>
              <a:buSzPct val="75000"/>
              <a:buFont typeface="Courier New" panose="02070309020205020404" pitchFamily="49" charset="0"/>
              <a:buChar char="o"/>
              <a:defRPr sz="1600">
                <a:solidFill>
                  <a:schemeClr val="tx2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2001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792A"/>
              </a:buClr>
              <a:buSzPct val="50000"/>
              <a:buFont typeface="Wingdings" panose="05000000000000000000" pitchFamily="2" charset="2"/>
              <a:buChar char="ü"/>
              <a:defRPr sz="1600">
                <a:solidFill>
                  <a:schemeClr val="tx2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573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792A"/>
              </a:buClr>
              <a:buSzPct val="50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92E5C"/>
              </a:buClr>
              <a:buNone/>
              <a:defRPr sz="1600">
                <a:solidFill>
                  <a:schemeClr val="tx2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92E5C"/>
              </a:buClr>
              <a:buNone/>
              <a:defRPr sz="1600">
                <a:solidFill>
                  <a:schemeClr val="tx2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92E5C"/>
              </a:buClr>
              <a:buNone/>
              <a:defRPr sz="1600">
                <a:solidFill>
                  <a:schemeClr val="tx2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92E5C"/>
              </a:buClr>
              <a:buNone/>
              <a:defRPr sz="1600">
                <a:solidFill>
                  <a:schemeClr val="tx2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92E5C"/>
              </a:buClr>
              <a:buNone/>
              <a:defRPr sz="1600">
                <a:solidFill>
                  <a:schemeClr val="tx2"/>
                </a:solidFill>
                <a:latin typeface="+mn-lt"/>
              </a:defRPr>
            </a:lvl9pPr>
          </a:lstStyle>
          <a:p>
            <a:pPr marL="252000" indent="-252000">
              <a:spcBef>
                <a:spcPct val="0"/>
              </a:spcBef>
              <a:spcAft>
                <a:spcPts val="45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r>
              <a:rPr lang="fr-FR" sz="1400" b="1" kern="1200" dirty="0" smtClean="0">
                <a:solidFill>
                  <a:schemeClr val="tx1"/>
                </a:solidFill>
                <a:ea typeface="MS PGothic" charset="-128"/>
              </a:rPr>
              <a:t>Importance of contribution of </a:t>
            </a:r>
            <a:r>
              <a:rPr lang="fr-FR" sz="1400" b="1" kern="1200" dirty="0" err="1" smtClean="0">
                <a:solidFill>
                  <a:schemeClr val="tx1"/>
                </a:solidFill>
                <a:ea typeface="MS PGothic" charset="-128"/>
              </a:rPr>
              <a:t>groundwater</a:t>
            </a:r>
            <a:r>
              <a:rPr lang="fr-FR" sz="1400" b="1" kern="1200" dirty="0" smtClean="0">
                <a:solidFill>
                  <a:schemeClr val="tx1"/>
                </a:solidFill>
                <a:ea typeface="MS PGothic" charset="-128"/>
              </a:rPr>
              <a:t> to the </a:t>
            </a:r>
            <a:r>
              <a:rPr lang="fr-FR" sz="1400" b="1" kern="1200" dirty="0" err="1" smtClean="0">
                <a:solidFill>
                  <a:schemeClr val="tx1"/>
                </a:solidFill>
                <a:ea typeface="MS PGothic" charset="-128"/>
              </a:rPr>
              <a:t>discharge</a:t>
            </a:r>
            <a:endParaRPr lang="fr-FR" sz="1400" b="1" kern="1200" dirty="0" smtClean="0">
              <a:solidFill>
                <a:schemeClr val="tx1"/>
              </a:solidFill>
              <a:ea typeface="MS PGothic" charset="-128"/>
            </a:endParaRPr>
          </a:p>
          <a:p>
            <a:pPr marL="252000" indent="-252000">
              <a:spcAft>
                <a:spcPts val="60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endParaRPr lang="fr-FR" b="0" kern="0" dirty="0" smtClean="0"/>
          </a:p>
          <a:p>
            <a:pPr marL="252000" indent="-252000">
              <a:spcAft>
                <a:spcPts val="60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endParaRPr lang="fr-FR" b="0" kern="0" dirty="0" smtClean="0"/>
          </a:p>
          <a:p>
            <a:pPr marL="252000" indent="-252000">
              <a:spcAft>
                <a:spcPts val="60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endParaRPr lang="fr-FR" b="0" kern="0" dirty="0" smtClean="0"/>
          </a:p>
          <a:p>
            <a:pPr marL="252000" indent="-252000">
              <a:spcAft>
                <a:spcPts val="60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endParaRPr lang="fr-FR" b="0" kern="0" dirty="0" smtClean="0"/>
          </a:p>
          <a:p>
            <a:pPr marL="252000" indent="-252000">
              <a:spcAft>
                <a:spcPts val="60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endParaRPr lang="fr-FR" b="0" kern="0" dirty="0" smtClean="0"/>
          </a:p>
          <a:p>
            <a:pPr marL="252000" indent="-252000">
              <a:spcAft>
                <a:spcPts val="60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endParaRPr lang="fr-FR" b="0" kern="0" dirty="0" smtClean="0"/>
          </a:p>
          <a:p>
            <a:pPr marL="252000" indent="-252000">
              <a:spcAft>
                <a:spcPts val="60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endParaRPr lang="fr-FR" b="0" kern="0" dirty="0" smtClean="0"/>
          </a:p>
          <a:p>
            <a:pPr marL="252000" indent="-252000">
              <a:spcAft>
                <a:spcPts val="60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endParaRPr lang="fr-FR" b="0" kern="0" dirty="0" smtClean="0"/>
          </a:p>
          <a:p>
            <a:pPr marL="0" indent="0">
              <a:spcAft>
                <a:spcPts val="600"/>
              </a:spcAft>
              <a:buClr>
                <a:srgbClr val="E87B1C"/>
              </a:buClr>
              <a:buSzPct val="105000"/>
              <a:buFont typeface="Arial" panose="020B0604020202020204" pitchFamily="34" charset="0"/>
              <a:buNone/>
            </a:pPr>
            <a:endParaRPr lang="fr-FR" b="0" kern="0" dirty="0"/>
          </a:p>
        </p:txBody>
      </p:sp>
    </p:spTree>
    <p:extLst>
      <p:ext uri="{BB962C8B-B14F-4D97-AF65-F5344CB8AC3E}">
        <p14:creationId xmlns:p14="http://schemas.microsoft.com/office/powerpoint/2010/main" val="1921983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061123"/>
            <a:ext cx="3307451" cy="1597105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268016" y="1443097"/>
            <a:ext cx="3456384" cy="2346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endParaRPr lang="fr-FR" sz="800" cap="all" dirty="0">
              <a:solidFill>
                <a:srgbClr val="E87B1C"/>
              </a:solidFill>
              <a:latin typeface="Arial" pitchFamily="34" charset="0"/>
            </a:endParaRPr>
          </a:p>
          <a:p>
            <a:pPr marL="189000" indent="-189000">
              <a:spcAft>
                <a:spcPts val="45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In a climate change context, the availability of real time and forecast piezometric data is essential information for decision makers</a:t>
            </a:r>
          </a:p>
          <a:p>
            <a:pPr marL="189000" indent="-189000">
              <a:spcAft>
                <a:spcPts val="45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189000" indent="-189000">
              <a:spcAft>
                <a:spcPts val="45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Associated with threshold values those data can indicate if a crisis situation is expected, either drought or flooding episodes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295400" y="6019800"/>
            <a:ext cx="2826599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75" dirty="0">
                <a:solidFill>
                  <a:srgbClr val="005A74"/>
                </a:solidFill>
                <a:latin typeface="Arial" pitchFamily="34" charset="0"/>
              </a:rPr>
              <a:t>BRGM</a:t>
            </a:r>
            <a:r>
              <a:rPr lang="fr-FR" sz="675" dirty="0">
                <a:solidFill>
                  <a:srgbClr val="005A74"/>
                </a:solidFill>
              </a:rPr>
              <a:t> THE </a:t>
            </a:r>
            <a:r>
              <a:rPr lang="en-GB" sz="675" dirty="0">
                <a:solidFill>
                  <a:srgbClr val="005A74"/>
                </a:solidFill>
              </a:rPr>
              <a:t>FRENCH GEOLOGICAL SURVEY</a:t>
            </a:r>
            <a:r>
              <a:rPr lang="fr-FR" sz="675" dirty="0">
                <a:solidFill>
                  <a:srgbClr val="005A74"/>
                </a:solidFill>
              </a:rPr>
              <a:t> </a:t>
            </a:r>
            <a:r>
              <a:rPr lang="fr-FR" sz="675" dirty="0">
                <a:solidFill>
                  <a:srgbClr val="005A74"/>
                </a:solidFill>
                <a:latin typeface="Arial" pitchFamily="34" charset="0"/>
              </a:rPr>
              <a:t>WWW.BRGM.EU</a:t>
            </a:r>
          </a:p>
        </p:txBody>
      </p:sp>
      <p:pic>
        <p:nvPicPr>
          <p:cNvPr id="10" name="15d12d2b-226c-42aa-8259-6594e4aac64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8264" y="5595563"/>
            <a:ext cx="899504" cy="353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37" y="3666922"/>
            <a:ext cx="3104964" cy="2276678"/>
          </a:xfrm>
          <a:prstGeom prst="rect">
            <a:avLst/>
          </a:prstGeom>
        </p:spPr>
      </p:pic>
      <p:pic>
        <p:nvPicPr>
          <p:cNvPr id="12" name="Picture 2"/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83585" y="4074050"/>
            <a:ext cx="2219266" cy="15899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07432" y="1827960"/>
            <a:ext cx="2966946" cy="17630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96036" y="5744114"/>
            <a:ext cx="3078342" cy="173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75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1775" y="136525"/>
            <a:ext cx="8683625" cy="685800"/>
          </a:xfrm>
        </p:spPr>
        <p:txBody>
          <a:bodyPr/>
          <a:lstStyle/>
          <a:p>
            <a:pPr>
              <a:defRPr/>
            </a:pPr>
            <a:r>
              <a:rPr lang="en-US" altLang="en-US" sz="2800" dirty="0" smtClean="0">
                <a:ea typeface="MS PGothic" charset="-128"/>
              </a:rPr>
              <a:t>Groundwater level information : </a:t>
            </a:r>
            <a:br>
              <a:rPr lang="en-US" altLang="en-US" sz="2800" dirty="0" smtClean="0">
                <a:ea typeface="MS PGothic" charset="-128"/>
              </a:rPr>
            </a:br>
            <a:r>
              <a:rPr lang="en-US" altLang="en-US" sz="2800" dirty="0" smtClean="0">
                <a:ea typeface="MS PGothic" charset="-128"/>
              </a:rPr>
              <a:t>a </a:t>
            </a:r>
            <a:r>
              <a:rPr lang="en-US" altLang="en-US" sz="2800" dirty="0">
                <a:ea typeface="MS PGothic" charset="-128"/>
              </a:rPr>
              <a:t>r</a:t>
            </a:r>
            <a:r>
              <a:rPr lang="en-US" altLang="en-US" sz="2800" dirty="0" smtClean="0">
                <a:ea typeface="MS PGothic" charset="-128"/>
              </a:rPr>
              <a:t>esponse </a:t>
            </a:r>
            <a:r>
              <a:rPr lang="en-US" altLang="en-US" sz="2800" dirty="0">
                <a:ea typeface="MS PGothic" charset="-128"/>
              </a:rPr>
              <a:t>to identified need</a:t>
            </a:r>
          </a:p>
        </p:txBody>
      </p:sp>
    </p:spTree>
    <p:extLst>
      <p:ext uri="{BB962C8B-B14F-4D97-AF65-F5344CB8AC3E}">
        <p14:creationId xmlns:p14="http://schemas.microsoft.com/office/powerpoint/2010/main" val="232685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1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" y="2132856"/>
            <a:ext cx="8883760" cy="2736304"/>
          </a:xfrm>
          <a:prstGeom prst="rect">
            <a:avLst/>
          </a:prstGeom>
          <a:solidFill>
            <a:srgbClr val="E87B1C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76200" y="2378095"/>
            <a:ext cx="904407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all" dirty="0">
                <a:solidFill>
                  <a:schemeClr val="bg1"/>
                </a:solidFill>
              </a:rPr>
              <a:t>“</a:t>
            </a:r>
            <a:r>
              <a:rPr lang="en-US" sz="2400" b="1" cap="all" dirty="0" err="1">
                <a:solidFill>
                  <a:schemeClr val="bg1"/>
                </a:solidFill>
              </a:rPr>
              <a:t>MétéEau</a:t>
            </a:r>
            <a:r>
              <a:rPr lang="en-US" sz="2400" b="1" cap="all" dirty="0">
                <a:solidFill>
                  <a:schemeClr val="bg1"/>
                </a:solidFill>
              </a:rPr>
              <a:t> des nappes</a:t>
            </a:r>
            <a:r>
              <a:rPr lang="en-US" sz="2400" b="1" cap="all" dirty="0" smtClean="0">
                <a:solidFill>
                  <a:schemeClr val="bg1"/>
                </a:solidFill>
              </a:rPr>
              <a:t>”,</a:t>
            </a:r>
          </a:p>
          <a:p>
            <a:pPr algn="ctr"/>
            <a:r>
              <a:rPr lang="en-US" sz="2400" cap="all" dirty="0">
                <a:solidFill>
                  <a:schemeClr val="bg1"/>
                </a:solidFill>
              </a:rPr>
              <a:t>a decision making tool to characterize in almost real-time groundwater quantitative state</a:t>
            </a:r>
          </a:p>
          <a:p>
            <a:pPr algn="ctr"/>
            <a:endParaRPr lang="fr-FR" sz="2000" b="1" cap="all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0"/>
            <a:ext cx="4139952" cy="372967"/>
          </a:xfrm>
          <a:prstGeom prst="rect">
            <a:avLst/>
          </a:prstGeom>
        </p:spPr>
      </p:pic>
      <p:pic>
        <p:nvPicPr>
          <p:cNvPr id="7" name="Image 6" descr="MISSION_LOGO-CARNO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6113367"/>
            <a:ext cx="1322275" cy="545700"/>
          </a:xfrm>
          <a:prstGeom prst="rect">
            <a:avLst/>
          </a:prstGeom>
        </p:spPr>
      </p:pic>
      <p:pic>
        <p:nvPicPr>
          <p:cNvPr id="10" name="15d12d2b-226c-42aa-8259-6594e4aac64d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2233" y="5791200"/>
            <a:ext cx="2376143" cy="88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819098" y="4124980"/>
            <a:ext cx="748812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cap="all" dirty="0">
                <a:solidFill>
                  <a:schemeClr val="bg1"/>
                </a:solidFill>
              </a:rPr>
              <a:t>Bessière </a:t>
            </a:r>
            <a:r>
              <a:rPr lang="fr-FR" sz="1400" cap="all" dirty="0" smtClean="0">
                <a:solidFill>
                  <a:schemeClr val="bg1"/>
                </a:solidFill>
              </a:rPr>
              <a:t>Hélène </a:t>
            </a:r>
            <a:r>
              <a:rPr lang="fr-FR" sz="1400" cap="all" dirty="0" smtClean="0">
                <a:solidFill>
                  <a:schemeClr val="bg1"/>
                </a:solidFill>
                <a:hlinkClick r:id="rId8"/>
              </a:rPr>
              <a:t>h.bessiere@brgm.fr</a:t>
            </a:r>
            <a:endParaRPr lang="fr-FR" sz="1400" cap="all" dirty="0" smtClean="0">
              <a:solidFill>
                <a:schemeClr val="bg1"/>
              </a:solidFill>
            </a:endParaRPr>
          </a:p>
          <a:p>
            <a:r>
              <a:rPr lang="fr-FR" sz="1400" cap="all" dirty="0" smtClean="0">
                <a:solidFill>
                  <a:schemeClr val="bg1"/>
                </a:solidFill>
              </a:rPr>
              <a:t>Mougin </a:t>
            </a:r>
            <a:r>
              <a:rPr lang="fr-FR" sz="1400" cap="all" dirty="0" err="1" smtClean="0">
                <a:solidFill>
                  <a:schemeClr val="bg1"/>
                </a:solidFill>
              </a:rPr>
              <a:t>bruno</a:t>
            </a:r>
            <a:r>
              <a:rPr lang="fr-FR" sz="1400" cap="all" dirty="0" smtClean="0">
                <a:solidFill>
                  <a:schemeClr val="bg1"/>
                </a:solidFill>
              </a:rPr>
              <a:t>, </a:t>
            </a:r>
            <a:r>
              <a:rPr lang="fr-FR" sz="1400" cap="all" dirty="0" smtClean="0">
                <a:solidFill>
                  <a:schemeClr val="bg1"/>
                </a:solidFill>
                <a:latin typeface="+mj-lt"/>
              </a:rPr>
              <a:t>Vigier </a:t>
            </a:r>
            <a:r>
              <a:rPr lang="fr-FR" sz="1400" cap="all" dirty="0">
                <a:solidFill>
                  <a:schemeClr val="bg1"/>
                </a:solidFill>
                <a:latin typeface="+mj-lt"/>
              </a:rPr>
              <a:t>Yannick</a:t>
            </a:r>
            <a:r>
              <a:rPr lang="fr-FR" sz="1400" cap="all" dirty="0" smtClean="0">
                <a:solidFill>
                  <a:schemeClr val="bg1"/>
                </a:solidFill>
                <a:latin typeface="+mj-lt"/>
              </a:rPr>
              <a:t>, Nicolas </a:t>
            </a:r>
            <a:r>
              <a:rPr lang="fr-FR" sz="1400" cap="all" dirty="0">
                <a:solidFill>
                  <a:schemeClr val="bg1"/>
                </a:solidFill>
                <a:latin typeface="+mj-lt"/>
              </a:rPr>
              <a:t>Jérôme, Loigerot Stéphane</a:t>
            </a:r>
            <a:endParaRPr lang="fr-FR" sz="1400" b="1" cap="all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5" name="Picture 11" descr="Picture 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989" y="5791200"/>
            <a:ext cx="1898252" cy="83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8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/>
          <p:nvPr/>
        </p:nvSpPr>
        <p:spPr>
          <a:xfrm>
            <a:off x="1181212" y="1524000"/>
            <a:ext cx="3314588" cy="422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9000" indent="-189000">
              <a:spcAft>
                <a:spcPts val="45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Deployment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of an interoperable communication tool unable to cross data from different networks (meteorology, river flow, piezometric) in order to characterize in almost real-time groundwater quantitative state</a:t>
            </a:r>
          </a:p>
          <a:p>
            <a:pPr marL="189000" indent="-189000">
              <a:spcAft>
                <a:spcPts val="45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189000" indent="-189000">
              <a:spcAft>
                <a:spcPts val="45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Forecast the evolution of groundwater levels by improving national piezometric network’s data, and provide public access</a:t>
            </a:r>
            <a:br>
              <a:rPr lang="en-US" sz="1400" dirty="0">
                <a:latin typeface="Arial" pitchFamily="34" charset="0"/>
                <a:cs typeface="Arial" pitchFamily="34" charset="0"/>
              </a:rPr>
            </a:br>
            <a:r>
              <a:rPr lang="en-US" sz="1400" dirty="0">
                <a:latin typeface="Arial" pitchFamily="34" charset="0"/>
                <a:cs typeface="Arial" pitchFamily="34" charset="0"/>
              </a:rPr>
              <a:t>to almost real-time data (maps and curves)</a:t>
            </a:r>
          </a:p>
          <a:p>
            <a:pPr marL="189000" indent="-189000">
              <a:spcAft>
                <a:spcPts val="45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189000" indent="-189000">
              <a:spcAft>
                <a:spcPts val="45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From the sensor to</a:t>
            </a:r>
            <a:br>
              <a:rPr lang="en-US" sz="1400" dirty="0">
                <a:latin typeface="Arial" pitchFamily="34" charset="0"/>
                <a:cs typeface="Arial" pitchFamily="34" charset="0"/>
              </a:rPr>
            </a:br>
            <a:r>
              <a:rPr lang="en-US" sz="1400" dirty="0">
                <a:latin typeface="Arial" pitchFamily="34" charset="0"/>
                <a:cs typeface="Arial" pitchFamily="34" charset="0"/>
              </a:rPr>
              <a:t>measured data dissemination :</a:t>
            </a:r>
            <a:br>
              <a:rPr lang="en-US" sz="1400" dirty="0">
                <a:latin typeface="Arial" pitchFamily="34" charset="0"/>
                <a:cs typeface="Arial" pitchFamily="34" charset="0"/>
              </a:rPr>
            </a:br>
            <a:r>
              <a:rPr lang="en-US" sz="1400" dirty="0">
                <a:latin typeface="Arial" pitchFamily="34" charset="0"/>
                <a:cs typeface="Arial" pitchFamily="34" charset="0"/>
              </a:rPr>
              <a:t>“la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MétéEau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des nappes”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288201" y="5899792"/>
            <a:ext cx="2826599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75" dirty="0">
                <a:solidFill>
                  <a:srgbClr val="005A74"/>
                </a:solidFill>
                <a:latin typeface="Arial" pitchFamily="34" charset="0"/>
              </a:rPr>
              <a:t>BRGM</a:t>
            </a:r>
            <a:r>
              <a:rPr lang="fr-FR" sz="675" dirty="0">
                <a:solidFill>
                  <a:srgbClr val="005A74"/>
                </a:solidFill>
              </a:rPr>
              <a:t> THE </a:t>
            </a:r>
            <a:r>
              <a:rPr lang="en-GB" sz="675" dirty="0">
                <a:solidFill>
                  <a:srgbClr val="005A74"/>
                </a:solidFill>
              </a:rPr>
              <a:t>FRENCH GEOLOGICAL SURVEY</a:t>
            </a:r>
            <a:r>
              <a:rPr lang="fr-FR" sz="675" dirty="0">
                <a:solidFill>
                  <a:srgbClr val="005A74"/>
                </a:solidFill>
              </a:rPr>
              <a:t> </a:t>
            </a:r>
            <a:r>
              <a:rPr lang="fr-FR" sz="675" dirty="0">
                <a:solidFill>
                  <a:srgbClr val="005A74"/>
                </a:solidFill>
                <a:latin typeface="Arial" pitchFamily="34" charset="0"/>
              </a:rPr>
              <a:t>WWW.BRGM.EU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4627736" y="1008349"/>
            <a:ext cx="3297064" cy="5468651"/>
            <a:chOff x="4646315" y="404664"/>
            <a:chExt cx="3620324" cy="6341987"/>
          </a:xfrm>
        </p:grpSpPr>
        <p:grpSp>
          <p:nvGrpSpPr>
            <p:cNvPr id="14" name="Groupe 13"/>
            <p:cNvGrpSpPr/>
            <p:nvPr/>
          </p:nvGrpSpPr>
          <p:grpSpPr>
            <a:xfrm>
              <a:off x="4646315" y="404664"/>
              <a:ext cx="3620324" cy="6341987"/>
              <a:chOff x="6491063" y="444225"/>
              <a:chExt cx="2221725" cy="5296162"/>
            </a:xfrm>
          </p:grpSpPr>
          <p:grpSp>
            <p:nvGrpSpPr>
              <p:cNvPr id="15" name="Groupe 14"/>
              <p:cNvGrpSpPr/>
              <p:nvPr/>
            </p:nvGrpSpPr>
            <p:grpSpPr>
              <a:xfrm>
                <a:off x="6548896" y="444225"/>
                <a:ext cx="2163892" cy="5296162"/>
                <a:chOff x="6548896" y="444225"/>
                <a:chExt cx="2163892" cy="5296162"/>
              </a:xfrm>
            </p:grpSpPr>
            <p:pic>
              <p:nvPicPr>
                <p:cNvPr id="19" name="Image 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569569">
                  <a:off x="7842920" y="2632186"/>
                  <a:ext cx="800100" cy="6953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6548896" y="2492896"/>
                  <a:ext cx="798735" cy="8084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" name="Picture 12" descr="sans titre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92280" y="444225"/>
                  <a:ext cx="1454383" cy="9685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" name="Picture 50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94026" y="1484784"/>
                  <a:ext cx="1818762" cy="104019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</p:pic>
            <p:sp>
              <p:nvSpPr>
                <p:cNvPr id="24" name="ZoneTexte 23"/>
                <p:cNvSpPr txBox="1"/>
                <p:nvPr/>
              </p:nvSpPr>
              <p:spPr>
                <a:xfrm>
                  <a:off x="7164288" y="2708921"/>
                  <a:ext cx="1051347" cy="32150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lIns="91643" tIns="45822" rIns="91643" bIns="45822" rtlCol="0">
                  <a:spAutoFit/>
                </a:bodyPr>
                <a:lstStyle/>
                <a:p>
                  <a:pPr algn="ctr"/>
                  <a:r>
                    <a:rPr lang="fr-FR" sz="1275" dirty="0"/>
                    <a:t>GPRS</a:t>
                  </a:r>
                </a:p>
              </p:txBody>
            </p:sp>
            <p:pic>
              <p:nvPicPr>
                <p:cNvPr id="26" name="Image 107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48264" y="3234753"/>
                  <a:ext cx="1012538" cy="698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Image 108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03083" y="3422037"/>
                  <a:ext cx="638448" cy="4239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7092280" y="4149080"/>
                  <a:ext cx="1457675" cy="927372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29" name="Rectangle 28"/>
                <p:cNvSpPr/>
                <p:nvPr/>
              </p:nvSpPr>
              <p:spPr>
                <a:xfrm>
                  <a:off x="7444896" y="5148460"/>
                  <a:ext cx="682069" cy="387396"/>
                </a:xfrm>
                <a:prstGeom prst="rect">
                  <a:avLst/>
                </a:prstGeom>
                <a:solidFill>
                  <a:srgbClr val="F79646"/>
                </a:solidFill>
                <a:ln w="25400" cap="flat" cmpd="sng" algn="ctr">
                  <a:solidFill>
                    <a:srgbClr val="F79646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fr-FR" sz="1050" kern="0" dirty="0">
                      <a:solidFill>
                        <a:prstClr val="white"/>
                      </a:solidFill>
                      <a:latin typeface="Calibri"/>
                    </a:rPr>
                    <a:t>SOS</a:t>
                  </a:r>
                </a:p>
              </p:txBody>
            </p:sp>
            <p:pic>
              <p:nvPicPr>
                <p:cNvPr id="30" name="Picture 9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07995" y="5535857"/>
                  <a:ext cx="418969" cy="2045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1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6672"/>
                <a:stretch/>
              </p:blipFill>
              <p:spPr bwMode="auto">
                <a:xfrm>
                  <a:off x="7008940" y="3957579"/>
                  <a:ext cx="1621061" cy="119493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</p:grpSp>
          <p:pic>
            <p:nvPicPr>
              <p:cNvPr id="17" name="Image 16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491064" y="4685158"/>
                <a:ext cx="457200" cy="391294"/>
              </a:xfrm>
              <a:prstGeom prst="rect">
                <a:avLst/>
              </a:prstGeom>
            </p:spPr>
          </p:pic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6491063" y="4149080"/>
                <a:ext cx="457199" cy="472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5" name="ZoneTexte 24"/>
            <p:cNvSpPr txBox="1"/>
            <p:nvPr/>
          </p:nvSpPr>
          <p:spPr>
            <a:xfrm>
              <a:off x="7407811" y="4074722"/>
              <a:ext cx="58806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600" dirty="0"/>
                <a:t>Rising</a:t>
              </a:r>
            </a:p>
            <a:p>
              <a:r>
                <a:rPr lang="fr-FR" sz="600" dirty="0"/>
                <a:t>Stable</a:t>
              </a:r>
            </a:p>
            <a:p>
              <a:r>
                <a:rPr lang="fr-FR" sz="600" dirty="0" err="1"/>
                <a:t>Decreasing</a:t>
              </a:r>
              <a:endParaRPr lang="fr-FR" sz="600" dirty="0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5750518" y="3888368"/>
              <a:ext cx="1243539" cy="6924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675" dirty="0" err="1"/>
                <a:t>Very</a:t>
              </a:r>
              <a:r>
                <a:rPr lang="fr-FR" sz="675" dirty="0"/>
                <a:t> high </a:t>
              </a:r>
              <a:r>
                <a:rPr lang="fr-FR" sz="675" dirty="0" err="1"/>
                <a:t>level</a:t>
              </a:r>
              <a:endParaRPr lang="fr-FR" sz="675" dirty="0"/>
            </a:p>
            <a:p>
              <a:r>
                <a:rPr lang="fr-FR" sz="675" dirty="0"/>
                <a:t>High </a:t>
              </a:r>
              <a:r>
                <a:rPr lang="fr-FR" sz="675" dirty="0" err="1"/>
                <a:t>level</a:t>
              </a:r>
              <a:endParaRPr lang="fr-FR" sz="675" dirty="0"/>
            </a:p>
            <a:p>
              <a:r>
                <a:rPr lang="fr-FR" sz="675" dirty="0" err="1"/>
                <a:t>Around</a:t>
              </a:r>
              <a:r>
                <a:rPr lang="fr-FR" sz="675" dirty="0"/>
                <a:t> medium </a:t>
              </a:r>
              <a:r>
                <a:rPr lang="fr-FR" sz="675" dirty="0" err="1"/>
                <a:t>level</a:t>
              </a:r>
              <a:endParaRPr lang="fr-FR" sz="675" dirty="0"/>
            </a:p>
            <a:p>
              <a:r>
                <a:rPr lang="fr-FR" sz="675" dirty="0" err="1"/>
                <a:t>Low</a:t>
              </a:r>
              <a:r>
                <a:rPr lang="fr-FR" sz="675" dirty="0"/>
                <a:t> </a:t>
              </a:r>
              <a:r>
                <a:rPr lang="fr-FR" sz="675" dirty="0" err="1"/>
                <a:t>level</a:t>
              </a:r>
              <a:endParaRPr lang="fr-FR" sz="675" dirty="0"/>
            </a:p>
            <a:p>
              <a:r>
                <a:rPr lang="fr-FR" sz="675" dirty="0" err="1"/>
                <a:t>Very</a:t>
              </a:r>
              <a:r>
                <a:rPr lang="fr-FR" sz="675" dirty="0"/>
                <a:t> </a:t>
              </a:r>
              <a:r>
                <a:rPr lang="fr-FR" sz="675" dirty="0" err="1"/>
                <a:t>low</a:t>
              </a:r>
              <a:r>
                <a:rPr lang="fr-FR" sz="675" dirty="0"/>
                <a:t> </a:t>
              </a:r>
              <a:r>
                <a:rPr lang="fr-FR" sz="675" dirty="0" err="1"/>
                <a:t>level</a:t>
              </a:r>
              <a:endParaRPr lang="fr-FR" sz="675" dirty="0"/>
            </a:p>
          </p:txBody>
        </p:sp>
      </p:grpSp>
      <p:sp>
        <p:nvSpPr>
          <p:cNvPr id="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1775" y="136525"/>
            <a:ext cx="8683625" cy="68580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a typeface="MS PGothic" charset="-128"/>
              </a:rPr>
              <a:t>The objective of </a:t>
            </a:r>
            <a:r>
              <a:rPr lang="en-US" altLang="en-US" dirty="0" smtClean="0">
                <a:ea typeface="MS PGothic" charset="-128"/>
              </a:rPr>
              <a:t>“</a:t>
            </a:r>
            <a:r>
              <a:rPr lang="en-US" altLang="en-US" dirty="0" err="1">
                <a:ea typeface="MS PGothic" charset="-128"/>
              </a:rPr>
              <a:t>MétéEau</a:t>
            </a:r>
            <a:r>
              <a:rPr lang="en-US" altLang="en-US" dirty="0">
                <a:ea typeface="MS PGothic" charset="-128"/>
              </a:rPr>
              <a:t> des Nappes”</a:t>
            </a:r>
          </a:p>
        </p:txBody>
      </p:sp>
    </p:spTree>
    <p:extLst>
      <p:ext uri="{BB962C8B-B14F-4D97-AF65-F5344CB8AC3E}">
        <p14:creationId xmlns:p14="http://schemas.microsoft.com/office/powerpoint/2010/main" val="252625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1259347" y="5744114"/>
            <a:ext cx="2826599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75" dirty="0">
                <a:solidFill>
                  <a:srgbClr val="005A74"/>
                </a:solidFill>
                <a:latin typeface="Arial" pitchFamily="34" charset="0"/>
              </a:rPr>
              <a:t>BRGM</a:t>
            </a:r>
            <a:r>
              <a:rPr lang="fr-FR" sz="675" dirty="0">
                <a:solidFill>
                  <a:srgbClr val="005A74"/>
                </a:solidFill>
              </a:rPr>
              <a:t> THE </a:t>
            </a:r>
            <a:r>
              <a:rPr lang="en-GB" sz="675" dirty="0">
                <a:solidFill>
                  <a:srgbClr val="005A74"/>
                </a:solidFill>
              </a:rPr>
              <a:t>FRENCH GEOLOGICAL SURVEY</a:t>
            </a:r>
            <a:r>
              <a:rPr lang="fr-FR" sz="675" dirty="0">
                <a:solidFill>
                  <a:srgbClr val="005A74"/>
                </a:solidFill>
              </a:rPr>
              <a:t> </a:t>
            </a:r>
            <a:r>
              <a:rPr lang="fr-FR" sz="675" dirty="0">
                <a:solidFill>
                  <a:srgbClr val="005A74"/>
                </a:solidFill>
                <a:latin typeface="Arial" pitchFamily="34" charset="0"/>
              </a:rPr>
              <a:t>WWW.BRGM.EU</a:t>
            </a:r>
          </a:p>
        </p:txBody>
      </p:sp>
      <p:sp>
        <p:nvSpPr>
          <p:cNvPr id="17" name="Rectangle à coins arrondis 16"/>
          <p:cNvSpPr/>
          <p:nvPr/>
        </p:nvSpPr>
        <p:spPr bwMode="auto">
          <a:xfrm>
            <a:off x="3132540" y="2141615"/>
            <a:ext cx="1029792" cy="108600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050" dirty="0">
                <a:solidFill>
                  <a:schemeClr val="bg1"/>
                </a:solidFill>
                <a:latin typeface="Arial" charset="0"/>
              </a:rPr>
              <a:t>FTP</a:t>
            </a:r>
          </a:p>
        </p:txBody>
      </p:sp>
      <p:sp>
        <p:nvSpPr>
          <p:cNvPr id="19" name="Cylindre 18"/>
          <p:cNvSpPr/>
          <p:nvPr/>
        </p:nvSpPr>
        <p:spPr bwMode="auto">
          <a:xfrm>
            <a:off x="4702392" y="2034425"/>
            <a:ext cx="1047818" cy="1193193"/>
          </a:xfrm>
          <a:prstGeom prst="can">
            <a:avLst/>
          </a:prstGeom>
          <a:solidFill>
            <a:schemeClr val="accent1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050" dirty="0">
                <a:solidFill>
                  <a:schemeClr val="bg1"/>
                </a:solidFill>
                <a:latin typeface="Arial" charset="0"/>
              </a:rPr>
              <a:t>Observation SOS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050" dirty="0" err="1">
                <a:solidFill>
                  <a:schemeClr val="bg1"/>
                </a:solidFill>
                <a:latin typeface="Arial" charset="0"/>
              </a:rPr>
              <a:t>RawDB</a:t>
            </a:r>
            <a:endParaRPr lang="fr-FR" sz="105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0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27989" r="11718"/>
          <a:stretch/>
        </p:blipFill>
        <p:spPr bwMode="auto">
          <a:xfrm>
            <a:off x="1235708" y="2196217"/>
            <a:ext cx="1210513" cy="10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1235707" y="3227618"/>
            <a:ext cx="104868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50" dirty="0"/>
              <a:t>GPRS </a:t>
            </a:r>
            <a:r>
              <a:rPr lang="fr-FR" sz="750" dirty="0" err="1"/>
              <a:t>Piezometers</a:t>
            </a:r>
            <a:endParaRPr lang="fr-FR" sz="750" dirty="0"/>
          </a:p>
        </p:txBody>
      </p:sp>
      <p:sp>
        <p:nvSpPr>
          <p:cNvPr id="22" name="Cube 51"/>
          <p:cNvSpPr>
            <a:spLocks noChangeArrowheads="1"/>
          </p:cNvSpPr>
          <p:nvPr/>
        </p:nvSpPr>
        <p:spPr bwMode="auto">
          <a:xfrm>
            <a:off x="5620495" y="2553815"/>
            <a:ext cx="557687" cy="512607"/>
          </a:xfrm>
          <a:prstGeom prst="cube">
            <a:avLst>
              <a:gd name="adj" fmla="val 25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 New Roman" pitchFamily="18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900" dirty="0"/>
          </a:p>
        </p:txBody>
      </p:sp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50" y="2844514"/>
            <a:ext cx="247650" cy="20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ZoneTexte 29"/>
          <p:cNvSpPr txBox="1">
            <a:spLocks noChangeArrowheads="1"/>
          </p:cNvSpPr>
          <p:nvPr/>
        </p:nvSpPr>
        <p:spPr bwMode="auto">
          <a:xfrm>
            <a:off x="6592603" y="2675527"/>
            <a:ext cx="58862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 New Roman" pitchFamily="18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350" dirty="0">
                <a:solidFill>
                  <a:srgbClr val="165CAA"/>
                </a:solidFill>
                <a:latin typeface="Geneva" charset="0"/>
              </a:rPr>
              <a:t>O&amp;M</a:t>
            </a:r>
          </a:p>
        </p:txBody>
      </p:sp>
      <p:pic>
        <p:nvPicPr>
          <p:cNvPr id="35" name="Picture 2" descr="https://avatars2.githubusercontent.com/u/3714494?v=3&amp;s=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025" y="2729154"/>
            <a:ext cx="288602" cy="28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Organigramme : Multidocument 35"/>
          <p:cNvSpPr/>
          <p:nvPr/>
        </p:nvSpPr>
        <p:spPr bwMode="auto">
          <a:xfrm>
            <a:off x="3225257" y="2505218"/>
            <a:ext cx="883070" cy="597305"/>
          </a:xfrm>
          <a:prstGeom prst="flowChartMultidocumen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825" dirty="0">
                <a:solidFill>
                  <a:schemeClr val="tx1"/>
                </a:solidFill>
                <a:latin typeface="Arial" charset="0"/>
              </a:rPr>
              <a:t>Observation files</a:t>
            </a:r>
          </a:p>
        </p:txBody>
      </p:sp>
      <p:cxnSp>
        <p:nvCxnSpPr>
          <p:cNvPr id="37" name="Connecteur droit avec flèche 36"/>
          <p:cNvCxnSpPr/>
          <p:nvPr/>
        </p:nvCxnSpPr>
        <p:spPr bwMode="auto">
          <a:xfrm flipV="1">
            <a:off x="2434140" y="2844515"/>
            <a:ext cx="756084" cy="1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 bwMode="auto">
          <a:xfrm flipV="1">
            <a:off x="4019289" y="2844516"/>
            <a:ext cx="683104" cy="1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 bwMode="auto">
          <a:xfrm flipV="1">
            <a:off x="6128729" y="2834406"/>
            <a:ext cx="497490" cy="1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1385957" y="3762616"/>
            <a:ext cx="63102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u="sng" dirty="0"/>
              <a:t>One</a:t>
            </a:r>
            <a:r>
              <a:rPr lang="en-GB" sz="1400" dirty="0"/>
              <a:t> pivotal exchange mechanism/format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400" dirty="0"/>
              <a:t>Compliant with Inspire Requirements and Recommendations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400" dirty="0"/>
              <a:t>SOS 2.0 output, WaterML2.0 encoding</a:t>
            </a:r>
          </a:p>
        </p:txBody>
      </p:sp>
      <p:sp>
        <p:nvSpPr>
          <p:cNvPr id="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1775" y="136525"/>
            <a:ext cx="8683625" cy="685800"/>
          </a:xfrm>
        </p:spPr>
        <p:txBody>
          <a:bodyPr/>
          <a:lstStyle/>
          <a:p>
            <a:pPr>
              <a:defRPr/>
            </a:pPr>
            <a:r>
              <a:rPr lang="en-US" altLang="en-US" dirty="0" err="1">
                <a:ea typeface="MS PGothic" charset="-128"/>
              </a:rPr>
              <a:t>SWEing</a:t>
            </a:r>
            <a:r>
              <a:rPr lang="en-US" altLang="en-US" dirty="0">
                <a:ea typeface="MS PGothic" charset="-128"/>
              </a:rPr>
              <a:t> the groundwater data workflow</a:t>
            </a:r>
          </a:p>
        </p:txBody>
      </p:sp>
      <p:sp>
        <p:nvSpPr>
          <p:cNvPr id="2" name="Rectangle 1"/>
          <p:cNvSpPr/>
          <p:nvPr/>
        </p:nvSpPr>
        <p:spPr>
          <a:xfrm>
            <a:off x="685800" y="4866706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already presented during the </a:t>
            </a:r>
            <a:r>
              <a:rPr lang="en-GB" sz="1200" dirty="0" err="1">
                <a:latin typeface="Calibri" panose="020F0502020204030204" pitchFamily="34" charset="0"/>
                <a:ea typeface="Calibri" panose="020F0502020204030204" pitchFamily="34" charset="0"/>
              </a:rPr>
              <a:t>HydroDWG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workshop 2015 (</a:t>
            </a:r>
            <a:r>
              <a:rPr lang="en-GB" sz="12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https://external.opengeospatial.org/twiki_public/pub/HydrologyDWG/OrleansWorkshop2015/20150922_BRGM_sensor.ppt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84279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GC_PowerPoint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GC_PowerPoint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rgbClr val="969696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noFill/>
        <a:ln w="12700" cap="flat" cmpd="sng" algn="ctr">
          <a:solidFill>
            <a:srgbClr val="969696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noAutofit/>
      </a:bodyPr>
      <a:lstStyle>
        <a:defPPr>
          <a:defRPr dirty="0" err="1" smtClean="0"/>
        </a:defPPr>
      </a:lstStyle>
    </a:txDef>
  </a:objectDefaults>
  <a:extraClrSchemeLst>
    <a:extraClrScheme>
      <a:clrScheme name="OGC_PowerPoin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GC_PowerPoint_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GC_PowerPoint_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GC_PowerPoint_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GC_PowerPoint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GC_PowerPoint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GC_PowerPoint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2103</TotalTime>
  <Words>1296</Words>
  <Application>Microsoft Office PowerPoint</Application>
  <PresentationFormat>Affichage à l'écran (4:3)</PresentationFormat>
  <Paragraphs>294</Paragraphs>
  <Slides>23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3" baseType="lpstr">
      <vt:lpstr>MS PGothic</vt:lpstr>
      <vt:lpstr>Arial</vt:lpstr>
      <vt:lpstr>Arial Black</vt:lpstr>
      <vt:lpstr>Calibri</vt:lpstr>
      <vt:lpstr>CG Times</vt:lpstr>
      <vt:lpstr>Courier New</vt:lpstr>
      <vt:lpstr>Geneva</vt:lpstr>
      <vt:lpstr>Times New Roman</vt:lpstr>
      <vt:lpstr>Wingdings</vt:lpstr>
      <vt:lpstr>OGC_PowerPoint_Template</vt:lpstr>
      <vt:lpstr>Hydrology DWG –  Groundwater level forecast using SensorWeb flows : "MétéEAU des nappes" </vt:lpstr>
      <vt:lpstr>Plan </vt:lpstr>
      <vt:lpstr>Crises situation – summer 2017</vt:lpstr>
      <vt:lpstr>Crises situation – winter 2018</vt:lpstr>
      <vt:lpstr>Interaction between river and aquifer  drought and flood</vt:lpstr>
      <vt:lpstr>Groundwater level information :  a response to identified need</vt:lpstr>
      <vt:lpstr>Présentation PowerPoint</vt:lpstr>
      <vt:lpstr>The objective of “MétéEau des Nappes”</vt:lpstr>
      <vt:lpstr>SWEing the groundwater data workflow</vt:lpstr>
      <vt:lpstr>French national piezometric network</vt:lpstr>
      <vt:lpstr>Présentation PowerPoint</vt:lpstr>
      <vt:lpstr>A regional participation</vt:lpstr>
      <vt:lpstr>Expected curves</vt:lpstr>
      <vt:lpstr>Présentation PowerPoint</vt:lpstr>
      <vt:lpstr>The data workflow of “Météeau des nappes”</vt:lpstr>
      <vt:lpstr>Screenshots of the prototype (1/5)</vt:lpstr>
      <vt:lpstr>Screenshots of the prototype (2/5)</vt:lpstr>
      <vt:lpstr>Présentation PowerPoint</vt:lpstr>
      <vt:lpstr>Screenshots of the prototype (4/5)</vt:lpstr>
      <vt:lpstr>Screenshots of the prototype (5/5)</vt:lpstr>
      <vt:lpstr>A response to the French stakeholders needs</vt:lpstr>
      <vt:lpstr>Conclusions</vt:lpstr>
      <vt:lpstr>For more information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Volunteered Geographic Information (VGI) Workshop</dc:title>
  <dc:subject>OGC TC/PC</dc:subject>
  <dc:creator>Scott Simmons</dc:creator>
  <cp:lastModifiedBy>Grellet Sylvain</cp:lastModifiedBy>
  <cp:revision>85</cp:revision>
  <cp:lastPrinted>2003-02-03T21:59:32Z</cp:lastPrinted>
  <dcterms:created xsi:type="dcterms:W3CDTF">2015-09-08T23:47:11Z</dcterms:created>
  <dcterms:modified xsi:type="dcterms:W3CDTF">2018-03-21T11:07:12Z</dcterms:modified>
</cp:coreProperties>
</file>