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8"/>
  </p:notesMasterIdLst>
  <p:handoutMasterIdLst>
    <p:handoutMasterId r:id="rId9"/>
  </p:handoutMasterIdLst>
  <p:sldIdLst>
    <p:sldId id="435" r:id="rId2"/>
    <p:sldId id="430" r:id="rId3"/>
    <p:sldId id="431" r:id="rId4"/>
    <p:sldId id="432" r:id="rId5"/>
    <p:sldId id="433" r:id="rId6"/>
    <p:sldId id="434" r:id="rId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CFF"/>
    <a:srgbClr val="FFFFFF"/>
    <a:srgbClr val="092E5C"/>
    <a:srgbClr val="B2B2B2"/>
    <a:srgbClr val="0000FF"/>
    <a:srgbClr val="0000CC"/>
    <a:srgbClr val="C3DBF9"/>
    <a:srgbClr val="CC99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2" autoAdjust="0"/>
    <p:restoredTop sz="92984" autoAdjust="0"/>
  </p:normalViewPr>
  <p:slideViewPr>
    <p:cSldViewPr showGuides="1">
      <p:cViewPr>
        <p:scale>
          <a:sx n="100" d="100"/>
          <a:sy n="100" d="100"/>
        </p:scale>
        <p:origin x="384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39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39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172AEAA-A912-41BA-91FC-FF7763BC90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50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39" y="1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5" y="4716250"/>
            <a:ext cx="4984545" cy="44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39" y="9432498"/>
            <a:ext cx="2946337" cy="49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C123297-CA6C-48F9-94E3-71CDB3C52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27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smtClean="0">
                <a:solidFill>
                  <a:schemeClr val="tx2"/>
                </a:solidFill>
              </a:rPr>
              <a:t>so that conceptual issues can be addressed separate from the GML schemas and the machine-readable OWL versions </a:t>
            </a: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rgbClr val="FFFFFF"/>
                </a:solidFill>
                <a:latin typeface="Arial" pitchFamily="34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pic>
        <p:nvPicPr>
          <p:cNvPr id="7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11505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13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16C38-7E66-41AF-931A-501F5F45D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0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34C2-33D7-4F0D-85DC-CBD7B3525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0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667000" y="6553200"/>
            <a:ext cx="4495800" cy="228600"/>
          </a:xfrm>
          <a:ln/>
        </p:spPr>
        <p:txBody>
          <a:bodyPr/>
          <a:lstStyle>
            <a:lvl1pPr>
              <a:defRPr sz="900"/>
            </a:lvl1pPr>
          </a:lstStyle>
          <a:p>
            <a:r>
              <a:rPr lang="en-GB" altLang="en-US" kern="0" smtClean="0">
                <a:cs typeface="Arial" pitchFamily="34" charset="0"/>
              </a:rPr>
              <a:t>5th, Workshop of OGC Hydro DWG, New York, 11-15 Aug 2014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129D0-DFFA-44F8-BA3B-A4FAE77A70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63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E36BA-EB45-43BA-8973-92FEFA06C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3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31678-7CCE-4001-AE80-C0DA3761C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9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68557-3EC0-4E40-BD03-BD918E1CD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5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DBE2-DD47-41F3-8579-D8E533D95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7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E1BE-8CDA-4433-BFF1-BAA91AEA6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8BDE7-1BD4-413C-B8BF-A4EA12E83A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7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5th, Workshop of OGC Hydro DWG, New York, 11-15 Aug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C245E-A03E-4E42-9FEE-C11F743D1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4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15100"/>
            <a:ext cx="357981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5th, Workshop of OGC Hydro DWG, New York, 11-15 Aug 2014</a:t>
            </a:r>
            <a:endParaRPr lang="en-US" dirty="0"/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725F1A-1E3F-4657-9D4B-5DCBC0B76A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dirty="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Hydrologic Features SWG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Irina </a:t>
            </a:r>
            <a:r>
              <a:rPr lang="en-US" dirty="0" err="1" smtClean="0"/>
              <a:t>Dornblut</a:t>
            </a:r>
            <a:r>
              <a:rPr lang="en-US" dirty="0" smtClean="0"/>
              <a:t>, GRDC</a:t>
            </a:r>
          </a:p>
          <a:p>
            <a:r>
              <a:rPr lang="en-US" dirty="0" smtClean="0"/>
              <a:t>17 September 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kern="0" dirty="0" err="1" smtClean="0">
                <a:cs typeface="Arial" pitchFamily="34" charset="0"/>
              </a:rPr>
              <a:t>HydroDWG</a:t>
            </a:r>
            <a:r>
              <a:rPr lang="en-GB" altLang="en-US" kern="0" dirty="0" smtClean="0">
                <a:cs typeface="Arial" pitchFamily="34" charset="0"/>
              </a:rPr>
              <a:t> @ Nottingham OGC TC meeting</a:t>
            </a:r>
            <a:endParaRPr lang="en-US" altLang="en-US" kern="0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53200"/>
            <a:ext cx="1905000" cy="228600"/>
          </a:xfrm>
        </p:spPr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07100" y="50800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147617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331434"/>
            <a:ext cx="8837613" cy="480131"/>
          </a:xfrm>
        </p:spPr>
        <p:txBody>
          <a:bodyPr wrap="square">
            <a:spAutoFit/>
          </a:bodyPr>
          <a:lstStyle/>
          <a:p>
            <a:pPr marL="457200" indent="-457200"/>
            <a:r>
              <a:rPr lang="en-GB" sz="2800" dirty="0" smtClean="0">
                <a:solidFill>
                  <a:schemeClr val="tx2"/>
                </a:solidFill>
              </a:rPr>
              <a:t>Purpose of Hydrologic </a:t>
            </a:r>
            <a:r>
              <a:rPr lang="en-GB" sz="2800" dirty="0" smtClean="0">
                <a:solidFill>
                  <a:schemeClr val="tx2"/>
                </a:solidFill>
              </a:rPr>
              <a:t>Features </a:t>
            </a:r>
            <a:r>
              <a:rPr lang="en-GB" sz="2800" dirty="0" smtClean="0">
                <a:solidFill>
                  <a:schemeClr val="tx2"/>
                </a:solidFill>
              </a:rPr>
              <a:t>SWG </a:t>
            </a:r>
            <a:endParaRPr lang="en-GB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667000" y="6553200"/>
            <a:ext cx="4495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buNone/>
            </a:pPr>
            <a:r>
              <a:rPr lang="en-GB" altLang="en-US" sz="900" kern="0" dirty="0" err="1">
                <a:cs typeface="Arial" pitchFamily="34" charset="0"/>
              </a:rPr>
              <a:t>HydroDWG</a:t>
            </a:r>
            <a:r>
              <a:rPr lang="en-GB" altLang="en-US" sz="900" kern="0" dirty="0">
                <a:cs typeface="Arial" pitchFamily="34" charset="0"/>
              </a:rPr>
              <a:t> @ Nottingham OGC TC meeting</a:t>
            </a:r>
            <a:endParaRPr lang="en-US" altLang="en-US" sz="900" kern="0" dirty="0"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5800" y="1295400"/>
            <a:ext cx="82296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0" smtClean="0">
                <a:solidFill>
                  <a:schemeClr val="tx2"/>
                </a:solidFill>
              </a:rPr>
              <a:t>progress </a:t>
            </a:r>
            <a:r>
              <a:rPr lang="en-US" sz="2000" b="0">
                <a:solidFill>
                  <a:schemeClr val="tx2"/>
                </a:solidFill>
              </a:rPr>
              <a:t>the </a:t>
            </a:r>
            <a:r>
              <a:rPr lang="en-US" sz="2000" i="1">
                <a:solidFill>
                  <a:schemeClr val="tx2"/>
                </a:solidFill>
              </a:rPr>
              <a:t>HY_Features</a:t>
            </a:r>
            <a:r>
              <a:rPr lang="en-US" sz="2000" b="0">
                <a:solidFill>
                  <a:schemeClr val="tx2"/>
                </a:solidFill>
              </a:rPr>
              <a:t> common hydrologic feature model to the state </a:t>
            </a:r>
            <a:r>
              <a:rPr lang="en-US" sz="2000" b="0" smtClean="0">
                <a:solidFill>
                  <a:schemeClr val="tx2"/>
                </a:solidFill>
              </a:rPr>
              <a:t>of </a:t>
            </a:r>
            <a:r>
              <a:rPr lang="en-US" sz="2000" b="0">
                <a:solidFill>
                  <a:schemeClr val="tx2"/>
                </a:solidFill>
              </a:rPr>
              <a:t>an adopted </a:t>
            </a:r>
            <a:r>
              <a:rPr lang="en-US" sz="2000">
                <a:solidFill>
                  <a:schemeClr val="tx2"/>
                </a:solidFill>
              </a:rPr>
              <a:t>OGC standard </a:t>
            </a:r>
            <a:r>
              <a:rPr lang="en-US" sz="2000" b="0">
                <a:solidFill>
                  <a:schemeClr val="tx2"/>
                </a:solidFill>
              </a:rPr>
              <a:t>for a common and stable </a:t>
            </a:r>
            <a:r>
              <a:rPr lang="en-US" sz="2000">
                <a:solidFill>
                  <a:schemeClr val="tx2"/>
                </a:solidFill>
              </a:rPr>
              <a:t>identification and referencing of hydrologic </a:t>
            </a:r>
            <a:r>
              <a:rPr lang="en-US" sz="2000" smtClean="0">
                <a:solidFill>
                  <a:schemeClr val="tx2"/>
                </a:solidFill>
              </a:rPr>
              <a:t>features</a:t>
            </a:r>
            <a:r>
              <a:rPr lang="en-US" sz="2000" b="0" smtClean="0">
                <a:solidFill>
                  <a:schemeClr val="tx2"/>
                </a:solidFill>
              </a:rPr>
              <a:t>,</a:t>
            </a:r>
            <a:endParaRPr lang="en-GB" sz="2000" b="0">
              <a:solidFill>
                <a:schemeClr val="tx2"/>
              </a:solidFill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0">
                <a:solidFill>
                  <a:schemeClr val="tx2"/>
                </a:solidFill>
              </a:rPr>
              <a:t>publish a candidate </a:t>
            </a:r>
            <a:r>
              <a:rPr lang="en-US" sz="2000" b="0" smtClean="0">
                <a:solidFill>
                  <a:schemeClr val="tx2"/>
                </a:solidFill>
              </a:rPr>
              <a:t>Hydrologic Features Standard for </a:t>
            </a:r>
            <a:r>
              <a:rPr lang="en-US" sz="2000" b="0">
                <a:solidFill>
                  <a:schemeClr val="tx2"/>
                </a:solidFill>
              </a:rPr>
              <a:t>public comment,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smtClean="0">
                <a:solidFill>
                  <a:schemeClr val="tx2"/>
                </a:solidFill>
              </a:rPr>
              <a:t>Part 1: HY_Features conceptual model (</a:t>
            </a:r>
            <a:r>
              <a:rPr lang="en-US" sz="1600" b="0" i="1" smtClean="0">
                <a:solidFill>
                  <a:schemeClr val="tx2"/>
                </a:solidFill>
              </a:rPr>
              <a:t>OGC14-111</a:t>
            </a:r>
            <a:r>
              <a:rPr lang="en-US" sz="1600" b="0" smtClean="0">
                <a:solidFill>
                  <a:schemeClr val="tx2"/>
                </a:solidFill>
              </a:rPr>
              <a:t>). The normative model is a machine-readable UML artefact published by OGC,</a:t>
            </a:r>
            <a:endParaRPr lang="en-GB" sz="1600" b="0" smtClean="0">
              <a:solidFill>
                <a:schemeClr val="tx2"/>
              </a:solidFill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smtClean="0">
                <a:solidFill>
                  <a:schemeClr val="tx2"/>
                </a:solidFill>
              </a:rPr>
              <a:t>Part 2: GML implementation schema suitable for data transfer of </a:t>
            </a:r>
            <a:r>
              <a:rPr lang="en-US" sz="1600" b="0" i="1" smtClean="0">
                <a:solidFill>
                  <a:schemeClr val="tx2"/>
                </a:solidFill>
              </a:rPr>
              <a:t>HY_Features</a:t>
            </a:r>
            <a:r>
              <a:rPr lang="en-US" sz="1600" b="0" smtClean="0">
                <a:solidFill>
                  <a:schemeClr val="tx2"/>
                </a:solidFill>
              </a:rPr>
              <a:t> object instances, based on ISO 19136 Annex E encoding rules for Application Schema,</a:t>
            </a:r>
            <a:endParaRPr lang="en-GB" sz="1600" b="0" smtClean="0">
              <a:solidFill>
                <a:schemeClr val="tx2"/>
              </a:solidFill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smtClean="0">
                <a:solidFill>
                  <a:schemeClr val="tx2"/>
                </a:solidFill>
              </a:rPr>
              <a:t>Part 3: OWL and RDF representation suitable for defining links between features that implement the </a:t>
            </a:r>
            <a:r>
              <a:rPr lang="en-US" sz="1600" b="0" i="1" smtClean="0">
                <a:solidFill>
                  <a:schemeClr val="tx2"/>
                </a:solidFill>
              </a:rPr>
              <a:t>HY_Features</a:t>
            </a:r>
            <a:r>
              <a:rPr lang="en-US" sz="1600" b="0" smtClean="0">
                <a:solidFill>
                  <a:schemeClr val="tx2"/>
                </a:solidFill>
              </a:rPr>
              <a:t> model, based on ISO 19150 encoding rules. </a:t>
            </a:r>
            <a:endParaRPr lang="en-GB" sz="1600" b="0" smtClean="0">
              <a:solidFill>
                <a:schemeClr val="tx2"/>
              </a:solidFill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0" smtClean="0">
                <a:solidFill>
                  <a:schemeClr val="tx2"/>
                </a:solidFill>
              </a:rPr>
              <a:t>process </a:t>
            </a:r>
            <a:r>
              <a:rPr lang="en-US" sz="2000" b="0">
                <a:solidFill>
                  <a:schemeClr val="tx2"/>
                </a:solidFill>
              </a:rPr>
              <a:t>comments received during a public comment </a:t>
            </a:r>
            <a:r>
              <a:rPr lang="en-US" sz="2000" b="0" smtClean="0">
                <a:solidFill>
                  <a:schemeClr val="tx2"/>
                </a:solidFill>
              </a:rPr>
              <a:t>period,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0" smtClean="0">
                <a:solidFill>
                  <a:schemeClr val="tx2"/>
                </a:solidFill>
              </a:rPr>
              <a:t>submit candidate standard </a:t>
            </a:r>
            <a:r>
              <a:rPr lang="en-US" sz="2000" b="0">
                <a:solidFill>
                  <a:schemeClr val="tx2"/>
                </a:solidFill>
              </a:rPr>
              <a:t>for approval as an OGC standard and include contribution to the OGC Abstract Specification. </a:t>
            </a:r>
            <a:endParaRPr lang="en-GB" sz="2000" b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33400" y="1296174"/>
            <a:ext cx="823912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000" b="0" smtClean="0">
                <a:solidFill>
                  <a:schemeClr val="tx2"/>
                </a:solidFill>
              </a:rPr>
              <a:t>Submit the candidate </a:t>
            </a:r>
            <a:r>
              <a:rPr lang="en-US" sz="2000" b="0">
                <a:solidFill>
                  <a:schemeClr val="tx2"/>
                </a:solidFill>
              </a:rPr>
              <a:t>Hydrologic Features </a:t>
            </a:r>
            <a:r>
              <a:rPr lang="en-US" sz="2000" b="0" smtClean="0">
                <a:solidFill>
                  <a:schemeClr val="tx2"/>
                </a:solidFill>
              </a:rPr>
              <a:t>standard Part 1, 2 and 3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000" b="0" smtClean="0">
                <a:solidFill>
                  <a:schemeClr val="tx2"/>
                </a:solidFill>
              </a:rPr>
              <a:t>Coordinate the RFC process for each of the intended parts</a:t>
            </a:r>
            <a:endParaRPr lang="en-GB" sz="2000" b="0" smtClean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0" smtClean="0">
                <a:solidFill>
                  <a:schemeClr val="tx2"/>
                </a:solidFill>
              </a:rPr>
              <a:t>Assist </a:t>
            </a:r>
            <a:r>
              <a:rPr lang="en-US" sz="2000" b="0">
                <a:solidFill>
                  <a:schemeClr val="tx2"/>
                </a:solidFill>
              </a:rPr>
              <a:t>the development of example use cases </a:t>
            </a:r>
            <a:r>
              <a:rPr lang="en-US" sz="2000" b="0" smtClean="0">
                <a:solidFill>
                  <a:schemeClr val="tx2"/>
                </a:solidFill>
              </a:rPr>
              <a:t>to </a:t>
            </a:r>
            <a:r>
              <a:rPr lang="en-US" sz="2000" b="0">
                <a:solidFill>
                  <a:schemeClr val="tx2"/>
                </a:solidFill>
              </a:rPr>
              <a:t>improve the semantic interoperability of web </a:t>
            </a:r>
            <a:r>
              <a:rPr lang="en-US" sz="2000" b="0" smtClean="0">
                <a:solidFill>
                  <a:schemeClr val="tx2"/>
                </a:solidFill>
              </a:rPr>
              <a:t>services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smtClean="0">
                <a:solidFill>
                  <a:schemeClr val="tx2"/>
                </a:solidFill>
              </a:rPr>
              <a:t>Example: discovery</a:t>
            </a:r>
            <a:r>
              <a:rPr lang="en-US" sz="1800" b="0">
                <a:solidFill>
                  <a:schemeClr val="tx2"/>
                </a:solidFill>
              </a:rPr>
              <a:t>, access, and use of relationships between hydrologic features represented in data sets exposed as web </a:t>
            </a:r>
            <a:r>
              <a:rPr lang="en-US" sz="1800" b="0" smtClean="0">
                <a:solidFill>
                  <a:schemeClr val="tx2"/>
                </a:solidFill>
              </a:rPr>
              <a:t>services</a:t>
            </a:r>
            <a:r>
              <a:rPr lang="de-DE" sz="1800" b="0" smtClean="0">
                <a:solidFill>
                  <a:schemeClr val="tx2"/>
                </a:solidFill>
              </a:rPr>
              <a:t>.</a:t>
            </a:r>
            <a:endParaRPr lang="en-GB" sz="1800" b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0">
                <a:solidFill>
                  <a:schemeClr val="tx2"/>
                </a:solidFill>
              </a:rPr>
              <a:t>P</a:t>
            </a:r>
            <a:r>
              <a:rPr lang="en-US" sz="2000" b="0" smtClean="0">
                <a:solidFill>
                  <a:schemeClr val="tx2"/>
                </a:solidFill>
              </a:rPr>
              <a:t>repare </a:t>
            </a:r>
            <a:r>
              <a:rPr lang="en-US" sz="2000" b="0">
                <a:solidFill>
                  <a:schemeClr val="tx2"/>
                </a:solidFill>
              </a:rPr>
              <a:t>some explanatory material </a:t>
            </a:r>
            <a:r>
              <a:rPr lang="en-US" sz="2000" b="0" smtClean="0">
                <a:solidFill>
                  <a:schemeClr val="tx2"/>
                </a:solidFill>
              </a:rPr>
              <a:t>to </a:t>
            </a:r>
            <a:r>
              <a:rPr lang="en-US" sz="2000" b="0">
                <a:solidFill>
                  <a:schemeClr val="tx2"/>
                </a:solidFill>
              </a:rPr>
              <a:t>define and handle the conceptual </a:t>
            </a:r>
            <a:r>
              <a:rPr lang="en-US" sz="2000" b="0" smtClean="0">
                <a:solidFill>
                  <a:schemeClr val="tx2"/>
                </a:solidFill>
              </a:rPr>
              <a:t>mapping using a domain feature model for reference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smtClean="0">
                <a:solidFill>
                  <a:schemeClr val="tx2"/>
                </a:solidFill>
              </a:rPr>
              <a:t>Outline principles and requirements of a mapping framework 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smtClean="0">
                <a:solidFill>
                  <a:schemeClr val="tx2"/>
                </a:solidFill>
              </a:rPr>
              <a:t>Develop guidelines for a conceptual mapping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0" smtClean="0">
                <a:solidFill>
                  <a:schemeClr val="tx2"/>
                </a:solidFill>
              </a:rPr>
              <a:t>Out of scope: 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smtClean="0">
                <a:solidFill>
                  <a:schemeClr val="tx2"/>
                </a:solidFill>
              </a:rPr>
              <a:t>Development of a specific </a:t>
            </a:r>
            <a:r>
              <a:rPr lang="en-US" sz="1800" b="0">
                <a:solidFill>
                  <a:schemeClr val="tx2"/>
                </a:solidFill>
              </a:rPr>
              <a:t>communication technology or </a:t>
            </a:r>
            <a:r>
              <a:rPr lang="en-US" sz="1800" b="0" smtClean="0">
                <a:solidFill>
                  <a:schemeClr val="tx2"/>
                </a:solidFill>
              </a:rPr>
              <a:t>service interface</a:t>
            </a:r>
            <a:endParaRPr lang="en-GB" sz="1800" b="0">
              <a:solidFill>
                <a:schemeClr val="tx2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331434"/>
            <a:ext cx="8837613" cy="480131"/>
          </a:xfrm>
        </p:spPr>
        <p:txBody>
          <a:bodyPr wrap="square">
            <a:spAutoFit/>
          </a:bodyPr>
          <a:lstStyle/>
          <a:p>
            <a:pPr marL="457200" indent="-457200"/>
            <a:r>
              <a:rPr lang="en-GB" sz="2800" smtClean="0">
                <a:solidFill>
                  <a:schemeClr val="tx2"/>
                </a:solidFill>
              </a:rPr>
              <a:t>Scope of work</a:t>
            </a:r>
            <a:endParaRPr lang="en-GB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667000" y="6553200"/>
            <a:ext cx="4495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buNone/>
            </a:pPr>
            <a:r>
              <a:rPr lang="en-GB" altLang="en-US" sz="900" kern="0" dirty="0" err="1">
                <a:cs typeface="Arial" pitchFamily="34" charset="0"/>
              </a:rPr>
              <a:t>HydroDWG</a:t>
            </a:r>
            <a:r>
              <a:rPr lang="en-GB" altLang="en-US" sz="900" kern="0" dirty="0">
                <a:cs typeface="Arial" pitchFamily="34" charset="0"/>
              </a:rPr>
              <a:t> @ Nottingham OGC TC meeting</a:t>
            </a:r>
            <a:endParaRPr lang="en-US" altLang="en-US" sz="9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1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47700" y="1371600"/>
            <a:ext cx="8086725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0" smtClean="0">
                <a:solidFill>
                  <a:schemeClr val="tx2"/>
                </a:solidFill>
              </a:rPr>
              <a:t>Candidate standards documents for comment 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smtClean="0">
                <a:solidFill>
                  <a:schemeClr val="tx2"/>
                </a:solidFill>
              </a:rPr>
              <a:t>Part 1:Conceptual model – </a:t>
            </a:r>
            <a:r>
              <a:rPr lang="en-US" sz="1800" b="0" i="1" smtClean="0">
                <a:solidFill>
                  <a:schemeClr val="tx2"/>
                </a:solidFill>
              </a:rPr>
              <a:t>HY_Features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smtClean="0">
                <a:solidFill>
                  <a:schemeClr val="tx2"/>
                </a:solidFill>
              </a:rPr>
              <a:t>Part 2: GML implementation of the Hydrologic </a:t>
            </a:r>
            <a:r>
              <a:rPr lang="en-US" sz="1800" b="0">
                <a:solidFill>
                  <a:schemeClr val="tx2"/>
                </a:solidFill>
              </a:rPr>
              <a:t>Features specification </a:t>
            </a:r>
            <a:endParaRPr lang="en-US" sz="1800" b="0" smtClean="0">
              <a:solidFill>
                <a:schemeClr val="tx2"/>
              </a:solidFill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b="0" smtClean="0">
                <a:solidFill>
                  <a:schemeClr val="tx2"/>
                </a:solidFill>
              </a:rPr>
              <a:t>Part 3: RDF/OWL implemenation </a:t>
            </a:r>
            <a:r>
              <a:rPr lang="en-US" sz="1800" b="0">
                <a:solidFill>
                  <a:schemeClr val="tx2"/>
                </a:solidFill>
              </a:rPr>
              <a:t>of the Hydrologic Features specification </a:t>
            </a: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0" smtClean="0">
                <a:solidFill>
                  <a:schemeClr val="tx2"/>
                </a:solidFill>
              </a:rPr>
              <a:t>Annotated list of comments </a:t>
            </a:r>
            <a:r>
              <a:rPr lang="en-US" sz="2000" b="0">
                <a:solidFill>
                  <a:schemeClr val="tx2"/>
                </a:solidFill>
              </a:rPr>
              <a:t>submitted during the 30-day public comment period, including the comment, submitter, rationale, comment type/priority, and the response of the SWG.</a:t>
            </a:r>
            <a:endParaRPr lang="en-GB" sz="2000" b="0">
              <a:solidFill>
                <a:schemeClr val="tx2"/>
              </a:solidFill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0">
                <a:solidFill>
                  <a:schemeClr val="tx2"/>
                </a:solidFill>
              </a:rPr>
              <a:t>Final versions of Part 1, 2 and 3 of the Hydrologic Features specification as well as ATS documents for submission to the TC. </a:t>
            </a:r>
            <a:endParaRPr lang="en-GB" sz="2000" b="0">
              <a:solidFill>
                <a:schemeClr val="tx2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331434"/>
            <a:ext cx="8837613" cy="480131"/>
          </a:xfrm>
        </p:spPr>
        <p:txBody>
          <a:bodyPr wrap="square">
            <a:spAutoFit/>
          </a:bodyPr>
          <a:lstStyle/>
          <a:p>
            <a:pPr marL="457200" indent="-457200"/>
            <a:r>
              <a:rPr lang="en-GB" sz="2800" smtClean="0">
                <a:solidFill>
                  <a:schemeClr val="tx2"/>
                </a:solidFill>
              </a:rPr>
              <a:t>Deliverables</a:t>
            </a:r>
            <a:endParaRPr lang="en-GB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667000" y="6553200"/>
            <a:ext cx="4495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buNone/>
            </a:pPr>
            <a:r>
              <a:rPr lang="en-GB" altLang="en-US" sz="900" kern="0" dirty="0" err="1">
                <a:cs typeface="Arial" pitchFamily="34" charset="0"/>
              </a:rPr>
              <a:t>HydroDWG</a:t>
            </a:r>
            <a:r>
              <a:rPr lang="en-GB" altLang="en-US" sz="900" kern="0" dirty="0">
                <a:cs typeface="Arial" pitchFamily="34" charset="0"/>
              </a:rPr>
              <a:t> @ Nottingham OGC TC meeting</a:t>
            </a:r>
            <a:endParaRPr lang="en-US" altLang="en-US" sz="9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11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276350" y="1371600"/>
            <a:ext cx="71056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0" i="1">
                <a:solidFill>
                  <a:schemeClr val="tx2"/>
                </a:solidFill>
              </a:rPr>
              <a:t>Federal Institute of Hydrology (BfG), Germany</a:t>
            </a:r>
            <a:endParaRPr lang="en-GB" sz="2000" b="0" i="1">
              <a:solidFill>
                <a:schemeClr val="tx2"/>
              </a:solidFill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0" i="1">
                <a:solidFill>
                  <a:schemeClr val="tx2"/>
                </a:solidFill>
              </a:rPr>
              <a:t>BRGM (French Geological Survey) </a:t>
            </a:r>
            <a:endParaRPr lang="en-GB" sz="2000" b="0" i="1">
              <a:solidFill>
                <a:schemeClr val="tx2"/>
              </a:solidFill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0" i="1">
                <a:solidFill>
                  <a:schemeClr val="tx2"/>
                </a:solidFill>
              </a:rPr>
              <a:t>Bureau of Meteorology (BoM), Australia</a:t>
            </a:r>
            <a:endParaRPr lang="en-GB" sz="2000" b="0" i="1">
              <a:solidFill>
                <a:schemeClr val="tx2"/>
              </a:solidFill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0" i="1">
                <a:solidFill>
                  <a:schemeClr val="tx2"/>
                </a:solidFill>
              </a:rPr>
              <a:t>US Geological Survey (USGS)</a:t>
            </a:r>
            <a:endParaRPr lang="en-GB" sz="2000" b="0" i="1">
              <a:solidFill>
                <a:schemeClr val="tx2"/>
              </a:solidFill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0" i="1">
                <a:solidFill>
                  <a:schemeClr val="tx2"/>
                </a:solidFill>
              </a:rPr>
              <a:t>MetaLinkage, Australia</a:t>
            </a:r>
            <a:endParaRPr lang="en-GB" sz="2000" b="0" i="1">
              <a:solidFill>
                <a:schemeClr val="tx2"/>
              </a:solidFill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_tradnl" sz="2000" b="0" i="1">
                <a:solidFill>
                  <a:schemeClr val="tx2"/>
                </a:solidFill>
              </a:rPr>
              <a:t>Commonwealth </a:t>
            </a:r>
            <a:r>
              <a:rPr lang="en-AU" sz="2000" b="0" i="1">
                <a:solidFill>
                  <a:schemeClr val="tx2"/>
                </a:solidFill>
              </a:rPr>
              <a:t>Scientific</a:t>
            </a:r>
            <a:r>
              <a:rPr lang="es-ES_tradnl" sz="2000" b="0" i="1">
                <a:solidFill>
                  <a:schemeClr val="tx2"/>
                </a:solidFill>
              </a:rPr>
              <a:t> and Industrial </a:t>
            </a:r>
            <a:r>
              <a:rPr lang="en-AU" sz="2000" b="0" i="1">
                <a:solidFill>
                  <a:schemeClr val="tx2"/>
                </a:solidFill>
              </a:rPr>
              <a:t>Research</a:t>
            </a:r>
            <a:r>
              <a:rPr lang="es-ES_tradnl" sz="2000" b="0" i="1">
                <a:solidFill>
                  <a:schemeClr val="tx2"/>
                </a:solidFill>
              </a:rPr>
              <a:t> Organisation (CSIRO), Australia</a:t>
            </a:r>
            <a:endParaRPr lang="en-GB" sz="2000" b="0" i="1">
              <a:solidFill>
                <a:schemeClr val="tx2"/>
              </a:solidFill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_tradnl" sz="2000" b="0" i="1">
                <a:solidFill>
                  <a:schemeClr val="tx2"/>
                </a:solidFill>
              </a:rPr>
              <a:t> </a:t>
            </a:r>
            <a:r>
              <a:rPr lang="en-AU" sz="2000" b="0" i="1">
                <a:solidFill>
                  <a:schemeClr val="tx2"/>
                </a:solidFill>
              </a:rPr>
              <a:t>INCLAM S.A., Spain</a:t>
            </a:r>
            <a:endParaRPr lang="en-GB" sz="2000" b="0" i="1">
              <a:solidFill>
                <a:schemeClr val="tx2"/>
              </a:solidFill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AU" sz="2000" b="0" i="1">
                <a:solidFill>
                  <a:schemeClr val="tx2"/>
                </a:solidFill>
              </a:rPr>
              <a:t>Bdigital, Spain</a:t>
            </a:r>
            <a:endParaRPr lang="en-GB" sz="2000" b="0" i="1">
              <a:solidFill>
                <a:schemeClr val="tx2"/>
              </a:solidFill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0" i="1">
                <a:solidFill>
                  <a:schemeClr val="tx2"/>
                </a:solidFill>
              </a:rPr>
              <a:t>52°North, Germany</a:t>
            </a:r>
            <a:endParaRPr lang="en-GB" sz="2000" b="0" i="1">
              <a:solidFill>
                <a:schemeClr val="tx2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331434"/>
            <a:ext cx="8837613" cy="480131"/>
          </a:xfrm>
        </p:spPr>
        <p:txBody>
          <a:bodyPr wrap="square">
            <a:spAutoFit/>
          </a:bodyPr>
          <a:lstStyle/>
          <a:p>
            <a:pPr marL="457200" indent="-457200"/>
            <a:r>
              <a:rPr lang="en-US" sz="28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Participating organizations </a:t>
            </a:r>
            <a:endParaRPr lang="en-GB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667000" y="6553200"/>
            <a:ext cx="4495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buNone/>
            </a:pPr>
            <a:r>
              <a:rPr lang="en-GB" altLang="en-US" sz="900" kern="0" dirty="0" err="1">
                <a:cs typeface="Arial" pitchFamily="34" charset="0"/>
              </a:rPr>
              <a:t>HydroDWG</a:t>
            </a:r>
            <a:r>
              <a:rPr lang="en-GB" altLang="en-US" sz="900" kern="0" dirty="0">
                <a:cs typeface="Arial" pitchFamily="34" charset="0"/>
              </a:rPr>
              <a:t> @ Nottingham OGC TC meeting</a:t>
            </a:r>
            <a:endParaRPr lang="en-US" altLang="en-US" sz="9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05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47700" y="1143000"/>
            <a:ext cx="8086725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smtClean="0">
                <a:solidFill>
                  <a:schemeClr val="tx2"/>
                </a:solidFill>
              </a:rPr>
              <a:t>Charter</a:t>
            </a:r>
            <a:r>
              <a:rPr lang="en-US" sz="2000" b="0" smtClean="0">
                <a:solidFill>
                  <a:schemeClr val="tx2"/>
                </a:solidFill>
              </a:rPr>
              <a:t> </a:t>
            </a:r>
            <a:r>
              <a:rPr lang="en-US" sz="2000" b="0">
                <a:solidFill>
                  <a:schemeClr val="tx2"/>
                </a:solidFill>
              </a:rPr>
              <a:t>review process (July/August) </a:t>
            </a:r>
            <a:r>
              <a:rPr lang="en-US" sz="2000" b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2000">
                <a:solidFill>
                  <a:schemeClr val="tx2"/>
                </a:solidFill>
              </a:rPr>
              <a:t>OGC15-070r2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0">
                <a:solidFill>
                  <a:schemeClr val="tx2"/>
                </a:solidFill>
              </a:rPr>
              <a:t>TC-Vote for the formation of the HYF-SWG  (by 18 Sep 2015)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2"/>
                </a:solidFill>
              </a:rPr>
              <a:t>The first meeting</a:t>
            </a:r>
            <a:r>
              <a:rPr lang="en-US" sz="2000"/>
              <a:t>:</a:t>
            </a:r>
            <a:r>
              <a:rPr lang="en-US" sz="2000" b="0"/>
              <a:t> </a:t>
            </a:r>
            <a:r>
              <a:rPr lang="en-US" sz="1800" b="0" smtClean="0">
                <a:solidFill>
                  <a:schemeClr val="tx2"/>
                </a:solidFill>
              </a:rPr>
              <a:t>after </a:t>
            </a:r>
            <a:r>
              <a:rPr lang="en-US" sz="1800" b="0">
                <a:solidFill>
                  <a:schemeClr val="tx2"/>
                </a:solidFill>
              </a:rPr>
              <a:t>approval of the SWG </a:t>
            </a:r>
            <a:r>
              <a:rPr lang="en-US" sz="1800" b="0" smtClean="0">
                <a:solidFill>
                  <a:schemeClr val="tx2"/>
                </a:solidFill>
              </a:rPr>
              <a:t>(HDWG, Orleans, 2015)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 smtClean="0">
                <a:solidFill>
                  <a:schemeClr val="tx2"/>
                </a:solidFill>
              </a:rPr>
              <a:t>select </a:t>
            </a:r>
            <a:r>
              <a:rPr lang="en-US" sz="1800" b="0">
                <a:solidFill>
                  <a:schemeClr val="tx2"/>
                </a:solidFill>
              </a:rPr>
              <a:t>the lead for the RFC </a:t>
            </a:r>
            <a:r>
              <a:rPr lang="en-US" sz="1800" b="0" smtClean="0">
                <a:solidFill>
                  <a:schemeClr val="tx2"/>
                </a:solidFill>
              </a:rPr>
              <a:t>submission, </a:t>
            </a:r>
            <a:endParaRPr lang="en-US" sz="1800" b="0">
              <a:solidFill>
                <a:schemeClr val="tx2"/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>
                <a:solidFill>
                  <a:schemeClr val="tx2"/>
                </a:solidFill>
              </a:rPr>
              <a:t>primary editors for Part 1, 2 and 3 of the standard, 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>
                <a:solidFill>
                  <a:schemeClr val="tx2"/>
                </a:solidFill>
              </a:rPr>
              <a:t>agree on scope and workplan, including regular meetings if required.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2"/>
                </a:solidFill>
              </a:rPr>
              <a:t>Starting point: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 smtClean="0">
                <a:solidFill>
                  <a:schemeClr val="tx2"/>
                </a:solidFill>
              </a:rPr>
              <a:t>HY_Features common hydrologic feature model (DP11-039r3) </a:t>
            </a:r>
            <a:r>
              <a:rPr lang="en-US" sz="1800" b="0">
                <a:solidFill>
                  <a:schemeClr val="tx2"/>
                </a:solidFill>
                <a:sym typeface="Wingdings" panose="05000000000000000000" pitchFamily="2" charset="2"/>
              </a:rPr>
              <a:t>	</a:t>
            </a:r>
            <a:endParaRPr lang="en-US" sz="1800" b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b="0">
                <a:solidFill>
                  <a:schemeClr val="tx2"/>
                </a:solidFill>
                <a:sym typeface="Wingdings" panose="05000000000000000000" pitchFamily="2" charset="2"/>
              </a:rPr>
              <a:t>	</a:t>
            </a:r>
            <a:r>
              <a:rPr lang="en-US" sz="1800" b="0" smtClean="0">
                <a:solidFill>
                  <a:schemeClr val="tx2"/>
                </a:solidFill>
                <a:sym typeface="Wingdings" panose="05000000000000000000" pitchFamily="2" charset="2"/>
              </a:rPr>
              <a:t> Hydrologic Features, </a:t>
            </a:r>
            <a:r>
              <a:rPr lang="en-US" sz="1800" b="0" smtClean="0">
                <a:solidFill>
                  <a:schemeClr val="tx2"/>
                </a:solidFill>
              </a:rPr>
              <a:t>Part 1: Conceptual </a:t>
            </a:r>
            <a:r>
              <a:rPr lang="en-US" sz="1800" b="0">
                <a:solidFill>
                  <a:schemeClr val="tx2"/>
                </a:solidFill>
              </a:rPr>
              <a:t>model </a:t>
            </a:r>
            <a:endParaRPr lang="en-US" sz="1800" b="0" smtClean="0">
              <a:solidFill>
                <a:schemeClr val="tx2"/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 smtClean="0">
                <a:solidFill>
                  <a:schemeClr val="tx2"/>
                </a:solidFill>
                <a:sym typeface="Wingdings" panose="05000000000000000000" pitchFamily="2" charset="2"/>
              </a:rPr>
              <a:t>use </a:t>
            </a:r>
            <a:r>
              <a:rPr lang="en-US" sz="1800" b="0">
                <a:solidFill>
                  <a:schemeClr val="tx2"/>
                </a:solidFill>
                <a:sym typeface="Wingdings" panose="05000000000000000000" pitchFamily="2" charset="2"/>
              </a:rPr>
              <a:t>case from OWS-10 </a:t>
            </a:r>
            <a:r>
              <a:rPr lang="en-US" sz="1800" b="0" smtClean="0">
                <a:solidFill>
                  <a:schemeClr val="tx2"/>
                </a:solidFill>
                <a:sym typeface="Wingdings" panose="05000000000000000000" pitchFamily="2" charset="2"/>
              </a:rPr>
              <a:t>CCI Hydro that </a:t>
            </a:r>
            <a:r>
              <a:rPr lang="en-US" sz="1800" b="0">
                <a:solidFill>
                  <a:schemeClr val="tx2"/>
                </a:solidFill>
                <a:sym typeface="Wingdings" panose="05000000000000000000" pitchFamily="2" charset="2"/>
              </a:rPr>
              <a:t>can be further developed </a:t>
            </a:r>
            <a:endParaRPr lang="en-US" sz="1800" b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b="0">
                <a:solidFill>
                  <a:schemeClr val="tx2"/>
                </a:solidFill>
                <a:sym typeface="Wingdings" panose="05000000000000000000" pitchFamily="2" charset="2"/>
              </a:rPr>
              <a:t>	</a:t>
            </a:r>
            <a:r>
              <a:rPr lang="en-US" sz="1800" b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0">
                <a:solidFill>
                  <a:schemeClr val="tx2"/>
                </a:solidFill>
                <a:sym typeface="Wingdings" panose="05000000000000000000" pitchFamily="2" charset="2"/>
              </a:rPr>
              <a:t>new test </a:t>
            </a:r>
            <a:r>
              <a:rPr lang="en-US" sz="1800" b="0" smtClean="0">
                <a:solidFill>
                  <a:schemeClr val="tx2"/>
                </a:solidFill>
                <a:sym typeface="Wingdings" panose="05000000000000000000" pitchFamily="2" charset="2"/>
              </a:rPr>
              <a:t>scenarios  </a:t>
            </a:r>
            <a:r>
              <a:rPr lang="en-US" sz="1800" b="0">
                <a:solidFill>
                  <a:schemeClr val="tx2"/>
                </a:solidFill>
                <a:sym typeface="Wingdings" panose="05000000000000000000" pitchFamily="2" charset="2"/>
              </a:rPr>
              <a:t>Part 2:GML and Part 3:OWL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b="0">
                <a:solidFill>
                  <a:schemeClr val="tx2"/>
                </a:solidFill>
              </a:rPr>
              <a:t>a few same-structured mappings of implementation concepts </a:t>
            </a:r>
            <a:endParaRPr lang="en-US" sz="1800" b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b="0">
                <a:solidFill>
                  <a:schemeClr val="tx2"/>
                </a:solidFill>
                <a:sym typeface="Wingdings" panose="05000000000000000000" pitchFamily="2" charset="2"/>
              </a:rPr>
              <a:t>	</a:t>
            </a:r>
            <a:r>
              <a:rPr lang="en-US" sz="1800" b="0" smtClean="0">
                <a:solidFill>
                  <a:schemeClr val="tx2"/>
                </a:solidFill>
                <a:sym typeface="Wingdings" panose="05000000000000000000" pitchFamily="2" charset="2"/>
              </a:rPr>
              <a:t> framework for conceptual </a:t>
            </a:r>
            <a:r>
              <a:rPr lang="en-US" sz="1800" b="0" smtClean="0">
                <a:solidFill>
                  <a:schemeClr val="tx2"/>
                </a:solidFill>
              </a:rPr>
              <a:t>mapping using </a:t>
            </a:r>
            <a:r>
              <a:rPr lang="en-US" sz="1800" b="0">
                <a:solidFill>
                  <a:schemeClr val="tx2"/>
                </a:solidFill>
              </a:rPr>
              <a:t>a domain </a:t>
            </a:r>
            <a:r>
              <a:rPr lang="en-US" sz="1800" b="0" smtClean="0">
                <a:solidFill>
                  <a:schemeClr val="tx2"/>
                </a:solidFill>
              </a:rPr>
              <a:t>model</a:t>
            </a:r>
            <a:endParaRPr lang="en-US" sz="1800" b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b="0">
              <a:solidFill>
                <a:schemeClr val="tx2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2400" y="331434"/>
            <a:ext cx="8837613" cy="480131"/>
          </a:xfrm>
        </p:spPr>
        <p:txBody>
          <a:bodyPr wrap="square">
            <a:spAutoFit/>
          </a:bodyPr>
          <a:lstStyle/>
          <a:p>
            <a:pPr marL="457200" indent="-457200"/>
            <a:r>
              <a:rPr lang="en-GB" sz="2800" smtClean="0">
                <a:solidFill>
                  <a:schemeClr val="tx2"/>
                </a:solidFill>
              </a:rPr>
              <a:t>Status</a:t>
            </a:r>
            <a:endParaRPr lang="en-GB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667000" y="6553200"/>
            <a:ext cx="4495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buNone/>
            </a:pPr>
            <a:r>
              <a:rPr lang="en-GB" altLang="en-US" sz="900" kern="0" dirty="0" err="1">
                <a:cs typeface="Arial" pitchFamily="34" charset="0"/>
              </a:rPr>
              <a:t>HydroDWG</a:t>
            </a:r>
            <a:r>
              <a:rPr lang="en-GB" altLang="en-US" sz="900" kern="0" dirty="0">
                <a:cs typeface="Arial" pitchFamily="34" charset="0"/>
              </a:rPr>
              <a:t> @ Nottingham OGC TC meeting</a:t>
            </a:r>
            <a:endParaRPr lang="en-US" altLang="en-US" sz="9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7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545</Words>
  <Application>Microsoft Macintosh PowerPoint</Application>
  <PresentationFormat>On-screen Show (4:3)</PresentationFormat>
  <Paragraphs>70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Black</vt:lpstr>
      <vt:lpstr>CG Times</vt:lpstr>
      <vt:lpstr>MS PGothic</vt:lpstr>
      <vt:lpstr>Times New Roman</vt:lpstr>
      <vt:lpstr>Wingdings</vt:lpstr>
      <vt:lpstr>Arial</vt:lpstr>
      <vt:lpstr>OGC_PowerPoint_Template</vt:lpstr>
      <vt:lpstr>Hydrologic Features SWG</vt:lpstr>
      <vt:lpstr>Purpose of Hydrologic Features SWG </vt:lpstr>
      <vt:lpstr>Scope of work</vt:lpstr>
      <vt:lpstr>Deliverables</vt:lpstr>
      <vt:lpstr>Participating organizations </vt:lpstr>
      <vt:lpstr>Status</vt:lpstr>
    </vt:vector>
  </TitlesOfParts>
  <Company>OGC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OGC TC/PC</dc:subject>
  <dc:creator>GRDC/ID</dc:creator>
  <cp:lastModifiedBy>Microsoft Office User</cp:lastModifiedBy>
  <cp:revision>971</cp:revision>
  <cp:lastPrinted>2014-07-31T11:45:23Z</cp:lastPrinted>
  <dcterms:created xsi:type="dcterms:W3CDTF">2009-10-20T16:54:31Z</dcterms:created>
  <dcterms:modified xsi:type="dcterms:W3CDTF">2015-09-15T09:35:59Z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639045596</vt:i4>
  </property>
  <property fmtid="{D5CDD505-2E9C-101B-9397-08002B2CF9AE}" pid="3" name="_NewReviewCycle">
    <vt:lpwstr/>
  </property>
  <property fmtid="{D5CDD505-2E9C-101B-9397-08002B2CF9AE}" pid="4" name="_EmailSubject">
    <vt:lpwstr>AW: HydroDWG @ Nottingham and Orléans [SEC=UNCLASSIFIED]</vt:lpwstr>
  </property>
  <property fmtid="{D5CDD505-2E9C-101B-9397-08002B2CF9AE}" pid="5" name="_AuthorEmail">
    <vt:lpwstr>Dornblut@bafg.de</vt:lpwstr>
  </property>
  <property fmtid="{D5CDD505-2E9C-101B-9397-08002B2CF9AE}" pid="6" name="_AuthorEmailDisplayName">
    <vt:lpwstr>Dornblut, Irina, M4, MT</vt:lpwstr>
  </property>
</Properties>
</file>