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Lst>
  <p:notesMasterIdLst>
    <p:notesMasterId r:id="rId33"/>
  </p:notesMasterIdLst>
  <p:handoutMasterIdLst>
    <p:handoutMasterId r:id="rId34"/>
  </p:handoutMasterIdLst>
  <p:sldIdLst>
    <p:sldId id="256" r:id="rId2"/>
    <p:sldId id="291" r:id="rId3"/>
    <p:sldId id="289" r:id="rId4"/>
    <p:sldId id="292" r:id="rId5"/>
    <p:sldId id="282" r:id="rId6"/>
    <p:sldId id="287" r:id="rId7"/>
    <p:sldId id="284" r:id="rId8"/>
    <p:sldId id="288" r:id="rId9"/>
    <p:sldId id="285" r:id="rId10"/>
    <p:sldId id="286" r:id="rId11"/>
    <p:sldId id="273" r:id="rId12"/>
    <p:sldId id="272" r:id="rId13"/>
    <p:sldId id="274" r:id="rId14"/>
    <p:sldId id="276" r:id="rId15"/>
    <p:sldId id="268" r:id="rId16"/>
    <p:sldId id="264" r:id="rId17"/>
    <p:sldId id="267" r:id="rId18"/>
    <p:sldId id="265" r:id="rId19"/>
    <p:sldId id="266" r:id="rId20"/>
    <p:sldId id="270" r:id="rId21"/>
    <p:sldId id="271" r:id="rId22"/>
    <p:sldId id="281" r:id="rId23"/>
    <p:sldId id="279" r:id="rId24"/>
    <p:sldId id="280" r:id="rId25"/>
    <p:sldId id="278" r:id="rId26"/>
    <p:sldId id="295" r:id="rId27"/>
    <p:sldId id="293" r:id="rId28"/>
    <p:sldId id="275" r:id="rId29"/>
    <p:sldId id="277" r:id="rId30"/>
    <p:sldId id="283" r:id="rId31"/>
    <p:sldId id="269" r:id="rId32"/>
  </p:sldIdLst>
  <p:sldSz cx="9144000" cy="6858000" type="screen4x3"/>
  <p:notesSz cx="6904038" cy="9220200"/>
  <p:defaultTextStyle>
    <a:defPPr>
      <a:defRPr lang="en-US"/>
    </a:defPPr>
    <a:lvl1pPr algn="l" rtl="0" fontAlgn="base">
      <a:spcBef>
        <a:spcPct val="0"/>
      </a:spcBef>
      <a:spcAft>
        <a:spcPct val="0"/>
      </a:spcAft>
      <a:defRPr sz="1000" b="1" kern="1200">
        <a:solidFill>
          <a:schemeClr val="tx1"/>
        </a:solidFill>
        <a:latin typeface="CG Times" charset="0"/>
        <a:ea typeface="MS PGothic" pitchFamily="34" charset="-128"/>
        <a:cs typeface="+mn-cs"/>
      </a:defRPr>
    </a:lvl1pPr>
    <a:lvl2pPr marL="457200" algn="l" rtl="0" fontAlgn="base">
      <a:spcBef>
        <a:spcPct val="0"/>
      </a:spcBef>
      <a:spcAft>
        <a:spcPct val="0"/>
      </a:spcAft>
      <a:defRPr sz="1000" b="1" kern="1200">
        <a:solidFill>
          <a:schemeClr val="tx1"/>
        </a:solidFill>
        <a:latin typeface="CG Times" charset="0"/>
        <a:ea typeface="MS PGothic" pitchFamily="34" charset="-128"/>
        <a:cs typeface="+mn-cs"/>
      </a:defRPr>
    </a:lvl2pPr>
    <a:lvl3pPr marL="914400" algn="l" rtl="0" fontAlgn="base">
      <a:spcBef>
        <a:spcPct val="0"/>
      </a:spcBef>
      <a:spcAft>
        <a:spcPct val="0"/>
      </a:spcAft>
      <a:defRPr sz="1000" b="1" kern="1200">
        <a:solidFill>
          <a:schemeClr val="tx1"/>
        </a:solidFill>
        <a:latin typeface="CG Times" charset="0"/>
        <a:ea typeface="MS PGothic" pitchFamily="34" charset="-128"/>
        <a:cs typeface="+mn-cs"/>
      </a:defRPr>
    </a:lvl3pPr>
    <a:lvl4pPr marL="1371600" algn="l" rtl="0" fontAlgn="base">
      <a:spcBef>
        <a:spcPct val="0"/>
      </a:spcBef>
      <a:spcAft>
        <a:spcPct val="0"/>
      </a:spcAft>
      <a:defRPr sz="1000" b="1" kern="1200">
        <a:solidFill>
          <a:schemeClr val="tx1"/>
        </a:solidFill>
        <a:latin typeface="CG Times" charset="0"/>
        <a:ea typeface="MS PGothic" pitchFamily="34" charset="-128"/>
        <a:cs typeface="+mn-cs"/>
      </a:defRPr>
    </a:lvl4pPr>
    <a:lvl5pPr marL="1828800" algn="l" rtl="0" fontAlgn="base">
      <a:spcBef>
        <a:spcPct val="0"/>
      </a:spcBef>
      <a:spcAft>
        <a:spcPct val="0"/>
      </a:spcAft>
      <a:defRPr sz="1000" b="1" kern="1200">
        <a:solidFill>
          <a:schemeClr val="tx1"/>
        </a:solidFill>
        <a:latin typeface="CG Times" charset="0"/>
        <a:ea typeface="MS PGothic" pitchFamily="34" charset="-128"/>
        <a:cs typeface="+mn-cs"/>
      </a:defRPr>
    </a:lvl5pPr>
    <a:lvl6pPr marL="2286000" algn="l" defTabSz="914400" rtl="0" eaLnBrk="1" latinLnBrk="0" hangingPunct="1">
      <a:defRPr sz="1000" b="1" kern="1200">
        <a:solidFill>
          <a:schemeClr val="tx1"/>
        </a:solidFill>
        <a:latin typeface="CG Times" charset="0"/>
        <a:ea typeface="MS PGothic" pitchFamily="34" charset="-128"/>
        <a:cs typeface="+mn-cs"/>
      </a:defRPr>
    </a:lvl6pPr>
    <a:lvl7pPr marL="2743200" algn="l" defTabSz="914400" rtl="0" eaLnBrk="1" latinLnBrk="0" hangingPunct="1">
      <a:defRPr sz="1000" b="1" kern="1200">
        <a:solidFill>
          <a:schemeClr val="tx1"/>
        </a:solidFill>
        <a:latin typeface="CG Times" charset="0"/>
        <a:ea typeface="MS PGothic" pitchFamily="34" charset="-128"/>
        <a:cs typeface="+mn-cs"/>
      </a:defRPr>
    </a:lvl7pPr>
    <a:lvl8pPr marL="3200400" algn="l" defTabSz="914400" rtl="0" eaLnBrk="1" latinLnBrk="0" hangingPunct="1">
      <a:defRPr sz="1000" b="1" kern="1200">
        <a:solidFill>
          <a:schemeClr val="tx1"/>
        </a:solidFill>
        <a:latin typeface="CG Times" charset="0"/>
        <a:ea typeface="MS PGothic" pitchFamily="34" charset="-128"/>
        <a:cs typeface="+mn-cs"/>
      </a:defRPr>
    </a:lvl8pPr>
    <a:lvl9pPr marL="3657600" algn="l" defTabSz="914400" rtl="0" eaLnBrk="1" latinLnBrk="0" hangingPunct="1">
      <a:defRPr sz="1000" b="1" kern="1200">
        <a:solidFill>
          <a:schemeClr val="tx1"/>
        </a:solidFill>
        <a:latin typeface="CG Times"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FF0000"/>
    <a:srgbClr val="006600"/>
    <a:srgbClr val="000066"/>
    <a:srgbClr val="FFFF99"/>
    <a:srgbClr val="969696"/>
    <a:srgbClr val="CCFFFF"/>
    <a:srgbClr val="5C090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840" autoAdjust="0"/>
  </p:normalViewPr>
  <p:slideViewPr>
    <p:cSldViewPr>
      <p:cViewPr varScale="1">
        <p:scale>
          <a:sx n="146" d="100"/>
          <a:sy n="146" d="100"/>
        </p:scale>
        <p:origin x="-127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22" name="Rectangle 2"/>
          <p:cNvSpPr>
            <a:spLocks noGrp="1" noChangeArrowheads="1"/>
          </p:cNvSpPr>
          <p:nvPr>
            <p:ph type="hdr" sz="quarter"/>
          </p:nvPr>
        </p:nvSpPr>
        <p:spPr bwMode="auto">
          <a:xfrm>
            <a:off x="0" y="0"/>
            <a:ext cx="2992438" cy="460375"/>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lvl1pPr defTabSz="920750" eaLnBrk="0" hangingPunct="0">
              <a:defRPr sz="1200">
                <a:latin typeface="Arial" charset="0"/>
                <a:ea typeface="+mn-ea"/>
                <a:cs typeface="+mn-cs"/>
              </a:defRPr>
            </a:lvl1pPr>
          </a:lstStyle>
          <a:p>
            <a:pPr>
              <a:defRPr/>
            </a:pPr>
            <a:endParaRPr lang="en-US"/>
          </a:p>
        </p:txBody>
      </p:sp>
      <p:sp>
        <p:nvSpPr>
          <p:cNvPr id="414723" name="Rectangle 3"/>
          <p:cNvSpPr>
            <a:spLocks noGrp="1" noChangeArrowheads="1"/>
          </p:cNvSpPr>
          <p:nvPr>
            <p:ph type="dt" sz="quarter" idx="1"/>
          </p:nvPr>
        </p:nvSpPr>
        <p:spPr bwMode="auto">
          <a:xfrm>
            <a:off x="3911600" y="0"/>
            <a:ext cx="2992438" cy="460375"/>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lvl1pPr algn="r" defTabSz="920750" eaLnBrk="0" hangingPunct="0">
              <a:defRPr sz="1200">
                <a:latin typeface="Arial" charset="0"/>
                <a:ea typeface="+mn-ea"/>
                <a:cs typeface="+mn-cs"/>
              </a:defRPr>
            </a:lvl1pPr>
          </a:lstStyle>
          <a:p>
            <a:pPr>
              <a:defRPr/>
            </a:pPr>
            <a:endParaRPr lang="en-US"/>
          </a:p>
        </p:txBody>
      </p:sp>
      <p:sp>
        <p:nvSpPr>
          <p:cNvPr id="414724" name="Rectangle 4"/>
          <p:cNvSpPr>
            <a:spLocks noGrp="1" noChangeArrowheads="1"/>
          </p:cNvSpPr>
          <p:nvPr>
            <p:ph type="ftr" sz="quarter" idx="2"/>
          </p:nvPr>
        </p:nvSpPr>
        <p:spPr bwMode="auto">
          <a:xfrm>
            <a:off x="0" y="8759825"/>
            <a:ext cx="2992438" cy="460375"/>
          </a:xfrm>
          <a:prstGeom prst="rect">
            <a:avLst/>
          </a:prstGeom>
          <a:noFill/>
          <a:ln w="9525">
            <a:noFill/>
            <a:miter lim="800000"/>
            <a:headEnd/>
            <a:tailEnd/>
          </a:ln>
          <a:effectLst/>
        </p:spPr>
        <p:txBody>
          <a:bodyPr vert="horz" wrap="square" lIns="92135" tIns="46067" rIns="92135" bIns="46067" numCol="1" anchor="b" anchorCtr="0" compatLnSpc="1">
            <a:prstTxWarp prst="textNoShape">
              <a:avLst/>
            </a:prstTxWarp>
          </a:bodyPr>
          <a:lstStyle>
            <a:lvl1pPr defTabSz="920750" eaLnBrk="0" hangingPunct="0">
              <a:defRPr sz="1200">
                <a:latin typeface="Arial" charset="0"/>
                <a:ea typeface="+mn-ea"/>
                <a:cs typeface="+mn-cs"/>
              </a:defRPr>
            </a:lvl1pPr>
          </a:lstStyle>
          <a:p>
            <a:pPr>
              <a:defRPr/>
            </a:pPr>
            <a:endParaRPr lang="en-US"/>
          </a:p>
        </p:txBody>
      </p:sp>
      <p:sp>
        <p:nvSpPr>
          <p:cNvPr id="414725" name="Rectangle 5"/>
          <p:cNvSpPr>
            <a:spLocks noGrp="1" noChangeArrowheads="1"/>
          </p:cNvSpPr>
          <p:nvPr>
            <p:ph type="sldNum" sz="quarter" idx="3"/>
          </p:nvPr>
        </p:nvSpPr>
        <p:spPr bwMode="auto">
          <a:xfrm>
            <a:off x="3911600" y="8759825"/>
            <a:ext cx="2992438" cy="460375"/>
          </a:xfrm>
          <a:prstGeom prst="rect">
            <a:avLst/>
          </a:prstGeom>
          <a:noFill/>
          <a:ln w="9525">
            <a:noFill/>
            <a:miter lim="800000"/>
            <a:headEnd/>
            <a:tailEnd/>
          </a:ln>
          <a:effectLst/>
        </p:spPr>
        <p:txBody>
          <a:bodyPr vert="horz" wrap="square" lIns="92135" tIns="46067" rIns="92135" bIns="46067" numCol="1" anchor="b" anchorCtr="0" compatLnSpc="1">
            <a:prstTxWarp prst="textNoShape">
              <a:avLst/>
            </a:prstTxWarp>
          </a:bodyPr>
          <a:lstStyle>
            <a:lvl1pPr algn="r" defTabSz="920750" eaLnBrk="0" hangingPunct="0">
              <a:defRPr sz="1200">
                <a:latin typeface="Arial" pitchFamily="34" charset="0"/>
              </a:defRPr>
            </a:lvl1pPr>
          </a:lstStyle>
          <a:p>
            <a:pPr>
              <a:defRPr/>
            </a:pPr>
            <a:fld id="{077A3A7E-F5CD-46D3-A13A-1E89DDCE1BDC}" type="slidenum">
              <a:rPr lang="en-US"/>
              <a:pPr>
                <a:defRPr/>
              </a:pPr>
              <a:t>‹#›</a:t>
            </a:fld>
            <a:endParaRPr lang="en-US"/>
          </a:p>
        </p:txBody>
      </p:sp>
    </p:spTree>
    <p:extLst>
      <p:ext uri="{BB962C8B-B14F-4D97-AF65-F5344CB8AC3E}">
        <p14:creationId xmlns:p14="http://schemas.microsoft.com/office/powerpoint/2010/main" val="3434384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92438" cy="460375"/>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lvl1pPr defTabSz="920750" eaLnBrk="0" hangingPunct="0">
              <a:defRPr sz="1200">
                <a:latin typeface="Arial" charset="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911600" y="0"/>
            <a:ext cx="2992438" cy="460375"/>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lvl1pPr algn="r" defTabSz="920750" eaLnBrk="0" hangingPunct="0">
              <a:defRPr sz="1200">
                <a:latin typeface="Arial" charset="0"/>
                <a:ea typeface="+mn-ea"/>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7763" y="692150"/>
            <a:ext cx="4610100" cy="3457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20750" y="4379913"/>
            <a:ext cx="5062538" cy="4148137"/>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
        <p:nvSpPr>
          <p:cNvPr id="5126" name="Rectangle 6"/>
          <p:cNvSpPr>
            <a:spLocks noGrp="1" noChangeArrowheads="1"/>
          </p:cNvSpPr>
          <p:nvPr>
            <p:ph type="ftr" sz="quarter" idx="4"/>
          </p:nvPr>
        </p:nvSpPr>
        <p:spPr bwMode="auto">
          <a:xfrm>
            <a:off x="0" y="8759825"/>
            <a:ext cx="2992438" cy="460375"/>
          </a:xfrm>
          <a:prstGeom prst="rect">
            <a:avLst/>
          </a:prstGeom>
          <a:noFill/>
          <a:ln w="9525">
            <a:noFill/>
            <a:miter lim="800000"/>
            <a:headEnd/>
            <a:tailEnd/>
          </a:ln>
          <a:effectLst/>
        </p:spPr>
        <p:txBody>
          <a:bodyPr vert="horz" wrap="square" lIns="92135" tIns="46067" rIns="92135" bIns="46067" numCol="1" anchor="b" anchorCtr="0" compatLnSpc="1">
            <a:prstTxWarp prst="textNoShape">
              <a:avLst/>
            </a:prstTxWarp>
          </a:bodyPr>
          <a:lstStyle>
            <a:lvl1pPr defTabSz="920750" eaLnBrk="0" hangingPunct="0">
              <a:defRPr sz="1200">
                <a:latin typeface="Arial" charset="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911600" y="8759825"/>
            <a:ext cx="2992438" cy="460375"/>
          </a:xfrm>
          <a:prstGeom prst="rect">
            <a:avLst/>
          </a:prstGeom>
          <a:noFill/>
          <a:ln w="9525">
            <a:noFill/>
            <a:miter lim="800000"/>
            <a:headEnd/>
            <a:tailEnd/>
          </a:ln>
          <a:effectLst/>
        </p:spPr>
        <p:txBody>
          <a:bodyPr vert="horz" wrap="square" lIns="92135" tIns="46067" rIns="92135" bIns="46067" numCol="1" anchor="b" anchorCtr="0" compatLnSpc="1">
            <a:prstTxWarp prst="textNoShape">
              <a:avLst/>
            </a:prstTxWarp>
          </a:bodyPr>
          <a:lstStyle>
            <a:lvl1pPr algn="r" defTabSz="920750" eaLnBrk="0" hangingPunct="0">
              <a:defRPr sz="1200">
                <a:latin typeface="Arial" pitchFamily="34" charset="0"/>
              </a:defRPr>
            </a:lvl1pPr>
          </a:lstStyle>
          <a:p>
            <a:pPr>
              <a:defRPr/>
            </a:pPr>
            <a:fld id="{CFA596D1-2086-497E-B86B-EDC648C59BE0}" type="slidenum">
              <a:rPr lang="en-US"/>
              <a:pPr>
                <a:defRPr/>
              </a:pPr>
              <a:t>‹#›</a:t>
            </a:fld>
            <a:endParaRPr lang="en-US"/>
          </a:p>
        </p:txBody>
      </p:sp>
    </p:spTree>
    <p:extLst>
      <p:ext uri="{BB962C8B-B14F-4D97-AF65-F5344CB8AC3E}">
        <p14:creationId xmlns:p14="http://schemas.microsoft.com/office/powerpoint/2010/main" val="17210609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1pPr>
    <a:lvl2pPr marL="742950" indent="-28575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2pPr>
    <a:lvl3pPr marL="1143000" indent="-2286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3pPr>
    <a:lvl4pPr marL="1600200" indent="-2286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4pPr>
    <a:lvl5pPr marL="2057400" indent="-2286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smtClean="0"/>
              <a:t>This </a:t>
            </a:r>
            <a:r>
              <a:rPr lang="en-US" baseline="0" dirty="0" smtClean="0"/>
              <a:t>Pilot project was conceived, in this initial phase, to develop and demonstrate </a:t>
            </a:r>
            <a:r>
              <a:rPr lang="en-US" dirty="0" smtClean="0"/>
              <a:t>a virtual observatory system</a:t>
            </a:r>
            <a:r>
              <a:rPr lang="en-US" baseline="0" dirty="0" smtClean="0"/>
              <a:t> to integrate the use of </a:t>
            </a:r>
            <a:r>
              <a:rPr lang="en-US" dirty="0" smtClean="0"/>
              <a:t> </a:t>
            </a:r>
          </a:p>
          <a:p>
            <a:pPr marL="172753" indent="-172753">
              <a:buFont typeface="Arial"/>
              <a:buChar char="•"/>
            </a:pPr>
            <a:r>
              <a:rPr lang="en-US" dirty="0" smtClean="0"/>
              <a:t>water resource observations for</a:t>
            </a:r>
            <a:r>
              <a:rPr lang="en-US" baseline="0" dirty="0" smtClean="0"/>
              <a:t> </a:t>
            </a:r>
            <a:r>
              <a:rPr lang="en-US" dirty="0" smtClean="0"/>
              <a:t>the</a:t>
            </a:r>
            <a:r>
              <a:rPr lang="en-US" baseline="0" dirty="0" smtClean="0"/>
              <a:t> </a:t>
            </a:r>
            <a:r>
              <a:rPr lang="en-US" dirty="0" smtClean="0"/>
              <a:t>U.S. and Canada, </a:t>
            </a:r>
          </a:p>
          <a:p>
            <a:pPr marL="172753" indent="-172753">
              <a:buFont typeface="Arial"/>
              <a:buChar char="•"/>
            </a:pPr>
            <a:r>
              <a:rPr lang="en-US" dirty="0" smtClean="0"/>
              <a:t>While building on existing</a:t>
            </a:r>
            <a:r>
              <a:rPr lang="en-US" baseline="0" dirty="0" smtClean="0"/>
              <a:t> </a:t>
            </a:r>
            <a:r>
              <a:rPr lang="en-US" dirty="0" smtClean="0"/>
              <a:t>networks and capabilities,</a:t>
            </a:r>
            <a:r>
              <a:rPr lang="en-US" baseline="0" dirty="0" smtClean="0"/>
              <a:t> and exploring opportunities for enhancement of these networks using geospatial standards.</a:t>
            </a:r>
            <a:endParaRPr lang="en-US" dirty="0" smtClean="0"/>
          </a:p>
          <a:p>
            <a:endParaRPr lang="en-US" dirty="0" smtClean="0"/>
          </a:p>
          <a:p>
            <a:r>
              <a:rPr lang="en-US" dirty="0" smtClean="0"/>
              <a:t>This</a:t>
            </a:r>
            <a:r>
              <a:rPr lang="en-US" baseline="0" dirty="0" smtClean="0"/>
              <a:t> project aimed to l</a:t>
            </a:r>
            <a:r>
              <a:rPr lang="en-US" dirty="0" smtClean="0"/>
              <a:t>ink water resource</a:t>
            </a:r>
            <a:r>
              <a:rPr lang="en-US" baseline="0" dirty="0" smtClean="0"/>
              <a:t> </a:t>
            </a:r>
            <a:r>
              <a:rPr lang="en-US" dirty="0" smtClean="0"/>
              <a:t>observations, encoded using</a:t>
            </a:r>
            <a:r>
              <a:rPr lang="en-US" baseline="0" dirty="0" smtClean="0"/>
              <a:t> OGC’s Water Markup Language Version 2, or WaterML2,</a:t>
            </a:r>
            <a:r>
              <a:rPr lang="en-US" dirty="0" smtClean="0"/>
              <a:t> with river and stream network resources.</a:t>
            </a:r>
            <a:r>
              <a:rPr lang="en-US" baseline="0" dirty="0" smtClean="0"/>
              <a:t> </a:t>
            </a:r>
          </a:p>
          <a:p>
            <a:endParaRPr lang="en-US" baseline="0" dirty="0" smtClean="0"/>
          </a:p>
          <a:p>
            <a:r>
              <a:rPr lang="en-US" baseline="0" dirty="0" smtClean="0"/>
              <a:t>This linkage with stream network resources</a:t>
            </a:r>
            <a:endParaRPr lang="en-US" dirty="0" smtClean="0"/>
          </a:p>
          <a:p>
            <a:pPr marL="172753" indent="-172753">
              <a:buFont typeface="Arial"/>
              <a:buChar char="•"/>
            </a:pPr>
            <a:r>
              <a:rPr lang="en-US" dirty="0" smtClean="0"/>
              <a:t>Enabled queries of</a:t>
            </a:r>
            <a:r>
              <a:rPr lang="en-US" baseline="0" dirty="0" smtClean="0"/>
              <a:t> surface and ground water </a:t>
            </a:r>
            <a:r>
              <a:rPr lang="en-US" dirty="0" smtClean="0"/>
              <a:t>conditions upstream</a:t>
            </a:r>
            <a:r>
              <a:rPr lang="en-US" baseline="0" dirty="0" smtClean="0"/>
              <a:t> in a watershed</a:t>
            </a:r>
            <a:r>
              <a:rPr lang="en-US" dirty="0" smtClean="0"/>
              <a:t> from a given location to </a:t>
            </a:r>
          </a:p>
          <a:p>
            <a:pPr marL="172753" indent="-172753">
              <a:buFont typeface="Arial"/>
              <a:buChar char="•"/>
            </a:pPr>
            <a:r>
              <a:rPr lang="en-US" dirty="0" smtClean="0"/>
              <a:t>Identify</a:t>
            </a:r>
            <a:r>
              <a:rPr lang="en-US" baseline="0" dirty="0" smtClean="0"/>
              <a:t> sensors for </a:t>
            </a:r>
            <a:r>
              <a:rPr lang="en-US" dirty="0" smtClean="0"/>
              <a:t>relevant </a:t>
            </a:r>
            <a:r>
              <a:rPr lang="en-US" baseline="0" dirty="0" smtClean="0"/>
              <a:t>surface </a:t>
            </a:r>
            <a:r>
              <a:rPr lang="en-US" dirty="0" smtClean="0"/>
              <a:t>gauges and </a:t>
            </a:r>
            <a:r>
              <a:rPr lang="en-US" baseline="0" dirty="0" smtClean="0"/>
              <a:t>and groundwater </a:t>
            </a:r>
            <a:r>
              <a:rPr lang="en-US" dirty="0" smtClean="0"/>
              <a:t>well locations and </a:t>
            </a:r>
            <a:r>
              <a:rPr lang="en-US" baseline="0" dirty="0" smtClean="0"/>
              <a:t>then </a:t>
            </a:r>
            <a:endParaRPr lang="en-US" dirty="0" smtClean="0"/>
          </a:p>
          <a:p>
            <a:pPr marL="172753" indent="-172753">
              <a:buFont typeface="Arial"/>
              <a:buChar char="•"/>
            </a:pPr>
            <a:r>
              <a:rPr lang="en-US" baseline="0" dirty="0" smtClean="0"/>
              <a:t>Retrieve historical and real-time sensor measurements</a:t>
            </a:r>
            <a:endParaRPr lang="en-US" dirty="0" smtClean="0"/>
          </a:p>
          <a:p>
            <a:endParaRPr lang="en-US" dirty="0"/>
          </a:p>
        </p:txBody>
      </p:sp>
      <p:sp>
        <p:nvSpPr>
          <p:cNvPr id="4" name="Slide Number Placeholder 3"/>
          <p:cNvSpPr>
            <a:spLocks noGrp="1"/>
          </p:cNvSpPr>
          <p:nvPr>
            <p:ph type="sldNum" sz="quarter" idx="10"/>
          </p:nvPr>
        </p:nvSpPr>
        <p:spPr/>
        <p:txBody>
          <a:bodyPr/>
          <a:lstStyle/>
          <a:p>
            <a:fld id="{FDC279B7-D6DD-4DBA-B8E0-48AFA40ED0C5}" type="slidenum">
              <a:rPr lang="en-US" smtClean="0"/>
              <a:t>3</a:t>
            </a:fld>
            <a:endParaRPr lang="en-US"/>
          </a:p>
        </p:txBody>
      </p:sp>
    </p:spTree>
    <p:extLst>
      <p:ext uri="{BB962C8B-B14F-4D97-AF65-F5344CB8AC3E}">
        <p14:creationId xmlns:p14="http://schemas.microsoft.com/office/powerpoint/2010/main" val="492778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349" eaLnBrk="1" fontAlgn="auto" hangingPunct="1">
              <a:spcBef>
                <a:spcPts val="0"/>
              </a:spcBef>
              <a:spcAft>
                <a:spcPts val="0"/>
              </a:spcAft>
              <a:defRPr/>
            </a:pPr>
            <a:r>
              <a:rPr lang="en-US" dirty="0">
                <a:latin typeface="Lucida Grande" charset="0"/>
                <a:ea typeface="ＭＳ Ｐゴシック" charset="0"/>
                <a:cs typeface="+mn-cs"/>
              </a:rPr>
              <a:t>To focus the efforts for test and demonstration, this project considered two basins with portions in both the U.S. and Canada.  The Milk River basin includes parts of Alberta, Saskatchewan, and Montana and the Souris River basin includes parts of Manitoba, North Dakota, and Saskatchewan</a:t>
            </a:r>
            <a:r>
              <a:rPr lang="en-US" dirty="0">
                <a:latin typeface="+mn-lt"/>
                <a:ea typeface="+mn-ea"/>
                <a:cs typeface="+mn-cs"/>
              </a:rPr>
              <a:t>. This project selected the Milk River basin to demonstrate the systems functions and capabilities.</a:t>
            </a:r>
            <a:endParaRPr lang="en-US" dirty="0"/>
          </a:p>
        </p:txBody>
      </p:sp>
      <p:sp>
        <p:nvSpPr>
          <p:cNvPr id="4" name="Slide Number Placeholder 3"/>
          <p:cNvSpPr>
            <a:spLocks noGrp="1"/>
          </p:cNvSpPr>
          <p:nvPr>
            <p:ph type="sldNum" sz="quarter" idx="10"/>
          </p:nvPr>
        </p:nvSpPr>
        <p:spPr/>
        <p:txBody>
          <a:bodyPr/>
          <a:lstStyle/>
          <a:p>
            <a:fld id="{FDC279B7-D6DD-4DBA-B8E0-48AFA40ED0C5}" type="slidenum">
              <a:rPr lang="en-US" smtClean="0"/>
              <a:t>4</a:t>
            </a:fld>
            <a:endParaRPr lang="en-US"/>
          </a:p>
        </p:txBody>
      </p:sp>
    </p:spTree>
    <p:extLst>
      <p:ext uri="{BB962C8B-B14F-4D97-AF65-F5344CB8AC3E}">
        <p14:creationId xmlns:p14="http://schemas.microsoft.com/office/powerpoint/2010/main" val="365495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There are two main functions performed in this system.</a:t>
            </a:r>
          </a:p>
          <a:p>
            <a:endParaRPr lang="en-US" sz="1000" dirty="0"/>
          </a:p>
          <a:p>
            <a:r>
              <a:rPr lang="en-US" sz="1000" b="1" dirty="0"/>
              <a:t>First</a:t>
            </a:r>
            <a:r>
              <a:rPr lang="en-US" sz="1000" dirty="0"/>
              <a:t> – </a:t>
            </a:r>
            <a:r>
              <a:rPr lang="en-US" sz="1000" u="sng" dirty="0"/>
              <a:t>Alerting system </a:t>
            </a:r>
            <a:r>
              <a:rPr lang="en-US" sz="1000" dirty="0"/>
              <a:t>using sensor measurements for historical and current US and Canadian stream flow and groundwater conditions. Capabilities for this function were developed by </a:t>
            </a:r>
            <a:r>
              <a:rPr lang="en-US" sz="1000" dirty="0" err="1"/>
              <a:t>Explorus</a:t>
            </a:r>
            <a:r>
              <a:rPr lang="en-US" sz="1000" dirty="0"/>
              <a:t> Data Systems, GIS-FCU and RPS ASA; and supported by sponsor-provided services and data</a:t>
            </a:r>
          </a:p>
          <a:p>
            <a:endParaRPr lang="en-US" sz="1000" dirty="0"/>
          </a:p>
          <a:p>
            <a:r>
              <a:rPr lang="en-US" sz="1000" dirty="0"/>
              <a:t>This capability included</a:t>
            </a:r>
          </a:p>
          <a:p>
            <a:pPr marL="172753" indent="-172753">
              <a:buFont typeface="Arial"/>
              <a:buChar char="•"/>
            </a:pPr>
            <a:r>
              <a:rPr lang="en-US" sz="1000" dirty="0"/>
              <a:t>Integration of trans-boundary stream flow and groundwater well data, as well as national river networks from the US National Hydrography Dataset (NHD) and Canada’s National Hydro Network (NHN) and from multiple agencies.  </a:t>
            </a:r>
          </a:p>
          <a:p>
            <a:pPr marL="172753" indent="-172753">
              <a:buFont typeface="Arial"/>
              <a:buChar char="•"/>
            </a:pPr>
            <a:r>
              <a:rPr lang="en-US" sz="1000" dirty="0"/>
              <a:t>The project focused on retrieval and processing of time-series stream flow data for real-time conditions and simulation of flooding events using historical data; and an event notification system and interface to an emergency management alert system.</a:t>
            </a:r>
          </a:p>
          <a:p>
            <a:endParaRPr lang="en-US" sz="1000" dirty="0"/>
          </a:p>
          <a:p>
            <a:r>
              <a:rPr lang="en-US" sz="1000" b="1" dirty="0"/>
              <a:t>Second</a:t>
            </a:r>
            <a:r>
              <a:rPr lang="en-US" sz="1000" dirty="0"/>
              <a:t> - Modeling and assessment of </a:t>
            </a:r>
            <a:r>
              <a:rPr lang="en-US" sz="1000" u="sng" dirty="0"/>
              <a:t>nutrient loads</a:t>
            </a:r>
            <a:r>
              <a:rPr lang="en-US" sz="1000" dirty="0"/>
              <a:t>, such as nitrogen and phosphorous, flowing into the Great Lakes. Capabilities for this function were developed by RPS ASA and supported by sponsor-provided services and data.</a:t>
            </a:r>
          </a:p>
          <a:p>
            <a:endParaRPr lang="en-US" sz="1000" dirty="0"/>
          </a:p>
          <a:p>
            <a:r>
              <a:rPr lang="en-US" sz="1000" dirty="0"/>
              <a:t>This capability included</a:t>
            </a:r>
          </a:p>
          <a:p>
            <a:pPr marL="172753" indent="-172753">
              <a:buFont typeface="Arial"/>
              <a:buChar char="•"/>
            </a:pPr>
            <a:r>
              <a:rPr lang="en-US" sz="1000" dirty="0"/>
              <a:t>Retrieval of water-quality data from multiple agencies and integrating this data with stream flow information for calculating nutrient loads entering the Great Lakes.</a:t>
            </a:r>
          </a:p>
          <a:p>
            <a:pPr marL="172753" indent="-172753">
              <a:buFont typeface="Arial"/>
              <a:buChar char="•"/>
            </a:pPr>
            <a:r>
              <a:rPr lang="en-US" sz="1000" dirty="0"/>
              <a:t>The emphasis of this function is on discrete sampled water quality observations, linking those to specific NHD stream reaches and catchments, and additional metadata for sampled data. </a:t>
            </a:r>
          </a:p>
          <a:p>
            <a:endParaRPr lang="en-US" dirty="0"/>
          </a:p>
        </p:txBody>
      </p:sp>
      <p:sp>
        <p:nvSpPr>
          <p:cNvPr id="4" name="Slide Number Placeholder 3"/>
          <p:cNvSpPr>
            <a:spLocks noGrp="1"/>
          </p:cNvSpPr>
          <p:nvPr>
            <p:ph type="sldNum" sz="quarter" idx="10"/>
          </p:nvPr>
        </p:nvSpPr>
        <p:spPr/>
        <p:txBody>
          <a:bodyPr/>
          <a:lstStyle/>
          <a:p>
            <a:fld id="{FDC279B7-D6DD-4DBA-B8E0-48AFA40ED0C5}" type="slidenum">
              <a:rPr lang="en-US" smtClean="0"/>
              <a:t>5</a:t>
            </a:fld>
            <a:endParaRPr lang="en-US"/>
          </a:p>
        </p:txBody>
      </p:sp>
    </p:spTree>
    <p:extLst>
      <p:ext uri="{BB962C8B-B14F-4D97-AF65-F5344CB8AC3E}">
        <p14:creationId xmlns:p14="http://schemas.microsoft.com/office/powerpoint/2010/main" val="52230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349" eaLnBrk="1" fontAlgn="auto" hangingPunct="1">
              <a:spcBef>
                <a:spcPts val="0"/>
              </a:spcBef>
              <a:spcAft>
                <a:spcPts val="0"/>
              </a:spcAft>
              <a:defRPr/>
            </a:pPr>
            <a:r>
              <a:rPr lang="en-US" sz="1000" dirty="0"/>
              <a:t>This slide and the next provides a brief summary of the Achievements that were realized during this project</a:t>
            </a:r>
          </a:p>
          <a:p>
            <a:endParaRPr lang="en-US" sz="1000" dirty="0"/>
          </a:p>
          <a:p>
            <a:r>
              <a:rPr lang="en-US" sz="1000" dirty="0"/>
              <a:t>Map-based subscription web client</a:t>
            </a:r>
          </a:p>
          <a:p>
            <a:pPr marL="172753" indent="-172753">
              <a:buFont typeface="Arial"/>
              <a:buChar char="•"/>
            </a:pPr>
            <a:r>
              <a:rPr lang="en-US" sz="1000" dirty="0"/>
              <a:t>Displays a map and allows client to choose flood monitoring point/gauge</a:t>
            </a:r>
          </a:p>
          <a:p>
            <a:r>
              <a:rPr lang="en-US" sz="1000" dirty="0"/>
              <a:t>Python implementation of CSW (PYCSW)</a:t>
            </a:r>
          </a:p>
          <a:p>
            <a:pPr marL="172753" indent="-172753">
              <a:buFont typeface="Arial" pitchFamily="34" charset="0"/>
              <a:buChar char="•"/>
            </a:pPr>
            <a:r>
              <a:rPr lang="en-US" sz="1000" dirty="0"/>
              <a:t>Deployed and tested open source CSW server </a:t>
            </a:r>
          </a:p>
          <a:p>
            <a:pPr marL="172753" indent="-172753">
              <a:buFont typeface="Arial" pitchFamily="34" charset="0"/>
              <a:buChar char="•"/>
            </a:pPr>
            <a:r>
              <a:rPr lang="en-US" sz="1000" dirty="0"/>
              <a:t>Found and corrected a number of bugs (community service)</a:t>
            </a:r>
          </a:p>
          <a:p>
            <a:r>
              <a:rPr lang="en-US" sz="1000" dirty="0" err="1"/>
              <a:t>GetDataAvailability</a:t>
            </a:r>
            <a:endParaRPr lang="en-US" sz="1000" dirty="0"/>
          </a:p>
          <a:p>
            <a:pPr marL="172753" indent="-172753">
              <a:buFont typeface="Arial" pitchFamily="34" charset="0"/>
              <a:buChar char="•"/>
            </a:pPr>
            <a:r>
              <a:rPr lang="en-US" sz="1000" dirty="0"/>
              <a:t>Not yet an approved operation of the SOS standard. </a:t>
            </a:r>
          </a:p>
          <a:p>
            <a:pPr marL="633428" lvl="1" indent="-172753">
              <a:buFont typeface="Arial" pitchFamily="34" charset="0"/>
              <a:buChar char="•"/>
            </a:pPr>
            <a:r>
              <a:rPr lang="en-US" sz="1000" dirty="0"/>
              <a:t>Developed and used a prototype implementation for the operation and tested during CHISP-1</a:t>
            </a:r>
          </a:p>
          <a:p>
            <a:pPr marL="172753" indent="-172753">
              <a:buFont typeface="Arial" pitchFamily="34" charset="0"/>
              <a:buChar char="•"/>
            </a:pPr>
            <a:r>
              <a:rPr lang="en-US" sz="1000" dirty="0"/>
              <a:t>Extends 52-North source to include GDA operation</a:t>
            </a:r>
          </a:p>
          <a:p>
            <a:pPr marL="633428" lvl="1" indent="-172753">
              <a:buFont typeface="Arial" pitchFamily="34" charset="0"/>
              <a:buChar char="•"/>
            </a:pPr>
            <a:r>
              <a:rPr lang="en-US" sz="1000" dirty="0"/>
              <a:t>Plan to migrate this code into the existing 52North code base for community use</a:t>
            </a:r>
          </a:p>
          <a:p>
            <a:pPr marL="172753" indent="-172753">
              <a:buFont typeface="Arial" pitchFamily="34" charset="0"/>
              <a:buChar char="•"/>
            </a:pPr>
            <a:r>
              <a:rPr lang="en-US" sz="1000" dirty="0"/>
              <a:t>Harmonize GDA response across all servers in CHISP-1</a:t>
            </a:r>
          </a:p>
          <a:p>
            <a:pPr marL="0" lvl="1" indent="0" defTabSz="921349" eaLnBrk="1" fontAlgn="auto" hangingPunct="1">
              <a:spcBef>
                <a:spcPts val="0"/>
              </a:spcBef>
              <a:spcAft>
                <a:spcPts val="0"/>
              </a:spcAft>
              <a:defRPr/>
            </a:pPr>
            <a:r>
              <a:rPr lang="en-US" sz="1000" dirty="0"/>
              <a:t>Notification broker</a:t>
            </a:r>
          </a:p>
          <a:p>
            <a:pPr marL="172753" lvl="1" indent="-172753" defTabSz="921349" eaLnBrk="1" fontAlgn="auto" hangingPunct="1">
              <a:spcBef>
                <a:spcPts val="0"/>
              </a:spcBef>
              <a:spcAft>
                <a:spcPts val="0"/>
              </a:spcAft>
              <a:buFont typeface="Arial" pitchFamily="34" charset="0"/>
              <a:buChar char="•"/>
              <a:defRPr/>
            </a:pPr>
            <a:r>
              <a:rPr lang="en-US" sz="1000" dirty="0"/>
              <a:t>Coordinating service that interacts with multiple services in the CHISP-1 architecture</a:t>
            </a:r>
          </a:p>
          <a:p>
            <a:pPr marL="633428" lvl="2" indent="-172753" defTabSz="921349" eaLnBrk="1" fontAlgn="auto" hangingPunct="1">
              <a:spcBef>
                <a:spcPts val="0"/>
              </a:spcBef>
              <a:spcAft>
                <a:spcPts val="0"/>
              </a:spcAft>
              <a:buFont typeface="Arial" pitchFamily="34" charset="0"/>
              <a:buChar char="•"/>
              <a:defRPr/>
            </a:pPr>
            <a:r>
              <a:rPr lang="en-US" sz="1000" dirty="0"/>
              <a:t>Upstream WPS, WNS, NRCAN/USGS SOS’s, CSW, Harvester Module</a:t>
            </a:r>
          </a:p>
          <a:p>
            <a:pPr marL="172753" lvl="1" indent="-172753" defTabSz="921349" eaLnBrk="1" fontAlgn="auto" hangingPunct="1">
              <a:spcBef>
                <a:spcPts val="0"/>
              </a:spcBef>
              <a:spcAft>
                <a:spcPts val="0"/>
              </a:spcAft>
              <a:buFont typeface="Arial" pitchFamily="34" charset="0"/>
              <a:buChar char="•"/>
              <a:defRPr/>
            </a:pPr>
            <a:r>
              <a:rPr lang="en-US" sz="1000" dirty="0"/>
              <a:t>Checks sensor reading to see if they exceed thresholds set during subscription</a:t>
            </a:r>
          </a:p>
          <a:p>
            <a:pPr marL="172753" lvl="1" indent="-172753" defTabSz="921349" eaLnBrk="1" fontAlgn="auto" hangingPunct="1">
              <a:spcBef>
                <a:spcPts val="0"/>
              </a:spcBef>
              <a:spcAft>
                <a:spcPts val="0"/>
              </a:spcAft>
              <a:buFont typeface="Arial" pitchFamily="34" charset="0"/>
              <a:buChar char="•"/>
              <a:defRPr/>
            </a:pPr>
            <a:r>
              <a:rPr lang="en-US" sz="1000" dirty="0"/>
              <a:t>Performs notification using the Web Notification Service (WNS)</a:t>
            </a:r>
          </a:p>
          <a:p>
            <a:pPr marL="0" lvl="1" indent="0" defTabSz="921349" eaLnBrk="1" fontAlgn="auto" hangingPunct="1">
              <a:spcBef>
                <a:spcPts val="0"/>
              </a:spcBef>
              <a:spcAft>
                <a:spcPts val="0"/>
              </a:spcAft>
              <a:defRPr/>
            </a:pPr>
            <a:r>
              <a:rPr lang="en-US" sz="1000" dirty="0"/>
              <a:t>CAP Alert client</a:t>
            </a:r>
          </a:p>
          <a:p>
            <a:pPr marL="230337" lvl="1" indent="-230337" defTabSz="921349" eaLnBrk="1" fontAlgn="auto" hangingPunct="1">
              <a:spcBef>
                <a:spcPts val="0"/>
              </a:spcBef>
              <a:spcAft>
                <a:spcPts val="0"/>
              </a:spcAft>
              <a:buFont typeface="Arial" pitchFamily="34" charset="0"/>
              <a:buChar char="•"/>
              <a:defRPr/>
            </a:pPr>
            <a:r>
              <a:rPr lang="en-US" sz="1000" dirty="0"/>
              <a:t>Web-based client to enter parameters necessary to send information for a CAP alert</a:t>
            </a:r>
          </a:p>
          <a:p>
            <a:pPr marL="230337" lvl="1" indent="-230337" defTabSz="921349" eaLnBrk="1" fontAlgn="auto" hangingPunct="1">
              <a:spcBef>
                <a:spcPts val="0"/>
              </a:spcBef>
              <a:spcAft>
                <a:spcPts val="0"/>
              </a:spcAft>
              <a:buFont typeface="Arial" pitchFamily="34" charset="0"/>
              <a:buChar char="•"/>
              <a:defRPr/>
            </a:pPr>
            <a:r>
              <a:rPr lang="en-US" sz="1000" dirty="0"/>
              <a:t>Interfaces with the MASAS system to form and send the alert</a:t>
            </a:r>
          </a:p>
          <a:p>
            <a:pPr marL="0" lvl="1" indent="0" defTabSz="921349" eaLnBrk="1" fontAlgn="auto" hangingPunct="1">
              <a:spcBef>
                <a:spcPts val="0"/>
              </a:spcBef>
              <a:spcAft>
                <a:spcPts val="0"/>
              </a:spcAft>
              <a:defRPr/>
            </a:pPr>
            <a:r>
              <a:rPr lang="en-US" sz="1000" dirty="0"/>
              <a:t>Harvester Module</a:t>
            </a:r>
          </a:p>
          <a:p>
            <a:pPr marL="172753" lvl="1" indent="-172753" defTabSz="921349" eaLnBrk="1" fontAlgn="auto" hangingPunct="1">
              <a:spcBef>
                <a:spcPts val="0"/>
              </a:spcBef>
              <a:spcAft>
                <a:spcPts val="0"/>
              </a:spcAft>
              <a:buFont typeface="Arial" pitchFamily="34" charset="0"/>
              <a:buChar char="•"/>
              <a:defRPr/>
            </a:pPr>
            <a:r>
              <a:rPr lang="en-US" sz="1000" dirty="0"/>
              <a:t>Reads and stores last value from sensors/gauges in order to perform threshold tests</a:t>
            </a:r>
          </a:p>
          <a:p>
            <a:pPr marL="172753" lvl="1" indent="-172753" defTabSz="921349" eaLnBrk="1" fontAlgn="auto" hangingPunct="1">
              <a:spcBef>
                <a:spcPts val="0"/>
              </a:spcBef>
              <a:spcAft>
                <a:spcPts val="0"/>
              </a:spcAft>
              <a:buFont typeface="Arial" pitchFamily="34" charset="0"/>
              <a:buChar char="•"/>
              <a:defRPr/>
            </a:pPr>
            <a:r>
              <a:rPr lang="en-US" sz="1000" dirty="0"/>
              <a:t>Stores last value in the catalog (CSW) along with station metadata</a:t>
            </a:r>
          </a:p>
        </p:txBody>
      </p:sp>
      <p:sp>
        <p:nvSpPr>
          <p:cNvPr id="4" name="Slide Number Placeholder 3"/>
          <p:cNvSpPr>
            <a:spLocks noGrp="1"/>
          </p:cNvSpPr>
          <p:nvPr>
            <p:ph type="sldNum" sz="quarter" idx="10"/>
          </p:nvPr>
        </p:nvSpPr>
        <p:spPr/>
        <p:txBody>
          <a:bodyPr/>
          <a:lstStyle/>
          <a:p>
            <a:fld id="{FDC279B7-D6DD-4DBA-B8E0-48AFA40ED0C5}" type="slidenum">
              <a:rPr lang="en-US" smtClean="0"/>
              <a:t>7</a:t>
            </a:fld>
            <a:endParaRPr lang="en-US"/>
          </a:p>
        </p:txBody>
      </p:sp>
    </p:spTree>
    <p:extLst>
      <p:ext uri="{BB962C8B-B14F-4D97-AF65-F5344CB8AC3E}">
        <p14:creationId xmlns:p14="http://schemas.microsoft.com/office/powerpoint/2010/main" val="86772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SPARQL Server deployed by sponsor, but ontology data not loaded due to sponsor time constraint; alternatively, used an simple internal cross-reference database to accommodate differences in terminology.</a:t>
            </a: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1000" b="1">
                <a:solidFill>
                  <a:schemeClr val="tx1"/>
                </a:solidFill>
                <a:latin typeface="CG Times" charset="0"/>
                <a:ea typeface="ＭＳ Ｐゴシック" charset="0"/>
                <a:cs typeface="ＭＳ Ｐゴシック" charset="0"/>
              </a:defRPr>
            </a:lvl1pPr>
            <a:lvl2pPr marL="742950" indent="-285750" defTabSz="920750" eaLnBrk="0" hangingPunct="0">
              <a:defRPr sz="1000" b="1">
                <a:solidFill>
                  <a:schemeClr val="tx1"/>
                </a:solidFill>
                <a:latin typeface="CG Times" charset="0"/>
                <a:ea typeface="ＭＳ Ｐゴシック" charset="0"/>
              </a:defRPr>
            </a:lvl2pPr>
            <a:lvl3pPr marL="1143000" indent="-228600" defTabSz="920750" eaLnBrk="0" hangingPunct="0">
              <a:defRPr sz="1000" b="1">
                <a:solidFill>
                  <a:schemeClr val="tx1"/>
                </a:solidFill>
                <a:latin typeface="CG Times" charset="0"/>
                <a:ea typeface="ＭＳ Ｐゴシック" charset="0"/>
              </a:defRPr>
            </a:lvl3pPr>
            <a:lvl4pPr marL="1600200" indent="-228600" defTabSz="920750" eaLnBrk="0" hangingPunct="0">
              <a:defRPr sz="1000" b="1">
                <a:solidFill>
                  <a:schemeClr val="tx1"/>
                </a:solidFill>
                <a:latin typeface="CG Times" charset="0"/>
                <a:ea typeface="ＭＳ Ｐゴシック" charset="0"/>
              </a:defRPr>
            </a:lvl4pPr>
            <a:lvl5pPr marL="2057400" indent="-228600" defTabSz="920750" eaLnBrk="0" hangingPunct="0">
              <a:defRPr sz="1000" b="1">
                <a:solidFill>
                  <a:schemeClr val="tx1"/>
                </a:solidFill>
                <a:latin typeface="CG Times" charset="0"/>
                <a:ea typeface="ＭＳ Ｐゴシック" charset="0"/>
              </a:defRPr>
            </a:lvl5pPr>
            <a:lvl6pPr marL="2514600" indent="-228600" defTabSz="92075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defTabSz="92075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defTabSz="92075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defTabSz="920750" eaLnBrk="0" fontAlgn="base" hangingPunct="0">
              <a:spcBef>
                <a:spcPct val="0"/>
              </a:spcBef>
              <a:spcAft>
                <a:spcPct val="0"/>
              </a:spcAft>
              <a:defRPr sz="1000" b="1">
                <a:solidFill>
                  <a:schemeClr val="tx1"/>
                </a:solidFill>
                <a:latin typeface="CG Times" charset="0"/>
                <a:ea typeface="ＭＳ Ｐゴシック" charset="0"/>
              </a:defRPr>
            </a:lvl9pPr>
          </a:lstStyle>
          <a:p>
            <a:fld id="{13594A62-5B40-E247-B044-BD349167C112}" type="slidenum">
              <a:rPr lang="en-US" sz="1200">
                <a:latin typeface="Arial" charset="0"/>
                <a:cs typeface="Arial" charset="0"/>
              </a:rPr>
              <a:pPr/>
              <a:t>8</a:t>
            </a:fld>
            <a:endParaRPr lang="en-US" sz="120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First:</a:t>
            </a:r>
          </a:p>
          <a:p>
            <a:r>
              <a:rPr lang="en-US" sz="1100" dirty="0"/>
              <a:t>NLCS client</a:t>
            </a:r>
          </a:p>
          <a:p>
            <a:pPr marL="172753" indent="-172753">
              <a:buFont typeface="Arial"/>
              <a:buChar char="•"/>
            </a:pPr>
            <a:r>
              <a:rPr lang="en-US" sz="1100" dirty="0"/>
              <a:t>Deployed as a Web-based client that allows the user to choose a Great Lake and </a:t>
            </a:r>
            <a:r>
              <a:rPr lang="en-US" sz="1100" dirty="0" err="1"/>
              <a:t>analyte</a:t>
            </a:r>
            <a:r>
              <a:rPr lang="en-US" sz="1100" dirty="0"/>
              <a:t> in order to compute nutrient loads entering the lake</a:t>
            </a:r>
          </a:p>
          <a:p>
            <a:endParaRPr lang="en-US" sz="1100" dirty="0"/>
          </a:p>
          <a:p>
            <a:r>
              <a:rPr lang="en-US" sz="1100" dirty="0"/>
              <a:t>Water quality SOS façade was created to:</a:t>
            </a:r>
          </a:p>
          <a:p>
            <a:pPr marL="172753" indent="-172753">
              <a:buFont typeface="Arial"/>
              <a:buChar char="•"/>
            </a:pPr>
            <a:r>
              <a:rPr lang="en-US" sz="1100" dirty="0"/>
              <a:t>Integrate existing non-OGC water quality source data services</a:t>
            </a:r>
          </a:p>
          <a:p>
            <a:pPr marL="172753" indent="-172753">
              <a:buFont typeface="Arial"/>
              <a:buChar char="•"/>
            </a:pPr>
            <a:r>
              <a:rPr lang="en-US" sz="1100" dirty="0"/>
              <a:t>Using an OGC compliant Sensor Observation Service (SOS) API (i.e. façade) for access to those sources</a:t>
            </a:r>
          </a:p>
          <a:p>
            <a:endParaRPr lang="en-US" sz="1100" dirty="0"/>
          </a:p>
          <a:p>
            <a:r>
              <a:rPr lang="en-US" sz="1100" dirty="0"/>
              <a:t>Nutrient Load Calculation Service (NLCS) was developed</a:t>
            </a:r>
          </a:p>
          <a:p>
            <a:pPr marL="172753" indent="-172753">
              <a:buFont typeface="Arial"/>
              <a:buChar char="•"/>
            </a:pPr>
            <a:r>
              <a:rPr lang="en-US" sz="1100" dirty="0"/>
              <a:t>Given the selection of a Great Lake and an </a:t>
            </a:r>
            <a:r>
              <a:rPr lang="en-US" sz="1100" dirty="0" err="1"/>
              <a:t>analyte</a:t>
            </a:r>
            <a:r>
              <a:rPr lang="en-US" sz="1100" dirty="0"/>
              <a:t>, the NLCS computes the nutrient loads using</a:t>
            </a:r>
          </a:p>
          <a:p>
            <a:pPr marL="691012" lvl="1" indent="-230337">
              <a:buFont typeface="+mj-lt"/>
              <a:buAutoNum type="arabicPeriod"/>
            </a:pPr>
            <a:r>
              <a:rPr lang="en-US" sz="1100" dirty="0"/>
              <a:t>An Indexing service that</a:t>
            </a:r>
          </a:p>
          <a:p>
            <a:pPr marL="1094102" lvl="2" indent="-172753">
              <a:buFont typeface="Arial"/>
              <a:buChar char="•"/>
              <a:defRPr/>
            </a:pPr>
            <a:r>
              <a:rPr lang="en-US" sz="1100" dirty="0"/>
              <a:t>Identifies stream flow gauges and water quality stations –  and tributaries and lakes with which they are associated </a:t>
            </a:r>
          </a:p>
          <a:p>
            <a:pPr marL="1094102" lvl="2" indent="-172753">
              <a:buFont typeface="Arial"/>
              <a:buChar char="•"/>
              <a:defRPr/>
            </a:pPr>
            <a:r>
              <a:rPr lang="en-US" sz="1100" dirty="0"/>
              <a:t>The Indexing service was deployed as a local data store</a:t>
            </a:r>
          </a:p>
          <a:p>
            <a:pPr lvl="1"/>
            <a:r>
              <a:rPr lang="en-US" sz="1100" dirty="0"/>
              <a:t>2. Upstream service</a:t>
            </a:r>
          </a:p>
          <a:p>
            <a:pPr marL="1094102" lvl="2" indent="-172753">
              <a:buFont typeface="Arial"/>
              <a:buChar char="•"/>
            </a:pPr>
            <a:r>
              <a:rPr lang="en-US" sz="1100" dirty="0"/>
              <a:t>Identifies upstream gauges and sensors given a selected point of interest</a:t>
            </a:r>
          </a:p>
          <a:p>
            <a:pPr marL="1094102" lvl="2" indent="-172753">
              <a:buFont typeface="Arial"/>
              <a:buChar char="•"/>
            </a:pPr>
            <a:r>
              <a:rPr lang="en-US" sz="1100" dirty="0"/>
              <a:t>Deployed as a WPS</a:t>
            </a:r>
          </a:p>
          <a:p>
            <a:r>
              <a:rPr lang="en-US" sz="1100" dirty="0"/>
              <a:t>Lastly:</a:t>
            </a:r>
          </a:p>
          <a:p>
            <a:r>
              <a:rPr lang="en-US" sz="1100" dirty="0"/>
              <a:t>SPARQL server</a:t>
            </a:r>
          </a:p>
          <a:p>
            <a:pPr marL="172753" indent="-172753">
              <a:buFont typeface="Arial"/>
              <a:buChar char="•"/>
            </a:pPr>
            <a:r>
              <a:rPr lang="en-US" sz="1100" dirty="0"/>
              <a:t>Deployed to serve as a semantic mediator of </a:t>
            </a:r>
            <a:r>
              <a:rPr lang="en-US" sz="1100" dirty="0" err="1"/>
              <a:t>analyte</a:t>
            </a:r>
            <a:r>
              <a:rPr lang="en-US" sz="1100" dirty="0"/>
              <a:t> vocabularies between US and Canada</a:t>
            </a:r>
          </a:p>
          <a:p>
            <a:pPr marL="172753" indent="-172753" defTabSz="921349" eaLnBrk="1" fontAlgn="auto" hangingPunct="1">
              <a:spcBef>
                <a:spcPts val="0"/>
              </a:spcBef>
              <a:spcAft>
                <a:spcPts val="0"/>
              </a:spcAft>
              <a:buFont typeface="Arial"/>
              <a:buChar char="•"/>
              <a:defRPr/>
            </a:pPr>
            <a:r>
              <a:rPr lang="en-US" sz="1100" dirty="0"/>
              <a:t>Loading of ontology data was not yet completed in time for this demo</a:t>
            </a:r>
          </a:p>
          <a:p>
            <a:pPr marL="172753" indent="-172753">
              <a:buFont typeface="Arial"/>
              <a:buChar char="•"/>
            </a:pPr>
            <a:r>
              <a:rPr lang="en-US" sz="1100" dirty="0"/>
              <a:t>In the meantime, the NLCS uses a local, internal mapping of vocabularies for mediation</a:t>
            </a:r>
          </a:p>
          <a:p>
            <a:pPr marL="172753" indent="-172753">
              <a:buFont typeface="Arial"/>
              <a:buChar char="•"/>
            </a:pPr>
            <a:endParaRPr lang="en-US" dirty="0"/>
          </a:p>
        </p:txBody>
      </p:sp>
      <p:sp>
        <p:nvSpPr>
          <p:cNvPr id="4" name="Slide Number Placeholder 3"/>
          <p:cNvSpPr>
            <a:spLocks noGrp="1"/>
          </p:cNvSpPr>
          <p:nvPr>
            <p:ph type="sldNum" sz="quarter" idx="10"/>
          </p:nvPr>
        </p:nvSpPr>
        <p:spPr/>
        <p:txBody>
          <a:bodyPr/>
          <a:lstStyle/>
          <a:p>
            <a:fld id="{FDC279B7-D6DD-4DBA-B8E0-48AFA40ED0C5}" type="slidenum">
              <a:rPr lang="en-US" smtClean="0"/>
              <a:t>9</a:t>
            </a:fld>
            <a:endParaRPr lang="en-US"/>
          </a:p>
        </p:txBody>
      </p:sp>
    </p:spTree>
    <p:extLst>
      <p:ext uri="{BB962C8B-B14F-4D97-AF65-F5344CB8AC3E}">
        <p14:creationId xmlns:p14="http://schemas.microsoft.com/office/powerpoint/2010/main" val="867723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Service performance and stability</a:t>
            </a:r>
          </a:p>
          <a:p>
            <a:pPr marL="921349" lvl="1" indent="-460675">
              <a:buFont typeface="Arial" pitchFamily="34" charset="0"/>
              <a:buChar char="•"/>
            </a:pPr>
            <a:r>
              <a:rPr lang="en-US" sz="2800" dirty="0"/>
              <a:t>There were issues of stability and performance with some of the backend services necessitating the development of more robust error handling</a:t>
            </a:r>
          </a:p>
          <a:p>
            <a:r>
              <a:rPr lang="en-US" sz="3200" dirty="0"/>
              <a:t>Large networks of sensors are not sufficiently supported in SOS standard</a:t>
            </a:r>
          </a:p>
          <a:p>
            <a:pPr marL="921349" lvl="1" indent="-460675">
              <a:buFont typeface="Arial" pitchFamily="34" charset="0"/>
              <a:buChar char="•"/>
            </a:pPr>
            <a:r>
              <a:rPr lang="en-US" sz="2800" dirty="0"/>
              <a:t>Listing all procedures and features of interest is not usually manageable for large networks</a:t>
            </a:r>
          </a:p>
          <a:p>
            <a:r>
              <a:rPr lang="en-US" sz="3200" dirty="0"/>
              <a:t>Catalogue issues</a:t>
            </a:r>
          </a:p>
          <a:p>
            <a:pPr marL="921349" lvl="1" indent="-460675">
              <a:buFont typeface="Arial" pitchFamily="34" charset="0"/>
              <a:buChar char="•"/>
            </a:pPr>
            <a:r>
              <a:rPr lang="en-US" sz="2800" dirty="0"/>
              <a:t>The initial </a:t>
            </a:r>
            <a:r>
              <a:rPr lang="en-US" sz="2800" dirty="0" err="1"/>
              <a:t>deployement</a:t>
            </a:r>
            <a:r>
              <a:rPr lang="en-US" sz="2800" dirty="0"/>
              <a:t> using </a:t>
            </a:r>
            <a:r>
              <a:rPr lang="en-US" sz="2800" dirty="0" err="1"/>
              <a:t>GeoNetwork</a:t>
            </a:r>
            <a:r>
              <a:rPr lang="en-US" sz="2800" dirty="0"/>
              <a:t> CSW was not stable or complete; moving to </a:t>
            </a:r>
            <a:r>
              <a:rPr lang="en-US" sz="2800" dirty="0" err="1"/>
              <a:t>pycsw</a:t>
            </a:r>
            <a:r>
              <a:rPr lang="en-US" sz="2800" dirty="0"/>
              <a:t> – developed by Tom </a:t>
            </a:r>
            <a:r>
              <a:rPr lang="en-US" sz="2800" dirty="0" err="1"/>
              <a:t>Kralidis</a:t>
            </a:r>
            <a:r>
              <a:rPr lang="en-US" sz="2800" dirty="0"/>
              <a:t> from EC resolved most of the issues</a:t>
            </a:r>
          </a:p>
          <a:p>
            <a:r>
              <a:rPr lang="en-US" sz="3200" dirty="0"/>
              <a:t>SPARQL server </a:t>
            </a:r>
          </a:p>
          <a:p>
            <a:pPr marL="921349" lvl="1" indent="-460675">
              <a:buFont typeface="Arial" pitchFamily="34" charset="0"/>
              <a:buChar char="•"/>
            </a:pPr>
            <a:r>
              <a:rPr lang="en-US" sz="3200" dirty="0"/>
              <a:t>Deployed but never populated with ontologies because of time constraints</a:t>
            </a:r>
          </a:p>
          <a:p>
            <a:r>
              <a:rPr lang="en-US" sz="3200" dirty="0"/>
              <a:t>NLCS WPS</a:t>
            </a:r>
          </a:p>
          <a:p>
            <a:pPr marL="921349" lvl="1" indent="-460675">
              <a:buFont typeface="Arial" pitchFamily="34" charset="0"/>
              <a:buChar char="•"/>
            </a:pPr>
            <a:r>
              <a:rPr lang="en-US" sz="2800" dirty="0"/>
              <a:t>Bugs with the open source </a:t>
            </a:r>
            <a:r>
              <a:rPr lang="en-US" sz="2800" dirty="0" smtClean="0"/>
              <a:t>software libraries </a:t>
            </a:r>
            <a:r>
              <a:rPr lang="en-US" sz="2800" dirty="0"/>
              <a:t>used to implement the model and the lack of data on the Canadian side necessitated the move to a simpler model</a:t>
            </a:r>
          </a:p>
          <a:p>
            <a:r>
              <a:rPr lang="en-US" sz="3200" dirty="0"/>
              <a:t>Harvester module issues</a:t>
            </a:r>
          </a:p>
          <a:p>
            <a:pPr marL="921349" lvl="1" indent="-460675">
              <a:buFont typeface="Arial" pitchFamily="34" charset="0"/>
              <a:buChar char="•"/>
            </a:pPr>
            <a:r>
              <a:rPr lang="en-US" sz="2800" dirty="0" smtClean="0"/>
              <a:t>The last-value </a:t>
            </a:r>
            <a:r>
              <a:rPr lang="en-US" sz="2800" dirty="0"/>
              <a:t>harvester module was impacted by the previously mentioned performance issues with the SOSs</a:t>
            </a:r>
          </a:p>
          <a:p>
            <a:pPr marL="921349" lvl="1" indent="-460675">
              <a:buFont typeface="Arial" pitchFamily="34" charset="0"/>
              <a:buChar char="•"/>
            </a:pPr>
            <a:r>
              <a:rPr lang="en-US" sz="2800" dirty="0"/>
              <a:t>It is very difficult to demonstrate a back-end service and the client that was demonstrated by GIS-FCU was developed to step through in processing actions</a:t>
            </a:r>
          </a:p>
          <a:p>
            <a:r>
              <a:rPr lang="en-US" sz="3200" dirty="0"/>
              <a:t>GDA extension for SOS</a:t>
            </a:r>
          </a:p>
          <a:p>
            <a:pPr marL="921349" lvl="1" indent="-460675">
              <a:buFont typeface="Arial" pitchFamily="34" charset="0"/>
              <a:buChar char="•"/>
            </a:pPr>
            <a:r>
              <a:rPr lang="en-US" sz="2800" dirty="0"/>
              <a:t>As a community service, the </a:t>
            </a:r>
            <a:r>
              <a:rPr lang="en-US" sz="2800" dirty="0" err="1"/>
              <a:t>GetDataAvailability</a:t>
            </a:r>
            <a:r>
              <a:rPr lang="en-US" sz="2800" dirty="0"/>
              <a:t> operations conforming to the </a:t>
            </a:r>
            <a:r>
              <a:rPr lang="en-US" sz="2800" dirty="0" err="1"/>
              <a:t>NRCan</a:t>
            </a:r>
            <a:r>
              <a:rPr lang="en-US" sz="2800" dirty="0"/>
              <a:t> profile was implemented using the latest 52North code base</a:t>
            </a:r>
          </a:p>
          <a:p>
            <a:pPr marL="921349" lvl="1" indent="-460675">
              <a:buFont typeface="Arial" pitchFamily="34" charset="0"/>
              <a:buChar char="•"/>
            </a:pPr>
            <a:r>
              <a:rPr lang="en-US" sz="2800" dirty="0" smtClean="0"/>
              <a:t>However, since the current</a:t>
            </a:r>
            <a:r>
              <a:rPr lang="en-US" sz="2800" baseline="0" dirty="0" smtClean="0"/>
              <a:t> </a:t>
            </a:r>
            <a:r>
              <a:rPr lang="en-US" sz="2800" dirty="0" smtClean="0"/>
              <a:t>52North SOS code </a:t>
            </a:r>
            <a:r>
              <a:rPr lang="en-US" sz="2800" dirty="0"/>
              <a:t>base </a:t>
            </a:r>
            <a:r>
              <a:rPr lang="en-US" sz="2800" dirty="0" smtClean="0"/>
              <a:t>did</a:t>
            </a:r>
            <a:r>
              <a:rPr lang="en-US" sz="2800" baseline="0" dirty="0" smtClean="0"/>
              <a:t> </a:t>
            </a:r>
            <a:r>
              <a:rPr lang="en-US" sz="2800" dirty="0" smtClean="0"/>
              <a:t>not </a:t>
            </a:r>
            <a:r>
              <a:rPr lang="en-US" sz="2800" dirty="0"/>
              <a:t>yet include the necessary </a:t>
            </a:r>
            <a:r>
              <a:rPr lang="en-US" sz="2800" dirty="0" smtClean="0"/>
              <a:t>database migration scripts to move</a:t>
            </a:r>
            <a:r>
              <a:rPr lang="en-US" sz="2800" baseline="0" dirty="0" smtClean="0"/>
              <a:t> the existing data to the newer SOS</a:t>
            </a:r>
            <a:r>
              <a:rPr lang="en-US" sz="2800" dirty="0" smtClean="0"/>
              <a:t> </a:t>
            </a:r>
            <a:r>
              <a:rPr lang="en-US" sz="2800" dirty="0"/>
              <a:t>to be able to demonstrate the operation with real data</a:t>
            </a:r>
          </a:p>
          <a:p>
            <a:endParaRPr lang="en-US" dirty="0"/>
          </a:p>
        </p:txBody>
      </p:sp>
      <p:sp>
        <p:nvSpPr>
          <p:cNvPr id="4" name="Slide Number Placeholder 3"/>
          <p:cNvSpPr>
            <a:spLocks noGrp="1"/>
          </p:cNvSpPr>
          <p:nvPr>
            <p:ph type="sldNum" sz="quarter" idx="10"/>
          </p:nvPr>
        </p:nvSpPr>
        <p:spPr/>
        <p:txBody>
          <a:bodyPr/>
          <a:lstStyle/>
          <a:p>
            <a:fld id="{FDC279B7-D6DD-4DBA-B8E0-48AFA40ED0C5}" type="slidenum">
              <a:rPr lang="en-US" smtClean="0"/>
              <a:t>10</a:t>
            </a:fld>
            <a:endParaRPr lang="en-US"/>
          </a:p>
        </p:txBody>
      </p:sp>
    </p:spTree>
    <p:extLst>
      <p:ext uri="{BB962C8B-B14F-4D97-AF65-F5344CB8AC3E}">
        <p14:creationId xmlns:p14="http://schemas.microsoft.com/office/powerpoint/2010/main" val="867723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8739188" y="214313"/>
            <a:ext cx="74612" cy="214312"/>
          </a:xfrm>
          <a:prstGeom prst="rect">
            <a:avLst/>
          </a:prstGeom>
          <a:noFill/>
          <a:ln>
            <a:noFill/>
          </a:ln>
          <a:extLst/>
        </p:spPr>
        <p:txBody>
          <a:bodyPr wrap="none" lIns="0" rIns="0">
            <a:spAutoFit/>
          </a:bodyPr>
          <a:lstStyle>
            <a:lvl1pPr eaLnBrk="0" hangingPunct="0">
              <a:defRPr sz="1000" b="1">
                <a:solidFill>
                  <a:schemeClr val="tx1"/>
                </a:solidFill>
                <a:latin typeface="CG Times" charset="0"/>
                <a:ea typeface="MS PGothic" pitchFamily="34" charset="-128"/>
              </a:defRPr>
            </a:lvl1pPr>
            <a:lvl2pPr marL="742950" indent="-285750" eaLnBrk="0" hangingPunct="0">
              <a:defRPr sz="1000" b="1">
                <a:solidFill>
                  <a:schemeClr val="tx1"/>
                </a:solidFill>
                <a:latin typeface="CG Times" charset="0"/>
                <a:ea typeface="MS PGothic" pitchFamily="34" charset="-128"/>
              </a:defRPr>
            </a:lvl2pPr>
            <a:lvl3pPr marL="1143000" indent="-228600" eaLnBrk="0" hangingPunct="0">
              <a:defRPr sz="1000" b="1">
                <a:solidFill>
                  <a:schemeClr val="tx1"/>
                </a:solidFill>
                <a:latin typeface="CG Times" charset="0"/>
                <a:ea typeface="MS PGothic" pitchFamily="34" charset="-128"/>
              </a:defRPr>
            </a:lvl3pPr>
            <a:lvl4pPr marL="1600200" indent="-228600" eaLnBrk="0" hangingPunct="0">
              <a:defRPr sz="1000" b="1">
                <a:solidFill>
                  <a:schemeClr val="tx1"/>
                </a:solidFill>
                <a:latin typeface="CG Times" charset="0"/>
                <a:ea typeface="MS PGothic" pitchFamily="34" charset="-128"/>
              </a:defRPr>
            </a:lvl4pPr>
            <a:lvl5pPr marL="2057400" indent="-228600" eaLnBrk="0" hangingPunct="0">
              <a:defRPr sz="1000" b="1">
                <a:solidFill>
                  <a:schemeClr val="tx1"/>
                </a:solidFill>
                <a:latin typeface="CG Times" charset="0"/>
                <a:ea typeface="MS PGothic" pitchFamily="34" charset="-128"/>
              </a:defRPr>
            </a:lvl5pPr>
            <a:lvl6pPr marL="2514600" indent="-228600" eaLnBrk="0" fontAlgn="base" hangingPunct="0">
              <a:spcBef>
                <a:spcPct val="0"/>
              </a:spcBef>
              <a:spcAft>
                <a:spcPct val="0"/>
              </a:spcAft>
              <a:defRPr sz="1000" b="1">
                <a:solidFill>
                  <a:schemeClr val="tx1"/>
                </a:solidFill>
                <a:latin typeface="CG Times" charset="0"/>
                <a:ea typeface="MS PGothic" pitchFamily="34" charset="-128"/>
              </a:defRPr>
            </a:lvl6pPr>
            <a:lvl7pPr marL="2971800" indent="-228600" eaLnBrk="0" fontAlgn="base" hangingPunct="0">
              <a:spcBef>
                <a:spcPct val="0"/>
              </a:spcBef>
              <a:spcAft>
                <a:spcPct val="0"/>
              </a:spcAft>
              <a:defRPr sz="1000" b="1">
                <a:solidFill>
                  <a:schemeClr val="tx1"/>
                </a:solidFill>
                <a:latin typeface="CG Times" charset="0"/>
                <a:ea typeface="MS PGothic" pitchFamily="34" charset="-128"/>
              </a:defRPr>
            </a:lvl7pPr>
            <a:lvl8pPr marL="3429000" indent="-228600" eaLnBrk="0" fontAlgn="base" hangingPunct="0">
              <a:spcBef>
                <a:spcPct val="0"/>
              </a:spcBef>
              <a:spcAft>
                <a:spcPct val="0"/>
              </a:spcAft>
              <a:defRPr sz="1000" b="1">
                <a:solidFill>
                  <a:schemeClr val="tx1"/>
                </a:solidFill>
                <a:latin typeface="CG Times" charset="0"/>
                <a:ea typeface="MS PGothic" pitchFamily="34" charset="-128"/>
              </a:defRPr>
            </a:lvl8pPr>
            <a:lvl9pPr marL="3886200" indent="-228600" eaLnBrk="0" fontAlgn="base" hangingPunct="0">
              <a:spcBef>
                <a:spcPct val="0"/>
              </a:spcBef>
              <a:spcAft>
                <a:spcPct val="0"/>
              </a:spcAft>
              <a:defRPr sz="1000" b="1">
                <a:solidFill>
                  <a:schemeClr val="tx1"/>
                </a:solidFill>
                <a:latin typeface="CG Times" charset="0"/>
                <a:ea typeface="MS PGothic" pitchFamily="34" charset="-128"/>
              </a:defRPr>
            </a:lvl9pPr>
          </a:lstStyle>
          <a:p>
            <a:pPr>
              <a:defRPr/>
            </a:pPr>
            <a:r>
              <a:rPr lang="en-US" sz="800" smtClean="0">
                <a:solidFill>
                  <a:srgbClr val="FFFFFF"/>
                </a:solidFill>
                <a:latin typeface="Arial" pitchFamily="34" charset="0"/>
              </a:rPr>
              <a:t>®</a:t>
            </a:r>
          </a:p>
        </p:txBody>
      </p:sp>
      <p:pic>
        <p:nvPicPr>
          <p:cNvPr id="5" name="Picture 10" descr="OGC header 20101220.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Picture 7.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6096000"/>
            <a:ext cx="1381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5" name="Rectangle 3"/>
          <p:cNvSpPr>
            <a:spLocks noGrp="1" noChangeArrowheads="1"/>
          </p:cNvSpPr>
          <p:nvPr>
            <p:ph type="ctrTitle"/>
          </p:nvPr>
        </p:nvSpPr>
        <p:spPr>
          <a:xfrm>
            <a:off x="762000" y="3276600"/>
            <a:ext cx="7772400" cy="1143000"/>
          </a:xfrm>
        </p:spPr>
        <p:txBody>
          <a:bodyPr/>
          <a:lstStyle>
            <a:lvl1pPr>
              <a:defRPr sz="3200">
                <a:latin typeface="Arial Black" pitchFamily="34" charset="0"/>
              </a:defRPr>
            </a:lvl1pPr>
          </a:lstStyle>
          <a:p>
            <a:r>
              <a:rPr lang="en-US" smtClean="0"/>
              <a:t>Click to edit Master title style</a:t>
            </a:r>
            <a:endParaRPr lang="en-US" dirty="0"/>
          </a:p>
        </p:txBody>
      </p:sp>
      <p:sp>
        <p:nvSpPr>
          <p:cNvPr id="463876" name="Rectangle 4"/>
          <p:cNvSpPr>
            <a:spLocks noGrp="1" noChangeArrowheads="1"/>
          </p:cNvSpPr>
          <p:nvPr>
            <p:ph type="subTitle" idx="1"/>
          </p:nvPr>
        </p:nvSpPr>
        <p:spPr>
          <a:xfrm>
            <a:off x="1447800" y="4572000"/>
            <a:ext cx="6400800" cy="1371600"/>
          </a:xfrm>
        </p:spPr>
        <p:txBody>
          <a:bodyPr/>
          <a:lstStyle>
            <a:lvl1pPr marL="0" indent="0" algn="ctr">
              <a:buFontTx/>
              <a:buNone/>
              <a:defRPr sz="1800">
                <a:solidFill>
                  <a:srgbClr val="092E5C"/>
                </a:solidFill>
              </a:defRPr>
            </a:lvl1pPr>
          </a:lstStyle>
          <a:p>
            <a:r>
              <a:rPr lang="en-US" smtClean="0"/>
              <a:t>Click to edit Master subtitle style</a:t>
            </a:r>
            <a:endParaRPr lang="en-US" dirty="0"/>
          </a:p>
        </p:txBody>
      </p:sp>
      <p:sp>
        <p:nvSpPr>
          <p:cNvPr id="9" name="Rectangle 2"/>
          <p:cNvSpPr>
            <a:spLocks noGrp="1" noChangeArrowheads="1"/>
          </p:cNvSpPr>
          <p:nvPr>
            <p:ph type="ftr" sz="quarter" idx="10"/>
          </p:nvPr>
        </p:nvSpPr>
        <p:spPr>
          <a:xfrm>
            <a:off x="3009900" y="6400800"/>
            <a:ext cx="3276600" cy="304800"/>
          </a:xfrm>
        </p:spPr>
        <p:txBody>
          <a:bodyPr/>
          <a:lstStyle>
            <a:lvl1pPr>
              <a:defRPr dirty="0" smtClean="0">
                <a:effectLst>
                  <a:outerShdw blurRad="38100" dist="38100" dir="2700000" algn="tl">
                    <a:srgbClr val="C0C0C0"/>
                  </a:outerShdw>
                </a:effectLst>
              </a:defRPr>
            </a:lvl1pPr>
          </a:lstStyle>
          <a:p>
            <a:pPr>
              <a:defRPr/>
            </a:pPr>
            <a:r>
              <a:rPr lang="en-US"/>
              <a:t>Copyright © 2014 Open Geospatial Consortium</a:t>
            </a:r>
          </a:p>
        </p:txBody>
      </p:sp>
    </p:spTree>
    <p:extLst>
      <p:ext uri="{BB962C8B-B14F-4D97-AF65-F5344CB8AC3E}">
        <p14:creationId xmlns:p14="http://schemas.microsoft.com/office/powerpoint/2010/main" val="244307275"/>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5" name="Rectangle 6"/>
          <p:cNvSpPr>
            <a:spLocks noGrp="1" noChangeArrowheads="1"/>
          </p:cNvSpPr>
          <p:nvPr>
            <p:ph type="sldNum" sz="quarter" idx="11"/>
          </p:nvPr>
        </p:nvSpPr>
        <p:spPr>
          <a:ln/>
        </p:spPr>
        <p:txBody>
          <a:bodyPr/>
          <a:lstStyle>
            <a:lvl1pPr>
              <a:defRPr/>
            </a:lvl1pPr>
          </a:lstStyle>
          <a:p>
            <a:pPr>
              <a:defRPr/>
            </a:pPr>
            <a:fld id="{6EFCC2AF-53E3-4102-9F9B-95E02476E416}" type="slidenum">
              <a:rPr lang="en-US"/>
              <a:pPr>
                <a:defRPr/>
              </a:pPr>
              <a:t>‹#›</a:t>
            </a:fld>
            <a:endParaRPr lang="en-US"/>
          </a:p>
        </p:txBody>
      </p:sp>
    </p:spTree>
    <p:extLst>
      <p:ext uri="{BB962C8B-B14F-4D97-AF65-F5344CB8AC3E}">
        <p14:creationId xmlns:p14="http://schemas.microsoft.com/office/powerpoint/2010/main" val="669840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5288" y="136525"/>
            <a:ext cx="2170112" cy="60340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1775" y="136525"/>
            <a:ext cx="6361113" cy="60340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5" name="Rectangle 6"/>
          <p:cNvSpPr>
            <a:spLocks noGrp="1" noChangeArrowheads="1"/>
          </p:cNvSpPr>
          <p:nvPr>
            <p:ph type="sldNum" sz="quarter" idx="11"/>
          </p:nvPr>
        </p:nvSpPr>
        <p:spPr>
          <a:ln/>
        </p:spPr>
        <p:txBody>
          <a:bodyPr/>
          <a:lstStyle>
            <a:lvl1pPr>
              <a:defRPr/>
            </a:lvl1pPr>
          </a:lstStyle>
          <a:p>
            <a:pPr>
              <a:defRPr/>
            </a:pPr>
            <a:fld id="{178A3254-DEF5-4971-86C6-25BD74B3832D}" type="slidenum">
              <a:rPr lang="en-US"/>
              <a:pPr>
                <a:defRPr/>
              </a:pPr>
              <a:t>‹#›</a:t>
            </a:fld>
            <a:endParaRPr lang="en-US"/>
          </a:p>
        </p:txBody>
      </p:sp>
    </p:spTree>
    <p:extLst>
      <p:ext uri="{BB962C8B-B14F-4D97-AF65-F5344CB8AC3E}">
        <p14:creationId xmlns:p14="http://schemas.microsoft.com/office/powerpoint/2010/main" val="3240976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5" name="Rectangle 6"/>
          <p:cNvSpPr>
            <a:spLocks noGrp="1" noChangeArrowheads="1"/>
          </p:cNvSpPr>
          <p:nvPr>
            <p:ph type="sldNum" sz="quarter" idx="11"/>
          </p:nvPr>
        </p:nvSpPr>
        <p:spPr>
          <a:ln/>
        </p:spPr>
        <p:txBody>
          <a:bodyPr/>
          <a:lstStyle>
            <a:lvl1pPr>
              <a:defRPr/>
            </a:lvl1pPr>
          </a:lstStyle>
          <a:p>
            <a:pPr>
              <a:defRPr/>
            </a:pPr>
            <a:fld id="{08BD8CA8-DA42-484A-8C65-92CBA5C05D7E}" type="slidenum">
              <a:rPr lang="en-US"/>
              <a:pPr>
                <a:defRPr/>
              </a:pPr>
              <a:t>‹#›</a:t>
            </a:fld>
            <a:endParaRPr lang="en-US"/>
          </a:p>
        </p:txBody>
      </p:sp>
    </p:spTree>
    <p:extLst>
      <p:ext uri="{BB962C8B-B14F-4D97-AF65-F5344CB8AC3E}">
        <p14:creationId xmlns:p14="http://schemas.microsoft.com/office/powerpoint/2010/main" val="263960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5" name="Rectangle 6"/>
          <p:cNvSpPr>
            <a:spLocks noGrp="1" noChangeArrowheads="1"/>
          </p:cNvSpPr>
          <p:nvPr>
            <p:ph type="sldNum" sz="quarter" idx="11"/>
          </p:nvPr>
        </p:nvSpPr>
        <p:spPr>
          <a:ln/>
        </p:spPr>
        <p:txBody>
          <a:bodyPr/>
          <a:lstStyle>
            <a:lvl1pPr>
              <a:defRPr/>
            </a:lvl1pPr>
          </a:lstStyle>
          <a:p>
            <a:pPr>
              <a:defRPr/>
            </a:pPr>
            <a:fld id="{D05BCBD8-8BAC-44FF-BE88-B3175AA249A6}" type="slidenum">
              <a:rPr lang="en-US"/>
              <a:pPr>
                <a:defRPr/>
              </a:pPr>
              <a:t>‹#›</a:t>
            </a:fld>
            <a:endParaRPr lang="en-US"/>
          </a:p>
        </p:txBody>
      </p:sp>
    </p:spTree>
    <p:extLst>
      <p:ext uri="{BB962C8B-B14F-4D97-AF65-F5344CB8AC3E}">
        <p14:creationId xmlns:p14="http://schemas.microsoft.com/office/powerpoint/2010/main" val="1242997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6075" y="1279525"/>
            <a:ext cx="4152900" cy="489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279525"/>
            <a:ext cx="4152900" cy="489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6" name="Rectangle 6"/>
          <p:cNvSpPr>
            <a:spLocks noGrp="1" noChangeArrowheads="1"/>
          </p:cNvSpPr>
          <p:nvPr>
            <p:ph type="sldNum" sz="quarter" idx="11"/>
          </p:nvPr>
        </p:nvSpPr>
        <p:spPr>
          <a:ln/>
        </p:spPr>
        <p:txBody>
          <a:bodyPr/>
          <a:lstStyle>
            <a:lvl1pPr>
              <a:defRPr/>
            </a:lvl1pPr>
          </a:lstStyle>
          <a:p>
            <a:pPr>
              <a:defRPr/>
            </a:pPr>
            <a:fld id="{1627514E-C3C4-42A2-B5AA-F3D4B7D68D85}" type="slidenum">
              <a:rPr lang="en-US"/>
              <a:pPr>
                <a:defRPr/>
              </a:pPr>
              <a:t>‹#›</a:t>
            </a:fld>
            <a:endParaRPr lang="en-US"/>
          </a:p>
        </p:txBody>
      </p:sp>
    </p:spTree>
    <p:extLst>
      <p:ext uri="{BB962C8B-B14F-4D97-AF65-F5344CB8AC3E}">
        <p14:creationId xmlns:p14="http://schemas.microsoft.com/office/powerpoint/2010/main" val="2522580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8" name="Rectangle 6"/>
          <p:cNvSpPr>
            <a:spLocks noGrp="1" noChangeArrowheads="1"/>
          </p:cNvSpPr>
          <p:nvPr>
            <p:ph type="sldNum" sz="quarter" idx="11"/>
          </p:nvPr>
        </p:nvSpPr>
        <p:spPr>
          <a:ln/>
        </p:spPr>
        <p:txBody>
          <a:bodyPr/>
          <a:lstStyle>
            <a:lvl1pPr>
              <a:defRPr/>
            </a:lvl1pPr>
          </a:lstStyle>
          <a:p>
            <a:pPr>
              <a:defRPr/>
            </a:pPr>
            <a:fld id="{15947A2C-5780-4146-81E5-0EB263958CD8}" type="slidenum">
              <a:rPr lang="en-US"/>
              <a:pPr>
                <a:defRPr/>
              </a:pPr>
              <a:t>‹#›</a:t>
            </a:fld>
            <a:endParaRPr lang="en-US"/>
          </a:p>
        </p:txBody>
      </p:sp>
    </p:spTree>
    <p:extLst>
      <p:ext uri="{BB962C8B-B14F-4D97-AF65-F5344CB8AC3E}">
        <p14:creationId xmlns:p14="http://schemas.microsoft.com/office/powerpoint/2010/main" val="3886494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4" name="Rectangle 6"/>
          <p:cNvSpPr>
            <a:spLocks noGrp="1" noChangeArrowheads="1"/>
          </p:cNvSpPr>
          <p:nvPr>
            <p:ph type="sldNum" sz="quarter" idx="11"/>
          </p:nvPr>
        </p:nvSpPr>
        <p:spPr>
          <a:ln/>
        </p:spPr>
        <p:txBody>
          <a:bodyPr/>
          <a:lstStyle>
            <a:lvl1pPr>
              <a:defRPr/>
            </a:lvl1pPr>
          </a:lstStyle>
          <a:p>
            <a:pPr>
              <a:defRPr/>
            </a:pPr>
            <a:fld id="{0A278970-3676-47DA-89CC-BC19C9DF2746}" type="slidenum">
              <a:rPr lang="en-US"/>
              <a:pPr>
                <a:defRPr/>
              </a:pPr>
              <a:t>‹#›</a:t>
            </a:fld>
            <a:endParaRPr lang="en-US"/>
          </a:p>
        </p:txBody>
      </p:sp>
    </p:spTree>
    <p:extLst>
      <p:ext uri="{BB962C8B-B14F-4D97-AF65-F5344CB8AC3E}">
        <p14:creationId xmlns:p14="http://schemas.microsoft.com/office/powerpoint/2010/main" val="100903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3" name="Rectangle 6"/>
          <p:cNvSpPr>
            <a:spLocks noGrp="1" noChangeArrowheads="1"/>
          </p:cNvSpPr>
          <p:nvPr>
            <p:ph type="sldNum" sz="quarter" idx="11"/>
          </p:nvPr>
        </p:nvSpPr>
        <p:spPr>
          <a:ln/>
        </p:spPr>
        <p:txBody>
          <a:bodyPr/>
          <a:lstStyle>
            <a:lvl1pPr>
              <a:defRPr/>
            </a:lvl1pPr>
          </a:lstStyle>
          <a:p>
            <a:pPr>
              <a:defRPr/>
            </a:pPr>
            <a:fld id="{73D00FB9-A2BE-4B3E-B073-9718403746CE}" type="slidenum">
              <a:rPr lang="en-US"/>
              <a:pPr>
                <a:defRPr/>
              </a:pPr>
              <a:t>‹#›</a:t>
            </a:fld>
            <a:endParaRPr lang="en-US"/>
          </a:p>
        </p:txBody>
      </p:sp>
    </p:spTree>
    <p:extLst>
      <p:ext uri="{BB962C8B-B14F-4D97-AF65-F5344CB8AC3E}">
        <p14:creationId xmlns:p14="http://schemas.microsoft.com/office/powerpoint/2010/main" val="2103410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6" name="Rectangle 6"/>
          <p:cNvSpPr>
            <a:spLocks noGrp="1" noChangeArrowheads="1"/>
          </p:cNvSpPr>
          <p:nvPr>
            <p:ph type="sldNum" sz="quarter" idx="11"/>
          </p:nvPr>
        </p:nvSpPr>
        <p:spPr>
          <a:ln/>
        </p:spPr>
        <p:txBody>
          <a:bodyPr/>
          <a:lstStyle>
            <a:lvl1pPr>
              <a:defRPr/>
            </a:lvl1pPr>
          </a:lstStyle>
          <a:p>
            <a:pPr>
              <a:defRPr/>
            </a:pPr>
            <a:fld id="{4ED74CA9-66D6-4CFA-A5DB-CEC6E7E8B198}" type="slidenum">
              <a:rPr lang="en-US"/>
              <a:pPr>
                <a:defRPr/>
              </a:pPr>
              <a:t>‹#›</a:t>
            </a:fld>
            <a:endParaRPr lang="en-US"/>
          </a:p>
        </p:txBody>
      </p:sp>
    </p:spTree>
    <p:extLst>
      <p:ext uri="{BB962C8B-B14F-4D97-AF65-F5344CB8AC3E}">
        <p14:creationId xmlns:p14="http://schemas.microsoft.com/office/powerpoint/2010/main" val="1262515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6" name="Rectangle 6"/>
          <p:cNvSpPr>
            <a:spLocks noGrp="1" noChangeArrowheads="1"/>
          </p:cNvSpPr>
          <p:nvPr>
            <p:ph type="sldNum" sz="quarter" idx="11"/>
          </p:nvPr>
        </p:nvSpPr>
        <p:spPr>
          <a:ln/>
        </p:spPr>
        <p:txBody>
          <a:bodyPr/>
          <a:lstStyle>
            <a:lvl1pPr>
              <a:defRPr/>
            </a:lvl1pPr>
          </a:lstStyle>
          <a:p>
            <a:pPr>
              <a:defRPr/>
            </a:pPr>
            <a:fld id="{D12CA338-4672-4C59-A13E-A6A8CE13BFEF}" type="slidenum">
              <a:rPr lang="en-US"/>
              <a:pPr>
                <a:defRPr/>
              </a:pPr>
              <a:t>‹#›</a:t>
            </a:fld>
            <a:endParaRPr lang="en-US"/>
          </a:p>
        </p:txBody>
      </p:sp>
    </p:spTree>
    <p:extLst>
      <p:ext uri="{BB962C8B-B14F-4D97-AF65-F5344CB8AC3E}">
        <p14:creationId xmlns:p14="http://schemas.microsoft.com/office/powerpoint/2010/main" val="7192915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125" y="776288"/>
            <a:ext cx="845502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0" name="Rectangle 2"/>
          <p:cNvSpPr>
            <a:spLocks noGrp="1" noChangeArrowheads="1"/>
          </p:cNvSpPr>
          <p:nvPr>
            <p:ph type="title"/>
          </p:nvPr>
        </p:nvSpPr>
        <p:spPr bwMode="auto">
          <a:xfrm>
            <a:off x="231775" y="136525"/>
            <a:ext cx="8683625"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46075" y="1279525"/>
            <a:ext cx="845820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62852" name="Rectangle 4"/>
          <p:cNvSpPr>
            <a:spLocks noGrp="1" noChangeArrowheads="1"/>
          </p:cNvSpPr>
          <p:nvPr>
            <p:ph type="ftr" sz="quarter" idx="3"/>
          </p:nvPr>
        </p:nvSpPr>
        <p:spPr bwMode="auto">
          <a:xfrm>
            <a:off x="2973388" y="6553200"/>
            <a:ext cx="3200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900" b="0" smtClean="0">
                <a:solidFill>
                  <a:srgbClr val="092E5C"/>
                </a:solidFill>
                <a:latin typeface="Arial" pitchFamily="34" charset="0"/>
              </a:defRPr>
            </a:lvl1pPr>
          </a:lstStyle>
          <a:p>
            <a:pPr>
              <a:defRPr/>
            </a:pPr>
            <a:r>
              <a:rPr lang="en-US"/>
              <a:t>Copyright © 2014 Open Geospatial Consortium</a:t>
            </a:r>
          </a:p>
        </p:txBody>
      </p:sp>
      <p:sp>
        <p:nvSpPr>
          <p:cNvPr id="462854" name="Rectangle 6"/>
          <p:cNvSpPr>
            <a:spLocks noGrp="1" noChangeArrowheads="1"/>
          </p:cNvSpPr>
          <p:nvPr>
            <p:ph type="sldNum" sz="quarter" idx="4"/>
          </p:nvPr>
        </p:nvSpPr>
        <p:spPr bwMode="auto">
          <a:xfrm>
            <a:off x="6896100" y="65532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b="0">
                <a:solidFill>
                  <a:srgbClr val="092E5C"/>
                </a:solidFill>
                <a:latin typeface="Arial" pitchFamily="34" charset="0"/>
              </a:defRPr>
            </a:lvl1pPr>
          </a:lstStyle>
          <a:p>
            <a:pPr>
              <a:defRPr/>
            </a:pPr>
            <a:fld id="{0653A9A5-426D-4CBC-B501-7694E86E5CF2}" type="slidenum">
              <a:rPr lang="en-US"/>
              <a:pPr>
                <a:defRPr/>
              </a:pPr>
              <a:t>‹#›</a:t>
            </a:fld>
            <a:endParaRPr lang="en-US"/>
          </a:p>
        </p:txBody>
      </p:sp>
      <p:sp>
        <p:nvSpPr>
          <p:cNvPr id="1031" name="Text Box 16"/>
          <p:cNvSpPr txBox="1">
            <a:spLocks noChangeArrowheads="1"/>
          </p:cNvSpPr>
          <p:nvPr/>
        </p:nvSpPr>
        <p:spPr bwMode="auto">
          <a:xfrm>
            <a:off x="333375" y="6219825"/>
            <a:ext cx="1157288" cy="609600"/>
          </a:xfrm>
          <a:prstGeom prst="rect">
            <a:avLst/>
          </a:prstGeom>
          <a:noFill/>
          <a:ln>
            <a:noFill/>
          </a:ln>
          <a:extLst/>
        </p:spPr>
        <p:txBody>
          <a:bodyPr wrap="none" lIns="0" tIns="0" rIns="0" bIns="0">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a:defRPr/>
            </a:pPr>
            <a:r>
              <a:rPr lang="en-US" sz="4000" smtClean="0">
                <a:solidFill>
                  <a:schemeClr val="tx2"/>
                </a:solidFill>
                <a:latin typeface="Times New Roman" charset="0"/>
              </a:rPr>
              <a:t>OGC</a:t>
            </a:r>
          </a:p>
        </p:txBody>
      </p:sp>
      <p:sp>
        <p:nvSpPr>
          <p:cNvPr id="1032" name="Text Box 20"/>
          <p:cNvSpPr txBox="1">
            <a:spLocks noChangeArrowheads="1"/>
          </p:cNvSpPr>
          <p:nvPr/>
        </p:nvSpPr>
        <p:spPr bwMode="auto">
          <a:xfrm>
            <a:off x="1498600" y="6270625"/>
            <a:ext cx="93663" cy="244475"/>
          </a:xfrm>
          <a:prstGeom prst="rect">
            <a:avLst/>
          </a:prstGeom>
          <a:noFill/>
          <a:ln>
            <a:noFill/>
          </a:ln>
          <a:extLst/>
        </p:spPr>
        <p:txBody>
          <a:bodyPr wrap="none" lIns="0" rIns="0">
            <a:spAutoFit/>
          </a:bodyPr>
          <a:lstStyle>
            <a:lvl1pPr eaLnBrk="0" hangingPunct="0">
              <a:defRPr sz="1000" b="1">
                <a:solidFill>
                  <a:schemeClr val="tx1"/>
                </a:solidFill>
                <a:latin typeface="CG Times" charset="0"/>
                <a:ea typeface="MS PGothic" pitchFamily="34" charset="-128"/>
              </a:defRPr>
            </a:lvl1pPr>
            <a:lvl2pPr marL="742950" indent="-285750" eaLnBrk="0" hangingPunct="0">
              <a:defRPr sz="1000" b="1">
                <a:solidFill>
                  <a:schemeClr val="tx1"/>
                </a:solidFill>
                <a:latin typeface="CG Times" charset="0"/>
                <a:ea typeface="MS PGothic" pitchFamily="34" charset="-128"/>
              </a:defRPr>
            </a:lvl2pPr>
            <a:lvl3pPr marL="1143000" indent="-228600" eaLnBrk="0" hangingPunct="0">
              <a:defRPr sz="1000" b="1">
                <a:solidFill>
                  <a:schemeClr val="tx1"/>
                </a:solidFill>
                <a:latin typeface="CG Times" charset="0"/>
                <a:ea typeface="MS PGothic" pitchFamily="34" charset="-128"/>
              </a:defRPr>
            </a:lvl3pPr>
            <a:lvl4pPr marL="1600200" indent="-228600" eaLnBrk="0" hangingPunct="0">
              <a:defRPr sz="1000" b="1">
                <a:solidFill>
                  <a:schemeClr val="tx1"/>
                </a:solidFill>
                <a:latin typeface="CG Times" charset="0"/>
                <a:ea typeface="MS PGothic" pitchFamily="34" charset="-128"/>
              </a:defRPr>
            </a:lvl4pPr>
            <a:lvl5pPr marL="2057400" indent="-228600" eaLnBrk="0" hangingPunct="0">
              <a:defRPr sz="1000" b="1">
                <a:solidFill>
                  <a:schemeClr val="tx1"/>
                </a:solidFill>
                <a:latin typeface="CG Times" charset="0"/>
                <a:ea typeface="MS PGothic" pitchFamily="34" charset="-128"/>
              </a:defRPr>
            </a:lvl5pPr>
            <a:lvl6pPr marL="2514600" indent="-228600" eaLnBrk="0" fontAlgn="base" hangingPunct="0">
              <a:spcBef>
                <a:spcPct val="0"/>
              </a:spcBef>
              <a:spcAft>
                <a:spcPct val="0"/>
              </a:spcAft>
              <a:defRPr sz="1000" b="1">
                <a:solidFill>
                  <a:schemeClr val="tx1"/>
                </a:solidFill>
                <a:latin typeface="CG Times" charset="0"/>
                <a:ea typeface="MS PGothic" pitchFamily="34" charset="-128"/>
              </a:defRPr>
            </a:lvl6pPr>
            <a:lvl7pPr marL="2971800" indent="-228600" eaLnBrk="0" fontAlgn="base" hangingPunct="0">
              <a:spcBef>
                <a:spcPct val="0"/>
              </a:spcBef>
              <a:spcAft>
                <a:spcPct val="0"/>
              </a:spcAft>
              <a:defRPr sz="1000" b="1">
                <a:solidFill>
                  <a:schemeClr val="tx1"/>
                </a:solidFill>
                <a:latin typeface="CG Times" charset="0"/>
                <a:ea typeface="MS PGothic" pitchFamily="34" charset="-128"/>
              </a:defRPr>
            </a:lvl7pPr>
            <a:lvl8pPr marL="3429000" indent="-228600" eaLnBrk="0" fontAlgn="base" hangingPunct="0">
              <a:spcBef>
                <a:spcPct val="0"/>
              </a:spcBef>
              <a:spcAft>
                <a:spcPct val="0"/>
              </a:spcAft>
              <a:defRPr sz="1000" b="1">
                <a:solidFill>
                  <a:schemeClr val="tx1"/>
                </a:solidFill>
                <a:latin typeface="CG Times" charset="0"/>
                <a:ea typeface="MS PGothic" pitchFamily="34" charset="-128"/>
              </a:defRPr>
            </a:lvl8pPr>
            <a:lvl9pPr marL="3886200" indent="-228600" eaLnBrk="0" fontAlgn="base" hangingPunct="0">
              <a:spcBef>
                <a:spcPct val="0"/>
              </a:spcBef>
              <a:spcAft>
                <a:spcPct val="0"/>
              </a:spcAft>
              <a:defRPr sz="1000" b="1">
                <a:solidFill>
                  <a:schemeClr val="tx1"/>
                </a:solidFill>
                <a:latin typeface="CG Times" charset="0"/>
                <a:ea typeface="MS PGothic" pitchFamily="34" charset="-128"/>
              </a:defRPr>
            </a:lvl9pPr>
          </a:lstStyle>
          <a:p>
            <a:pPr>
              <a:defRPr/>
            </a:pPr>
            <a:r>
              <a:rPr lang="en-US" smtClean="0">
                <a:solidFill>
                  <a:schemeClr val="tx2"/>
                </a:solidFill>
                <a:latin typeface="Arial" pitchFamily="34" charset="0"/>
              </a:rPr>
              <a:t>®</a:t>
            </a:r>
          </a:p>
        </p:txBody>
      </p:sp>
    </p:spTree>
  </p:cSld>
  <p:clrMap bg1="lt1" tx1="dk1" bg2="lt2" tx2="dk2" accent1="accent1" accent2="accent2" accent3="accent3" accent4="accent4" accent5="accent5" accent6="accent6" hlink="hlink" folHlink="folHlink"/>
  <p:sldLayoutIdLst>
    <p:sldLayoutId id="2147483786"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iming>
    <p:tnLst>
      <p:par>
        <p:cTn xmlns:p14="http://schemas.microsoft.com/office/powerpoint/2010/main" id="1" dur="indefinite" restart="never" nodeType="tmRoot"/>
      </p:par>
    </p:tnLst>
  </p:timing>
  <p:hf sldNum="0" hdr="0" dt="0"/>
  <p:txStyles>
    <p:titleStyle>
      <a:lvl1pPr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mj-lt"/>
          <a:ea typeface="MS PGothic" pitchFamily="34" charset="-128"/>
          <a:cs typeface="MS PGothic" charset="0"/>
        </a:defRPr>
      </a:lvl1pPr>
      <a:lvl2pPr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2pPr>
      <a:lvl3pPr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3pPr>
      <a:lvl4pPr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4pPr>
      <a:lvl5pPr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5pPr>
      <a:lvl6pPr marL="457200"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6pPr>
      <a:lvl7pPr marL="914400"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7pPr>
      <a:lvl8pPr marL="1371600"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8pPr>
      <a:lvl9pPr marL="1828800"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9pPr>
    </p:titleStyle>
    <p:bodyStyle>
      <a:lvl1pPr marL="233363" indent="-233363" algn="l" rtl="0" eaLnBrk="1" fontAlgn="base" hangingPunct="1">
        <a:spcBef>
          <a:spcPct val="20000"/>
        </a:spcBef>
        <a:spcAft>
          <a:spcPct val="0"/>
        </a:spcAft>
        <a:buClr>
          <a:srgbClr val="092E5C"/>
        </a:buClr>
        <a:buChar char="•"/>
        <a:defRPr sz="2400">
          <a:solidFill>
            <a:schemeClr val="tx2"/>
          </a:solidFill>
          <a:latin typeface="+mn-lt"/>
          <a:ea typeface="MS PGothic" pitchFamily="34" charset="-128"/>
          <a:cs typeface="MS PGothic" charset="0"/>
        </a:defRPr>
      </a:lvl1pPr>
      <a:lvl2pPr marL="569913" indent="-222250" algn="l" rtl="0" eaLnBrk="1" fontAlgn="base" hangingPunct="1">
        <a:spcBef>
          <a:spcPct val="20000"/>
        </a:spcBef>
        <a:spcAft>
          <a:spcPct val="0"/>
        </a:spcAft>
        <a:buClr>
          <a:srgbClr val="092E5C"/>
        </a:buClr>
        <a:buChar char="–"/>
        <a:defRPr sz="2000">
          <a:solidFill>
            <a:schemeClr val="tx2"/>
          </a:solidFill>
          <a:latin typeface="+mn-lt"/>
          <a:ea typeface="MS PGothic" pitchFamily="34" charset="-128"/>
          <a:cs typeface="MS PGothic" charset="0"/>
        </a:defRPr>
      </a:lvl2pPr>
      <a:lvl3pPr marL="912813" indent="-228600" algn="l" rtl="0" eaLnBrk="1" fontAlgn="base" hangingPunct="1">
        <a:spcBef>
          <a:spcPct val="20000"/>
        </a:spcBef>
        <a:spcAft>
          <a:spcPct val="0"/>
        </a:spcAft>
        <a:buClr>
          <a:srgbClr val="092E5C"/>
        </a:buClr>
        <a:buChar char="•"/>
        <a:defRPr>
          <a:solidFill>
            <a:schemeClr val="tx2"/>
          </a:solidFill>
          <a:latin typeface="+mn-lt"/>
          <a:ea typeface="MS PGothic" pitchFamily="34" charset="-128"/>
          <a:cs typeface="MS PGothic" charset="0"/>
        </a:defRPr>
      </a:lvl3pPr>
      <a:lvl4pPr marL="1255713" indent="-228600" algn="l" rtl="0" eaLnBrk="1" fontAlgn="base" hangingPunct="1">
        <a:spcBef>
          <a:spcPct val="20000"/>
        </a:spcBef>
        <a:spcAft>
          <a:spcPct val="0"/>
        </a:spcAft>
        <a:buClr>
          <a:srgbClr val="092E5C"/>
        </a:buClr>
        <a:buChar char="–"/>
        <a:defRPr sz="1600">
          <a:solidFill>
            <a:schemeClr val="tx2"/>
          </a:solidFill>
          <a:latin typeface="+mn-lt"/>
          <a:ea typeface="MS PGothic" pitchFamily="34" charset="-128"/>
          <a:cs typeface="MS PGothic" charset="0"/>
        </a:defRPr>
      </a:lvl4pPr>
      <a:lvl5pPr marL="1598613" indent="-228600" algn="l" rtl="0" eaLnBrk="1" fontAlgn="base" hangingPunct="1">
        <a:spcBef>
          <a:spcPct val="20000"/>
        </a:spcBef>
        <a:spcAft>
          <a:spcPct val="0"/>
        </a:spcAft>
        <a:buClr>
          <a:srgbClr val="092E5C"/>
        </a:buClr>
        <a:buChar char="»"/>
        <a:defRPr sz="1600">
          <a:solidFill>
            <a:schemeClr val="tx2"/>
          </a:solidFill>
          <a:latin typeface="+mn-lt"/>
          <a:ea typeface="MS PGothic" pitchFamily="34" charset="-128"/>
          <a:cs typeface="MS PGothic" charset="0"/>
        </a:defRPr>
      </a:lvl5pPr>
      <a:lvl6pPr marL="2055813" indent="-228600" algn="l" rtl="0" eaLnBrk="1" fontAlgn="base" hangingPunct="1">
        <a:spcBef>
          <a:spcPct val="20000"/>
        </a:spcBef>
        <a:spcAft>
          <a:spcPct val="0"/>
        </a:spcAft>
        <a:buClr>
          <a:srgbClr val="092E5C"/>
        </a:buClr>
        <a:buChar char="»"/>
        <a:defRPr sz="1600">
          <a:solidFill>
            <a:schemeClr val="tx2"/>
          </a:solidFill>
          <a:latin typeface="+mn-lt"/>
        </a:defRPr>
      </a:lvl6pPr>
      <a:lvl7pPr marL="2513013" indent="-228600" algn="l" rtl="0" eaLnBrk="1" fontAlgn="base" hangingPunct="1">
        <a:spcBef>
          <a:spcPct val="20000"/>
        </a:spcBef>
        <a:spcAft>
          <a:spcPct val="0"/>
        </a:spcAft>
        <a:buClr>
          <a:srgbClr val="092E5C"/>
        </a:buClr>
        <a:buChar char="»"/>
        <a:defRPr sz="1600">
          <a:solidFill>
            <a:schemeClr val="tx2"/>
          </a:solidFill>
          <a:latin typeface="+mn-lt"/>
        </a:defRPr>
      </a:lvl7pPr>
      <a:lvl8pPr marL="2970213" indent="-228600" algn="l" rtl="0" eaLnBrk="1" fontAlgn="base" hangingPunct="1">
        <a:spcBef>
          <a:spcPct val="20000"/>
        </a:spcBef>
        <a:spcAft>
          <a:spcPct val="0"/>
        </a:spcAft>
        <a:buClr>
          <a:srgbClr val="092E5C"/>
        </a:buClr>
        <a:buChar char="»"/>
        <a:defRPr sz="1600">
          <a:solidFill>
            <a:schemeClr val="tx2"/>
          </a:solidFill>
          <a:latin typeface="+mn-lt"/>
        </a:defRPr>
      </a:lvl8pPr>
      <a:lvl9pPr marL="3427413" indent="-228600" algn="l" rtl="0" eaLnBrk="1" fontAlgn="base" hangingPunct="1">
        <a:spcBef>
          <a:spcPct val="20000"/>
        </a:spcBef>
        <a:spcAft>
          <a:spcPct val="0"/>
        </a:spcAft>
        <a:buClr>
          <a:srgbClr val="092E5C"/>
        </a:buClr>
        <a:buChar char="»"/>
        <a:defRPr sz="16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eather.msfc.nasa.gov/nca/NASA_NCA_Indicators_Solicitation_-_Ruane_Synopsis.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lobalchange.gov/what-we-do/assessment/indicators" TargetMode="External"/><Relationship Id="rId3" Type="http://schemas.openxmlformats.org/officeDocument/2006/relationships/hyperlink" Target="http://weather.msfc.nasa.gov/nca/NASA_NCA_Indicators_Solicitation_-_Selected_Proposals.ht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epa.gov/climatechange/science/indicators/" TargetMode="External"/><Relationship Id="rId4" Type="http://schemas.openxmlformats.org/officeDocument/2006/relationships/hyperlink" Target="http://www.climate.gov/maps-data" TargetMode="External"/><Relationship Id="rId1" Type="http://schemas.openxmlformats.org/officeDocument/2006/relationships/slideLayout" Target="../slideLayouts/slideLayout2.xml"/><Relationship Id="rId2" Type="http://schemas.openxmlformats.org/officeDocument/2006/relationships/hyperlink" Target="http://climate.nasa.gov/key_indicator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pa.gov/climatechange/science/indicator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hyperlink" Target="http://www.opengeospatial.org/projects/initiatives/ccip200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emf"/><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82" name="Rectangle 2"/>
          <p:cNvSpPr>
            <a:spLocks noGrp="1" noChangeArrowheads="1"/>
          </p:cNvSpPr>
          <p:nvPr>
            <p:ph type="ctrTitle"/>
          </p:nvPr>
        </p:nvSpPr>
        <p:spPr>
          <a:xfrm>
            <a:off x="685800" y="2857500"/>
            <a:ext cx="7772400" cy="1143000"/>
          </a:xfrm>
        </p:spPr>
        <p:txBody>
          <a:bodyPr/>
          <a:lstStyle/>
          <a:p>
            <a:pPr>
              <a:defRPr/>
            </a:pPr>
            <a:r>
              <a:rPr lang="en-US" sz="2800" dirty="0" smtClean="0"/>
              <a:t>Hydro Interoperability Initiatives – CHISP, </a:t>
            </a:r>
            <a:r>
              <a:rPr lang="en-US" sz="2800" dirty="0" err="1" smtClean="0"/>
              <a:t>Testbed</a:t>
            </a:r>
            <a:r>
              <a:rPr lang="en-US" sz="2800" dirty="0" smtClean="0"/>
              <a:t> 10 and </a:t>
            </a:r>
            <a:br>
              <a:rPr lang="en-US" sz="2800" dirty="0" smtClean="0"/>
            </a:br>
            <a:r>
              <a:rPr lang="en-US" sz="2800" dirty="0" err="1" smtClean="0"/>
              <a:t>Testbed</a:t>
            </a:r>
            <a:r>
              <a:rPr lang="en-US" sz="2800" dirty="0" smtClean="0"/>
              <a:t> 11 (planned)</a:t>
            </a:r>
            <a:br>
              <a:rPr lang="en-US" sz="2800" dirty="0" smtClean="0"/>
            </a:br>
            <a:r>
              <a:rPr lang="en-US" sz="2800" dirty="0"/>
              <a:t/>
            </a:r>
            <a:br>
              <a:rPr lang="en-US" sz="2800" dirty="0"/>
            </a:br>
            <a:endParaRPr lang="en-US" sz="2000" dirty="0" smtClean="0">
              <a:latin typeface="+mn-lt"/>
            </a:endParaRPr>
          </a:p>
        </p:txBody>
      </p:sp>
      <p:sp>
        <p:nvSpPr>
          <p:cNvPr id="3075" name="Rectangle 3"/>
          <p:cNvSpPr>
            <a:spLocks noGrp="1" noChangeArrowheads="1"/>
          </p:cNvSpPr>
          <p:nvPr>
            <p:ph type="subTitle" idx="1"/>
          </p:nvPr>
        </p:nvSpPr>
        <p:spPr>
          <a:xfrm>
            <a:off x="1371600" y="4114800"/>
            <a:ext cx="6400800" cy="1371600"/>
          </a:xfrm>
        </p:spPr>
        <p:txBody>
          <a:bodyPr/>
          <a:lstStyle/>
          <a:p>
            <a:r>
              <a:rPr lang="en-US" sz="2000" dirty="0"/>
              <a:t>Lew Leinenweber</a:t>
            </a:r>
            <a:br>
              <a:rPr lang="en-US" sz="2000" dirty="0"/>
            </a:br>
            <a:r>
              <a:rPr lang="en-US" sz="2000" dirty="0"/>
              <a:t>Initiative Director, </a:t>
            </a:r>
            <a:r>
              <a:rPr lang="en-US" sz="2000" dirty="0" err="1"/>
              <a:t>Testbed</a:t>
            </a:r>
            <a:r>
              <a:rPr lang="en-US" sz="2000" dirty="0"/>
              <a:t> </a:t>
            </a:r>
            <a:r>
              <a:rPr lang="en-US" sz="2000" dirty="0" smtClean="0"/>
              <a:t>11</a:t>
            </a:r>
          </a:p>
          <a:p>
            <a:endParaRPr lang="en-US" altLang="en-US" sz="2000" dirty="0" smtClean="0">
              <a:cs typeface="Arial" pitchFamily="34" charset="0"/>
            </a:endParaRPr>
          </a:p>
          <a:p>
            <a:r>
              <a:rPr lang="en-US" altLang="en-US" sz="2000" dirty="0" smtClean="0">
                <a:cs typeface="Arial" pitchFamily="34" charset="0"/>
              </a:rPr>
              <a:t>12 Aug </a:t>
            </a:r>
            <a:r>
              <a:rPr lang="en-US" altLang="en-US" sz="2000" dirty="0" smtClean="0">
                <a:cs typeface="Arial" pitchFamily="34" charset="0"/>
              </a:rPr>
              <a:t>2014</a:t>
            </a:r>
            <a:endParaRPr lang="en-US" altLang="en-US" sz="2000" dirty="0" smtClean="0"/>
          </a:p>
        </p:txBody>
      </p:sp>
      <p:sp>
        <p:nvSpPr>
          <p:cNvPr id="6" name="Rectangle 2"/>
          <p:cNvSpPr>
            <a:spLocks noGrp="1" noChangeArrowheads="1"/>
          </p:cNvSpPr>
          <p:nvPr>
            <p:ph type="ftr" sz="quarter" idx="10"/>
          </p:nvPr>
        </p:nvSpPr>
        <p:spPr/>
        <p:txBody>
          <a:bodyPr/>
          <a:lstStyle>
            <a:lvl1pPr eaLnBrk="0" hangingPunct="0">
              <a:defRPr sz="1000" b="1">
                <a:solidFill>
                  <a:schemeClr val="tx1"/>
                </a:solidFill>
                <a:latin typeface="CG Times" charset="0"/>
                <a:ea typeface="MS PGothic" pitchFamily="34" charset="-128"/>
              </a:defRPr>
            </a:lvl1pPr>
            <a:lvl2pPr marL="742950" indent="-285750" eaLnBrk="0" hangingPunct="0">
              <a:defRPr sz="1000" b="1">
                <a:solidFill>
                  <a:schemeClr val="tx1"/>
                </a:solidFill>
                <a:latin typeface="CG Times" charset="0"/>
                <a:ea typeface="MS PGothic" pitchFamily="34" charset="-128"/>
              </a:defRPr>
            </a:lvl2pPr>
            <a:lvl3pPr marL="1143000" indent="-228600" eaLnBrk="0" hangingPunct="0">
              <a:defRPr sz="1000" b="1">
                <a:solidFill>
                  <a:schemeClr val="tx1"/>
                </a:solidFill>
                <a:latin typeface="CG Times" charset="0"/>
                <a:ea typeface="MS PGothic" pitchFamily="34" charset="-128"/>
              </a:defRPr>
            </a:lvl3pPr>
            <a:lvl4pPr marL="1600200" indent="-228600" eaLnBrk="0" hangingPunct="0">
              <a:defRPr sz="1000" b="1">
                <a:solidFill>
                  <a:schemeClr val="tx1"/>
                </a:solidFill>
                <a:latin typeface="CG Times" charset="0"/>
                <a:ea typeface="MS PGothic" pitchFamily="34" charset="-128"/>
              </a:defRPr>
            </a:lvl4pPr>
            <a:lvl5pPr marL="2057400" indent="-228600" eaLnBrk="0" hangingPunct="0">
              <a:defRPr sz="1000" b="1">
                <a:solidFill>
                  <a:schemeClr val="tx1"/>
                </a:solidFill>
                <a:latin typeface="CG Times" charset="0"/>
                <a:ea typeface="MS PGothic" pitchFamily="34" charset="-128"/>
              </a:defRPr>
            </a:lvl5pPr>
            <a:lvl6pPr marL="2514600" indent="-228600" eaLnBrk="0" fontAlgn="base" hangingPunct="0">
              <a:spcBef>
                <a:spcPct val="0"/>
              </a:spcBef>
              <a:spcAft>
                <a:spcPct val="0"/>
              </a:spcAft>
              <a:defRPr sz="1000" b="1">
                <a:solidFill>
                  <a:schemeClr val="tx1"/>
                </a:solidFill>
                <a:latin typeface="CG Times" charset="0"/>
                <a:ea typeface="MS PGothic" pitchFamily="34" charset="-128"/>
              </a:defRPr>
            </a:lvl6pPr>
            <a:lvl7pPr marL="2971800" indent="-228600" eaLnBrk="0" fontAlgn="base" hangingPunct="0">
              <a:spcBef>
                <a:spcPct val="0"/>
              </a:spcBef>
              <a:spcAft>
                <a:spcPct val="0"/>
              </a:spcAft>
              <a:defRPr sz="1000" b="1">
                <a:solidFill>
                  <a:schemeClr val="tx1"/>
                </a:solidFill>
                <a:latin typeface="CG Times" charset="0"/>
                <a:ea typeface="MS PGothic" pitchFamily="34" charset="-128"/>
              </a:defRPr>
            </a:lvl7pPr>
            <a:lvl8pPr marL="3429000" indent="-228600" eaLnBrk="0" fontAlgn="base" hangingPunct="0">
              <a:spcBef>
                <a:spcPct val="0"/>
              </a:spcBef>
              <a:spcAft>
                <a:spcPct val="0"/>
              </a:spcAft>
              <a:defRPr sz="1000" b="1">
                <a:solidFill>
                  <a:schemeClr val="tx1"/>
                </a:solidFill>
                <a:latin typeface="CG Times" charset="0"/>
                <a:ea typeface="MS PGothic" pitchFamily="34" charset="-128"/>
              </a:defRPr>
            </a:lvl8pPr>
            <a:lvl9pPr marL="3886200" indent="-228600" eaLnBrk="0" fontAlgn="base" hangingPunct="0">
              <a:spcBef>
                <a:spcPct val="0"/>
              </a:spcBef>
              <a:spcAft>
                <a:spcPct val="0"/>
              </a:spcAft>
              <a:defRPr sz="1000" b="1">
                <a:solidFill>
                  <a:schemeClr val="tx1"/>
                </a:solidFill>
                <a:latin typeface="CG Times" charset="0"/>
                <a:ea typeface="MS PGothic" pitchFamily="34" charset="-128"/>
              </a:defRPr>
            </a:lvl9pPr>
          </a:lstStyle>
          <a:p>
            <a:pPr>
              <a:defRPr/>
            </a:pPr>
            <a:r>
              <a:rPr lang="en-US" sz="900" b="0" smtClean="0">
                <a:solidFill>
                  <a:srgbClr val="092E5C"/>
                </a:solidFill>
                <a:latin typeface="Arial" pitchFamily="34" charset="0"/>
              </a:rPr>
              <a:t>Copyright © 2014 Open Geospatial Consortium</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Challenges</a:t>
            </a:r>
            <a:r>
              <a:rPr lang="en-US" dirty="0"/>
              <a:t> </a:t>
            </a:r>
            <a:r>
              <a:rPr lang="en-US" dirty="0" smtClean="0"/>
              <a:t>– Future Work</a:t>
            </a:r>
            <a:endParaRPr lang="en-US" dirty="0"/>
          </a:p>
        </p:txBody>
      </p:sp>
      <p:sp>
        <p:nvSpPr>
          <p:cNvPr id="3" name="Content Placeholder 2"/>
          <p:cNvSpPr>
            <a:spLocks noGrp="1"/>
          </p:cNvSpPr>
          <p:nvPr>
            <p:ph idx="1"/>
          </p:nvPr>
        </p:nvSpPr>
        <p:spPr>
          <a:xfrm>
            <a:off x="457200" y="1441848"/>
            <a:ext cx="8229600" cy="4525963"/>
          </a:xfrm>
        </p:spPr>
        <p:txBody>
          <a:bodyPr>
            <a:noAutofit/>
          </a:bodyPr>
          <a:lstStyle/>
          <a:p>
            <a:r>
              <a:rPr lang="en-US" sz="1800" dirty="0" smtClean="0"/>
              <a:t>GDA extension for SOS</a:t>
            </a:r>
          </a:p>
          <a:p>
            <a:pPr lvl="1"/>
            <a:r>
              <a:rPr lang="en-US" sz="1400" dirty="0" smtClean="0"/>
              <a:t>Developed service operation </a:t>
            </a:r>
            <a:r>
              <a:rPr lang="en-US" sz="1400" dirty="0" smtClean="0"/>
              <a:t>enhancement for GDA</a:t>
            </a:r>
            <a:r>
              <a:rPr lang="en-US" sz="1400" dirty="0" smtClean="0"/>
              <a:t> in 52North code</a:t>
            </a:r>
            <a:endParaRPr lang="en-US" sz="1400" dirty="0" smtClean="0"/>
          </a:p>
          <a:p>
            <a:pPr lvl="1"/>
            <a:r>
              <a:rPr lang="en-US" sz="1400" dirty="0" smtClean="0"/>
              <a:t>Update of sponsor’s SOS code base with new GDA operation ready and awaiting database migration between version updates of database.</a:t>
            </a:r>
          </a:p>
          <a:p>
            <a:r>
              <a:rPr lang="en-US" sz="1800" dirty="0" smtClean="0"/>
              <a:t>Large networks of sensors are not sufficiently supported in SOS standard</a:t>
            </a:r>
          </a:p>
          <a:p>
            <a:pPr lvl="1"/>
            <a:r>
              <a:rPr lang="en-US" sz="1400" dirty="0" smtClean="0"/>
              <a:t>Listing of procedures and features of interest not manageable </a:t>
            </a:r>
            <a:r>
              <a:rPr lang="en-US" sz="1400" dirty="0" smtClean="0"/>
              <a:t>due to size of </a:t>
            </a:r>
            <a:r>
              <a:rPr lang="en-US" sz="1400" dirty="0" err="1" smtClean="0"/>
              <a:t>GetCapabilities</a:t>
            </a:r>
            <a:r>
              <a:rPr lang="en-US" sz="1400" dirty="0" smtClean="0"/>
              <a:t> result</a:t>
            </a:r>
          </a:p>
          <a:p>
            <a:r>
              <a:rPr lang="en-US" sz="1800" dirty="0" smtClean="0"/>
              <a:t>Service </a:t>
            </a:r>
            <a:r>
              <a:rPr lang="en-US" sz="1800" dirty="0" smtClean="0"/>
              <a:t>performance and stability</a:t>
            </a:r>
          </a:p>
          <a:p>
            <a:pPr lvl="1"/>
            <a:r>
              <a:rPr lang="en-US" sz="1400" dirty="0"/>
              <a:t>R</a:t>
            </a:r>
            <a:r>
              <a:rPr lang="en-US" sz="1400" dirty="0" smtClean="0"/>
              <a:t>obust </a:t>
            </a:r>
            <a:r>
              <a:rPr lang="en-US" sz="1400" dirty="0" smtClean="0"/>
              <a:t>error </a:t>
            </a:r>
            <a:r>
              <a:rPr lang="en-US" sz="1400" dirty="0" smtClean="0"/>
              <a:t>handling needed </a:t>
            </a:r>
            <a:r>
              <a:rPr lang="en-US" sz="1400" dirty="0" smtClean="0"/>
              <a:t>for Harvester component to mitigate network and service outages</a:t>
            </a:r>
            <a:endParaRPr lang="en-US" sz="1400" dirty="0" smtClean="0"/>
          </a:p>
          <a:p>
            <a:r>
              <a:rPr lang="en-US" sz="1800" dirty="0" smtClean="0"/>
              <a:t>SPARQL </a:t>
            </a:r>
            <a:r>
              <a:rPr lang="en-US" sz="1800" dirty="0" smtClean="0"/>
              <a:t>server</a:t>
            </a:r>
          </a:p>
          <a:p>
            <a:pPr lvl="1"/>
            <a:r>
              <a:rPr lang="en-US" sz="1400" dirty="0" smtClean="0"/>
              <a:t>deployed but not populated due to </a:t>
            </a:r>
            <a:r>
              <a:rPr lang="en-US" sz="1400" dirty="0" smtClean="0"/>
              <a:t>limitation of resources</a:t>
            </a:r>
            <a:endParaRPr lang="en-US" sz="1400" dirty="0" smtClean="0"/>
          </a:p>
          <a:p>
            <a:r>
              <a:rPr lang="en-US" sz="1800" dirty="0" smtClean="0"/>
              <a:t>Data and software issues implementing </a:t>
            </a:r>
            <a:r>
              <a:rPr lang="en-US" sz="1800" dirty="0" smtClean="0"/>
              <a:t>Nutrient Load Calculation </a:t>
            </a:r>
            <a:r>
              <a:rPr lang="en-US" sz="1800" dirty="0" smtClean="0"/>
              <a:t>model</a:t>
            </a:r>
          </a:p>
          <a:p>
            <a:pPr lvl="1"/>
            <a:r>
              <a:rPr lang="en-US" sz="1400" dirty="0" smtClean="0"/>
              <a:t>Improvements needed in open </a:t>
            </a:r>
            <a:r>
              <a:rPr lang="en-US" sz="1400" dirty="0" smtClean="0"/>
              <a:t>source calculation model </a:t>
            </a:r>
            <a:r>
              <a:rPr lang="en-US" sz="1400" dirty="0" smtClean="0"/>
              <a:t>to fix bugs</a:t>
            </a:r>
          </a:p>
          <a:p>
            <a:pPr lvl="1"/>
            <a:r>
              <a:rPr lang="en-US" sz="1400" dirty="0" smtClean="0"/>
              <a:t>Need access to more complete</a:t>
            </a:r>
            <a:r>
              <a:rPr lang="en-US" sz="1400" dirty="0" smtClean="0"/>
              <a:t> </a:t>
            </a:r>
            <a:r>
              <a:rPr lang="en-US" sz="1400" dirty="0" smtClean="0"/>
              <a:t>data for cross-border nutrients </a:t>
            </a:r>
            <a:r>
              <a:rPr lang="en-US" sz="1400" dirty="0" smtClean="0"/>
              <a:t>to perform scientifically valid results</a:t>
            </a:r>
            <a:endParaRPr lang="en-US" sz="1400" dirty="0" smtClean="0"/>
          </a:p>
        </p:txBody>
      </p:sp>
    </p:spTree>
    <p:extLst>
      <p:ext uri="{BB962C8B-B14F-4D97-AF65-F5344CB8AC3E}">
        <p14:creationId xmlns:p14="http://schemas.microsoft.com/office/powerpoint/2010/main" val="32028592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7" y="228600"/>
            <a:ext cx="8683625" cy="685800"/>
          </a:xfrm>
        </p:spPr>
        <p:txBody>
          <a:bodyPr/>
          <a:lstStyle/>
          <a:p>
            <a:r>
              <a:rPr lang="en-US" sz="4000" dirty="0" err="1" smtClean="0"/>
              <a:t>Testbed</a:t>
            </a:r>
            <a:r>
              <a:rPr lang="en-US" sz="4000" dirty="0" smtClean="0"/>
              <a:t> 11 - </a:t>
            </a:r>
            <a:r>
              <a:rPr lang="en-US" sz="4000" dirty="0" smtClean="0"/>
              <a:t>Climate </a:t>
            </a:r>
            <a:r>
              <a:rPr lang="en-US" sz="4000" dirty="0" smtClean="0"/>
              <a:t>Resilience</a:t>
            </a:r>
            <a:endParaRPr lang="en-US" sz="4000" dirty="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pic>
        <p:nvPicPr>
          <p:cNvPr id="7" name="Picture 6"/>
          <p:cNvPicPr>
            <a:picLocks noChangeAspect="1"/>
          </p:cNvPicPr>
          <p:nvPr/>
        </p:nvPicPr>
        <p:blipFill>
          <a:blip r:embed="rId2"/>
          <a:stretch>
            <a:fillRect/>
          </a:stretch>
        </p:blipFill>
        <p:spPr>
          <a:xfrm>
            <a:off x="760095" y="1905000"/>
            <a:ext cx="7623810" cy="3314700"/>
          </a:xfrm>
          <a:prstGeom prst="rect">
            <a:avLst/>
          </a:prstGeom>
        </p:spPr>
      </p:pic>
    </p:spTree>
    <p:extLst>
      <p:ext uri="{BB962C8B-B14F-4D97-AF65-F5344CB8AC3E}">
        <p14:creationId xmlns:p14="http://schemas.microsoft.com/office/powerpoint/2010/main" val="9285521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Testbed</a:t>
            </a:r>
            <a:r>
              <a:rPr lang="en-US" dirty="0" smtClean="0"/>
              <a:t> 11 - Climate Resilience</a:t>
            </a:r>
            <a:endParaRPr lang="en-US" dirty="0"/>
          </a:p>
        </p:txBody>
      </p:sp>
      <p:sp>
        <p:nvSpPr>
          <p:cNvPr id="3" name="Content Placeholder 2"/>
          <p:cNvSpPr>
            <a:spLocks noGrp="1"/>
          </p:cNvSpPr>
          <p:nvPr>
            <p:ph idx="1"/>
          </p:nvPr>
        </p:nvSpPr>
        <p:spPr>
          <a:xfrm>
            <a:off x="342900" y="1219200"/>
            <a:ext cx="8458200" cy="4891088"/>
          </a:xfrm>
        </p:spPr>
        <p:txBody>
          <a:bodyPr/>
          <a:lstStyle/>
          <a:p>
            <a:pPr lvl="0"/>
            <a:r>
              <a:rPr lang="en-US" sz="2000" dirty="0" smtClean="0"/>
              <a:t>Open </a:t>
            </a:r>
            <a:r>
              <a:rPr lang="en-US" sz="2000" dirty="0"/>
              <a:t>Climate </a:t>
            </a:r>
            <a:r>
              <a:rPr lang="en-US" sz="2000" dirty="0" smtClean="0"/>
              <a:t>Data</a:t>
            </a:r>
          </a:p>
          <a:p>
            <a:pPr lvl="1"/>
            <a:r>
              <a:rPr lang="en-US" sz="1600" dirty="0" smtClean="0"/>
              <a:t>Provide </a:t>
            </a:r>
            <a:r>
              <a:rPr lang="en-US" sz="1600" dirty="0"/>
              <a:t>access to open climate data using OGC Web Services </a:t>
            </a:r>
            <a:endParaRPr lang="en-US" sz="1600" dirty="0"/>
          </a:p>
          <a:p>
            <a:pPr lvl="1"/>
            <a:r>
              <a:rPr lang="en-US" sz="1600" dirty="0"/>
              <a:t>E</a:t>
            </a:r>
            <a:r>
              <a:rPr lang="en-US" sz="1600" dirty="0" smtClean="0"/>
              <a:t>nhancements </a:t>
            </a:r>
            <a:r>
              <a:rPr lang="en-US" sz="1600" dirty="0"/>
              <a:t>to existing OWS standards and consideration of revisions.</a:t>
            </a:r>
          </a:p>
          <a:p>
            <a:pPr lvl="0"/>
            <a:r>
              <a:rPr lang="en-US" sz="2000" dirty="0"/>
              <a:t>Climate Decision </a:t>
            </a:r>
            <a:r>
              <a:rPr lang="en-US" sz="2000" dirty="0" smtClean="0"/>
              <a:t>Tools</a:t>
            </a:r>
          </a:p>
          <a:p>
            <a:pPr lvl="1"/>
            <a:r>
              <a:rPr lang="en-US" sz="1600" dirty="0" smtClean="0"/>
              <a:t>Deploy </a:t>
            </a:r>
            <a:r>
              <a:rPr lang="en-US" sz="1600" dirty="0"/>
              <a:t>applications and toolkits that access open climate </a:t>
            </a:r>
            <a:r>
              <a:rPr lang="en-US" sz="1600" dirty="0" smtClean="0"/>
              <a:t>data</a:t>
            </a:r>
          </a:p>
          <a:p>
            <a:pPr lvl="1"/>
            <a:r>
              <a:rPr lang="en-US" sz="1600" dirty="0" smtClean="0"/>
              <a:t>Support </a:t>
            </a:r>
            <a:r>
              <a:rPr lang="en-US" sz="1600" dirty="0"/>
              <a:t>decision-making relevant to </a:t>
            </a:r>
            <a:r>
              <a:rPr lang="en-US" sz="1600" dirty="0" smtClean="0"/>
              <a:t>Climate </a:t>
            </a:r>
            <a:r>
              <a:rPr lang="en-US" sz="1600" dirty="0"/>
              <a:t>Resilience Scenario.</a:t>
            </a:r>
          </a:p>
          <a:p>
            <a:pPr lvl="0"/>
            <a:r>
              <a:rPr lang="en-US" sz="2000" dirty="0"/>
              <a:t>Climate Processes </a:t>
            </a:r>
            <a:r>
              <a:rPr lang="en-US" sz="2000" dirty="0" smtClean="0"/>
              <a:t>Models</a:t>
            </a:r>
          </a:p>
          <a:p>
            <a:pPr lvl="1"/>
            <a:r>
              <a:rPr lang="en-US" sz="1600" dirty="0" smtClean="0"/>
              <a:t>Provide access to pre</a:t>
            </a:r>
            <a:r>
              <a:rPr lang="en-US" sz="1600" dirty="0"/>
              <a:t>-computed outputs from IPCC Climate Model </a:t>
            </a:r>
            <a:r>
              <a:rPr lang="en-US" sz="1600" dirty="0" smtClean="0"/>
              <a:t>runs</a:t>
            </a:r>
          </a:p>
          <a:p>
            <a:pPr lvl="1"/>
            <a:r>
              <a:rPr lang="en-US" sz="1600" dirty="0" smtClean="0"/>
              <a:t>Provide </a:t>
            </a:r>
            <a:r>
              <a:rPr lang="en-US" sz="1600" dirty="0"/>
              <a:t>access to prediction algorithms and integrated environmental models for decision makers </a:t>
            </a:r>
            <a:endParaRPr lang="en-US" sz="1600" dirty="0" smtClean="0"/>
          </a:p>
          <a:p>
            <a:pPr lvl="1"/>
            <a:r>
              <a:rPr lang="en-US" sz="1600" dirty="0" smtClean="0"/>
              <a:t>Conduct </a:t>
            </a:r>
            <a:r>
              <a:rPr lang="en-US" sz="1600" dirty="0"/>
              <a:t>“what-if” studies in their geographic region of interest.</a:t>
            </a:r>
          </a:p>
          <a:p>
            <a:pPr lvl="0"/>
            <a:r>
              <a:rPr lang="en-US" sz="2000" dirty="0"/>
              <a:t>Decision </a:t>
            </a:r>
            <a:r>
              <a:rPr lang="en-US" sz="2000" dirty="0" smtClean="0"/>
              <a:t>Provenance</a:t>
            </a:r>
          </a:p>
          <a:p>
            <a:pPr lvl="1"/>
            <a:r>
              <a:rPr lang="en-US" sz="1600" dirty="0"/>
              <a:t>A</a:t>
            </a:r>
            <a:r>
              <a:rPr lang="en-US" sz="1600" dirty="0" smtClean="0"/>
              <a:t>pply </a:t>
            </a:r>
            <a:r>
              <a:rPr lang="en-US" sz="1600" dirty="0"/>
              <a:t>Provenance capture techniques to the decision making needed for </a:t>
            </a:r>
            <a:r>
              <a:rPr lang="en-US" sz="1600" dirty="0" smtClean="0"/>
              <a:t>Climate </a:t>
            </a:r>
            <a:r>
              <a:rPr lang="en-US" sz="1600" dirty="0"/>
              <a:t>Resilience Scenario.</a:t>
            </a:r>
          </a:p>
          <a:p>
            <a:r>
              <a:rPr lang="en-US" sz="2000" dirty="0"/>
              <a:t>Cloud </a:t>
            </a:r>
            <a:r>
              <a:rPr lang="en-US" sz="2000" dirty="0" smtClean="0"/>
              <a:t>Scalability</a:t>
            </a:r>
          </a:p>
          <a:p>
            <a:pPr lvl="1"/>
            <a:r>
              <a:rPr lang="en-US" sz="1600" dirty="0" smtClean="0"/>
              <a:t>Apply </a:t>
            </a:r>
            <a:r>
              <a:rPr lang="en-US" sz="1600" dirty="0"/>
              <a:t>cloud resources to scale OGC Web Services, applied here to climate data and process models</a:t>
            </a:r>
            <a:r>
              <a:rPr lang="en-US" sz="1600" dirty="0"/>
              <a:t> </a:t>
            </a:r>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2777027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Testbed</a:t>
            </a:r>
            <a:r>
              <a:rPr lang="en-US" dirty="0" smtClean="0"/>
              <a:t> 11 - Climate </a:t>
            </a:r>
            <a:r>
              <a:rPr lang="en-US" dirty="0" smtClean="0"/>
              <a:t>Resilience</a:t>
            </a:r>
            <a:endParaRPr lang="en-US" dirty="0"/>
          </a:p>
        </p:txBody>
      </p:sp>
      <p:sp>
        <p:nvSpPr>
          <p:cNvPr id="3" name="Content Placeholder 2"/>
          <p:cNvSpPr>
            <a:spLocks noGrp="1"/>
          </p:cNvSpPr>
          <p:nvPr>
            <p:ph idx="1"/>
          </p:nvPr>
        </p:nvSpPr>
        <p:spPr>
          <a:xfrm>
            <a:off x="346075" y="1279525"/>
            <a:ext cx="5368925" cy="4891088"/>
          </a:xfrm>
        </p:spPr>
        <p:txBody>
          <a:bodyPr/>
          <a:lstStyle/>
          <a:p>
            <a:r>
              <a:rPr lang="en-US" dirty="0">
                <a:latin typeface="Arial" charset="0"/>
                <a:ea typeface="MS PGothic" charset="0"/>
              </a:rPr>
              <a:t>Climate / Big Data processing and </a:t>
            </a:r>
            <a:r>
              <a:rPr lang="en-US" dirty="0" smtClean="0">
                <a:latin typeface="Arial" charset="0"/>
                <a:ea typeface="MS PGothic" charset="0"/>
              </a:rPr>
              <a:t>analysis</a:t>
            </a:r>
          </a:p>
          <a:p>
            <a:r>
              <a:rPr lang="en-US" dirty="0" smtClean="0">
                <a:latin typeface="Arial" charset="0"/>
                <a:ea typeface="MS PGothic" charset="0"/>
              </a:rPr>
              <a:t>Provenance </a:t>
            </a:r>
            <a:r>
              <a:rPr lang="en-US" dirty="0">
                <a:latin typeface="Arial" charset="0"/>
                <a:ea typeface="MS PGothic" charset="0"/>
              </a:rPr>
              <a:t>– query and data </a:t>
            </a:r>
            <a:r>
              <a:rPr lang="en-US" dirty="0" smtClean="0">
                <a:latin typeface="Arial" charset="0"/>
                <a:ea typeface="MS PGothic" charset="0"/>
              </a:rPr>
              <a:t>optimization</a:t>
            </a:r>
          </a:p>
          <a:p>
            <a:endParaRPr lang="en-US" dirty="0" smtClean="0">
              <a:latin typeface="Arial" charset="0"/>
              <a:ea typeface="MS PGothic" charset="0"/>
            </a:endParaRPr>
          </a:p>
          <a:p>
            <a:r>
              <a:rPr lang="en-US" dirty="0" smtClean="0"/>
              <a:t>Support the emerging NWS </a:t>
            </a:r>
            <a:r>
              <a:rPr lang="en-US" dirty="0"/>
              <a:t>WCS application profile</a:t>
            </a:r>
          </a:p>
          <a:p>
            <a:pPr lvl="1"/>
            <a:r>
              <a:rPr lang="en-US" dirty="0" smtClean="0"/>
              <a:t>Deliver data in WXXM format</a:t>
            </a:r>
          </a:p>
          <a:p>
            <a:pPr lvl="1"/>
            <a:r>
              <a:rPr lang="en-US" dirty="0" smtClean="0"/>
              <a:t>Data </a:t>
            </a:r>
            <a:r>
              <a:rPr lang="en-US" dirty="0"/>
              <a:t>sets in the National Forecast Database (NFDB) </a:t>
            </a:r>
          </a:p>
          <a:p>
            <a:pPr lvl="1"/>
            <a:r>
              <a:rPr lang="en-US" dirty="0"/>
              <a:t>National Digital Guidance Database (NDGD)</a:t>
            </a:r>
          </a:p>
          <a:p>
            <a:endParaRPr lang="en-US" dirty="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371600"/>
            <a:ext cx="3200400" cy="180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rberger\Desktop\OGC OWS\wind_barbs_gmu_dataset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886200"/>
            <a:ext cx="3157138" cy="2466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6449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52400"/>
            <a:ext cx="8683625" cy="685800"/>
          </a:xfrm>
        </p:spPr>
        <p:txBody>
          <a:bodyPr/>
          <a:lstStyle/>
          <a:p>
            <a:r>
              <a:rPr lang="en-US" dirty="0" err="1" smtClean="0"/>
              <a:t>Testbed</a:t>
            </a:r>
            <a:r>
              <a:rPr lang="en-US" dirty="0" smtClean="0"/>
              <a:t> 11</a:t>
            </a:r>
            <a:br>
              <a:rPr lang="en-US" dirty="0" smtClean="0"/>
            </a:br>
            <a:r>
              <a:rPr lang="en-US" dirty="0" smtClean="0"/>
              <a:t>Climate Resilience – for Agriculture</a:t>
            </a:r>
            <a:endParaRPr lang="en-US" dirty="0"/>
          </a:p>
        </p:txBody>
      </p:sp>
      <p:sp>
        <p:nvSpPr>
          <p:cNvPr id="3" name="Content Placeholder 2"/>
          <p:cNvSpPr>
            <a:spLocks noGrp="1"/>
          </p:cNvSpPr>
          <p:nvPr>
            <p:ph idx="1"/>
          </p:nvPr>
        </p:nvSpPr>
        <p:spPr>
          <a:xfrm>
            <a:off x="381001" y="1281112"/>
            <a:ext cx="5562600" cy="4891088"/>
          </a:xfrm>
        </p:spPr>
        <p:txBody>
          <a:bodyPr/>
          <a:lstStyle/>
          <a:p>
            <a:pPr>
              <a:lnSpc>
                <a:spcPct val="110000"/>
              </a:lnSpc>
            </a:pPr>
            <a:r>
              <a:rPr lang="en-US" sz="2000" dirty="0"/>
              <a:t>Agriculture - Weather and Climate Change </a:t>
            </a:r>
          </a:p>
          <a:p>
            <a:pPr lvl="1">
              <a:lnSpc>
                <a:spcPct val="110000"/>
              </a:lnSpc>
            </a:pPr>
            <a:r>
              <a:rPr lang="en-US" sz="1800" dirty="0"/>
              <a:t>Yield performance (via crop selection, maintenance, </a:t>
            </a:r>
            <a:r>
              <a:rPr lang="en-US" sz="1800" dirty="0" err="1"/>
              <a:t>etc</a:t>
            </a:r>
            <a:r>
              <a:rPr lang="en-US" sz="1800" dirty="0"/>
              <a:t>)</a:t>
            </a:r>
          </a:p>
          <a:p>
            <a:pPr lvl="1">
              <a:lnSpc>
                <a:spcPct val="110000"/>
              </a:lnSpc>
            </a:pPr>
            <a:r>
              <a:rPr lang="en-US" sz="1800" dirty="0"/>
              <a:t>Weather Monitoring and forecasts</a:t>
            </a:r>
          </a:p>
          <a:p>
            <a:pPr lvl="2">
              <a:lnSpc>
                <a:spcPct val="110000"/>
              </a:lnSpc>
            </a:pPr>
            <a:r>
              <a:rPr lang="en-US" sz="1600" dirty="0"/>
              <a:t>Short-range and Long-range forecasting </a:t>
            </a:r>
          </a:p>
          <a:p>
            <a:pPr lvl="3">
              <a:lnSpc>
                <a:spcPct val="110000"/>
              </a:lnSpc>
            </a:pPr>
            <a:r>
              <a:rPr lang="en-US" sz="1400" dirty="0"/>
              <a:t>information exchange, analysis, display and decision support</a:t>
            </a:r>
          </a:p>
          <a:p>
            <a:pPr lvl="3">
              <a:lnSpc>
                <a:spcPct val="110000"/>
              </a:lnSpc>
            </a:pPr>
            <a:r>
              <a:rPr lang="en-US" sz="1400" dirty="0"/>
              <a:t>Service APIs, protocols and encodings (for CWB, WMO, NOAA-NWS)</a:t>
            </a:r>
          </a:p>
          <a:p>
            <a:pPr lvl="2">
              <a:lnSpc>
                <a:spcPct val="110000"/>
              </a:lnSpc>
            </a:pPr>
            <a:r>
              <a:rPr lang="en-US" sz="1600" dirty="0"/>
              <a:t>Sensors, data collection, processing capabilities</a:t>
            </a:r>
          </a:p>
          <a:p>
            <a:pPr lvl="1">
              <a:lnSpc>
                <a:spcPct val="110000"/>
              </a:lnSpc>
            </a:pPr>
            <a:r>
              <a:rPr lang="en-US" sz="1800" dirty="0"/>
              <a:t>Climate modeling for long-range impacts and prediction</a:t>
            </a:r>
          </a:p>
          <a:p>
            <a:pPr lvl="2">
              <a:lnSpc>
                <a:spcPct val="110000"/>
              </a:lnSpc>
            </a:pPr>
            <a:r>
              <a:rPr lang="en-US" sz="1600" dirty="0"/>
              <a:t>cloud processing and analysis</a:t>
            </a:r>
          </a:p>
          <a:p>
            <a:pPr lvl="2">
              <a:lnSpc>
                <a:spcPct val="110000"/>
              </a:lnSpc>
            </a:pPr>
            <a:r>
              <a:rPr lang="en-US" sz="1600" dirty="0"/>
              <a:t>Interfaces, protocols and encodings for Information storage, processing and retrieval</a:t>
            </a:r>
          </a:p>
          <a:p>
            <a:pPr>
              <a:lnSpc>
                <a:spcPct val="110000"/>
              </a:lnSpc>
            </a:pPr>
            <a:endParaRPr lang="en-US" dirty="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pic>
        <p:nvPicPr>
          <p:cNvPr id="5" name="Picture 4"/>
          <p:cNvPicPr>
            <a:picLocks noChangeAspect="1"/>
          </p:cNvPicPr>
          <p:nvPr/>
        </p:nvPicPr>
        <p:blipFill>
          <a:blip r:embed="rId2"/>
          <a:stretch>
            <a:fillRect/>
          </a:stretch>
        </p:blipFill>
        <p:spPr>
          <a:xfrm>
            <a:off x="5943600" y="1061517"/>
            <a:ext cx="3098800" cy="2367483"/>
          </a:xfrm>
          <a:prstGeom prst="rect">
            <a:avLst/>
          </a:prstGeom>
          <a:ln>
            <a:solidFill>
              <a:schemeClr val="tx1"/>
            </a:solidFill>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6019800" y="3810000"/>
            <a:ext cx="3048000" cy="2355272"/>
          </a:xfrm>
          <a:prstGeom prst="rect">
            <a:avLst/>
          </a:prstGeom>
        </p:spPr>
      </p:pic>
    </p:spTree>
    <p:extLst>
      <p:ext uri="{BB962C8B-B14F-4D97-AF65-F5344CB8AC3E}">
        <p14:creationId xmlns:p14="http://schemas.microsoft.com/office/powerpoint/2010/main" val="22054987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Tracking Agricultural </a:t>
            </a:r>
            <a:r>
              <a:rPr lang="en-US" sz="2800" dirty="0"/>
              <a:t>Impacts of Climate Variability and Change</a:t>
            </a:r>
          </a:p>
        </p:txBody>
      </p:sp>
      <p:sp>
        <p:nvSpPr>
          <p:cNvPr id="3" name="Content Placeholder 2"/>
          <p:cNvSpPr>
            <a:spLocks noGrp="1"/>
          </p:cNvSpPr>
          <p:nvPr>
            <p:ph idx="1"/>
          </p:nvPr>
        </p:nvSpPr>
        <p:spPr/>
        <p:txBody>
          <a:bodyPr/>
          <a:lstStyle/>
          <a:p>
            <a:r>
              <a:rPr lang="en-US" sz="2000" dirty="0" smtClean="0"/>
              <a:t>Develop and test services to track effects </a:t>
            </a:r>
            <a:r>
              <a:rPr lang="en-US" sz="2000" dirty="0"/>
              <a:t>of climate change and climate variability on US agriculture, a critical sector of the US economy and global food system that is uniquely susceptible to climate </a:t>
            </a:r>
            <a:r>
              <a:rPr lang="en-US" sz="2000" dirty="0" smtClean="0"/>
              <a:t>impacts</a:t>
            </a:r>
          </a:p>
          <a:p>
            <a:pPr lvl="1"/>
            <a:r>
              <a:rPr lang="en-US" sz="1800" dirty="0">
                <a:hlinkClick r:id="rId2"/>
              </a:rPr>
              <a:t>http://weather.msfc.nasa.gov/nca/NASA_NCA_Indicators_Solicitation_-</a:t>
            </a:r>
            <a:r>
              <a:rPr lang="en-US" sz="1800" dirty="0" smtClean="0">
                <a:hlinkClick r:id="rId2"/>
              </a:rPr>
              <a:t>_Ruane_Synopsis.html</a:t>
            </a:r>
            <a:endParaRPr lang="en-US" sz="1800" dirty="0" smtClean="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3879612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High-Resolution DEMs for LIDAR</a:t>
            </a:r>
            <a:endParaRPr lang="en-US" dirty="0"/>
          </a:p>
        </p:txBody>
      </p:sp>
      <p:sp>
        <p:nvSpPr>
          <p:cNvPr id="3" name="Content Placeholder 2"/>
          <p:cNvSpPr>
            <a:spLocks noGrp="1"/>
          </p:cNvSpPr>
          <p:nvPr>
            <p:ph idx="1"/>
          </p:nvPr>
        </p:nvSpPr>
        <p:spPr>
          <a:xfrm>
            <a:off x="346075" y="1219200"/>
            <a:ext cx="4606925" cy="4891088"/>
          </a:xfrm>
        </p:spPr>
        <p:txBody>
          <a:bodyPr/>
          <a:lstStyle/>
          <a:p>
            <a:r>
              <a:rPr lang="en-US" sz="2000" dirty="0"/>
              <a:t>P</a:t>
            </a:r>
            <a:r>
              <a:rPr lang="en-US" sz="2000" dirty="0" smtClean="0"/>
              <a:t>rototype </a:t>
            </a:r>
            <a:r>
              <a:rPr lang="en-US" sz="2000" dirty="0"/>
              <a:t>high resolution DEM based on </a:t>
            </a:r>
            <a:r>
              <a:rPr lang="en-US" sz="2000" dirty="0" smtClean="0"/>
              <a:t>LIDAR data </a:t>
            </a:r>
            <a:r>
              <a:rPr lang="en-US" sz="2000" dirty="0"/>
              <a:t>for flood inundation </a:t>
            </a:r>
            <a:r>
              <a:rPr lang="en-US" sz="2000" dirty="0" smtClean="0"/>
              <a:t>modeling</a:t>
            </a:r>
          </a:p>
          <a:p>
            <a:pPr lvl="1"/>
            <a:r>
              <a:rPr lang="en-US" sz="1800" dirty="0" smtClean="0"/>
              <a:t>DEMs </a:t>
            </a:r>
            <a:r>
              <a:rPr lang="en-US" sz="1800" dirty="0"/>
              <a:t>are voluminous (particularly high resolution ones) </a:t>
            </a:r>
            <a:endParaRPr lang="en-US" sz="1800" dirty="0" smtClean="0"/>
          </a:p>
          <a:p>
            <a:pPr lvl="1"/>
            <a:r>
              <a:rPr lang="en-US" sz="1800" dirty="0"/>
              <a:t>U</a:t>
            </a:r>
            <a:r>
              <a:rPr lang="en-US" sz="1800" dirty="0" smtClean="0"/>
              <a:t>seful </a:t>
            </a:r>
            <a:r>
              <a:rPr lang="en-US" sz="1800" dirty="0"/>
              <a:t>for state or local emergency management </a:t>
            </a:r>
            <a:r>
              <a:rPr lang="en-US" sz="1800" dirty="0" smtClean="0"/>
              <a:t>agencies</a:t>
            </a:r>
          </a:p>
          <a:p>
            <a:r>
              <a:rPr lang="en-US" sz="2000" dirty="0" smtClean="0"/>
              <a:t>Provide service interfaces for access to National data sets to support flood modeling</a:t>
            </a:r>
          </a:p>
          <a:p>
            <a:r>
              <a:rPr lang="en-US" sz="2000" dirty="0" smtClean="0"/>
              <a:t>Investigate and demonstrate use of derivative products to integrate geospatial with existing water resource observations</a:t>
            </a:r>
            <a:endParaRPr lang="en-US" sz="2000" dirty="0" smtClean="0"/>
          </a:p>
          <a:p>
            <a:endParaRPr lang="en-US" sz="2000" dirty="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
        <p:nvSpPr>
          <p:cNvPr id="6" name="TextBox 5"/>
          <p:cNvSpPr txBox="1"/>
          <p:nvPr/>
        </p:nvSpPr>
        <p:spPr>
          <a:xfrm>
            <a:off x="5181600" y="4267200"/>
            <a:ext cx="3569122" cy="444242"/>
          </a:xfrm>
          <a:prstGeom prst="rect">
            <a:avLst/>
          </a:prstGeom>
          <a:noFill/>
        </p:spPr>
        <p:txBody>
          <a:bodyPr wrap="square" rtlCol="0">
            <a:noAutofit/>
          </a:bodyPr>
          <a:lstStyle/>
          <a:p>
            <a:r>
              <a:rPr lang="en-US" dirty="0" smtClean="0"/>
              <a:t>USGS @</a:t>
            </a:r>
            <a:r>
              <a:rPr lang="en-US" dirty="0" err="1" smtClean="0"/>
              <a:t>ccess</a:t>
            </a:r>
            <a:r>
              <a:rPr lang="en-US" dirty="0" smtClean="0"/>
              <a:t> Summer 2013</a:t>
            </a:r>
          </a:p>
          <a:p>
            <a:r>
              <a:rPr lang="en-US" dirty="0"/>
              <a:t>http://</a:t>
            </a:r>
            <a:r>
              <a:rPr lang="en-US" dirty="0" err="1"/>
              <a:t>www.usgs.gov</a:t>
            </a:r>
            <a:r>
              <a:rPr lang="en-US" dirty="0"/>
              <a:t>/</a:t>
            </a:r>
            <a:r>
              <a:rPr lang="en-US" dirty="0" err="1"/>
              <a:t>core_science_systems</a:t>
            </a:r>
            <a:r>
              <a:rPr lang="en-US" dirty="0"/>
              <a:t>/access/summer_2013/article-6.html</a:t>
            </a:r>
            <a:endParaRPr lang="en-US" dirty="0" smtClean="0"/>
          </a:p>
        </p:txBody>
      </p:sp>
      <p:pic>
        <p:nvPicPr>
          <p:cNvPr id="7" name="Picture 6"/>
          <p:cNvPicPr>
            <a:picLocks noChangeAspect="1"/>
          </p:cNvPicPr>
          <p:nvPr/>
        </p:nvPicPr>
        <p:blipFill>
          <a:blip r:embed="rId2"/>
          <a:stretch>
            <a:fillRect/>
          </a:stretch>
        </p:blipFill>
        <p:spPr>
          <a:xfrm>
            <a:off x="4800600" y="3810000"/>
            <a:ext cx="3886200" cy="2466892"/>
          </a:xfrm>
          <a:prstGeom prst="rect">
            <a:avLst/>
          </a:prstGeom>
        </p:spPr>
      </p:pic>
      <p:pic>
        <p:nvPicPr>
          <p:cNvPr id="8" name="Picture 7"/>
          <p:cNvPicPr>
            <a:picLocks noChangeAspect="1"/>
          </p:cNvPicPr>
          <p:nvPr/>
        </p:nvPicPr>
        <p:blipFill>
          <a:blip r:embed="rId3"/>
          <a:stretch>
            <a:fillRect/>
          </a:stretch>
        </p:blipFill>
        <p:spPr>
          <a:xfrm>
            <a:off x="4978400" y="1295400"/>
            <a:ext cx="3657600" cy="2194560"/>
          </a:xfrm>
          <a:prstGeom prst="rect">
            <a:avLst/>
          </a:prstGeom>
        </p:spPr>
      </p:pic>
      <p:sp>
        <p:nvSpPr>
          <p:cNvPr id="9" name="TextBox 8"/>
          <p:cNvSpPr txBox="1"/>
          <p:nvPr/>
        </p:nvSpPr>
        <p:spPr>
          <a:xfrm>
            <a:off x="4953000" y="3429000"/>
            <a:ext cx="3657599" cy="335102"/>
          </a:xfrm>
          <a:prstGeom prst="rect">
            <a:avLst/>
          </a:prstGeom>
          <a:noFill/>
        </p:spPr>
        <p:txBody>
          <a:bodyPr wrap="none" rtlCol="0">
            <a:noAutofit/>
          </a:bodyPr>
          <a:lstStyle/>
          <a:p>
            <a:r>
              <a:rPr lang="en-US" dirty="0" smtClean="0">
                <a:solidFill>
                  <a:srgbClr val="666666"/>
                </a:solidFill>
              </a:rPr>
              <a:t>USGS The National Map – Elevation</a:t>
            </a:r>
          </a:p>
          <a:p>
            <a:r>
              <a:rPr lang="en-US" dirty="0">
                <a:solidFill>
                  <a:srgbClr val="666666"/>
                </a:solidFill>
              </a:rPr>
              <a:t>http://</a:t>
            </a:r>
            <a:r>
              <a:rPr lang="en-US" dirty="0" err="1">
                <a:solidFill>
                  <a:srgbClr val="666666"/>
                </a:solidFill>
              </a:rPr>
              <a:t>nationalmap.gov</a:t>
            </a:r>
            <a:r>
              <a:rPr lang="en-US" dirty="0">
                <a:solidFill>
                  <a:srgbClr val="666666"/>
                </a:solidFill>
              </a:rPr>
              <a:t>/</a:t>
            </a:r>
            <a:r>
              <a:rPr lang="en-US" dirty="0" err="1">
                <a:solidFill>
                  <a:srgbClr val="666666"/>
                </a:solidFill>
              </a:rPr>
              <a:t>elevation.html</a:t>
            </a:r>
            <a:endParaRPr lang="en-US" dirty="0" smtClean="0">
              <a:solidFill>
                <a:srgbClr val="666666"/>
              </a:solidFill>
            </a:endParaRPr>
          </a:p>
        </p:txBody>
      </p:sp>
      <p:sp>
        <p:nvSpPr>
          <p:cNvPr id="10" name="TextBox 9"/>
          <p:cNvSpPr txBox="1"/>
          <p:nvPr/>
        </p:nvSpPr>
        <p:spPr>
          <a:xfrm>
            <a:off x="5029200" y="6172200"/>
            <a:ext cx="3657600" cy="304800"/>
          </a:xfrm>
          <a:prstGeom prst="rect">
            <a:avLst/>
          </a:prstGeom>
          <a:noFill/>
        </p:spPr>
        <p:txBody>
          <a:bodyPr wrap="square" rtlCol="0">
            <a:noAutofit/>
          </a:bodyPr>
          <a:lstStyle/>
          <a:p>
            <a:r>
              <a:rPr lang="en-US" dirty="0" smtClean="0">
                <a:solidFill>
                  <a:srgbClr val="666666"/>
                </a:solidFill>
              </a:rPr>
              <a:t>DOI Dam Breach Analysis and Flood </a:t>
            </a:r>
            <a:r>
              <a:rPr lang="en-US" dirty="0" smtClean="0">
                <a:solidFill>
                  <a:srgbClr val="666666"/>
                </a:solidFill>
              </a:rPr>
              <a:t>Inundation for Lakes Ellsworth and </a:t>
            </a:r>
            <a:r>
              <a:rPr lang="en-US" dirty="0" err="1" smtClean="0">
                <a:solidFill>
                  <a:srgbClr val="666666"/>
                </a:solidFill>
              </a:rPr>
              <a:t>Lawtaonka</a:t>
            </a:r>
            <a:r>
              <a:rPr lang="en-US" dirty="0" smtClean="0">
                <a:solidFill>
                  <a:srgbClr val="666666"/>
                </a:solidFill>
              </a:rPr>
              <a:t> near Lawton, OK</a:t>
            </a:r>
            <a:endParaRPr lang="en-US" dirty="0" smtClean="0">
              <a:solidFill>
                <a:srgbClr val="666666"/>
              </a:solidFill>
            </a:endParaRPr>
          </a:p>
        </p:txBody>
      </p:sp>
    </p:spTree>
    <p:extLst>
      <p:ext uri="{BB962C8B-B14F-4D97-AF65-F5344CB8AC3E}">
        <p14:creationId xmlns:p14="http://schemas.microsoft.com/office/powerpoint/2010/main" val="1317810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High-Resolution DEMs for LIDAR</a:t>
            </a:r>
          </a:p>
        </p:txBody>
      </p:sp>
      <p:sp>
        <p:nvSpPr>
          <p:cNvPr id="3" name="Content Placeholder 2"/>
          <p:cNvSpPr>
            <a:spLocks noGrp="1"/>
          </p:cNvSpPr>
          <p:nvPr>
            <p:ph idx="1"/>
          </p:nvPr>
        </p:nvSpPr>
        <p:spPr/>
        <p:txBody>
          <a:bodyPr/>
          <a:lstStyle/>
          <a:p>
            <a:r>
              <a:rPr lang="en-US" dirty="0" smtClean="0"/>
              <a:t>Web Coverage Tile Service</a:t>
            </a:r>
          </a:p>
          <a:p>
            <a:pPr lvl="1"/>
            <a:r>
              <a:rPr lang="en-US" dirty="0" smtClean="0"/>
              <a:t>Test and demonstrate use with filtering</a:t>
            </a:r>
          </a:p>
          <a:p>
            <a:pPr lvl="2"/>
            <a:r>
              <a:rPr lang="en-US" dirty="0" smtClean="0"/>
              <a:t>Ex</a:t>
            </a:r>
            <a:r>
              <a:rPr lang="en-US" dirty="0"/>
              <a:t>. retrieve only areas where elevation is less than </a:t>
            </a:r>
            <a:r>
              <a:rPr lang="en-US" dirty="0" smtClean="0"/>
              <a:t>“X” </a:t>
            </a:r>
            <a:r>
              <a:rPr lang="en-US" dirty="0"/>
              <a:t>feet</a:t>
            </a:r>
            <a:r>
              <a:rPr lang="en-US" dirty="0" smtClean="0"/>
              <a:t>.</a:t>
            </a:r>
          </a:p>
          <a:p>
            <a:pPr lvl="2"/>
            <a:r>
              <a:rPr lang="en-US" dirty="0" smtClean="0"/>
              <a:t>Background</a:t>
            </a:r>
            <a:endParaRPr lang="en-US" dirty="0" smtClean="0"/>
          </a:p>
          <a:p>
            <a:pPr lvl="3"/>
            <a:r>
              <a:rPr lang="en-US" dirty="0"/>
              <a:t>12-155, OWS-9 OWS Innovations WCS for LIDAR </a:t>
            </a:r>
            <a:r>
              <a:rPr lang="en-US" dirty="0" smtClean="0"/>
              <a:t>ER</a:t>
            </a:r>
          </a:p>
          <a:p>
            <a:pPr lvl="3"/>
            <a:r>
              <a:rPr lang="en-US" dirty="0" smtClean="0"/>
              <a:t>Revisit formation of Web Coverage Tile service SWG?</a:t>
            </a:r>
            <a:endParaRPr lang="en-US" dirty="0"/>
          </a:p>
          <a:p>
            <a:r>
              <a:rPr lang="en-US" dirty="0"/>
              <a:t>Prepare a </a:t>
            </a:r>
            <a:r>
              <a:rPr lang="en-US" dirty="0" err="1"/>
              <a:t>GeoPackage</a:t>
            </a:r>
            <a:r>
              <a:rPr lang="en-US" dirty="0"/>
              <a:t> containing a selected set of tiles from a LIDAR dataset that matches the filter requirements. </a:t>
            </a:r>
          </a:p>
          <a:p>
            <a:pPr lvl="1"/>
            <a:r>
              <a:rPr lang="en-US" dirty="0"/>
              <a:t>Provide to another user who can use the GPKG in a disconnected or low bandwidth network environment (ex. for use in the field for survey and analysis)</a:t>
            </a:r>
          </a:p>
          <a:p>
            <a:endParaRPr lang="en-US" dirty="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1395483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&amp; EPA Climate </a:t>
            </a:r>
            <a:r>
              <a:rPr lang="en-US" dirty="0" smtClean="0"/>
              <a:t>Indicators</a:t>
            </a:r>
            <a:endParaRPr lang="en-US" dirty="0"/>
          </a:p>
        </p:txBody>
      </p:sp>
      <p:sp>
        <p:nvSpPr>
          <p:cNvPr id="3" name="Content Placeholder 2"/>
          <p:cNvSpPr>
            <a:spLocks noGrp="1"/>
          </p:cNvSpPr>
          <p:nvPr>
            <p:ph idx="1"/>
          </p:nvPr>
        </p:nvSpPr>
        <p:spPr/>
        <p:txBody>
          <a:bodyPr/>
          <a:lstStyle/>
          <a:p>
            <a:r>
              <a:rPr lang="en-US" dirty="0" smtClean="0"/>
              <a:t>Develop Services </a:t>
            </a:r>
            <a:r>
              <a:rPr lang="en-US" dirty="0"/>
              <a:t>and analysis for climate indicators</a:t>
            </a:r>
          </a:p>
          <a:p>
            <a:pPr lvl="1"/>
            <a:r>
              <a:rPr lang="en-US" dirty="0"/>
              <a:t>C</a:t>
            </a:r>
            <a:r>
              <a:rPr lang="en-US" dirty="0" smtClean="0"/>
              <a:t>limate </a:t>
            </a:r>
            <a:r>
              <a:rPr lang="en-US" dirty="0"/>
              <a:t>indicator data </a:t>
            </a:r>
            <a:r>
              <a:rPr lang="en-US" dirty="0" smtClean="0"/>
              <a:t>sets</a:t>
            </a:r>
            <a:endParaRPr lang="en-US" dirty="0"/>
          </a:p>
          <a:p>
            <a:pPr lvl="1"/>
            <a:r>
              <a:rPr lang="en-US" dirty="0" smtClean="0"/>
              <a:t>Currently there are </a:t>
            </a:r>
            <a:r>
              <a:rPr lang="en-US" dirty="0" smtClean="0"/>
              <a:t>no </a:t>
            </a:r>
            <a:r>
              <a:rPr lang="en-US" dirty="0"/>
              <a:t>standard processes for managing, distributing, or visualizing </a:t>
            </a:r>
            <a:r>
              <a:rPr lang="en-US" dirty="0" smtClean="0"/>
              <a:t>them</a:t>
            </a:r>
          </a:p>
          <a:p>
            <a:r>
              <a:rPr lang="en-US" dirty="0" smtClean="0"/>
              <a:t>Program Resources</a:t>
            </a:r>
            <a:endParaRPr lang="en-US" dirty="0"/>
          </a:p>
          <a:p>
            <a:pPr lvl="1"/>
            <a:r>
              <a:rPr lang="en-US" dirty="0"/>
              <a:t>US Global Change Research Program</a:t>
            </a:r>
          </a:p>
          <a:p>
            <a:pPr lvl="2"/>
            <a:r>
              <a:rPr lang="en-US" u="sng" dirty="0">
                <a:hlinkClick r:id="rId2"/>
              </a:rPr>
              <a:t>http://www.globalchange.gov/what-we-do/assessment/indicators</a:t>
            </a:r>
          </a:p>
          <a:p>
            <a:pPr lvl="1"/>
            <a:r>
              <a:rPr lang="en-US" dirty="0"/>
              <a:t>NASA’s Activities for the National Climate Assessment</a:t>
            </a:r>
          </a:p>
          <a:p>
            <a:pPr lvl="2"/>
            <a:r>
              <a:rPr lang="en-US" u="sng" dirty="0">
                <a:hlinkClick r:id="rId3"/>
              </a:rPr>
              <a:t>http://weather.msfc.nasa.gov/nca/NASA_NCA_Indicators_Solicitation_-_Selected_Proposals.html</a:t>
            </a:r>
            <a:endParaRPr lang="en-US" dirty="0"/>
          </a:p>
          <a:p>
            <a:endParaRPr lang="en-US" dirty="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1033159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NASA &amp; EPA Key </a:t>
            </a:r>
            <a:r>
              <a:rPr lang="en-US" dirty="0" smtClean="0"/>
              <a:t>Climate </a:t>
            </a:r>
            <a:r>
              <a:rPr lang="en-US" dirty="0"/>
              <a:t>Indicators</a:t>
            </a:r>
          </a:p>
        </p:txBody>
      </p:sp>
      <p:sp>
        <p:nvSpPr>
          <p:cNvPr id="3" name="Content Placeholder 2"/>
          <p:cNvSpPr>
            <a:spLocks noGrp="1"/>
          </p:cNvSpPr>
          <p:nvPr>
            <p:ph idx="1"/>
          </p:nvPr>
        </p:nvSpPr>
        <p:spPr/>
        <p:txBody>
          <a:bodyPr/>
          <a:lstStyle/>
          <a:p>
            <a:r>
              <a:rPr lang="en-US" dirty="0"/>
              <a:t>Indicators take a variety of forms—maps, time series, arbitrary measures per country/region/state/zip code/</a:t>
            </a:r>
            <a:r>
              <a:rPr lang="en-US" dirty="0" err="1"/>
              <a:t>etc</a:t>
            </a:r>
            <a:endParaRPr lang="en-US" dirty="0"/>
          </a:p>
          <a:p>
            <a:pPr lvl="1"/>
            <a:r>
              <a:rPr lang="en-US" u="sng" dirty="0">
                <a:hlinkClick r:id="rId2"/>
              </a:rPr>
              <a:t>http://climate.nasa.gov/key_indicators/</a:t>
            </a:r>
          </a:p>
          <a:p>
            <a:pPr lvl="1"/>
            <a:r>
              <a:rPr lang="en-US" u="sng" dirty="0">
                <a:hlinkClick r:id="rId3"/>
              </a:rPr>
              <a:t>http://www.epa.gov/climatechange/science/indicators/</a:t>
            </a:r>
          </a:p>
          <a:p>
            <a:pPr lvl="1"/>
            <a:r>
              <a:rPr lang="en-US" u="sng" dirty="0">
                <a:hlinkClick r:id="rId4"/>
              </a:rPr>
              <a:t>http://www.climate.gov/maps-data</a:t>
            </a:r>
          </a:p>
          <a:p>
            <a:r>
              <a:rPr lang="en-US" dirty="0" smtClean="0"/>
              <a:t>Currently indicators </a:t>
            </a:r>
            <a:r>
              <a:rPr lang="en-US" dirty="0"/>
              <a:t>are 'owned' by their PI and distributed/visualized/etc. only by </a:t>
            </a:r>
            <a:r>
              <a:rPr lang="en-US" dirty="0" smtClean="0"/>
              <a:t>them</a:t>
            </a:r>
          </a:p>
          <a:p>
            <a:pPr lvl="1"/>
            <a:r>
              <a:rPr lang="en-US" dirty="0" smtClean="0"/>
              <a:t>Investigate various ways </a:t>
            </a:r>
            <a:r>
              <a:rPr lang="en-US" dirty="0"/>
              <a:t>to represent, harvest, distribute, visualize </a:t>
            </a:r>
            <a:endParaRPr lang="en-US" dirty="0" smtClean="0"/>
          </a:p>
          <a:p>
            <a:pPr lvl="1"/>
            <a:r>
              <a:rPr lang="en-US" dirty="0"/>
              <a:t>P</a:t>
            </a:r>
            <a:r>
              <a:rPr lang="en-US" dirty="0" smtClean="0"/>
              <a:t>articular </a:t>
            </a:r>
            <a:r>
              <a:rPr lang="en-US" dirty="0"/>
              <a:t>interest in bringing them together </a:t>
            </a:r>
            <a:endParaRPr lang="en-US" dirty="0" smtClean="0"/>
          </a:p>
          <a:p>
            <a:pPr lvl="2"/>
            <a:r>
              <a:rPr lang="en-US" dirty="0" smtClean="0"/>
              <a:t>Ex. which </a:t>
            </a:r>
            <a:r>
              <a:rPr lang="en-US" dirty="0"/>
              <a:t>regions have indicator X and indicator Y exceeding some threshold</a:t>
            </a:r>
            <a:r>
              <a:rPr lang="en-US" dirty="0" smtClean="0"/>
              <a:t>?</a:t>
            </a:r>
          </a:p>
          <a:p>
            <a:pPr lvl="1"/>
            <a:r>
              <a:rPr lang="en-US" dirty="0" smtClean="0"/>
              <a:t>Develop </a:t>
            </a:r>
            <a:r>
              <a:rPr lang="en-US" dirty="0"/>
              <a:t>standards for the indicators </a:t>
            </a:r>
            <a:endParaRPr lang="en-US" dirty="0" smtClean="0"/>
          </a:p>
          <a:p>
            <a:pPr lvl="2"/>
            <a:r>
              <a:rPr lang="en-US" dirty="0"/>
              <a:t>A</a:t>
            </a:r>
            <a:r>
              <a:rPr lang="en-US" dirty="0" smtClean="0"/>
              <a:t>dopting</a:t>
            </a:r>
            <a:r>
              <a:rPr lang="en-US" dirty="0"/>
              <a:t>/encapsulating existing standards where </a:t>
            </a:r>
            <a:r>
              <a:rPr lang="en-US" dirty="0" smtClean="0"/>
              <a:t>possible</a:t>
            </a:r>
            <a:endParaRPr lang="en-US" dirty="0"/>
          </a:p>
          <a:p>
            <a:pPr lvl="1"/>
            <a:endParaRPr lang="en-US" dirty="0"/>
          </a:p>
          <a:p>
            <a:pPr lvl="1"/>
            <a:endParaRPr lang="en-US" dirty="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2969936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lstStyle/>
          <a:p>
            <a:r>
              <a:rPr lang="en-US" sz="3200" dirty="0" smtClean="0"/>
              <a:t>CHISP-1</a:t>
            </a:r>
          </a:p>
          <a:p>
            <a:pPr lvl="1"/>
            <a:r>
              <a:rPr lang="en-US" sz="2800" dirty="0" smtClean="0"/>
              <a:t>completed April 2013</a:t>
            </a:r>
          </a:p>
          <a:p>
            <a:r>
              <a:rPr lang="en-US" sz="3200" dirty="0" smtClean="0"/>
              <a:t>Hydro in </a:t>
            </a:r>
            <a:r>
              <a:rPr lang="en-US" sz="3200" dirty="0" err="1" smtClean="0"/>
              <a:t>Testbed</a:t>
            </a:r>
            <a:r>
              <a:rPr lang="en-US" sz="3200" dirty="0" smtClean="0"/>
              <a:t> 10 and 11 </a:t>
            </a:r>
          </a:p>
          <a:p>
            <a:pPr lvl="1"/>
            <a:r>
              <a:rPr lang="en-US" sz="2800" dirty="0" smtClean="0"/>
              <a:t>Semantic Interoperability across Hydro Models (NHN and NHD+) Using HY-Features</a:t>
            </a:r>
          </a:p>
          <a:p>
            <a:r>
              <a:rPr lang="en-US" sz="3200" dirty="0" err="1" smtClean="0"/>
              <a:t>Testbed</a:t>
            </a:r>
            <a:r>
              <a:rPr lang="en-US" sz="3200" dirty="0" smtClean="0"/>
              <a:t> 11</a:t>
            </a:r>
          </a:p>
          <a:p>
            <a:pPr lvl="1"/>
            <a:r>
              <a:rPr lang="en-US" sz="2800" dirty="0" smtClean="0"/>
              <a:t>Hydro and Climate Resilience Thread</a:t>
            </a:r>
          </a:p>
          <a:p>
            <a:endParaRPr lang="en-US" sz="3200" dirty="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14008797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EPA Climate Change Indicators</a:t>
            </a:r>
            <a:endParaRPr lang="en-US" dirty="0"/>
          </a:p>
        </p:txBody>
      </p:sp>
      <p:sp>
        <p:nvSpPr>
          <p:cNvPr id="3" name="Content Placeholder 2"/>
          <p:cNvSpPr>
            <a:spLocks noGrp="1"/>
          </p:cNvSpPr>
          <p:nvPr>
            <p:ph idx="1"/>
          </p:nvPr>
        </p:nvSpPr>
        <p:spPr/>
        <p:txBody>
          <a:bodyPr/>
          <a:lstStyle/>
          <a:p>
            <a:r>
              <a:rPr lang="en-US" dirty="0" smtClean="0"/>
              <a:t>30 </a:t>
            </a:r>
            <a:r>
              <a:rPr lang="en-US" dirty="0"/>
              <a:t>indicators to help </a:t>
            </a:r>
            <a:r>
              <a:rPr lang="en-US" dirty="0" smtClean="0"/>
              <a:t>understand </a:t>
            </a:r>
            <a:r>
              <a:rPr lang="en-US" dirty="0"/>
              <a:t>observed long-term trends related to the causes and effects of climate </a:t>
            </a:r>
            <a:r>
              <a:rPr lang="en-US" dirty="0" smtClean="0"/>
              <a:t>change</a:t>
            </a:r>
          </a:p>
          <a:p>
            <a:r>
              <a:rPr lang="en-US" dirty="0" smtClean="0"/>
              <a:t>describes </a:t>
            </a:r>
            <a:r>
              <a:rPr lang="en-US" dirty="0"/>
              <a:t>the significance of these trends and their possible consequences for people, the environment, and </a:t>
            </a:r>
            <a:r>
              <a:rPr lang="en-US" dirty="0" smtClean="0"/>
              <a:t>society</a:t>
            </a:r>
          </a:p>
          <a:p>
            <a:r>
              <a:rPr lang="en-US" dirty="0" smtClean="0"/>
              <a:t>Most </a:t>
            </a:r>
            <a:r>
              <a:rPr lang="en-US" dirty="0"/>
              <a:t>indicators focus on the United States, but some include global trends to provide context or a basis for </a:t>
            </a:r>
            <a:r>
              <a:rPr lang="en-US" dirty="0" smtClean="0"/>
              <a:t>comparison</a:t>
            </a:r>
          </a:p>
          <a:p>
            <a:r>
              <a:rPr lang="en-US" dirty="0" smtClean="0"/>
              <a:t>Link and report:</a:t>
            </a:r>
          </a:p>
          <a:p>
            <a:pPr lvl="1"/>
            <a:r>
              <a:rPr lang="en-US" dirty="0" smtClean="0">
                <a:hlinkClick r:id="rId2"/>
              </a:rPr>
              <a:t>http://www.epa.gov/climatechange/science/indicators/</a:t>
            </a:r>
            <a:endParaRPr lang="en-US" dirty="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3739999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Resilience Scenario</a:t>
            </a:r>
            <a:endParaRPr lang="en-US" dirty="0"/>
          </a:p>
        </p:txBody>
      </p:sp>
      <p:sp>
        <p:nvSpPr>
          <p:cNvPr id="3" name="Content Placeholder 2"/>
          <p:cNvSpPr>
            <a:spLocks noGrp="1"/>
          </p:cNvSpPr>
          <p:nvPr>
            <p:ph idx="1"/>
          </p:nvPr>
        </p:nvSpPr>
        <p:spPr/>
        <p:txBody>
          <a:bodyPr/>
          <a:lstStyle/>
          <a:p>
            <a:r>
              <a:rPr lang="en-US" dirty="0" smtClean="0"/>
              <a:t>Coastal Inundation / flooding event resulting from climate change that affect population centers and infrastructure</a:t>
            </a:r>
            <a:endParaRPr lang="en-US" dirty="0"/>
          </a:p>
          <a:p>
            <a:pPr lvl="1"/>
            <a:r>
              <a:rPr lang="en-US" dirty="0" smtClean="0"/>
              <a:t>NASA</a:t>
            </a:r>
          </a:p>
          <a:p>
            <a:pPr lvl="1"/>
            <a:r>
              <a:rPr lang="en-US" dirty="0" smtClean="0"/>
              <a:t>Taiwanese Ministry</a:t>
            </a:r>
          </a:p>
          <a:p>
            <a:pPr lvl="1"/>
            <a:r>
              <a:rPr lang="en-US" dirty="0" smtClean="0"/>
              <a:t>Australia</a:t>
            </a:r>
          </a:p>
          <a:p>
            <a:pPr lvl="1"/>
            <a:r>
              <a:rPr lang="en-US" dirty="0" smtClean="0"/>
              <a:t>Others </a:t>
            </a:r>
            <a:r>
              <a:rPr lang="en-US" dirty="0" smtClean="0"/>
              <a:t>to provide </a:t>
            </a:r>
            <a:r>
              <a:rPr lang="en-US" dirty="0" smtClean="0"/>
              <a:t>ideas</a:t>
            </a:r>
            <a:endParaRPr lang="en-US" dirty="0" smtClean="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3716921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Hydrology Mapping and Semantics</a:t>
            </a:r>
            <a:endParaRPr lang="en-US" dirty="0"/>
          </a:p>
        </p:txBody>
      </p:sp>
      <p:sp>
        <p:nvSpPr>
          <p:cNvPr id="3" name="Content Placeholder 2"/>
          <p:cNvSpPr>
            <a:spLocks noGrp="1"/>
          </p:cNvSpPr>
          <p:nvPr>
            <p:ph idx="1"/>
          </p:nvPr>
        </p:nvSpPr>
        <p:spPr/>
        <p:txBody>
          <a:bodyPr/>
          <a:lstStyle/>
          <a:p>
            <a:r>
              <a:rPr lang="en-US" dirty="0"/>
              <a:t>Develop </a:t>
            </a:r>
            <a:r>
              <a:rPr lang="en-US" dirty="0" smtClean="0"/>
              <a:t>hydrology </a:t>
            </a:r>
            <a:r>
              <a:rPr lang="en-US" dirty="0"/>
              <a:t>model (ex. NHN and NHD+) descriptions using semantic technologies (ontologies, RDF/OWL) </a:t>
            </a:r>
            <a:r>
              <a:rPr lang="en-US" dirty="0" smtClean="0"/>
              <a:t>(build on </a:t>
            </a:r>
            <a:r>
              <a:rPr lang="en-US" dirty="0" err="1" smtClean="0"/>
              <a:t>Testbed</a:t>
            </a:r>
            <a:r>
              <a:rPr lang="en-US" dirty="0" smtClean="0"/>
              <a:t> 10 results)</a:t>
            </a:r>
          </a:p>
          <a:p>
            <a:pPr lvl="1"/>
            <a:r>
              <a:rPr lang="en-US" dirty="0" smtClean="0"/>
              <a:t>semantic </a:t>
            </a:r>
            <a:r>
              <a:rPr lang="en-US" dirty="0"/>
              <a:t>mappings of concepts from model to </a:t>
            </a:r>
            <a:r>
              <a:rPr lang="en-US" dirty="0" smtClean="0"/>
              <a:t>model</a:t>
            </a:r>
          </a:p>
          <a:p>
            <a:r>
              <a:rPr lang="en-US" dirty="0" smtClean="0"/>
              <a:t>Integrate Hydrologic features and model mapping concepts with Gazetteer storage and discovery</a:t>
            </a:r>
          </a:p>
          <a:p>
            <a:r>
              <a:rPr lang="en-US" dirty="0" smtClean="0"/>
              <a:t>Develop </a:t>
            </a:r>
            <a:r>
              <a:rPr lang="en-US" dirty="0"/>
              <a:t>and </a:t>
            </a:r>
            <a:r>
              <a:rPr lang="en-US" dirty="0" smtClean="0"/>
              <a:t>demonstrate semantic </a:t>
            </a:r>
            <a:r>
              <a:rPr lang="en-US" dirty="0"/>
              <a:t>mediation </a:t>
            </a:r>
            <a:r>
              <a:rPr lang="en-US" dirty="0" smtClean="0"/>
              <a:t>service</a:t>
            </a:r>
            <a:endParaRPr lang="en-US" dirty="0" smtClean="0"/>
          </a:p>
          <a:p>
            <a:pPr lvl="1"/>
            <a:r>
              <a:rPr lang="en-US" dirty="0" smtClean="0"/>
              <a:t>based </a:t>
            </a:r>
            <a:r>
              <a:rPr lang="en-US" dirty="0"/>
              <a:t>on SPARQL </a:t>
            </a:r>
            <a:endParaRPr lang="en-US" dirty="0" smtClean="0"/>
          </a:p>
          <a:p>
            <a:pPr lvl="1"/>
            <a:r>
              <a:rPr lang="en-US" dirty="0" smtClean="0"/>
              <a:t>support </a:t>
            </a:r>
            <a:r>
              <a:rPr lang="en-US" dirty="0"/>
              <a:t>queries by users for concepts across different </a:t>
            </a:r>
            <a:r>
              <a:rPr lang="en-US" dirty="0" smtClean="0"/>
              <a:t>models</a:t>
            </a:r>
          </a:p>
          <a:p>
            <a:pPr lvl="1"/>
            <a:r>
              <a:rPr lang="en-US" dirty="0" smtClean="0"/>
              <a:t>return </a:t>
            </a:r>
            <a:r>
              <a:rPr lang="en-US" dirty="0"/>
              <a:t>associated concepts and </a:t>
            </a:r>
            <a:r>
              <a:rPr lang="en-US" dirty="0" smtClean="0"/>
              <a:t>features in selected target model</a:t>
            </a:r>
          </a:p>
          <a:p>
            <a:pPr marL="0" indent="0">
              <a:buNone/>
            </a:pPr>
            <a:endParaRPr lang="en-US" dirty="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795831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Harmonization </a:t>
            </a:r>
            <a:r>
              <a:rPr lang="en-US" dirty="0" smtClean="0"/>
              <a:t>– SGIP &amp; NIST</a:t>
            </a:r>
            <a:endParaRPr lang="en-US" dirty="0"/>
          </a:p>
        </p:txBody>
      </p:sp>
      <p:sp>
        <p:nvSpPr>
          <p:cNvPr id="3" name="Content Placeholder 2"/>
          <p:cNvSpPr>
            <a:spLocks noGrp="1"/>
          </p:cNvSpPr>
          <p:nvPr>
            <p:ph idx="1"/>
          </p:nvPr>
        </p:nvSpPr>
        <p:spPr/>
        <p:txBody>
          <a:bodyPr/>
          <a:lstStyle/>
          <a:p>
            <a:pPr marL="0" indent="0">
              <a:buNone/>
            </a:pPr>
            <a:r>
              <a:rPr lang="en-US" sz="2000" dirty="0" smtClean="0"/>
              <a:t>Major </a:t>
            </a:r>
            <a:r>
              <a:rPr lang="en-US" sz="2000" dirty="0"/>
              <a:t>standards efforts </a:t>
            </a:r>
            <a:r>
              <a:rPr lang="en-US" sz="2000" dirty="0" smtClean="0"/>
              <a:t>to harmonize information </a:t>
            </a:r>
            <a:r>
              <a:rPr lang="en-US" sz="2000" dirty="0"/>
              <a:t>models for weather and environmental </a:t>
            </a:r>
            <a:r>
              <a:rPr lang="en-US" sz="2000" dirty="0" smtClean="0"/>
              <a:t>data</a:t>
            </a:r>
          </a:p>
          <a:p>
            <a:pPr marL="0" indent="0">
              <a:buNone/>
            </a:pPr>
            <a:endParaRPr lang="en-US" sz="2000" dirty="0"/>
          </a:p>
          <a:p>
            <a:pPr lvl="0"/>
            <a:r>
              <a:rPr lang="en-US" sz="2000" dirty="0"/>
              <a:t>WMO/METCE/</a:t>
            </a:r>
            <a:r>
              <a:rPr lang="en-US" sz="2000" dirty="0" smtClean="0"/>
              <a:t>IWXXM</a:t>
            </a:r>
          </a:p>
          <a:p>
            <a:pPr lvl="1"/>
            <a:r>
              <a:rPr lang="en-US" sz="1600" dirty="0" smtClean="0"/>
              <a:t>largest </a:t>
            </a:r>
            <a:r>
              <a:rPr lang="en-US" sz="1600" dirty="0"/>
              <a:t>body of work on information content, phenomena, and code lists</a:t>
            </a:r>
          </a:p>
          <a:p>
            <a:pPr lvl="0"/>
            <a:r>
              <a:rPr lang="en-US" sz="2000" dirty="0"/>
              <a:t>IEC 62325 </a:t>
            </a:r>
            <a:endParaRPr lang="en-US" sz="2000" dirty="0" smtClean="0"/>
          </a:p>
          <a:p>
            <a:pPr lvl="1"/>
            <a:r>
              <a:rPr lang="en-US" sz="1600" dirty="0" smtClean="0"/>
              <a:t>new </a:t>
            </a:r>
            <a:r>
              <a:rPr lang="en-US" sz="1600" dirty="0"/>
              <a:t>top down look at weather information modeling covering alerts as well as weather and environmental information and several non-aviation related phenomena</a:t>
            </a:r>
          </a:p>
          <a:p>
            <a:pPr lvl="0"/>
            <a:r>
              <a:rPr lang="en-US" sz="2000" dirty="0"/>
              <a:t>IEC 61850/61400 </a:t>
            </a:r>
            <a:endParaRPr lang="en-US" sz="2000" dirty="0" smtClean="0"/>
          </a:p>
          <a:p>
            <a:pPr lvl="1"/>
            <a:r>
              <a:rPr lang="en-US" sz="1600" dirty="0" smtClean="0"/>
              <a:t>adds </a:t>
            </a:r>
            <a:r>
              <a:rPr lang="en-US" sz="1600" dirty="0"/>
              <a:t>a SCADA view to weather information of interest for distributed energy resources (DER)</a:t>
            </a:r>
          </a:p>
          <a:p>
            <a:pPr lvl="0"/>
            <a:r>
              <a:rPr lang="en-US" sz="2000" dirty="0"/>
              <a:t>National </a:t>
            </a:r>
            <a:r>
              <a:rPr lang="en-US" sz="2000" dirty="0" err="1"/>
              <a:t>Mesonet</a:t>
            </a:r>
            <a:r>
              <a:rPr lang="en-US" sz="2000" dirty="0"/>
              <a:t> Consortium </a:t>
            </a:r>
            <a:endParaRPr lang="en-US" sz="2000" dirty="0" smtClean="0"/>
          </a:p>
          <a:p>
            <a:pPr lvl="1"/>
            <a:r>
              <a:rPr lang="en-US" sz="1600" dirty="0" smtClean="0"/>
              <a:t>large </a:t>
            </a:r>
            <a:r>
              <a:rPr lang="en-US" sz="1600" dirty="0"/>
              <a:t>volume </a:t>
            </a:r>
            <a:r>
              <a:rPr lang="en-US" sz="1600" dirty="0" err="1"/>
              <a:t>mesonet</a:t>
            </a:r>
            <a:r>
              <a:rPr lang="en-US" sz="1600" dirty="0"/>
              <a:t> scale weather data models with rich “metadata” model offering quality of data </a:t>
            </a:r>
            <a:r>
              <a:rPr lang="en-US" sz="1600" dirty="0" smtClean="0"/>
              <a:t>focus</a:t>
            </a:r>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6609870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Harmonization </a:t>
            </a:r>
            <a:r>
              <a:rPr lang="en-US" dirty="0" smtClean="0"/>
              <a:t>– SGIP &amp; NIST</a:t>
            </a:r>
            <a:r>
              <a:rPr lang="en-US" dirty="0" smtClean="0"/>
              <a:t/>
            </a:r>
            <a:br>
              <a:rPr lang="en-US" dirty="0" smtClean="0"/>
            </a:br>
            <a:r>
              <a:rPr lang="en-US" dirty="0" smtClean="0"/>
              <a:t>Use Cases</a:t>
            </a:r>
            <a:endParaRPr lang="en-US" dirty="0"/>
          </a:p>
        </p:txBody>
      </p:sp>
      <p:sp>
        <p:nvSpPr>
          <p:cNvPr id="3" name="Content Placeholder 2"/>
          <p:cNvSpPr>
            <a:spLocks noGrp="1"/>
          </p:cNvSpPr>
          <p:nvPr>
            <p:ph idx="1"/>
          </p:nvPr>
        </p:nvSpPr>
        <p:spPr/>
        <p:txBody>
          <a:bodyPr/>
          <a:lstStyle/>
          <a:p>
            <a:pPr lvl="0"/>
            <a:r>
              <a:rPr lang="en-US" sz="2000" dirty="0" err="1"/>
              <a:t>Microscale</a:t>
            </a:r>
            <a:r>
              <a:rPr lang="en-US" sz="2000" dirty="0"/>
              <a:t> weather and climate </a:t>
            </a:r>
            <a:r>
              <a:rPr lang="en-US" sz="2000" dirty="0" smtClean="0"/>
              <a:t>data</a:t>
            </a:r>
          </a:p>
          <a:p>
            <a:pPr lvl="1"/>
            <a:r>
              <a:rPr lang="en-US" sz="1600" dirty="0" smtClean="0"/>
              <a:t>Business </a:t>
            </a:r>
            <a:r>
              <a:rPr lang="en-US" sz="1600" dirty="0"/>
              <a:t>Case: Use of Micro-scale Weather Data for More Precise Forecasting</a:t>
            </a:r>
          </a:p>
          <a:p>
            <a:pPr lvl="0"/>
            <a:r>
              <a:rPr lang="en-US" sz="2000" dirty="0"/>
              <a:t>Renewable and/or distributed energy </a:t>
            </a:r>
            <a:r>
              <a:rPr lang="en-US" sz="2000" dirty="0" smtClean="0"/>
              <a:t>resources</a:t>
            </a:r>
          </a:p>
          <a:p>
            <a:pPr lvl="1"/>
            <a:r>
              <a:rPr lang="en-US" sz="1600" dirty="0" smtClean="0"/>
              <a:t>Business </a:t>
            </a:r>
            <a:r>
              <a:rPr lang="en-US" sz="1600" dirty="0"/>
              <a:t>Case: Use of More Accurate Weather Data to Bid Renewable Distributed Energy Resources into the Market with More Confidence</a:t>
            </a:r>
          </a:p>
          <a:p>
            <a:pPr lvl="0"/>
            <a:r>
              <a:rPr lang="en-US" sz="2000" dirty="0"/>
              <a:t>Federation of sources and uses of weather </a:t>
            </a:r>
            <a:r>
              <a:rPr lang="en-US" sz="2000" dirty="0" smtClean="0"/>
              <a:t>data </a:t>
            </a:r>
          </a:p>
          <a:p>
            <a:pPr lvl="1"/>
            <a:r>
              <a:rPr lang="en-US" sz="1600" dirty="0" smtClean="0"/>
              <a:t>Business </a:t>
            </a:r>
            <a:r>
              <a:rPr lang="en-US" sz="1600" dirty="0"/>
              <a:t>Case: Development of Services that Provide Federated Sources for Users of Weather Data</a:t>
            </a:r>
          </a:p>
          <a:p>
            <a:pPr lvl="0"/>
            <a:r>
              <a:rPr lang="en-US" sz="2000" dirty="0"/>
              <a:t>Utility Operations and </a:t>
            </a:r>
            <a:r>
              <a:rPr lang="en-US" sz="2000" dirty="0" smtClean="0"/>
              <a:t>Markets</a:t>
            </a:r>
          </a:p>
          <a:p>
            <a:pPr lvl="1"/>
            <a:r>
              <a:rPr lang="en-US" sz="1600" dirty="0" smtClean="0"/>
              <a:t>Business </a:t>
            </a:r>
            <a:r>
              <a:rPr lang="en-US" sz="1600" dirty="0"/>
              <a:t>Case: Utility Reduces Operational and Market Costs through More Accurate Forecasts</a:t>
            </a:r>
          </a:p>
          <a:p>
            <a:pPr lvl="0"/>
            <a:r>
              <a:rPr lang="en-US" sz="2000" dirty="0"/>
              <a:t>Climate </a:t>
            </a:r>
            <a:r>
              <a:rPr lang="en-US" sz="2000" dirty="0" smtClean="0"/>
              <a:t>change</a:t>
            </a:r>
          </a:p>
          <a:p>
            <a:pPr lvl="1"/>
            <a:r>
              <a:rPr lang="en-US" sz="1600" dirty="0" smtClean="0"/>
              <a:t>Predict </a:t>
            </a:r>
            <a:r>
              <a:rPr lang="en-US" sz="1600" dirty="0"/>
              <a:t>Impact More Accurately of Storms and Flooding due to Climate Change</a:t>
            </a:r>
          </a:p>
          <a:p>
            <a:endParaRPr lang="en-US" sz="2000" dirty="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26303757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Weather Harmonization </a:t>
            </a:r>
            <a:r>
              <a:rPr lang="en-US" dirty="0" smtClean="0"/>
              <a:t>– SGIP &amp; NIST</a:t>
            </a:r>
            <a:endParaRPr lang="en-US" dirty="0"/>
          </a:p>
        </p:txBody>
      </p:sp>
      <p:sp>
        <p:nvSpPr>
          <p:cNvPr id="6" name="Content Placeholder 5"/>
          <p:cNvSpPr>
            <a:spLocks noGrp="1"/>
          </p:cNvSpPr>
          <p:nvPr>
            <p:ph idx="1"/>
          </p:nvPr>
        </p:nvSpPr>
        <p:spPr/>
        <p:txBody>
          <a:bodyPr/>
          <a:lstStyle/>
          <a:p>
            <a:r>
              <a:rPr lang="en-US" sz="2000" dirty="0" smtClean="0"/>
              <a:t>Define </a:t>
            </a:r>
            <a:r>
              <a:rPr lang="en-US" sz="2000" dirty="0"/>
              <a:t>information models for weather and environmental </a:t>
            </a:r>
            <a:r>
              <a:rPr lang="en-US" sz="2000" dirty="0" smtClean="0"/>
              <a:t>data</a:t>
            </a:r>
          </a:p>
          <a:p>
            <a:r>
              <a:rPr lang="en-US" sz="2000" dirty="0"/>
              <a:t>B</a:t>
            </a:r>
            <a:r>
              <a:rPr lang="en-US" sz="2000" dirty="0" smtClean="0"/>
              <a:t>ring </a:t>
            </a:r>
            <a:r>
              <a:rPr lang="en-US" sz="2000" dirty="0"/>
              <a:t>together WMO/IEC </a:t>
            </a:r>
            <a:r>
              <a:rPr lang="en-US" sz="2000" dirty="0" smtClean="0"/>
              <a:t>and other </a:t>
            </a:r>
            <a:r>
              <a:rPr lang="en-US" sz="2000" dirty="0"/>
              <a:t>efforts at weather and environmental data standardization to </a:t>
            </a:r>
            <a:r>
              <a:rPr lang="en-US" sz="2000" dirty="0" smtClean="0"/>
              <a:t>achieve the </a:t>
            </a:r>
            <a:r>
              <a:rPr lang="en-US" sz="2000" dirty="0"/>
              <a:t>greatest degree of harmonization </a:t>
            </a:r>
            <a:r>
              <a:rPr lang="en-US" sz="2000" dirty="0" smtClean="0"/>
              <a:t>possible</a:t>
            </a:r>
          </a:p>
          <a:p>
            <a:r>
              <a:rPr lang="en-US" sz="2000" dirty="0" smtClean="0"/>
              <a:t>Proponents:</a:t>
            </a:r>
          </a:p>
          <a:p>
            <a:pPr lvl="1"/>
            <a:r>
              <a:rPr lang="en-US" sz="1800" dirty="0" smtClean="0"/>
              <a:t>SGIP and PAP’s are</a:t>
            </a:r>
          </a:p>
          <a:p>
            <a:pPr lvl="2"/>
            <a:r>
              <a:rPr lang="en-US" sz="1600" dirty="0" smtClean="0"/>
              <a:t>Stakeholders in the weather and environmental information exchange ecosystem</a:t>
            </a:r>
          </a:p>
          <a:p>
            <a:pPr lvl="2"/>
            <a:r>
              <a:rPr lang="en-US" sz="1600" dirty="0" smtClean="0"/>
              <a:t>Potential to involve a utility and perhaps a facility manager in a Use Case implementation</a:t>
            </a:r>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38990113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747962"/>
            <a:ext cx="7772400" cy="1362075"/>
          </a:xfrm>
        </p:spPr>
        <p:txBody>
          <a:bodyPr/>
          <a:lstStyle/>
          <a:p>
            <a:pPr algn="ctr"/>
            <a:r>
              <a:rPr lang="en-US" dirty="0" smtClean="0"/>
              <a:t>THANK YOU</a:t>
            </a:r>
            <a:br>
              <a:rPr lang="en-US" dirty="0" smtClean="0"/>
            </a:br>
            <a:r>
              <a:rPr lang="en-US" dirty="0"/>
              <a:t/>
            </a:r>
            <a:br>
              <a:rPr lang="en-US" dirty="0"/>
            </a:br>
            <a:r>
              <a:rPr lang="en-US" dirty="0" smtClean="0"/>
              <a:t>QUESTIONS?</a:t>
            </a:r>
            <a:endParaRPr lang="en-US" dirty="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566699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2743200"/>
            <a:ext cx="7772400" cy="1362075"/>
          </a:xfrm>
        </p:spPr>
        <p:txBody>
          <a:bodyPr/>
          <a:lstStyle/>
          <a:p>
            <a:pPr algn="ctr"/>
            <a:r>
              <a:rPr lang="en-US" dirty="0" smtClean="0"/>
              <a:t>Background / BACKUP</a:t>
            </a:r>
            <a:endParaRPr lang="en-US" dirty="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180577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Climate Data </a:t>
            </a:r>
            <a:r>
              <a:rPr lang="en-US" dirty="0"/>
              <a:t>Initiative</a:t>
            </a:r>
            <a:br>
              <a:rPr lang="en-US" dirty="0"/>
            </a:br>
            <a:r>
              <a:rPr lang="en-US" sz="2000" dirty="0"/>
              <a:t>Resources to support Climate Resilience</a:t>
            </a:r>
            <a:endParaRPr lang="en-US" dirty="0"/>
          </a:p>
        </p:txBody>
      </p:sp>
      <p:sp>
        <p:nvSpPr>
          <p:cNvPr id="3" name="Content Placeholder 2"/>
          <p:cNvSpPr>
            <a:spLocks noGrp="1"/>
          </p:cNvSpPr>
          <p:nvPr>
            <p:ph idx="1"/>
          </p:nvPr>
        </p:nvSpPr>
        <p:spPr>
          <a:xfrm>
            <a:off x="342900" y="1219200"/>
            <a:ext cx="8458200" cy="4891088"/>
          </a:xfrm>
        </p:spPr>
        <p:txBody>
          <a:bodyPr/>
          <a:lstStyle/>
          <a:p>
            <a:r>
              <a:rPr lang="en-US" sz="2000" dirty="0" smtClean="0"/>
              <a:t>Broad </a:t>
            </a:r>
            <a:r>
              <a:rPr lang="en-US" sz="2000" dirty="0"/>
              <a:t>effort to leverage </a:t>
            </a:r>
            <a:r>
              <a:rPr lang="en-US" sz="2000" dirty="0" smtClean="0"/>
              <a:t>Federal Government’s, </a:t>
            </a:r>
            <a:r>
              <a:rPr lang="en-US" sz="2000" dirty="0"/>
              <a:t>freely-available </a:t>
            </a:r>
            <a:r>
              <a:rPr lang="en-US" sz="2000" dirty="0" smtClean="0"/>
              <a:t>data </a:t>
            </a:r>
            <a:r>
              <a:rPr lang="en-US" sz="2000" dirty="0"/>
              <a:t>resources to stimulate </a:t>
            </a:r>
            <a:r>
              <a:rPr lang="en-US" sz="2000" dirty="0" smtClean="0"/>
              <a:t>innovation in </a:t>
            </a:r>
            <a:r>
              <a:rPr lang="en-US" sz="2000" dirty="0"/>
              <a:t>support of national climate-change preparedness</a:t>
            </a:r>
            <a:r>
              <a:rPr lang="en-US" sz="2000" dirty="0" smtClean="0"/>
              <a:t>.</a:t>
            </a:r>
          </a:p>
          <a:p>
            <a:pPr lvl="1"/>
            <a:r>
              <a:rPr lang="en-US" sz="1800" dirty="0" smtClean="0"/>
              <a:t>Current emphasis on Coastal </a:t>
            </a:r>
            <a:r>
              <a:rPr lang="en-US" sz="1800" dirty="0"/>
              <a:t>I</a:t>
            </a:r>
            <a:r>
              <a:rPr lang="en-US" sz="1800" dirty="0" smtClean="0"/>
              <a:t>nundation</a:t>
            </a:r>
          </a:p>
          <a:p>
            <a:pPr lvl="1"/>
            <a:r>
              <a:rPr lang="en-US" sz="1800" dirty="0"/>
              <a:t>Future: </a:t>
            </a:r>
            <a:r>
              <a:rPr lang="en-US" sz="1800" dirty="0" smtClean="0"/>
              <a:t>Agriculture, Health/heat, Biodiversity, Water</a:t>
            </a:r>
          </a:p>
          <a:p>
            <a:r>
              <a:rPr lang="en-US" sz="2000" dirty="0" smtClean="0"/>
              <a:t>Commitments</a:t>
            </a:r>
          </a:p>
          <a:p>
            <a:pPr lvl="1"/>
            <a:r>
              <a:rPr lang="en-US" sz="1800" u="sng" dirty="0" smtClean="0"/>
              <a:t>Administration</a:t>
            </a:r>
            <a:r>
              <a:rPr lang="en-US" sz="1800" dirty="0" smtClean="0"/>
              <a:t>:  </a:t>
            </a:r>
          </a:p>
          <a:p>
            <a:pPr lvl="2"/>
            <a:r>
              <a:rPr lang="en-US" sz="1600" dirty="0" err="1" smtClean="0"/>
              <a:t>climate.data.gov</a:t>
            </a:r>
            <a:r>
              <a:rPr lang="en-US" sz="1600" dirty="0"/>
              <a:t>;</a:t>
            </a:r>
            <a:r>
              <a:rPr lang="en-US" sz="1600" dirty="0" smtClean="0"/>
              <a:t> NASA </a:t>
            </a:r>
            <a:r>
              <a:rPr lang="en-US" sz="1600" dirty="0"/>
              <a:t>and NOAA Innovation Challenge on Coastal </a:t>
            </a:r>
            <a:r>
              <a:rPr lang="en-US" sz="1600" dirty="0" smtClean="0"/>
              <a:t>Vulnerability; USGS</a:t>
            </a:r>
            <a:r>
              <a:rPr lang="en-US" sz="1600" dirty="0"/>
              <a:t>, DHS, </a:t>
            </a:r>
            <a:r>
              <a:rPr lang="en-US" sz="1600" dirty="0" err="1"/>
              <a:t>DoD</a:t>
            </a:r>
            <a:r>
              <a:rPr lang="en-US" sz="1600" dirty="0"/>
              <a:t>/</a:t>
            </a:r>
            <a:r>
              <a:rPr lang="en-US" sz="1600" dirty="0" smtClean="0"/>
              <a:t>NGA datasets, NOAA </a:t>
            </a:r>
            <a:r>
              <a:rPr lang="en-US" sz="1600" dirty="0"/>
              <a:t>RFI on Increasing Access to Environmental </a:t>
            </a:r>
            <a:r>
              <a:rPr lang="en-US" sz="1600" dirty="0" smtClean="0"/>
              <a:t>Data; Support </a:t>
            </a:r>
            <a:r>
              <a:rPr lang="en-US" sz="1600" dirty="0"/>
              <a:t>for Climate Data &amp; Tools in the President’s </a:t>
            </a:r>
            <a:r>
              <a:rPr lang="en-US" sz="1600" dirty="0" smtClean="0"/>
              <a:t>Budget</a:t>
            </a:r>
            <a:endParaRPr lang="en-US" sz="1600" dirty="0"/>
          </a:p>
          <a:p>
            <a:pPr lvl="1"/>
            <a:r>
              <a:rPr lang="en-US" sz="1800" u="sng" dirty="0"/>
              <a:t>Private </a:t>
            </a:r>
            <a:r>
              <a:rPr lang="en-US" sz="1800" u="sng" dirty="0" smtClean="0"/>
              <a:t>Sector</a:t>
            </a:r>
            <a:r>
              <a:rPr lang="en-US" sz="1800" dirty="0" smtClean="0"/>
              <a:t>:   </a:t>
            </a:r>
          </a:p>
          <a:p>
            <a:pPr lvl="2"/>
            <a:r>
              <a:rPr lang="en-US" sz="1600" dirty="0" err="1" smtClean="0"/>
              <a:t>Esri</a:t>
            </a:r>
            <a:r>
              <a:rPr lang="en-US" sz="1600" dirty="0" smtClean="0"/>
              <a:t>, Google, </a:t>
            </a:r>
            <a:r>
              <a:rPr lang="en-US" sz="1600" dirty="0" err="1" smtClean="0"/>
              <a:t>CartoDB</a:t>
            </a:r>
            <a:r>
              <a:rPr lang="en-US" sz="1600" dirty="0" smtClean="0"/>
              <a:t>, Intel, Climate Central, Microsoft Research, Circle </a:t>
            </a:r>
            <a:r>
              <a:rPr lang="en-US" sz="1600" dirty="0"/>
              <a:t>of </a:t>
            </a:r>
            <a:r>
              <a:rPr lang="en-US" sz="1600" dirty="0" smtClean="0"/>
              <a:t>Blue, Rockefeller Foundation, Code </a:t>
            </a:r>
            <a:r>
              <a:rPr lang="en-US" sz="1600" dirty="0"/>
              <a:t>for </a:t>
            </a:r>
            <a:r>
              <a:rPr lang="en-US" sz="1600" dirty="0" smtClean="0"/>
              <a:t>Philly, World Bank, MIT </a:t>
            </a:r>
            <a:r>
              <a:rPr lang="en-US" sz="1600" dirty="0"/>
              <a:t>Climate </a:t>
            </a:r>
            <a:r>
              <a:rPr lang="en-US" sz="1600" dirty="0" err="1" smtClean="0"/>
              <a:t>CoLab</a:t>
            </a:r>
            <a:r>
              <a:rPr lang="en-US" sz="1600" dirty="0" smtClean="0"/>
              <a:t>, Alliance </a:t>
            </a:r>
            <a:r>
              <a:rPr lang="en-US" sz="1600" dirty="0"/>
              <a:t>for Water </a:t>
            </a:r>
            <a:r>
              <a:rPr lang="en-US" sz="1600" dirty="0" smtClean="0"/>
              <a:t>Efficiency</a:t>
            </a:r>
            <a:endParaRPr lang="en-US" sz="1600" dirty="0"/>
          </a:p>
          <a:p>
            <a:pPr lvl="1"/>
            <a:endParaRPr lang="en-US" sz="1800" dirty="0"/>
          </a:p>
        </p:txBody>
      </p:sp>
      <p:sp>
        <p:nvSpPr>
          <p:cNvPr id="4" name="Footer Placeholder 3"/>
          <p:cNvSpPr>
            <a:spLocks noGrp="1"/>
          </p:cNvSpPr>
          <p:nvPr>
            <p:ph type="ftr" sz="quarter" idx="10"/>
          </p:nvPr>
        </p:nvSpPr>
        <p:spPr/>
        <p:txBody>
          <a:bodyPr/>
          <a:lstStyle/>
          <a:p>
            <a:r>
              <a:rPr lang="en-US" smtClean="0"/>
              <a:t>Copyright © 2014 Open Geospatial Consortium</a:t>
            </a:r>
            <a:endParaRPr lang="en-US"/>
          </a:p>
        </p:txBody>
      </p:sp>
      <p:sp>
        <p:nvSpPr>
          <p:cNvPr id="5" name="Rectangle 4"/>
          <p:cNvSpPr/>
          <p:nvPr/>
        </p:nvSpPr>
        <p:spPr>
          <a:xfrm>
            <a:off x="2286000" y="6019800"/>
            <a:ext cx="4572000" cy="400110"/>
          </a:xfrm>
          <a:prstGeom prst="rect">
            <a:avLst/>
          </a:prstGeom>
        </p:spPr>
        <p:txBody>
          <a:bodyPr>
            <a:spAutoFit/>
          </a:bodyPr>
          <a:lstStyle/>
          <a:p>
            <a:r>
              <a:rPr lang="en-US" dirty="0">
                <a:solidFill>
                  <a:srgbClr val="999999"/>
                </a:solidFill>
              </a:rPr>
              <a:t>http://</a:t>
            </a:r>
            <a:r>
              <a:rPr lang="en-US" dirty="0" err="1">
                <a:solidFill>
                  <a:srgbClr val="999999"/>
                </a:solidFill>
              </a:rPr>
              <a:t>m.whitehouse.gov</a:t>
            </a:r>
            <a:r>
              <a:rPr lang="en-US" dirty="0">
                <a:solidFill>
                  <a:srgbClr val="999999"/>
                </a:solidFill>
              </a:rPr>
              <a:t>/the-press-office/2014/03/19/fact-sheet-president-s-climate-data-initiative-empowering-america-s-comm</a:t>
            </a:r>
          </a:p>
        </p:txBody>
      </p:sp>
    </p:spTree>
    <p:extLst>
      <p:ext uri="{BB962C8B-B14F-4D97-AF65-F5344CB8AC3E}">
        <p14:creationId xmlns:p14="http://schemas.microsoft.com/office/powerpoint/2010/main" val="5145827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en-US" dirty="0">
                <a:cs typeface="+mj-cs"/>
              </a:rPr>
              <a:t>Climate Challenge </a:t>
            </a:r>
            <a:r>
              <a:rPr lang="en-US" dirty="0" smtClean="0">
                <a:cs typeface="+mj-cs"/>
              </a:rPr>
              <a:t>Integration </a:t>
            </a:r>
            <a:r>
              <a:rPr lang="en-US" dirty="0" err="1">
                <a:cs typeface="+mj-cs"/>
              </a:rPr>
              <a:t>Plugfest</a:t>
            </a:r>
            <a:r>
              <a:rPr lang="en-US" dirty="0">
                <a:cs typeface="+mj-cs"/>
              </a:rPr>
              <a:t> </a:t>
            </a:r>
            <a:r>
              <a:rPr lang="en-US" dirty="0" smtClean="0">
                <a:cs typeface="+mj-cs"/>
              </a:rPr>
              <a:t>– 2009</a:t>
            </a:r>
            <a:br>
              <a:rPr lang="en-US" dirty="0" smtClean="0">
                <a:cs typeface="+mj-cs"/>
              </a:rPr>
            </a:br>
            <a:r>
              <a:rPr lang="en-US" sz="2400" dirty="0" smtClean="0">
                <a:cs typeface="+mj-cs"/>
              </a:rPr>
              <a:t>Background for Climate Resilience</a:t>
            </a:r>
            <a:endParaRPr lang="en-US" dirty="0">
              <a:cs typeface="+mj-cs"/>
            </a:endParaRPr>
          </a:p>
        </p:txBody>
      </p:sp>
      <p:sp>
        <p:nvSpPr>
          <p:cNvPr id="4099" name="Inhaltsplatzhalter 2"/>
          <p:cNvSpPr>
            <a:spLocks noGrp="1"/>
          </p:cNvSpPr>
          <p:nvPr>
            <p:ph sz="half" idx="1"/>
          </p:nvPr>
        </p:nvSpPr>
        <p:spPr>
          <a:xfrm>
            <a:off x="346075" y="1279525"/>
            <a:ext cx="4152900" cy="2835275"/>
          </a:xfrm>
        </p:spPr>
        <p:txBody>
          <a:bodyPr/>
          <a:lstStyle/>
          <a:p>
            <a:pPr>
              <a:spcBef>
                <a:spcPts val="1776"/>
              </a:spcBef>
            </a:pPr>
            <a:r>
              <a:rPr lang="en-US" sz="1800" dirty="0" smtClean="0">
                <a:latin typeface="Arial" charset="0"/>
                <a:ea typeface="MS PGothic" charset="0"/>
              </a:rPr>
              <a:t>CCIP </a:t>
            </a:r>
            <a:r>
              <a:rPr lang="en-US" sz="1800" dirty="0">
                <a:latin typeface="Arial" charset="0"/>
                <a:ea typeface="MS PGothic" charset="0"/>
              </a:rPr>
              <a:t>2009 </a:t>
            </a:r>
            <a:r>
              <a:rPr lang="en-US" sz="1800" dirty="0" smtClean="0">
                <a:latin typeface="Arial" charset="0"/>
                <a:ea typeface="MS PGothic" charset="0"/>
              </a:rPr>
              <a:t>demonstrated </a:t>
            </a:r>
            <a:r>
              <a:rPr lang="en-US" sz="1800" dirty="0">
                <a:latin typeface="Arial" charset="0"/>
                <a:ea typeface="MS PGothic" charset="0"/>
              </a:rPr>
              <a:t>standards-based interoperability between </a:t>
            </a:r>
            <a:r>
              <a:rPr lang="en-US" sz="1800" dirty="0" smtClean="0">
                <a:latin typeface="Arial" charset="0"/>
                <a:ea typeface="MS PGothic" charset="0"/>
              </a:rPr>
              <a:t>applications for Climate </a:t>
            </a:r>
            <a:r>
              <a:rPr lang="en-US" sz="1800" dirty="0">
                <a:latin typeface="Arial" charset="0"/>
                <a:ea typeface="MS PGothic" charset="0"/>
              </a:rPr>
              <a:t>Change </a:t>
            </a:r>
            <a:r>
              <a:rPr lang="en-US" sz="1800" dirty="0" smtClean="0">
                <a:latin typeface="Arial" charset="0"/>
                <a:ea typeface="MS PGothic" charset="0"/>
              </a:rPr>
              <a:t>analysis</a:t>
            </a:r>
          </a:p>
          <a:p>
            <a:pPr>
              <a:spcBef>
                <a:spcPts val="1776"/>
              </a:spcBef>
            </a:pPr>
            <a:r>
              <a:rPr lang="en-US" sz="1800" dirty="0">
                <a:latin typeface="Arial" charset="0"/>
                <a:ea typeface="MS PGothic" charset="0"/>
              </a:rPr>
              <a:t>N</a:t>
            </a:r>
            <a:r>
              <a:rPr lang="en-US" sz="1800" dirty="0" smtClean="0">
                <a:latin typeface="Arial" charset="0"/>
                <a:ea typeface="MS PGothic" charset="0"/>
              </a:rPr>
              <a:t>etwork </a:t>
            </a:r>
            <a:r>
              <a:rPr lang="en-US" sz="1800" dirty="0">
                <a:latin typeface="Arial" charset="0"/>
                <a:ea typeface="MS PGothic" charset="0"/>
              </a:rPr>
              <a:t>of online data services (WCS, WFS, SOS), online analysis services (WPS, WCPS, WMS), and </a:t>
            </a:r>
            <a:r>
              <a:rPr lang="en-US" sz="1800" dirty="0" smtClean="0">
                <a:latin typeface="Arial" charset="0"/>
                <a:ea typeface="MS PGothic" charset="0"/>
              </a:rPr>
              <a:t>geospatial </a:t>
            </a:r>
            <a:r>
              <a:rPr lang="en-US" sz="1800" dirty="0">
                <a:latin typeface="Arial" charset="0"/>
                <a:ea typeface="MS PGothic" charset="0"/>
              </a:rPr>
              <a:t>client applications that exercise those </a:t>
            </a:r>
            <a:r>
              <a:rPr lang="en-US" sz="1800" dirty="0" smtClean="0">
                <a:latin typeface="Arial" charset="0"/>
                <a:ea typeface="MS PGothic" charset="0"/>
              </a:rPr>
              <a:t>services</a:t>
            </a:r>
            <a:endParaRPr lang="en-US" sz="1800" dirty="0">
              <a:latin typeface="Arial" charset="0"/>
              <a:ea typeface="MS PGothic" charset="0"/>
            </a:endParaRPr>
          </a:p>
        </p:txBody>
      </p:sp>
      <p:sp>
        <p:nvSpPr>
          <p:cNvPr id="3" name="Content Placeholder 2"/>
          <p:cNvSpPr>
            <a:spLocks noGrp="1"/>
          </p:cNvSpPr>
          <p:nvPr>
            <p:ph sz="half" idx="2"/>
          </p:nvPr>
        </p:nvSpPr>
        <p:spPr>
          <a:xfrm>
            <a:off x="4651375" y="1279525"/>
            <a:ext cx="4152900" cy="2530475"/>
          </a:xfrm>
        </p:spPr>
        <p:txBody>
          <a:bodyPr/>
          <a:lstStyle/>
          <a:p>
            <a:pPr>
              <a:spcBef>
                <a:spcPts val="1776"/>
              </a:spcBef>
            </a:pPr>
            <a:r>
              <a:rPr lang="en-US" sz="1800" dirty="0" err="1">
                <a:latin typeface="Arial" charset="0"/>
                <a:ea typeface="MS PGothic" charset="0"/>
              </a:rPr>
              <a:t>Plugfest</a:t>
            </a:r>
            <a:r>
              <a:rPr lang="en-US" sz="1800" dirty="0">
                <a:latin typeface="Arial" charset="0"/>
                <a:ea typeface="MS PGothic" charset="0"/>
              </a:rPr>
              <a:t> launched at FOSS4G Conference 2009</a:t>
            </a:r>
          </a:p>
          <a:p>
            <a:pPr lvl="1">
              <a:spcBef>
                <a:spcPts val="1776"/>
              </a:spcBef>
            </a:pPr>
            <a:r>
              <a:rPr lang="en-US" sz="1600" dirty="0">
                <a:latin typeface="Arial" charset="0"/>
                <a:ea typeface="MS PGothic" charset="0"/>
              </a:rPr>
              <a:t>But participation was welcomed from all whether open or proprietary </a:t>
            </a:r>
          </a:p>
          <a:p>
            <a:pPr>
              <a:spcBef>
                <a:spcPts val="1776"/>
              </a:spcBef>
            </a:pPr>
            <a:r>
              <a:rPr lang="en-US" sz="1800" dirty="0">
                <a:latin typeface="Arial" charset="0"/>
                <a:ea typeface="MS PGothic" charset="0"/>
              </a:rPr>
              <a:t>See report and video at </a:t>
            </a:r>
            <a:r>
              <a:rPr lang="en-US" sz="1800" dirty="0">
                <a:latin typeface="Arial" charset="0"/>
                <a:ea typeface="MS PGothic" charset="0"/>
                <a:hlinkClick r:id="rId2"/>
              </a:rPr>
              <a:t>http://www.opengeospatial.org/projects/initiatives/ccip2009</a:t>
            </a:r>
            <a:r>
              <a:rPr lang="en-US" sz="1800" dirty="0">
                <a:latin typeface="Arial" charset="0"/>
                <a:ea typeface="MS PGothic" charset="0"/>
              </a:rPr>
              <a:t> </a:t>
            </a:r>
          </a:p>
        </p:txBody>
      </p:sp>
      <p:sp>
        <p:nvSpPr>
          <p:cNvPr id="4100" name="Fußzeilenplatzhalt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charset="0"/>
                <a:ea typeface="MS PGothic" charset="0"/>
                <a:cs typeface="MS PGothic" charset="0"/>
              </a:defRPr>
            </a:lvl1pPr>
            <a:lvl2pPr marL="742950" indent="-285750">
              <a:defRPr sz="2000">
                <a:solidFill>
                  <a:schemeClr val="tx2"/>
                </a:solidFill>
                <a:latin typeface="Arial" charset="0"/>
                <a:ea typeface="MS PGothic" charset="0"/>
                <a:cs typeface="MS PGothic" charset="0"/>
              </a:defRPr>
            </a:lvl2pPr>
            <a:lvl3pPr marL="1143000">
              <a:defRPr>
                <a:solidFill>
                  <a:schemeClr val="tx2"/>
                </a:solidFill>
                <a:latin typeface="Arial" charset="0"/>
                <a:ea typeface="MS PGothic" charset="0"/>
                <a:cs typeface="MS PGothic" charset="0"/>
              </a:defRPr>
            </a:lvl3pPr>
            <a:lvl4pPr marL="1600200">
              <a:defRPr sz="1600">
                <a:solidFill>
                  <a:schemeClr val="tx2"/>
                </a:solidFill>
                <a:latin typeface="Arial" charset="0"/>
                <a:ea typeface="MS PGothic" charset="0"/>
                <a:cs typeface="MS PGothic" charset="0"/>
              </a:defRPr>
            </a:lvl4pPr>
            <a:lvl5pPr marL="2057400">
              <a:defRPr sz="1600">
                <a:solidFill>
                  <a:schemeClr val="tx2"/>
                </a:solidFill>
                <a:latin typeface="Arial" charset="0"/>
                <a:ea typeface="MS PGothic" charset="0"/>
                <a:cs typeface="MS PGothic" charset="0"/>
              </a:defRPr>
            </a:lvl5pPr>
            <a:lvl6pPr marL="2514600">
              <a:defRPr sz="1600">
                <a:solidFill>
                  <a:schemeClr val="tx2"/>
                </a:solidFill>
                <a:latin typeface="Arial" charset="0"/>
                <a:ea typeface="MS PGothic" charset="0"/>
                <a:cs typeface="MS PGothic" charset="0"/>
              </a:defRPr>
            </a:lvl6pPr>
            <a:lvl7pPr marL="2971800">
              <a:defRPr sz="1600">
                <a:solidFill>
                  <a:schemeClr val="tx2"/>
                </a:solidFill>
                <a:latin typeface="Arial" charset="0"/>
                <a:ea typeface="MS PGothic" charset="0"/>
                <a:cs typeface="MS PGothic" charset="0"/>
              </a:defRPr>
            </a:lvl7pPr>
            <a:lvl8pPr marL="3429000">
              <a:defRPr sz="1600">
                <a:solidFill>
                  <a:schemeClr val="tx2"/>
                </a:solidFill>
                <a:latin typeface="Arial" charset="0"/>
                <a:ea typeface="MS PGothic" charset="0"/>
                <a:cs typeface="MS PGothic" charset="0"/>
              </a:defRPr>
            </a:lvl8pPr>
            <a:lvl9pPr marL="3886200">
              <a:defRPr sz="1600">
                <a:solidFill>
                  <a:schemeClr val="tx2"/>
                </a:solidFill>
                <a:latin typeface="Arial" charset="0"/>
                <a:ea typeface="MS PGothic" charset="0"/>
                <a:cs typeface="MS PGothic" charset="0"/>
              </a:defRPr>
            </a:lvl9pPr>
          </a:lstStyle>
          <a:p>
            <a:r>
              <a:rPr lang="en-US" sz="900">
                <a:solidFill>
                  <a:srgbClr val="092E5C"/>
                </a:solidFill>
              </a:rPr>
              <a:t>Copyright © 2014 Open Geospatial Consortium</a:t>
            </a:r>
          </a:p>
        </p:txBody>
      </p:sp>
      <p:pic>
        <p:nvPicPr>
          <p:cNvPr id="6" name="Picture 5" descr="::demo:graphics:ERDAS APOLLO.png"/>
          <p:cNvPicPr/>
          <p:nvPr/>
        </p:nvPicPr>
        <p:blipFill>
          <a:blip r:embed="rId3"/>
          <a:srcRect/>
          <a:stretch>
            <a:fillRect/>
          </a:stretch>
        </p:blipFill>
        <p:spPr bwMode="auto">
          <a:xfrm>
            <a:off x="5029200" y="3906784"/>
            <a:ext cx="3966210" cy="2092431"/>
          </a:xfrm>
          <a:prstGeom prst="rect">
            <a:avLst/>
          </a:prstGeom>
          <a:noFill/>
          <a:ln w="9525">
            <a:noFill/>
            <a:miter lim="800000"/>
            <a:headEnd/>
            <a:tailEnd/>
          </a:ln>
          <a:effectLst>
            <a:outerShdw blurRad="50800" dist="38100" dir="2700000">
              <a:srgbClr val="000000">
                <a:alpha val="43000"/>
              </a:srgbClr>
            </a:outerShdw>
          </a:effectLst>
        </p:spPr>
      </p:pic>
      <p:pic>
        <p:nvPicPr>
          <p:cNvPr id="8" name="Picture 7" descr="::demo:graphics:WCS client ESRI ArcMap animation 2.png"/>
          <p:cNvPicPr/>
          <p:nvPr/>
        </p:nvPicPr>
        <p:blipFill>
          <a:blip r:embed="rId4"/>
          <a:srcRect/>
          <a:stretch>
            <a:fillRect/>
          </a:stretch>
        </p:blipFill>
        <p:spPr bwMode="auto">
          <a:xfrm>
            <a:off x="762000" y="4267200"/>
            <a:ext cx="2957830" cy="2057400"/>
          </a:xfrm>
          <a:prstGeom prst="rect">
            <a:avLst/>
          </a:prstGeom>
          <a:noFill/>
          <a:ln w="9525">
            <a:noFill/>
            <a:miter lim="800000"/>
            <a:headEnd/>
            <a:tailEnd/>
          </a:ln>
          <a:effectLst>
            <a:outerShdw blurRad="50800" dist="38100" dir="2700000">
              <a:srgbClr val="000000">
                <a:alpha val="43000"/>
              </a:srgbClr>
            </a:outerShdw>
          </a:effectLst>
        </p:spPr>
      </p:pic>
      <p:pic>
        <p:nvPicPr>
          <p:cNvPr id="9" name="Picture 8" descr="::demo:graphics:SOS client CSIRO WorldWind.png"/>
          <p:cNvPicPr/>
          <p:nvPr/>
        </p:nvPicPr>
        <p:blipFill>
          <a:blip r:embed="rId5"/>
          <a:srcRect/>
          <a:stretch>
            <a:fillRect/>
          </a:stretch>
        </p:blipFill>
        <p:spPr bwMode="auto">
          <a:xfrm>
            <a:off x="3581400" y="4419600"/>
            <a:ext cx="2560320" cy="1914525"/>
          </a:xfrm>
          <a:prstGeom prst="rect">
            <a:avLst/>
          </a:prstGeom>
          <a:noFill/>
          <a:ln w="9525">
            <a:noFill/>
            <a:miter lim="800000"/>
            <a:headEnd/>
            <a:tailEnd/>
          </a:ln>
          <a:effectLst>
            <a:outerShdw blurRad="50800" dist="38100" dir="2700000">
              <a:srgbClr val="000000">
                <a:alpha val="43000"/>
              </a:srgbClr>
            </a:outerShdw>
          </a:effectLst>
        </p:spPr>
      </p:pic>
    </p:spTree>
    <p:extLst>
      <p:ext uri="{BB962C8B-B14F-4D97-AF65-F5344CB8AC3E}">
        <p14:creationId xmlns:p14="http://schemas.microsoft.com/office/powerpoint/2010/main" val="3081485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CHISP-1 Pilot Objectives</a:t>
            </a:r>
            <a:endParaRPr lang="en-US" dirty="0"/>
          </a:p>
        </p:txBody>
      </p:sp>
      <p:sp>
        <p:nvSpPr>
          <p:cNvPr id="3" name="Content Placeholder 2"/>
          <p:cNvSpPr>
            <a:spLocks noGrp="1"/>
          </p:cNvSpPr>
          <p:nvPr>
            <p:ph idx="1"/>
          </p:nvPr>
        </p:nvSpPr>
        <p:spPr>
          <a:xfrm>
            <a:off x="457200" y="1219200"/>
            <a:ext cx="8229600" cy="4525963"/>
          </a:xfrm>
        </p:spPr>
        <p:txBody>
          <a:bodyPr>
            <a:normAutofit/>
          </a:bodyPr>
          <a:lstStyle/>
          <a:p>
            <a:pPr fontAlgn="base"/>
            <a:r>
              <a:rPr lang="en-US" b="1" dirty="0" smtClean="0"/>
              <a:t>Create a virtual observatory</a:t>
            </a:r>
            <a:r>
              <a:rPr lang="en-US" dirty="0" smtClean="0"/>
              <a:t> system for surface and subsurface water resources observations in parts of the U.S. and Canada, building on current networks and capabilities</a:t>
            </a:r>
          </a:p>
          <a:p>
            <a:r>
              <a:rPr lang="en-US" b="1" dirty="0" smtClean="0"/>
              <a:t>Link </a:t>
            </a:r>
            <a:r>
              <a:rPr lang="en-US" b="1" dirty="0"/>
              <a:t>observations data to the stream network</a:t>
            </a:r>
            <a:r>
              <a:rPr lang="en-US" dirty="0"/>
              <a:t>, enabling queries of conditions upstream from a given location to return all relevant gages and well locations</a:t>
            </a:r>
            <a:r>
              <a:rPr lang="en-US" dirty="0" smtClean="0"/>
              <a:t>.</a:t>
            </a:r>
          </a:p>
          <a:p>
            <a:r>
              <a:rPr lang="en-US" b="1" dirty="0" smtClean="0"/>
              <a:t>Model and calculate nutrient loads </a:t>
            </a:r>
            <a:r>
              <a:rPr lang="en-US" dirty="0" smtClean="0"/>
              <a:t>for Great Lakes by accessing water-quality data from multiple cross-border agencies integrating stream flow and discrete sampled water quality observations.</a:t>
            </a:r>
          </a:p>
        </p:txBody>
      </p:sp>
    </p:spTree>
    <p:extLst>
      <p:ext uri="{BB962C8B-B14F-4D97-AF65-F5344CB8AC3E}">
        <p14:creationId xmlns:p14="http://schemas.microsoft.com/office/powerpoint/2010/main" val="4267349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dirty="0" smtClean="0"/>
              <a:t>CHISP-1 </a:t>
            </a:r>
            <a:r>
              <a:rPr lang="en-US" dirty="0" smtClean="0"/>
              <a:t>Achievements</a:t>
            </a:r>
            <a:endParaRPr lang="en-US" dirty="0"/>
          </a:p>
        </p:txBody>
      </p:sp>
      <p:sp>
        <p:nvSpPr>
          <p:cNvPr id="16386" name="Content Placeholder 6"/>
          <p:cNvSpPr>
            <a:spLocks noGrp="1"/>
          </p:cNvSpPr>
          <p:nvPr>
            <p:ph idx="1"/>
          </p:nvPr>
        </p:nvSpPr>
        <p:spPr/>
        <p:txBody>
          <a:bodyPr/>
          <a:lstStyle/>
          <a:p>
            <a:pPr>
              <a:spcAft>
                <a:spcPts val="1800"/>
              </a:spcAft>
            </a:pPr>
            <a:r>
              <a:rPr lang="en-US" sz="2000" dirty="0" smtClean="0">
                <a:latin typeface="Arial" charset="0"/>
                <a:ea typeface="ＭＳ Ｐゴシック" charset="0"/>
              </a:rPr>
              <a:t>View </a:t>
            </a:r>
            <a:r>
              <a:rPr lang="en-US" sz="2000" dirty="0">
                <a:latin typeface="Arial" charset="0"/>
                <a:ea typeface="ＭＳ Ｐゴシック" charset="0"/>
              </a:rPr>
              <a:t>trans-boundary upstream hydrometric (and groundwater) data via the web in near real-</a:t>
            </a:r>
            <a:r>
              <a:rPr lang="en-US" sz="2000" dirty="0" smtClean="0">
                <a:latin typeface="Arial" charset="0"/>
                <a:ea typeface="ＭＳ Ｐゴシック" charset="0"/>
              </a:rPr>
              <a:t>time</a:t>
            </a:r>
          </a:p>
          <a:p>
            <a:pPr>
              <a:spcAft>
                <a:spcPts val="1800"/>
              </a:spcAft>
            </a:pPr>
            <a:r>
              <a:rPr lang="en-US" sz="2000" dirty="0"/>
              <a:t>M</a:t>
            </a:r>
            <a:r>
              <a:rPr lang="en-US" sz="2000" dirty="0" smtClean="0"/>
              <a:t>onitor </a:t>
            </a:r>
            <a:r>
              <a:rPr lang="en-US" sz="2000" dirty="0"/>
              <a:t>all available upstream stations independent of location or jurisdiction to generate an alert in case of flood and/or drought</a:t>
            </a:r>
            <a:r>
              <a:rPr lang="en-US" sz="2000" dirty="0"/>
              <a:t> </a:t>
            </a:r>
            <a:endParaRPr lang="en-US" sz="2000" dirty="0">
              <a:latin typeface="Arial" charset="0"/>
              <a:ea typeface="ＭＳ Ｐゴシック" charset="0"/>
            </a:endParaRPr>
          </a:p>
          <a:p>
            <a:pPr>
              <a:spcAft>
                <a:spcPts val="1800"/>
              </a:spcAft>
            </a:pPr>
            <a:r>
              <a:rPr lang="en-US" sz="2000" dirty="0" smtClean="0"/>
              <a:t>Demonstrated use of </a:t>
            </a:r>
            <a:r>
              <a:rPr lang="en-US" sz="2000" dirty="0" err="1" smtClean="0"/>
              <a:t>GetDataAvailability</a:t>
            </a:r>
            <a:r>
              <a:rPr lang="en-US" sz="2000" dirty="0" smtClean="0"/>
              <a:t> (GDA) operation for SOS v2 for retrieval of time-series WaterML2 encoded stream flow data  </a:t>
            </a:r>
          </a:p>
          <a:p>
            <a:pPr>
              <a:spcAft>
                <a:spcPts val="1800"/>
              </a:spcAft>
            </a:pPr>
            <a:r>
              <a:rPr lang="en-US" sz="2000" dirty="0" smtClean="0">
                <a:latin typeface="Arial" charset="0"/>
                <a:ea typeface="ＭＳ Ｐゴシック" charset="0"/>
              </a:rPr>
              <a:t>Used Catalog to store and </a:t>
            </a:r>
            <a:r>
              <a:rPr lang="en-US" sz="2000" dirty="0">
                <a:latin typeface="Arial" charset="0"/>
                <a:ea typeface="ＭＳ Ｐゴシック" charset="0"/>
              </a:rPr>
              <a:t>update </a:t>
            </a:r>
            <a:r>
              <a:rPr lang="en-US" sz="2000" dirty="0" smtClean="0">
                <a:latin typeface="Arial" charset="0"/>
                <a:ea typeface="ＭＳ Ｐゴシック" charset="0"/>
              </a:rPr>
              <a:t>last</a:t>
            </a:r>
            <a:r>
              <a:rPr lang="en-US" sz="2000" dirty="0" smtClean="0">
                <a:latin typeface="Arial" charset="0"/>
                <a:ea typeface="ＭＳ Ｐゴシック" charset="0"/>
              </a:rPr>
              <a:t>-value </a:t>
            </a:r>
            <a:r>
              <a:rPr lang="en-US" sz="2000" dirty="0">
                <a:latin typeface="Arial" charset="0"/>
                <a:ea typeface="ＭＳ Ｐゴシック" charset="0"/>
              </a:rPr>
              <a:t>SOS time-series data encoded in </a:t>
            </a:r>
            <a:r>
              <a:rPr lang="en-US" sz="2000" dirty="0" err="1">
                <a:latin typeface="Arial" charset="0"/>
                <a:ea typeface="ＭＳ Ｐゴシック" charset="0"/>
              </a:rPr>
              <a:t>WaterML</a:t>
            </a:r>
            <a:r>
              <a:rPr lang="en-US" sz="2000" dirty="0">
                <a:latin typeface="Arial" charset="0"/>
                <a:ea typeface="ＭＳ Ｐゴシック" charset="0"/>
              </a:rPr>
              <a:t> 2.0 to monitor for potential flood event </a:t>
            </a:r>
            <a:r>
              <a:rPr lang="en-US" sz="2000" dirty="0" smtClean="0">
                <a:latin typeface="Arial" charset="0"/>
                <a:ea typeface="ＭＳ Ｐゴシック" charset="0"/>
              </a:rPr>
              <a:t>thresholds</a:t>
            </a:r>
          </a:p>
          <a:p>
            <a:pPr>
              <a:spcAft>
                <a:spcPts val="1800"/>
              </a:spcAft>
            </a:pPr>
            <a:r>
              <a:rPr lang="en-US" sz="2000" dirty="0"/>
              <a:t>Demonstrated integration and interoperability of international data services using the SOS and WaterML2 for stream flow and water quality data in order to execute a web-based nutrient load </a:t>
            </a:r>
            <a:r>
              <a:rPr lang="en-US" sz="2000" dirty="0" smtClean="0"/>
              <a:t>model</a:t>
            </a:r>
          </a:p>
          <a:p>
            <a:pPr>
              <a:spcAft>
                <a:spcPts val="1800"/>
              </a:spcAft>
            </a:pPr>
            <a:endParaRPr lang="en-US" sz="1800" dirty="0">
              <a:latin typeface="Arial" charset="0"/>
              <a:ea typeface="ＭＳ Ｐゴシック" charset="0"/>
              <a:cs typeface="ＭＳ Ｐゴシック" charset="0"/>
            </a:endParaRPr>
          </a:p>
        </p:txBody>
      </p:sp>
      <p:sp>
        <p:nvSpPr>
          <p:cNvPr id="16387"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r>
              <a:rPr lang="en-US" sz="900" b="0">
                <a:solidFill>
                  <a:srgbClr val="092E5C"/>
                </a:solidFill>
                <a:latin typeface="Arial" charset="0"/>
                <a:cs typeface="Arial" charset="0"/>
              </a:rPr>
              <a:t>© 2012 Open Geospatial Consortium</a:t>
            </a:r>
          </a:p>
        </p:txBody>
      </p:sp>
      <p:sp>
        <p:nvSpPr>
          <p:cNvPr id="1638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fld id="{DCA6173E-938B-2449-9A11-110841AFB6EF}" type="slidenum">
              <a:rPr lang="en-US" sz="900" b="0">
                <a:solidFill>
                  <a:srgbClr val="092E5C"/>
                </a:solidFill>
                <a:latin typeface="Arial" charset="0"/>
                <a:cs typeface="Arial" charset="0"/>
              </a:rPr>
              <a:pPr/>
              <a:t>30</a:t>
            </a:fld>
            <a:endParaRPr lang="en-US" sz="900" b="0">
              <a:solidFill>
                <a:srgbClr val="092E5C"/>
              </a:solidFill>
              <a:latin typeface="Arial" charset="0"/>
              <a:cs typeface="Arial" charset="0"/>
            </a:endParaRPr>
          </a:p>
        </p:txBody>
      </p:sp>
    </p:spTree>
    <p:extLst>
      <p:ext uri="{BB962C8B-B14F-4D97-AF65-F5344CB8AC3E}">
        <p14:creationId xmlns:p14="http://schemas.microsoft.com/office/powerpoint/2010/main" val="1467045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Coordinated </a:t>
            </a:r>
            <a:r>
              <a:rPr lang="en-US" sz="2800" dirty="0"/>
              <a:t>set of observed and constructed climate </a:t>
            </a:r>
            <a:r>
              <a:rPr lang="en-US" sz="2800" dirty="0" err="1" smtClean="0"/>
              <a:t>normals</a:t>
            </a:r>
            <a:endParaRPr lang="en-US" sz="2800" dirty="0"/>
          </a:p>
        </p:txBody>
      </p:sp>
      <p:sp>
        <p:nvSpPr>
          <p:cNvPr id="3" name="Content Placeholder 2"/>
          <p:cNvSpPr>
            <a:spLocks noGrp="1"/>
          </p:cNvSpPr>
          <p:nvPr>
            <p:ph idx="1"/>
          </p:nvPr>
        </p:nvSpPr>
        <p:spPr>
          <a:xfrm>
            <a:off x="342900" y="1066800"/>
            <a:ext cx="8458200" cy="4891088"/>
          </a:xfrm>
        </p:spPr>
        <p:txBody>
          <a:bodyPr/>
          <a:lstStyle/>
          <a:p>
            <a:r>
              <a:rPr lang="en-US" sz="1800" dirty="0"/>
              <a:t>Climate Normal A (Observations)</a:t>
            </a:r>
          </a:p>
          <a:p>
            <a:pPr lvl="1"/>
            <a:r>
              <a:rPr lang="en-US" sz="1400" dirty="0"/>
              <a:t>previous 30 growing years of daily climate uses a bias-corrected version of the NASA Modern-Era Retrospective-Analysis for Research and Applications (MERRA)  </a:t>
            </a:r>
          </a:p>
          <a:p>
            <a:pPr lvl="1"/>
            <a:r>
              <a:rPr lang="en-US" sz="1400" dirty="0"/>
              <a:t>Output from a </a:t>
            </a:r>
            <a:r>
              <a:rPr lang="en-US" sz="1400" dirty="0" err="1"/>
              <a:t>pDSSAT</a:t>
            </a:r>
            <a:r>
              <a:rPr lang="en-US" sz="1400" dirty="0"/>
              <a:t> simulation output driven by this climate normal forms the core indicator of simulated crop production.  </a:t>
            </a:r>
          </a:p>
          <a:p>
            <a:pPr lvl="1"/>
            <a:r>
              <a:rPr lang="en-US" sz="1400" dirty="0"/>
              <a:t>Analysis allows the previous year to be placed in the context of the current climate normal and enables examination of regional performance and climate-induced trends.</a:t>
            </a:r>
          </a:p>
          <a:p>
            <a:r>
              <a:rPr lang="en-US" sz="1800" dirty="0"/>
              <a:t>Climate Normal B (Smoothed Observations</a:t>
            </a:r>
            <a:r>
              <a:rPr lang="en-US" sz="1800" dirty="0" smtClean="0"/>
              <a:t>)</a:t>
            </a:r>
          </a:p>
          <a:p>
            <a:pPr lvl="1"/>
            <a:r>
              <a:rPr lang="en-US" sz="1400" dirty="0" smtClean="0"/>
              <a:t>previous </a:t>
            </a:r>
            <a:r>
              <a:rPr lang="en-US" sz="1400" dirty="0"/>
              <a:t>30 growing years of daily climate smoothed to remove sub-seasonal climate variability and extreme events but maintaining mean radiation, mean temperatures, and seasonal rainfall </a:t>
            </a:r>
            <a:r>
              <a:rPr lang="en-US" sz="1400" dirty="0" smtClean="0"/>
              <a:t>totals.</a:t>
            </a:r>
          </a:p>
          <a:p>
            <a:pPr lvl="1"/>
            <a:r>
              <a:rPr lang="en-US" sz="1400" dirty="0" smtClean="0"/>
              <a:t>compare </a:t>
            </a:r>
            <a:r>
              <a:rPr lang="en-US" sz="1400" dirty="0"/>
              <a:t>this indicator to the indicator above </a:t>
            </a:r>
            <a:r>
              <a:rPr lang="en-US" sz="1400" dirty="0" smtClean="0"/>
              <a:t>to determine </a:t>
            </a:r>
            <a:r>
              <a:rPr lang="en-US" sz="1400" dirty="0"/>
              <a:t>the effects of sub-seasonal climate variability and extremes in comparison to the signal of mean climate change and major modes of </a:t>
            </a:r>
            <a:r>
              <a:rPr lang="en-US" sz="1400" dirty="0" err="1"/>
              <a:t>interannual</a:t>
            </a:r>
            <a:r>
              <a:rPr lang="en-US" sz="1400" dirty="0"/>
              <a:t> variability</a:t>
            </a:r>
            <a:r>
              <a:rPr lang="en-US" sz="1400" dirty="0" smtClean="0"/>
              <a:t>.</a:t>
            </a:r>
          </a:p>
          <a:p>
            <a:r>
              <a:rPr lang="en-US" sz="1800" dirty="0"/>
              <a:t>Climate Normal Set C (GCM Scenarios</a:t>
            </a:r>
            <a:r>
              <a:rPr lang="en-US" sz="1800" dirty="0" smtClean="0"/>
              <a:t>)</a:t>
            </a:r>
          </a:p>
          <a:p>
            <a:pPr lvl="1"/>
            <a:r>
              <a:rPr lang="en-US" sz="1400" dirty="0" smtClean="0"/>
              <a:t>Subset </a:t>
            </a:r>
            <a:r>
              <a:rPr lang="en-US" sz="1400" dirty="0"/>
              <a:t>of climate scenarios generated by combining observations with changes projected by CMIP5 climate models to represent the preceding 30-year climatology and the upcoming 30-year </a:t>
            </a:r>
            <a:r>
              <a:rPr lang="en-US" sz="1400" dirty="0" smtClean="0"/>
              <a:t>climatology</a:t>
            </a:r>
          </a:p>
          <a:p>
            <a:pPr lvl="1"/>
            <a:r>
              <a:rPr lang="en-US" sz="1400" dirty="0"/>
              <a:t>C</a:t>
            </a:r>
            <a:r>
              <a:rPr lang="en-US" sz="1400" dirty="0" smtClean="0"/>
              <a:t>omparison </a:t>
            </a:r>
            <a:r>
              <a:rPr lang="en-US" sz="1400" dirty="0"/>
              <a:t>of these indicators (and the trend between the two periods) to the observed record places recent agricultural events and trends in the context of past and near-future </a:t>
            </a:r>
            <a:r>
              <a:rPr lang="en-US" sz="1400" dirty="0" smtClean="0"/>
              <a:t>climates</a:t>
            </a:r>
          </a:p>
          <a:p>
            <a:pPr lvl="1"/>
            <a:r>
              <a:rPr lang="en-US" sz="1400" dirty="0" smtClean="0"/>
              <a:t>assessment </a:t>
            </a:r>
            <a:r>
              <a:rPr lang="en-US" sz="1400" dirty="0"/>
              <a:t>of the changing probabilities of events and the performance of climate model projections against the observed trends.</a:t>
            </a:r>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2553900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70750"/>
            <a:ext cx="8229600" cy="757701"/>
          </a:xfrm>
        </p:spPr>
        <p:txBody>
          <a:bodyPr/>
          <a:lstStyle/>
          <a:p>
            <a:r>
              <a:rPr lang="en-US" dirty="0" smtClean="0"/>
              <a:t>Selected Basins</a:t>
            </a:r>
            <a:endParaRPr lang="en-US" dirty="0"/>
          </a:p>
        </p:txBody>
      </p:sp>
      <p:pic>
        <p:nvPicPr>
          <p:cNvPr id="6" name="Picture 5"/>
          <p:cNvPicPr>
            <a:picLocks noChangeAspect="1"/>
          </p:cNvPicPr>
          <p:nvPr/>
        </p:nvPicPr>
        <p:blipFill>
          <a:blip r:embed="rId3"/>
          <a:stretch>
            <a:fillRect/>
          </a:stretch>
        </p:blipFill>
        <p:spPr>
          <a:xfrm>
            <a:off x="457200" y="2971800"/>
            <a:ext cx="3937000" cy="2057400"/>
          </a:xfrm>
          <a:prstGeom prst="rect">
            <a:avLst/>
          </a:prstGeom>
          <a:ln>
            <a:solidFill>
              <a:schemeClr val="tx1"/>
            </a:solidFill>
          </a:ln>
          <a:effectLst>
            <a:outerShdw blurRad="127000" dist="127000" dir="2700000" algn="tl" rotWithShape="0">
              <a:srgbClr val="000000">
                <a:alpha val="43000"/>
              </a:srgbClr>
            </a:outerShdw>
          </a:effectLst>
        </p:spPr>
      </p:pic>
      <p:sp>
        <p:nvSpPr>
          <p:cNvPr id="12" name="Text Placeholder 11"/>
          <p:cNvSpPr>
            <a:spLocks noGrp="1"/>
          </p:cNvSpPr>
          <p:nvPr>
            <p:ph type="body" sz="quarter" idx="3"/>
          </p:nvPr>
        </p:nvSpPr>
        <p:spPr>
          <a:xfrm>
            <a:off x="381000" y="1295400"/>
            <a:ext cx="4041775" cy="1600200"/>
          </a:xfrm>
        </p:spPr>
        <p:txBody>
          <a:bodyPr anchor="b"/>
          <a:lstStyle/>
          <a:p>
            <a:pPr algn="ctr"/>
            <a:r>
              <a:rPr lang="en-US" b="0" dirty="0" smtClean="0"/>
              <a:t>Upstream Monitoring and Event Notification</a:t>
            </a:r>
          </a:p>
          <a:p>
            <a:pPr algn="ctr"/>
            <a:endParaRPr lang="en-US" b="0" dirty="0" smtClean="0"/>
          </a:p>
          <a:p>
            <a:pPr algn="ctr"/>
            <a:r>
              <a:rPr lang="en-US" b="0" dirty="0" smtClean="0"/>
              <a:t>Milk </a:t>
            </a:r>
            <a:r>
              <a:rPr lang="en-US" b="0" dirty="0" smtClean="0"/>
              <a:t>River Basin</a:t>
            </a:r>
            <a:endParaRPr lang="en-US" b="0" dirty="0"/>
          </a:p>
        </p:txBody>
      </p:sp>
      <p:sp>
        <p:nvSpPr>
          <p:cNvPr id="13" name="Text Placeholder 11"/>
          <p:cNvSpPr>
            <a:spLocks noGrp="1"/>
          </p:cNvSpPr>
          <p:nvPr>
            <p:ph type="body" sz="quarter" idx="3"/>
          </p:nvPr>
        </p:nvSpPr>
        <p:spPr>
          <a:xfrm>
            <a:off x="4572000" y="1295400"/>
            <a:ext cx="4041775" cy="1600200"/>
          </a:xfrm>
        </p:spPr>
        <p:txBody>
          <a:bodyPr anchor="b"/>
          <a:lstStyle/>
          <a:p>
            <a:pPr algn="ctr"/>
            <a:r>
              <a:rPr lang="en-US" b="0" dirty="0" smtClean="0"/>
              <a:t>Nutrient Load Modeling and Assessment</a:t>
            </a:r>
          </a:p>
          <a:p>
            <a:pPr algn="ctr"/>
            <a:endParaRPr lang="en-US" b="0" dirty="0"/>
          </a:p>
          <a:p>
            <a:pPr algn="ctr"/>
            <a:r>
              <a:rPr lang="en-US" b="0" dirty="0" smtClean="0"/>
              <a:t>Great Lakes</a:t>
            </a:r>
            <a:endParaRPr lang="en-US" b="0" dirty="0" smtClean="0"/>
          </a:p>
        </p:txBody>
      </p:sp>
      <p:pic>
        <p:nvPicPr>
          <p:cNvPr id="4" name="Picture 3"/>
          <p:cNvPicPr>
            <a:picLocks noChangeAspect="1"/>
          </p:cNvPicPr>
          <p:nvPr/>
        </p:nvPicPr>
        <p:blipFill>
          <a:blip r:embed="rId4"/>
          <a:stretch>
            <a:fillRect/>
          </a:stretch>
        </p:blipFill>
        <p:spPr>
          <a:xfrm>
            <a:off x="4953000" y="2971800"/>
            <a:ext cx="3771900" cy="3657600"/>
          </a:xfrm>
          <a:prstGeom prst="rect">
            <a:avLst/>
          </a:prstGeom>
          <a:ln>
            <a:solidFill>
              <a:schemeClr val="tx1"/>
            </a:solidFill>
          </a:ln>
          <a:effectLst>
            <a:outerShdw blurRad="127000" dist="127000" dir="2700000" algn="tl" rotWithShape="0">
              <a:srgbClr val="000000">
                <a:alpha val="43000"/>
              </a:srgbClr>
            </a:outerShdw>
          </a:effectLst>
        </p:spPr>
      </p:pic>
    </p:spTree>
    <p:extLst>
      <p:ext uri="{BB962C8B-B14F-4D97-AF65-F5344CB8AC3E}">
        <p14:creationId xmlns:p14="http://schemas.microsoft.com/office/powerpoint/2010/main" val="2105476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CHISP-1 Functions</a:t>
            </a:r>
            <a:endParaRPr lang="en-US" dirty="0"/>
          </a:p>
        </p:txBody>
      </p:sp>
      <p:sp>
        <p:nvSpPr>
          <p:cNvPr id="3" name="Content Placeholder 2"/>
          <p:cNvSpPr>
            <a:spLocks noGrp="1"/>
          </p:cNvSpPr>
          <p:nvPr>
            <p:ph sz="half" idx="1"/>
          </p:nvPr>
        </p:nvSpPr>
        <p:spPr>
          <a:xfrm>
            <a:off x="457200" y="1140091"/>
            <a:ext cx="4038600" cy="1755509"/>
          </a:xfrm>
        </p:spPr>
        <p:txBody>
          <a:bodyPr>
            <a:normAutofit fontScale="92500" lnSpcReduction="20000"/>
          </a:bodyPr>
          <a:lstStyle/>
          <a:p>
            <a:r>
              <a:rPr lang="en-US" sz="2400" dirty="0" smtClean="0"/>
              <a:t>Upstream monitoring and </a:t>
            </a:r>
            <a:r>
              <a:rPr lang="en-US" sz="2400" dirty="0"/>
              <a:t>a</a:t>
            </a:r>
            <a:r>
              <a:rPr lang="en-US" sz="2400" dirty="0" smtClean="0"/>
              <a:t>lerting system for </a:t>
            </a:r>
            <a:r>
              <a:rPr lang="en-US" sz="2400" dirty="0"/>
              <a:t>historical and current stream flow and groundwater </a:t>
            </a:r>
            <a:r>
              <a:rPr lang="en-US" sz="2400" dirty="0" smtClean="0"/>
              <a:t>conditions &amp; simulations of past flooding events. </a:t>
            </a:r>
          </a:p>
          <a:p>
            <a:endParaRPr lang="en-US" sz="2400" dirty="0" smtClean="0"/>
          </a:p>
          <a:p>
            <a:endParaRPr lang="en-US" sz="2400" dirty="0" smtClean="0"/>
          </a:p>
        </p:txBody>
      </p:sp>
      <p:sp>
        <p:nvSpPr>
          <p:cNvPr id="11" name="Content Placeholder 10"/>
          <p:cNvSpPr>
            <a:spLocks noGrp="1"/>
          </p:cNvSpPr>
          <p:nvPr>
            <p:ph sz="half" idx="2"/>
          </p:nvPr>
        </p:nvSpPr>
        <p:spPr>
          <a:xfrm>
            <a:off x="4572000" y="1143001"/>
            <a:ext cx="4038600" cy="1676399"/>
          </a:xfrm>
        </p:spPr>
        <p:txBody>
          <a:bodyPr>
            <a:normAutofit fontScale="92500" lnSpcReduction="20000"/>
          </a:bodyPr>
          <a:lstStyle/>
          <a:p>
            <a:r>
              <a:rPr lang="en-US" sz="2400" dirty="0"/>
              <a:t>Modeling and assessment of nutrient </a:t>
            </a:r>
            <a:r>
              <a:rPr lang="en-US" sz="2400" dirty="0" smtClean="0"/>
              <a:t>loads </a:t>
            </a:r>
            <a:r>
              <a:rPr lang="en-US" sz="2400" dirty="0"/>
              <a:t>into the Great Lakes. </a:t>
            </a:r>
          </a:p>
          <a:p>
            <a:endParaRPr lang="en-US" dirty="0"/>
          </a:p>
        </p:txBody>
      </p:sp>
      <p:pic>
        <p:nvPicPr>
          <p:cNvPr id="9" name="Picture 8" descr="Screenshot 4:8:13 11: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074032"/>
            <a:ext cx="3200400" cy="1904683"/>
          </a:xfrm>
          <a:prstGeom prst="rect">
            <a:avLst/>
          </a:prstGeom>
          <a:effectLst>
            <a:outerShdw blurRad="127000" dist="127000" dir="2700000" algn="tl" rotWithShape="0">
              <a:srgbClr val="000000">
                <a:alpha val="43000"/>
              </a:srgbClr>
            </a:outerShdw>
          </a:effectLst>
        </p:spPr>
      </p:pic>
      <p:pic>
        <p:nvPicPr>
          <p:cNvPr id="12" name="Picture 11" descr="Screenshot 4:8:13 11:12 AM.png"/>
          <p:cNvPicPr>
            <a:picLocks noChangeAspect="1"/>
          </p:cNvPicPr>
          <p:nvPr/>
        </p:nvPicPr>
        <p:blipFill rotWithShape="1">
          <a:blip r:embed="rId4">
            <a:extLst>
              <a:ext uri="{28A0092B-C50C-407E-A947-70E740481C1C}">
                <a14:useLocalDpi xmlns:a14="http://schemas.microsoft.com/office/drawing/2010/main" val="0"/>
              </a:ext>
            </a:extLst>
          </a:blip>
          <a:srcRect t="1414" b="1"/>
          <a:stretch/>
        </p:blipFill>
        <p:spPr>
          <a:xfrm>
            <a:off x="4876800" y="2249404"/>
            <a:ext cx="3657600" cy="2760039"/>
          </a:xfrm>
          <a:prstGeom prst="rect">
            <a:avLst/>
          </a:prstGeom>
          <a:ln>
            <a:solidFill>
              <a:srgbClr val="666666"/>
            </a:solidFill>
          </a:ln>
          <a:effectLst>
            <a:outerShdw blurRad="127000" dist="127000" dir="2700000" algn="tl" rotWithShape="0">
              <a:srgbClr val="666666">
                <a:alpha val="43000"/>
              </a:srgbClr>
            </a:outerShdw>
          </a:effectLst>
        </p:spPr>
      </p:pic>
      <p:sp>
        <p:nvSpPr>
          <p:cNvPr id="8" name="Content Placeholder 2"/>
          <p:cNvSpPr txBox="1">
            <a:spLocks/>
          </p:cNvSpPr>
          <p:nvPr/>
        </p:nvSpPr>
        <p:spPr>
          <a:xfrm>
            <a:off x="457200" y="4950091"/>
            <a:ext cx="4038600" cy="17555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endParaRPr lang="en-US" sz="1800" dirty="0" smtClean="0"/>
          </a:p>
          <a:p>
            <a:pPr marL="0" indent="0">
              <a:buNone/>
            </a:pPr>
            <a:endParaRPr lang="en-US" sz="1800" dirty="0" smtClean="0"/>
          </a:p>
          <a:p>
            <a:endParaRPr lang="en-US" sz="1800" dirty="0" smtClean="0"/>
          </a:p>
        </p:txBody>
      </p:sp>
      <p:pic>
        <p:nvPicPr>
          <p:cNvPr id="10" name="Picture 9" descr="Explorus-Logo-FINAL"/>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5200372"/>
            <a:ext cx="2743200" cy="420894"/>
          </a:xfrm>
          <a:prstGeom prst="rect">
            <a:avLst/>
          </a:prstGeom>
          <a:noFill/>
          <a:ln>
            <a:noFill/>
          </a:ln>
        </p:spPr>
      </p:pic>
      <p:pic>
        <p:nvPicPr>
          <p:cNvPr id="13" name="Picture 2" descr="\\Ri-vsq-01\WPDOCS\RPS\RPS Marketing\Logo\RPS_asaLogo2012.jpg"/>
          <p:cNvPicPr>
            <a:picLocks noChangeAspect="1" noChangeArrowheads="1"/>
          </p:cNvPicPr>
          <p:nvPr/>
        </p:nvPicPr>
        <p:blipFill>
          <a:blip r:embed="rId6" cstate="print"/>
          <a:srcRect/>
          <a:stretch>
            <a:fillRect/>
          </a:stretch>
        </p:blipFill>
        <p:spPr bwMode="auto">
          <a:xfrm>
            <a:off x="914400" y="5657572"/>
            <a:ext cx="1371600" cy="382934"/>
          </a:xfrm>
          <a:prstGeom prst="rect">
            <a:avLst/>
          </a:prstGeom>
          <a:noFill/>
        </p:spPr>
      </p:pic>
      <p:pic>
        <p:nvPicPr>
          <p:cNvPr id="14" name="Picture 13"/>
          <p:cNvPicPr>
            <a:picLocks noChangeAspect="1"/>
          </p:cNvPicPr>
          <p:nvPr/>
        </p:nvPicPr>
        <p:blipFill>
          <a:blip r:embed="rId7"/>
          <a:stretch>
            <a:fillRect/>
          </a:stretch>
        </p:blipFill>
        <p:spPr>
          <a:xfrm>
            <a:off x="2971800" y="5657572"/>
            <a:ext cx="1097280" cy="523122"/>
          </a:xfrm>
          <a:prstGeom prst="rect">
            <a:avLst/>
          </a:prstGeom>
        </p:spPr>
      </p:pic>
      <p:pic>
        <p:nvPicPr>
          <p:cNvPr id="15" name="Picture 2" descr="\\Ri-vsq-01\WPDOCS\RPS\RPS Marketing\Logo\RPS_asaLogo2012.jpg"/>
          <p:cNvPicPr>
            <a:picLocks noChangeAspect="1" noChangeArrowheads="1"/>
          </p:cNvPicPr>
          <p:nvPr/>
        </p:nvPicPr>
        <p:blipFill>
          <a:blip r:embed="rId6" cstate="print"/>
          <a:srcRect/>
          <a:stretch>
            <a:fillRect/>
          </a:stretch>
        </p:blipFill>
        <p:spPr bwMode="auto">
          <a:xfrm>
            <a:off x="5791200" y="5302550"/>
            <a:ext cx="1828800" cy="510579"/>
          </a:xfrm>
          <a:prstGeom prst="rect">
            <a:avLst/>
          </a:prstGeom>
          <a:noFill/>
        </p:spPr>
      </p:pic>
    </p:spTree>
    <p:extLst>
      <p:ext uri="{BB962C8B-B14F-4D97-AF65-F5344CB8AC3E}">
        <p14:creationId xmlns:p14="http://schemas.microsoft.com/office/powerpoint/2010/main" val="3237159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4254500" y="1436688"/>
            <a:ext cx="2320925" cy="4976812"/>
          </a:xfrm>
          <a:prstGeom prst="roundRect">
            <a:avLst/>
          </a:prstGeom>
          <a:solidFill>
            <a:schemeClr val="tx2">
              <a:lumMod val="10000"/>
              <a:lumOff val="90000"/>
            </a:schemeClr>
          </a:solidFill>
          <a:ln w="9525" cap="flat" cmpd="sng" algn="ctr">
            <a:solidFill>
              <a:schemeClr val="tx2">
                <a:lumMod val="90000"/>
                <a:lumOff val="10000"/>
              </a:schemeClr>
            </a:solidFill>
            <a:prstDash val="solid"/>
            <a:round/>
            <a:headEnd type="stealth" w="med" len="lg"/>
            <a:tailEnd type="none" w="med" len="med"/>
          </a:ln>
          <a:effectLst/>
        </p:spPr>
        <p:txBody>
          <a:bodyPr lIns="0" rIns="0">
            <a:spAutoFit/>
          </a:bodyPr>
          <a:lstStyle/>
          <a:p>
            <a:pPr eaLnBrk="0" hangingPunct="0">
              <a:defRPr/>
            </a:pPr>
            <a:endParaRPr lang="en-US"/>
          </a:p>
        </p:txBody>
      </p:sp>
      <p:sp>
        <p:nvSpPr>
          <p:cNvPr id="17410" name="TextBox 27"/>
          <p:cNvSpPr txBox="1">
            <a:spLocks noChangeArrowheads="1"/>
          </p:cNvSpPr>
          <p:nvPr/>
        </p:nvSpPr>
        <p:spPr bwMode="auto">
          <a:xfrm>
            <a:off x="7573963" y="2846388"/>
            <a:ext cx="16573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r>
              <a:rPr lang="en-US" sz="1100"/>
              <a:t>SOS / WML2</a:t>
            </a:r>
          </a:p>
          <a:p>
            <a:r>
              <a:rPr lang="en-US" sz="1100"/>
              <a:t>(Water Level, Flow)</a:t>
            </a:r>
          </a:p>
          <a:p>
            <a:r>
              <a:rPr lang="en-US" sz="1100"/>
              <a:t>USGS</a:t>
            </a:r>
          </a:p>
        </p:txBody>
      </p:sp>
      <p:pic>
        <p:nvPicPr>
          <p:cNvPr id="17411" name="Picture 7"/>
          <p:cNvPicPr>
            <a:picLocks noChangeAspect="1" noChangeArrowheads="1"/>
          </p:cNvPicPr>
          <p:nvPr/>
        </p:nvPicPr>
        <p:blipFill>
          <a:blip r:embed="rId2">
            <a:extLst>
              <a:ext uri="{28A0092B-C50C-407E-A947-70E740481C1C}">
                <a14:useLocalDpi xmlns:a14="http://schemas.microsoft.com/office/drawing/2010/main" val="0"/>
              </a:ext>
            </a:extLst>
          </a:blip>
          <a:srcRect b="14120"/>
          <a:stretch>
            <a:fillRect/>
          </a:stretch>
        </p:blipFill>
        <p:spPr bwMode="auto">
          <a:xfrm>
            <a:off x="7153275" y="2776538"/>
            <a:ext cx="5191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1775" y="127000"/>
            <a:ext cx="8683625" cy="685800"/>
          </a:xfrm>
        </p:spPr>
        <p:txBody>
          <a:bodyPr/>
          <a:lstStyle/>
          <a:p>
            <a:pPr>
              <a:defRPr/>
            </a:pPr>
            <a:r>
              <a:rPr lang="en-US" dirty="0" smtClean="0">
                <a:solidFill>
                  <a:srgbClr val="0D4181"/>
                </a:solidFill>
              </a:rPr>
              <a:t>Cross-Border Upstream Monitoring &amp; Alerting</a:t>
            </a:r>
            <a:endParaRPr lang="en-US" dirty="0">
              <a:solidFill>
                <a:srgbClr val="0D4181"/>
              </a:solidFill>
            </a:endParaRPr>
          </a:p>
        </p:txBody>
      </p:sp>
      <p:sp>
        <p:nvSpPr>
          <p:cNvPr id="17413"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r>
              <a:rPr lang="en-US" sz="900" b="0">
                <a:solidFill>
                  <a:srgbClr val="092E5C"/>
                </a:solidFill>
                <a:latin typeface="Arial" charset="0"/>
                <a:cs typeface="Arial" charset="0"/>
              </a:rPr>
              <a:t>© 2012 Open Geospatial Consortium, Inc.</a:t>
            </a:r>
          </a:p>
        </p:txBody>
      </p:sp>
      <p:sp>
        <p:nvSpPr>
          <p:cNvPr id="1741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fld id="{3C6E11EE-9016-1C46-87CF-724EB253E9EE}" type="slidenum">
              <a:rPr lang="en-US" sz="900" b="0">
                <a:solidFill>
                  <a:srgbClr val="092E5C"/>
                </a:solidFill>
                <a:latin typeface="Arial" charset="0"/>
                <a:cs typeface="Arial" charset="0"/>
              </a:rPr>
              <a:pPr/>
              <a:t>6</a:t>
            </a:fld>
            <a:endParaRPr lang="en-US" sz="900" b="0">
              <a:solidFill>
                <a:srgbClr val="092E5C"/>
              </a:solidFill>
              <a:latin typeface="Arial" charset="0"/>
              <a:cs typeface="Arial" charset="0"/>
            </a:endParaRPr>
          </a:p>
        </p:txBody>
      </p:sp>
      <p:pic>
        <p:nvPicPr>
          <p:cNvPr id="17415" name="Picture 7"/>
          <p:cNvPicPr>
            <a:picLocks noChangeAspect="1" noChangeArrowheads="1"/>
          </p:cNvPicPr>
          <p:nvPr/>
        </p:nvPicPr>
        <p:blipFill>
          <a:blip r:embed="rId2">
            <a:extLst>
              <a:ext uri="{28A0092B-C50C-407E-A947-70E740481C1C}">
                <a14:useLocalDpi xmlns:a14="http://schemas.microsoft.com/office/drawing/2010/main" val="0"/>
              </a:ext>
            </a:extLst>
          </a:blip>
          <a:srcRect b="14120"/>
          <a:stretch>
            <a:fillRect/>
          </a:stretch>
        </p:blipFill>
        <p:spPr bwMode="auto">
          <a:xfrm>
            <a:off x="917575" y="1639888"/>
            <a:ext cx="517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7"/>
          <p:cNvPicPr>
            <a:picLocks noChangeAspect="1" noChangeArrowheads="1"/>
          </p:cNvPicPr>
          <p:nvPr/>
        </p:nvPicPr>
        <p:blipFill>
          <a:blip r:embed="rId2">
            <a:extLst>
              <a:ext uri="{28A0092B-C50C-407E-A947-70E740481C1C}">
                <a14:useLocalDpi xmlns:a14="http://schemas.microsoft.com/office/drawing/2010/main" val="0"/>
              </a:ext>
            </a:extLst>
          </a:blip>
          <a:srcRect b="14120"/>
          <a:stretch>
            <a:fillRect/>
          </a:stretch>
        </p:blipFill>
        <p:spPr bwMode="auto">
          <a:xfrm>
            <a:off x="5270500" y="2560638"/>
            <a:ext cx="59531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7"/>
          <p:cNvPicPr>
            <a:picLocks noChangeAspect="1" noChangeArrowheads="1"/>
          </p:cNvPicPr>
          <p:nvPr/>
        </p:nvPicPr>
        <p:blipFill>
          <a:blip r:embed="rId2">
            <a:extLst>
              <a:ext uri="{28A0092B-C50C-407E-A947-70E740481C1C}">
                <a14:useLocalDpi xmlns:a14="http://schemas.microsoft.com/office/drawing/2010/main" val="0"/>
              </a:ext>
            </a:extLst>
          </a:blip>
          <a:srcRect b="14120"/>
          <a:stretch>
            <a:fillRect/>
          </a:stretch>
        </p:blipFill>
        <p:spPr bwMode="auto">
          <a:xfrm>
            <a:off x="4667250" y="4810125"/>
            <a:ext cx="5953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7"/>
          <p:cNvPicPr>
            <a:picLocks noChangeAspect="1" noChangeArrowheads="1"/>
          </p:cNvPicPr>
          <p:nvPr/>
        </p:nvPicPr>
        <p:blipFill>
          <a:blip r:embed="rId2">
            <a:extLst>
              <a:ext uri="{28A0092B-C50C-407E-A947-70E740481C1C}">
                <a14:useLocalDpi xmlns:a14="http://schemas.microsoft.com/office/drawing/2010/main" val="0"/>
              </a:ext>
            </a:extLst>
          </a:blip>
          <a:srcRect b="14120"/>
          <a:stretch>
            <a:fillRect/>
          </a:stretch>
        </p:blipFill>
        <p:spPr bwMode="auto">
          <a:xfrm>
            <a:off x="7153275" y="4368800"/>
            <a:ext cx="5191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7"/>
          <p:cNvPicPr>
            <a:picLocks noChangeAspect="1" noChangeArrowheads="1"/>
          </p:cNvPicPr>
          <p:nvPr/>
        </p:nvPicPr>
        <p:blipFill>
          <a:blip r:embed="rId2">
            <a:extLst>
              <a:ext uri="{28A0092B-C50C-407E-A947-70E740481C1C}">
                <a14:useLocalDpi xmlns:a14="http://schemas.microsoft.com/office/drawing/2010/main" val="0"/>
              </a:ext>
            </a:extLst>
          </a:blip>
          <a:srcRect b="14120"/>
          <a:stretch>
            <a:fillRect/>
          </a:stretch>
        </p:blipFill>
        <p:spPr bwMode="auto">
          <a:xfrm>
            <a:off x="3316288" y="1639888"/>
            <a:ext cx="5191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Box 27"/>
          <p:cNvSpPr txBox="1">
            <a:spLocks noChangeArrowheads="1"/>
          </p:cNvSpPr>
          <p:nvPr/>
        </p:nvSpPr>
        <p:spPr bwMode="auto">
          <a:xfrm>
            <a:off x="7573963" y="4370388"/>
            <a:ext cx="154781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r>
              <a:rPr lang="en-US" sz="1100"/>
              <a:t>SOS / GWML</a:t>
            </a:r>
          </a:p>
          <a:p>
            <a:r>
              <a:rPr lang="en-US" sz="1100"/>
              <a:t>(GW Level)</a:t>
            </a:r>
          </a:p>
          <a:p>
            <a:r>
              <a:rPr lang="en-US" sz="1100"/>
              <a:t>NRCan</a:t>
            </a:r>
          </a:p>
        </p:txBody>
      </p:sp>
      <p:sp>
        <p:nvSpPr>
          <p:cNvPr id="17421" name="TextBox 27"/>
          <p:cNvSpPr txBox="1">
            <a:spLocks noChangeArrowheads="1"/>
          </p:cNvSpPr>
          <p:nvPr/>
        </p:nvSpPr>
        <p:spPr bwMode="auto">
          <a:xfrm>
            <a:off x="2492375" y="3519488"/>
            <a:ext cx="15287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r" eaLnBrk="1" hangingPunct="1"/>
            <a:r>
              <a:rPr lang="en-GB" sz="1100"/>
              <a:t>WPS</a:t>
            </a:r>
          </a:p>
          <a:p>
            <a:pPr algn="r" eaLnBrk="1" hangingPunct="1"/>
            <a:r>
              <a:rPr lang="en-GB" sz="1100"/>
              <a:t>(Upstream Gauges)</a:t>
            </a:r>
          </a:p>
          <a:p>
            <a:pPr algn="r" eaLnBrk="1" hangingPunct="1"/>
            <a:r>
              <a:rPr lang="en-GB" sz="1100"/>
              <a:t>RPS-ASA</a:t>
            </a:r>
          </a:p>
          <a:p>
            <a:pPr algn="r" eaLnBrk="1" hangingPunct="1"/>
            <a:r>
              <a:rPr lang="en-GB" sz="1100"/>
              <a:t>+ NRCan</a:t>
            </a:r>
          </a:p>
        </p:txBody>
      </p:sp>
      <p:pic>
        <p:nvPicPr>
          <p:cNvPr id="17422" name="Picture 15"/>
          <p:cNvPicPr>
            <a:picLocks noChangeAspect="1" noChangeArrowheads="1"/>
          </p:cNvPicPr>
          <p:nvPr/>
        </p:nvPicPr>
        <p:blipFill>
          <a:blip r:embed="rId2">
            <a:extLst>
              <a:ext uri="{28A0092B-C50C-407E-A947-70E740481C1C}">
                <a14:useLocalDpi xmlns:a14="http://schemas.microsoft.com/office/drawing/2010/main" val="0"/>
              </a:ext>
            </a:extLst>
          </a:blip>
          <a:srcRect b="14120"/>
          <a:stretch>
            <a:fillRect/>
          </a:stretch>
        </p:blipFill>
        <p:spPr bwMode="auto">
          <a:xfrm>
            <a:off x="7153275" y="1343025"/>
            <a:ext cx="5191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TextBox 27"/>
          <p:cNvSpPr txBox="1">
            <a:spLocks noChangeArrowheads="1"/>
          </p:cNvSpPr>
          <p:nvPr/>
        </p:nvSpPr>
        <p:spPr bwMode="auto">
          <a:xfrm>
            <a:off x="7573963" y="1404938"/>
            <a:ext cx="1003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eaLnBrk="1" hangingPunct="1"/>
            <a:r>
              <a:rPr lang="en-GB" sz="1100"/>
              <a:t>CSW</a:t>
            </a:r>
          </a:p>
          <a:p>
            <a:pPr eaLnBrk="1" hangingPunct="1"/>
            <a:r>
              <a:rPr lang="en-GB" sz="1100"/>
              <a:t>Explorus</a:t>
            </a:r>
          </a:p>
        </p:txBody>
      </p:sp>
      <p:sp>
        <p:nvSpPr>
          <p:cNvPr id="17424" name="TextBox 27"/>
          <p:cNvSpPr txBox="1">
            <a:spLocks noChangeArrowheads="1"/>
          </p:cNvSpPr>
          <p:nvPr/>
        </p:nvSpPr>
        <p:spPr bwMode="auto">
          <a:xfrm>
            <a:off x="5075238" y="2354263"/>
            <a:ext cx="1003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eaLnBrk="1" hangingPunct="1"/>
            <a:r>
              <a:rPr lang="en-GB" sz="1200"/>
              <a:t>Harvester</a:t>
            </a:r>
          </a:p>
        </p:txBody>
      </p:sp>
      <p:sp>
        <p:nvSpPr>
          <p:cNvPr id="17425" name="TextBox 27"/>
          <p:cNvSpPr txBox="1">
            <a:spLocks noChangeArrowheads="1"/>
          </p:cNvSpPr>
          <p:nvPr/>
        </p:nvSpPr>
        <p:spPr bwMode="auto">
          <a:xfrm>
            <a:off x="4241800" y="1558925"/>
            <a:ext cx="2349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eaLnBrk="1" hangingPunct="1"/>
            <a:r>
              <a:rPr lang="en-GB" sz="1200">
                <a:solidFill>
                  <a:srgbClr val="CC6633"/>
                </a:solidFill>
              </a:rPr>
              <a:t>Event Notification </a:t>
            </a:r>
          </a:p>
          <a:p>
            <a:pPr algn="ctr" eaLnBrk="1" hangingPunct="1"/>
            <a:r>
              <a:rPr lang="en-GB" sz="1200">
                <a:solidFill>
                  <a:srgbClr val="CC6633"/>
                </a:solidFill>
              </a:rPr>
              <a:t>Service</a:t>
            </a:r>
          </a:p>
          <a:p>
            <a:pPr algn="ctr" eaLnBrk="1" hangingPunct="1"/>
            <a:r>
              <a:rPr lang="en-GB" sz="1200">
                <a:solidFill>
                  <a:srgbClr val="CC6633"/>
                </a:solidFill>
              </a:rPr>
              <a:t>(GIS-FCU)</a:t>
            </a:r>
          </a:p>
        </p:txBody>
      </p:sp>
      <p:sp>
        <p:nvSpPr>
          <p:cNvPr id="17426" name="Rounded Rectangle 20"/>
          <p:cNvSpPr>
            <a:spLocks noChangeArrowheads="1"/>
          </p:cNvSpPr>
          <p:nvPr/>
        </p:nvSpPr>
        <p:spPr bwMode="auto">
          <a:xfrm>
            <a:off x="5016500" y="4051300"/>
            <a:ext cx="1092200" cy="341313"/>
          </a:xfrm>
          <a:prstGeom prst="roundRect">
            <a:avLst>
              <a:gd name="adj" fmla="val 16667"/>
            </a:avLst>
          </a:prstGeom>
          <a:solidFill>
            <a:srgbClr val="FFFFFF"/>
          </a:solidFill>
          <a:ln w="9525">
            <a:solidFill>
              <a:srgbClr val="333333"/>
            </a:solidFill>
            <a:round/>
            <a:headEnd type="stealth" w="med" len="lg"/>
            <a:tailEnd/>
          </a:ln>
        </p:spPr>
        <p:txBody>
          <a:bodyPr lIns="0" rIns="0">
            <a:spAutoFit/>
          </a:bodyPr>
          <a:lstStyle/>
          <a:p>
            <a:pPr algn="ctr" eaLnBrk="0" hangingPunct="0"/>
            <a:r>
              <a:rPr lang="en-US" sz="1400" b="0">
                <a:solidFill>
                  <a:srgbClr val="0D4181"/>
                </a:solidFill>
              </a:rPr>
              <a:t>Broker</a:t>
            </a:r>
          </a:p>
        </p:txBody>
      </p:sp>
      <p:sp>
        <p:nvSpPr>
          <p:cNvPr id="17427" name="TextBox 27"/>
          <p:cNvSpPr txBox="1">
            <a:spLocks noChangeArrowheads="1"/>
          </p:cNvSpPr>
          <p:nvPr/>
        </p:nvSpPr>
        <p:spPr bwMode="auto">
          <a:xfrm>
            <a:off x="265113" y="5749925"/>
            <a:ext cx="183673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a:r>
              <a:rPr lang="en-US" sz="1100" dirty="0"/>
              <a:t>Upstream Monitoring Web Client </a:t>
            </a:r>
          </a:p>
          <a:p>
            <a:pPr algn="ctr"/>
            <a:r>
              <a:rPr lang="en-US" sz="1100" dirty="0"/>
              <a:t>(</a:t>
            </a:r>
            <a:r>
              <a:rPr lang="en-US" sz="1100" dirty="0" err="1"/>
              <a:t>Explorus</a:t>
            </a:r>
            <a:r>
              <a:rPr lang="en-US" sz="1100" dirty="0"/>
              <a:t>)</a:t>
            </a:r>
          </a:p>
        </p:txBody>
      </p:sp>
      <p:sp>
        <p:nvSpPr>
          <p:cNvPr id="17428" name="TextBox 28"/>
          <p:cNvSpPr txBox="1">
            <a:spLocks noChangeArrowheads="1"/>
          </p:cNvSpPr>
          <p:nvPr/>
        </p:nvSpPr>
        <p:spPr bwMode="auto">
          <a:xfrm>
            <a:off x="2673350" y="1057275"/>
            <a:ext cx="16113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a:r>
              <a:rPr lang="en-US" sz="1100"/>
              <a:t>SOS /WML2</a:t>
            </a:r>
          </a:p>
          <a:p>
            <a:pPr algn="ctr"/>
            <a:r>
              <a:rPr lang="en-US" sz="1100"/>
              <a:t>(Water Level, Flow)</a:t>
            </a:r>
          </a:p>
          <a:p>
            <a:pPr algn="ctr"/>
            <a:r>
              <a:rPr lang="en-US" sz="1100"/>
              <a:t>EC/NRCan</a:t>
            </a:r>
          </a:p>
        </p:txBody>
      </p:sp>
      <p:sp>
        <p:nvSpPr>
          <p:cNvPr id="17429" name="TextBox 27"/>
          <p:cNvSpPr txBox="1">
            <a:spLocks noChangeArrowheads="1"/>
          </p:cNvSpPr>
          <p:nvPr/>
        </p:nvSpPr>
        <p:spPr bwMode="auto">
          <a:xfrm>
            <a:off x="1325563" y="1682750"/>
            <a:ext cx="10858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eaLnBrk="1" hangingPunct="1"/>
            <a:r>
              <a:rPr lang="en-GB" sz="1100" dirty="0"/>
              <a:t>WFS</a:t>
            </a:r>
          </a:p>
          <a:p>
            <a:pPr eaLnBrk="1" hangingPunct="1"/>
            <a:r>
              <a:rPr lang="en-GB" sz="1100" dirty="0"/>
              <a:t>(Station Info)</a:t>
            </a:r>
          </a:p>
          <a:p>
            <a:pPr eaLnBrk="1" hangingPunct="1"/>
            <a:r>
              <a:rPr lang="en-GB" sz="1100" dirty="0"/>
              <a:t>USGS</a:t>
            </a:r>
          </a:p>
        </p:txBody>
      </p:sp>
      <p:sp>
        <p:nvSpPr>
          <p:cNvPr id="17430" name="Folded Corner 31"/>
          <p:cNvSpPr>
            <a:spLocks noChangeArrowheads="1"/>
          </p:cNvSpPr>
          <p:nvPr/>
        </p:nvSpPr>
        <p:spPr bwMode="auto">
          <a:xfrm>
            <a:off x="5872163" y="4868863"/>
            <a:ext cx="444500" cy="673100"/>
          </a:xfrm>
          <a:prstGeom prst="foldedCorner">
            <a:avLst>
              <a:gd name="adj" fmla="val 16667"/>
            </a:avLst>
          </a:prstGeom>
          <a:solidFill>
            <a:srgbClr val="B3B3B3"/>
          </a:solidFill>
          <a:ln w="9525">
            <a:solidFill>
              <a:srgbClr val="969696"/>
            </a:solidFill>
            <a:round/>
            <a:headEnd type="stealth" w="med" len="lg"/>
            <a:tailEnd/>
          </a:ln>
        </p:spPr>
        <p:txBody>
          <a:bodyPr lIns="0" rIns="0" anchor="ctr"/>
          <a:lstStyle/>
          <a:p>
            <a:pPr algn="ctr" eaLnBrk="0" hangingPunct="0"/>
            <a:r>
              <a:rPr lang="en-US"/>
              <a:t>RSS Feed</a:t>
            </a:r>
          </a:p>
        </p:txBody>
      </p:sp>
      <p:cxnSp>
        <p:nvCxnSpPr>
          <p:cNvPr id="37" name="Straight Arrow Connector 36"/>
          <p:cNvCxnSpPr>
            <a:stCxn id="17415" idx="2"/>
            <a:endCxn id="98" idx="0"/>
          </p:cNvCxnSpPr>
          <p:nvPr/>
        </p:nvCxnSpPr>
        <p:spPr bwMode="auto">
          <a:xfrm>
            <a:off x="1176338" y="2325688"/>
            <a:ext cx="0" cy="1204912"/>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cxnSp>
        <p:nvCxnSpPr>
          <p:cNvPr id="17432" name="Straight Arrow Connector 46"/>
          <p:cNvCxnSpPr>
            <a:cxnSpLocks noChangeShapeType="1"/>
            <a:stCxn id="17430" idx="1"/>
            <a:endCxn id="17417" idx="3"/>
          </p:cNvCxnSpPr>
          <p:nvPr/>
        </p:nvCxnSpPr>
        <p:spPr bwMode="auto">
          <a:xfrm flipH="1" flipV="1">
            <a:off x="5262563" y="5203825"/>
            <a:ext cx="609600" cy="1588"/>
          </a:xfrm>
          <a:prstGeom prst="straightConnector1">
            <a:avLst/>
          </a:prstGeom>
          <a:noFill/>
          <a:ln w="9525">
            <a:solidFill>
              <a:srgbClr val="969696"/>
            </a:solidFill>
            <a:round/>
            <a:headEnd type="stealth" w="med" len="lg"/>
            <a:tailEnd/>
          </a:ln>
          <a:extLst>
            <a:ext uri="{909E8E84-426E-40dd-AFC4-6F175D3DCCD1}">
              <a14:hiddenFill xmlns:a14="http://schemas.microsoft.com/office/drawing/2010/main">
                <a:noFill/>
              </a14:hiddenFill>
            </a:ext>
          </a:extLst>
        </p:spPr>
      </p:cxnSp>
      <p:cxnSp>
        <p:nvCxnSpPr>
          <p:cNvPr id="17433" name="Straight Arrow Connector 48"/>
          <p:cNvCxnSpPr>
            <a:cxnSpLocks noChangeShapeType="1"/>
            <a:stCxn id="17426" idx="0"/>
            <a:endCxn id="17416" idx="2"/>
          </p:cNvCxnSpPr>
          <p:nvPr/>
        </p:nvCxnSpPr>
        <p:spPr bwMode="auto">
          <a:xfrm flipV="1">
            <a:off x="5562600" y="3346450"/>
            <a:ext cx="6350" cy="704850"/>
          </a:xfrm>
          <a:prstGeom prst="straightConnector1">
            <a:avLst/>
          </a:prstGeom>
          <a:noFill/>
          <a:ln w="9525">
            <a:solidFill>
              <a:srgbClr val="969696"/>
            </a:solidFill>
            <a:round/>
            <a:headEnd type="arrow" w="med" len="med"/>
            <a:tailEnd type="arrow" w="med" len="med"/>
          </a:ln>
          <a:extLst>
            <a:ext uri="{909E8E84-426E-40dd-AFC4-6F175D3DCCD1}">
              <a14:hiddenFill xmlns:a14="http://schemas.microsoft.com/office/drawing/2010/main">
                <a:noFill/>
              </a14:hiddenFill>
            </a:ext>
          </a:extLst>
        </p:spPr>
      </p:cxnSp>
      <p:cxnSp>
        <p:nvCxnSpPr>
          <p:cNvPr id="52" name="Straight Arrow Connector 51"/>
          <p:cNvCxnSpPr>
            <a:stCxn id="17426" idx="1"/>
            <a:endCxn id="17451" idx="3"/>
          </p:cNvCxnSpPr>
          <p:nvPr/>
        </p:nvCxnSpPr>
        <p:spPr bwMode="auto">
          <a:xfrm flipH="1" flipV="1">
            <a:off x="3911600" y="3198813"/>
            <a:ext cx="1104900" cy="1023937"/>
          </a:xfrm>
          <a:prstGeom prst="straightConnector1">
            <a:avLst/>
          </a:prstGeom>
          <a:noFill/>
          <a:ln w="19050" cap="flat" cmpd="sng" algn="ctr">
            <a:solidFill>
              <a:schemeClr val="tx2">
                <a:lumMod val="75000"/>
                <a:lumOff val="25000"/>
              </a:schemeClr>
            </a:solidFill>
            <a:prstDash val="solid"/>
            <a:round/>
            <a:headEnd type="arrow" w="med" len="lg"/>
            <a:tailEnd type="none"/>
          </a:ln>
          <a:effectLst/>
        </p:spPr>
      </p:cxnSp>
      <p:cxnSp>
        <p:nvCxnSpPr>
          <p:cNvPr id="61" name="Straight Arrow Connector 60"/>
          <p:cNvCxnSpPr>
            <a:stCxn id="17418" idx="1"/>
          </p:cNvCxnSpPr>
          <p:nvPr/>
        </p:nvCxnSpPr>
        <p:spPr bwMode="auto">
          <a:xfrm flipH="1" flipV="1">
            <a:off x="5902325" y="3149600"/>
            <a:ext cx="1250950" cy="1562100"/>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cxnSp>
        <p:nvCxnSpPr>
          <p:cNvPr id="63" name="Straight Arrow Connector 62"/>
          <p:cNvCxnSpPr>
            <a:stCxn id="17411" idx="1"/>
            <a:endCxn id="17416" idx="3"/>
          </p:cNvCxnSpPr>
          <p:nvPr/>
        </p:nvCxnSpPr>
        <p:spPr bwMode="auto">
          <a:xfrm flipH="1" flipV="1">
            <a:off x="5865813" y="2954338"/>
            <a:ext cx="1287462" cy="165100"/>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cxnSp>
        <p:nvCxnSpPr>
          <p:cNvPr id="64" name="Straight Arrow Connector 63"/>
          <p:cNvCxnSpPr>
            <a:stCxn id="17419" idx="3"/>
            <a:endCxn id="17416" idx="1"/>
          </p:cNvCxnSpPr>
          <p:nvPr/>
        </p:nvCxnSpPr>
        <p:spPr bwMode="auto">
          <a:xfrm>
            <a:off x="3835400" y="1982788"/>
            <a:ext cx="1435100" cy="971550"/>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sp>
        <p:nvSpPr>
          <p:cNvPr id="17438" name="Rounded Rectangle 77"/>
          <p:cNvSpPr>
            <a:spLocks noChangeArrowheads="1"/>
          </p:cNvSpPr>
          <p:nvPr/>
        </p:nvSpPr>
        <p:spPr bwMode="auto">
          <a:xfrm>
            <a:off x="5408613" y="5819775"/>
            <a:ext cx="993775" cy="441325"/>
          </a:xfrm>
          <a:prstGeom prst="roundRect">
            <a:avLst>
              <a:gd name="adj" fmla="val 16667"/>
            </a:avLst>
          </a:prstGeom>
          <a:gradFill rotWithShape="1">
            <a:gsLst>
              <a:gs pos="0">
                <a:srgbClr val="FFFFFF"/>
              </a:gs>
              <a:gs pos="100000">
                <a:srgbClr val="FFCC00"/>
              </a:gs>
            </a:gsLst>
            <a:lin ang="240000"/>
          </a:gradFill>
          <a:ln w="9525">
            <a:solidFill>
              <a:srgbClr val="969696"/>
            </a:solidFill>
            <a:round/>
            <a:headEnd type="stealth" w="med" len="lg"/>
            <a:tailEnd/>
          </a:ln>
        </p:spPr>
        <p:txBody>
          <a:bodyPr lIns="0" rIns="0">
            <a:spAutoFit/>
          </a:bodyPr>
          <a:lstStyle/>
          <a:p>
            <a:pPr algn="ctr" eaLnBrk="0" hangingPunct="0"/>
            <a:r>
              <a:rPr lang="en-US">
                <a:solidFill>
                  <a:srgbClr val="0D4181"/>
                </a:solidFill>
              </a:rPr>
              <a:t>CAP Info Editor</a:t>
            </a:r>
          </a:p>
          <a:p>
            <a:pPr algn="ctr" eaLnBrk="0" hangingPunct="0"/>
            <a:r>
              <a:rPr lang="en-US">
                <a:solidFill>
                  <a:srgbClr val="0D4181"/>
                </a:solidFill>
              </a:rPr>
              <a:t>GIS.FCU</a:t>
            </a:r>
          </a:p>
        </p:txBody>
      </p:sp>
      <p:cxnSp>
        <p:nvCxnSpPr>
          <p:cNvPr id="91" name="Straight Arrow Connector 90"/>
          <p:cNvCxnSpPr>
            <a:stCxn id="17438" idx="3"/>
            <a:endCxn id="17442" idx="1"/>
          </p:cNvCxnSpPr>
          <p:nvPr/>
        </p:nvCxnSpPr>
        <p:spPr bwMode="auto">
          <a:xfrm flipV="1">
            <a:off x="6402388" y="6038850"/>
            <a:ext cx="600075" cy="1588"/>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sp>
        <p:nvSpPr>
          <p:cNvPr id="17440" name="TextBox 27"/>
          <p:cNvSpPr txBox="1">
            <a:spLocks noChangeArrowheads="1"/>
          </p:cNvSpPr>
          <p:nvPr/>
        </p:nvSpPr>
        <p:spPr bwMode="auto">
          <a:xfrm>
            <a:off x="4652963" y="4540250"/>
            <a:ext cx="622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eaLnBrk="1" hangingPunct="1"/>
            <a:r>
              <a:rPr lang="en-GB" sz="1200"/>
              <a:t>WNS</a:t>
            </a:r>
          </a:p>
        </p:txBody>
      </p:sp>
      <p:cxnSp>
        <p:nvCxnSpPr>
          <p:cNvPr id="102" name="Elbow Connector 101"/>
          <p:cNvCxnSpPr>
            <a:stCxn id="98" idx="3"/>
            <a:endCxn id="17438" idx="1"/>
          </p:cNvCxnSpPr>
          <p:nvPr/>
        </p:nvCxnSpPr>
        <p:spPr bwMode="auto">
          <a:xfrm>
            <a:off x="2079625" y="4633913"/>
            <a:ext cx="3328988" cy="1406525"/>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sp>
        <p:nvSpPr>
          <p:cNvPr id="17442" name="Rounded Rectangle 56"/>
          <p:cNvSpPr>
            <a:spLocks noChangeArrowheads="1"/>
          </p:cNvSpPr>
          <p:nvPr/>
        </p:nvSpPr>
        <p:spPr bwMode="auto">
          <a:xfrm>
            <a:off x="7002463" y="5748338"/>
            <a:ext cx="2054225" cy="581025"/>
          </a:xfrm>
          <a:prstGeom prst="roundRect">
            <a:avLst>
              <a:gd name="adj" fmla="val 16667"/>
            </a:avLst>
          </a:prstGeom>
          <a:gradFill rotWithShape="1">
            <a:gsLst>
              <a:gs pos="0">
                <a:srgbClr val="FFFFFF"/>
              </a:gs>
              <a:gs pos="100000">
                <a:srgbClr val="FFCC00"/>
              </a:gs>
            </a:gsLst>
            <a:lin ang="240000"/>
          </a:gradFill>
          <a:ln w="9525">
            <a:solidFill>
              <a:srgbClr val="969696"/>
            </a:solidFill>
            <a:round/>
            <a:headEnd type="stealth" w="med" len="lg"/>
            <a:tailEnd/>
          </a:ln>
        </p:spPr>
        <p:txBody>
          <a:bodyPr wrap="none" lIns="0" rIns="0"/>
          <a:lstStyle/>
          <a:p>
            <a:pPr algn="ctr" eaLnBrk="0" hangingPunct="0"/>
            <a:r>
              <a:rPr lang="en-US" sz="1100">
                <a:solidFill>
                  <a:srgbClr val="0D4181"/>
                </a:solidFill>
              </a:rPr>
              <a:t>Multi-Agency Situational </a:t>
            </a:r>
          </a:p>
          <a:p>
            <a:pPr algn="ctr" eaLnBrk="0" hangingPunct="0"/>
            <a:r>
              <a:rPr lang="en-US" sz="1100">
                <a:solidFill>
                  <a:srgbClr val="0D4181"/>
                </a:solidFill>
              </a:rPr>
              <a:t>Awareness System (MASAS)</a:t>
            </a:r>
          </a:p>
        </p:txBody>
      </p:sp>
      <p:cxnSp>
        <p:nvCxnSpPr>
          <p:cNvPr id="88" name="Elbow Connector 87"/>
          <p:cNvCxnSpPr>
            <a:stCxn id="98" idx="3"/>
            <a:endCxn id="17417" idx="1"/>
          </p:cNvCxnSpPr>
          <p:nvPr/>
        </p:nvCxnSpPr>
        <p:spPr bwMode="auto">
          <a:xfrm>
            <a:off x="2079625" y="4633913"/>
            <a:ext cx="2587625" cy="569912"/>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grpSp>
        <p:nvGrpSpPr>
          <p:cNvPr id="17444" name="Group 18"/>
          <p:cNvGrpSpPr>
            <a:grpSpLocks/>
          </p:cNvGrpSpPr>
          <p:nvPr/>
        </p:nvGrpSpPr>
        <p:grpSpPr bwMode="auto">
          <a:xfrm>
            <a:off x="3240088" y="2682875"/>
            <a:ext cx="671512" cy="858838"/>
            <a:chOff x="3092450" y="3094038"/>
            <a:chExt cx="672131" cy="858520"/>
          </a:xfrm>
        </p:grpSpPr>
        <p:pic>
          <p:nvPicPr>
            <p:cNvPr id="17450" name="Picture 7"/>
            <p:cNvPicPr>
              <a:picLocks noChangeAspect="1" noChangeArrowheads="1"/>
            </p:cNvPicPr>
            <p:nvPr/>
          </p:nvPicPr>
          <p:blipFill>
            <a:blip r:embed="rId2">
              <a:extLst>
                <a:ext uri="{28A0092B-C50C-407E-A947-70E740481C1C}">
                  <a14:useLocalDpi xmlns:a14="http://schemas.microsoft.com/office/drawing/2010/main" val="0"/>
                </a:ext>
              </a:extLst>
            </a:blip>
            <a:srcRect b="14120"/>
            <a:stretch>
              <a:fillRect/>
            </a:stretch>
          </p:blipFill>
          <p:spPr bwMode="auto">
            <a:xfrm>
              <a:off x="3092450" y="3094038"/>
              <a:ext cx="51973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1" name="Picture 7"/>
            <p:cNvPicPr>
              <a:picLocks noChangeAspect="1" noChangeArrowheads="1"/>
            </p:cNvPicPr>
            <p:nvPr/>
          </p:nvPicPr>
          <p:blipFill>
            <a:blip r:embed="rId2">
              <a:extLst>
                <a:ext uri="{28A0092B-C50C-407E-A947-70E740481C1C}">
                  <a14:useLocalDpi xmlns:a14="http://schemas.microsoft.com/office/drawing/2010/main" val="0"/>
                </a:ext>
              </a:extLst>
            </a:blip>
            <a:srcRect b="14120"/>
            <a:stretch>
              <a:fillRect/>
            </a:stretch>
          </p:blipFill>
          <p:spPr bwMode="auto">
            <a:xfrm>
              <a:off x="3244850" y="3266758"/>
              <a:ext cx="51973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5" name="Straight Arrow Connector 34"/>
          <p:cNvCxnSpPr>
            <a:stCxn id="98" idx="3"/>
            <a:endCxn id="17426" idx="1"/>
          </p:cNvCxnSpPr>
          <p:nvPr/>
        </p:nvCxnSpPr>
        <p:spPr bwMode="auto">
          <a:xfrm flipV="1">
            <a:off x="2079625" y="4222750"/>
            <a:ext cx="2936875" cy="411163"/>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cxnSp>
        <p:nvCxnSpPr>
          <p:cNvPr id="54" name="Straight Arrow Connector 53"/>
          <p:cNvCxnSpPr>
            <a:stCxn id="17416" idx="3"/>
            <a:endCxn id="17422" idx="1"/>
          </p:cNvCxnSpPr>
          <p:nvPr/>
        </p:nvCxnSpPr>
        <p:spPr bwMode="auto">
          <a:xfrm flipV="1">
            <a:off x="5865813" y="1685925"/>
            <a:ext cx="1287462" cy="1268413"/>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pic>
        <p:nvPicPr>
          <p:cNvPr id="98" name="Picture 5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3050" y="3530600"/>
            <a:ext cx="1806575" cy="2206625"/>
          </a:xfrm>
          <a:prstGeom prst="rect">
            <a:avLst/>
          </a:prstGeom>
          <a:noFill/>
          <a:ln>
            <a:noFill/>
          </a:ln>
          <a:effectLst>
            <a:outerShdw blurRad="127000" dist="127000" dir="2700000" algn="ctr" rotWithShape="0">
              <a:srgbClr val="999999"/>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Lst>
        </p:spPr>
      </p:pic>
      <p:cxnSp>
        <p:nvCxnSpPr>
          <p:cNvPr id="105" name="Straight Arrow Connector 104"/>
          <p:cNvCxnSpPr>
            <a:endCxn id="17426" idx="2"/>
          </p:cNvCxnSpPr>
          <p:nvPr/>
        </p:nvCxnSpPr>
        <p:spPr bwMode="auto">
          <a:xfrm flipV="1">
            <a:off x="5162550" y="4392613"/>
            <a:ext cx="400050" cy="522287"/>
          </a:xfrm>
          <a:prstGeom prst="straightConnector1">
            <a:avLst/>
          </a:prstGeom>
          <a:noFill/>
          <a:ln w="19050" cap="flat" cmpd="sng" algn="ctr">
            <a:solidFill>
              <a:schemeClr val="tx2">
                <a:lumMod val="75000"/>
                <a:lumOff val="25000"/>
              </a:schemeClr>
            </a:solidFill>
            <a:prstDash val="solid"/>
            <a:round/>
            <a:headEnd type="arrow" w="med" len="lg"/>
            <a:tailEnd type="none"/>
          </a:ln>
          <a:effectLst/>
        </p:spPr>
      </p:cxnSp>
      <p:cxnSp>
        <p:nvCxnSpPr>
          <p:cNvPr id="57" name="Straight Arrow Connector 56"/>
          <p:cNvCxnSpPr>
            <a:stCxn id="17419" idx="1"/>
            <a:endCxn id="98" idx="0"/>
          </p:cNvCxnSpPr>
          <p:nvPr/>
        </p:nvCxnSpPr>
        <p:spPr bwMode="auto">
          <a:xfrm flipH="1">
            <a:off x="1176338" y="1982788"/>
            <a:ext cx="2139950" cy="1547812"/>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spTree>
    <p:extLst>
      <p:ext uri="{BB962C8B-B14F-4D97-AF65-F5344CB8AC3E}">
        <p14:creationId xmlns:p14="http://schemas.microsoft.com/office/powerpoint/2010/main" val="32630208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Technical Achievements - </a:t>
            </a:r>
            <a:r>
              <a:rPr lang="en-US" dirty="0" smtClean="0"/>
              <a:t>Details</a:t>
            </a:r>
            <a:endParaRPr lang="en-US" dirty="0"/>
          </a:p>
        </p:txBody>
      </p:sp>
      <p:sp>
        <p:nvSpPr>
          <p:cNvPr id="3" name="Content Placeholder 2"/>
          <p:cNvSpPr>
            <a:spLocks noGrp="1"/>
          </p:cNvSpPr>
          <p:nvPr>
            <p:ph idx="1"/>
          </p:nvPr>
        </p:nvSpPr>
        <p:spPr>
          <a:xfrm>
            <a:off x="457200" y="1143000"/>
            <a:ext cx="8229600" cy="4525963"/>
          </a:xfrm>
        </p:spPr>
        <p:txBody>
          <a:bodyPr>
            <a:normAutofit/>
          </a:bodyPr>
          <a:lstStyle/>
          <a:p>
            <a:r>
              <a:rPr lang="en-US" dirty="0" smtClean="0"/>
              <a:t>SOS </a:t>
            </a:r>
            <a:r>
              <a:rPr lang="en-US" dirty="0" err="1" smtClean="0"/>
              <a:t>GetDataAvailability</a:t>
            </a:r>
            <a:r>
              <a:rPr lang="en-US" dirty="0" smtClean="0"/>
              <a:t> Implementation</a:t>
            </a:r>
          </a:p>
          <a:p>
            <a:r>
              <a:rPr lang="en-US" dirty="0" smtClean="0"/>
              <a:t>Harvester method (store time-series values and trigger on last-value threshold exceeded)</a:t>
            </a:r>
          </a:p>
          <a:p>
            <a:r>
              <a:rPr lang="en-US" dirty="0" smtClean="0"/>
              <a:t>Notification broker</a:t>
            </a:r>
          </a:p>
          <a:p>
            <a:r>
              <a:rPr lang="en-US" dirty="0" smtClean="0"/>
              <a:t>CAP alert client for Multi-Agency Situational Awareness System (MASAS)</a:t>
            </a:r>
          </a:p>
          <a:p>
            <a:r>
              <a:rPr lang="en-US" dirty="0" smtClean="0"/>
              <a:t>Map</a:t>
            </a:r>
            <a:r>
              <a:rPr lang="en-US" dirty="0" smtClean="0"/>
              <a:t>-based subscription web client</a:t>
            </a:r>
          </a:p>
          <a:p>
            <a:pPr lvl="1"/>
            <a:r>
              <a:rPr lang="en-US" dirty="0" smtClean="0"/>
              <a:t>Integrated display of cross-border </a:t>
            </a:r>
            <a:r>
              <a:rPr lang="en-US" dirty="0" err="1" smtClean="0"/>
              <a:t>streamflow</a:t>
            </a:r>
            <a:r>
              <a:rPr lang="en-US" dirty="0" smtClean="0"/>
              <a:t>, groundwater and water level information</a:t>
            </a:r>
          </a:p>
          <a:p>
            <a:pPr lvl="1"/>
            <a:r>
              <a:rPr lang="en-US" dirty="0" smtClean="0"/>
              <a:t>Subscription and Notification capabilities and interfaces (CAP and MASAS)</a:t>
            </a:r>
          </a:p>
          <a:p>
            <a:endParaRPr lang="en-US" dirty="0"/>
          </a:p>
        </p:txBody>
      </p:sp>
    </p:spTree>
    <p:extLst>
      <p:ext uri="{BB962C8B-B14F-4D97-AF65-F5344CB8AC3E}">
        <p14:creationId xmlns:p14="http://schemas.microsoft.com/office/powerpoint/2010/main" val="28163248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ffectLst>
                  <a:outerShdw blurRad="50800" dist="38100" dir="2700000" algn="tl" rotWithShape="0">
                    <a:srgbClr val="999999">
                      <a:alpha val="99000"/>
                    </a:srgbClr>
                  </a:outerShdw>
                </a:effectLst>
              </a:rPr>
              <a:t>Great Lakes Nutrient Load Calculation Service</a:t>
            </a:r>
            <a:endParaRPr lang="en-US" dirty="0">
              <a:effectLst>
                <a:outerShdw blurRad="50800" dist="38100" dir="2700000" algn="tl" rotWithShape="0">
                  <a:srgbClr val="999999">
                    <a:alpha val="99000"/>
                  </a:srgbClr>
                </a:outerShdw>
              </a:effectLst>
            </a:endParaRPr>
          </a:p>
        </p:txBody>
      </p:sp>
      <p:sp>
        <p:nvSpPr>
          <p:cNvPr id="1843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r>
              <a:rPr lang="en-US" sz="900" b="0">
                <a:solidFill>
                  <a:srgbClr val="092E5C"/>
                </a:solidFill>
                <a:latin typeface="Arial" charset="0"/>
                <a:ea typeface="MS PGothic" charset="0"/>
                <a:cs typeface="MS PGothic" charset="0"/>
              </a:rPr>
              <a:t>Copyright © 2013 Open Geospatial Consortium</a:t>
            </a:r>
          </a:p>
        </p:txBody>
      </p:sp>
      <p:sp>
        <p:nvSpPr>
          <p:cNvPr id="5" name="Rounded Rectangle 4"/>
          <p:cNvSpPr/>
          <p:nvPr/>
        </p:nvSpPr>
        <p:spPr bwMode="auto">
          <a:xfrm>
            <a:off x="5573712" y="3810000"/>
            <a:ext cx="3189288" cy="2732088"/>
          </a:xfrm>
          <a:prstGeom prst="roundRect">
            <a:avLst>
              <a:gd name="adj" fmla="val 5105"/>
            </a:avLst>
          </a:prstGeom>
          <a:solidFill>
            <a:schemeClr val="tx2">
              <a:lumMod val="10000"/>
              <a:lumOff val="90000"/>
            </a:schemeClr>
          </a:solidFill>
          <a:ln w="9525" cap="flat" cmpd="sng" algn="ctr">
            <a:solidFill>
              <a:schemeClr val="tx1"/>
            </a:solidFill>
            <a:prstDash val="solid"/>
            <a:round/>
            <a:headEnd type="stealth" w="med" len="lg"/>
            <a:tailEnd type="none" w="med" len="med"/>
          </a:ln>
          <a:effectLst>
            <a:outerShdw blurRad="50800" dist="38100" dir="2700000" algn="tl" rotWithShape="0">
              <a:srgbClr val="000000">
                <a:alpha val="43000"/>
              </a:srgbClr>
            </a:outerShdw>
          </a:effectLst>
        </p:spPr>
        <p:txBody>
          <a:bodyPr wrap="square" lIns="0" rIns="0">
            <a:spAutoFit/>
          </a:bodyPr>
          <a:lstStyle/>
          <a:p>
            <a:pPr eaLnBrk="0" hangingPunct="0">
              <a:defRPr/>
            </a:pPr>
            <a:endParaRPr lang="en-US">
              <a:cs typeface="Arial" charset="0"/>
            </a:endParaRPr>
          </a:p>
        </p:txBody>
      </p:sp>
      <p:pic>
        <p:nvPicPr>
          <p:cNvPr id="18436" name="Picture 7"/>
          <p:cNvPicPr>
            <a:picLocks noChangeAspect="1" noChangeArrowheads="1"/>
          </p:cNvPicPr>
          <p:nvPr/>
        </p:nvPicPr>
        <p:blipFill>
          <a:blip r:embed="rId3">
            <a:extLst>
              <a:ext uri="{28A0092B-C50C-407E-A947-70E740481C1C}">
                <a14:useLocalDpi xmlns:a14="http://schemas.microsoft.com/office/drawing/2010/main" val="0"/>
              </a:ext>
            </a:extLst>
          </a:blip>
          <a:srcRect b="14120"/>
          <a:stretch>
            <a:fillRect/>
          </a:stretch>
        </p:blipFill>
        <p:spPr bwMode="auto">
          <a:xfrm>
            <a:off x="4311650" y="2995613"/>
            <a:ext cx="520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p:cNvPicPr>
            <a:picLocks noChangeAspect="1" noChangeArrowheads="1"/>
          </p:cNvPicPr>
          <p:nvPr/>
        </p:nvPicPr>
        <p:blipFill>
          <a:blip r:embed="rId3">
            <a:extLst>
              <a:ext uri="{28A0092B-C50C-407E-A947-70E740481C1C}">
                <a14:useLocalDpi xmlns:a14="http://schemas.microsoft.com/office/drawing/2010/main" val="0"/>
              </a:ext>
            </a:extLst>
          </a:blip>
          <a:srcRect b="14120"/>
          <a:stretch>
            <a:fillRect/>
          </a:stretch>
        </p:blipFill>
        <p:spPr bwMode="auto">
          <a:xfrm>
            <a:off x="5737225" y="5765800"/>
            <a:ext cx="520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p:cNvPicPr>
            <a:picLocks noChangeAspect="1" noChangeArrowheads="1"/>
          </p:cNvPicPr>
          <p:nvPr/>
        </p:nvPicPr>
        <p:blipFill>
          <a:blip r:embed="rId3">
            <a:extLst>
              <a:ext uri="{28A0092B-C50C-407E-A947-70E740481C1C}">
                <a14:useLocalDpi xmlns:a14="http://schemas.microsoft.com/office/drawing/2010/main" val="0"/>
              </a:ext>
            </a:extLst>
          </a:blip>
          <a:srcRect b="14120"/>
          <a:stretch>
            <a:fillRect/>
          </a:stretch>
        </p:blipFill>
        <p:spPr bwMode="auto">
          <a:xfrm>
            <a:off x="5735638" y="4278313"/>
            <a:ext cx="520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p:cNvPicPr>
            <a:picLocks noChangeAspect="1" noChangeArrowheads="1"/>
          </p:cNvPicPr>
          <p:nvPr/>
        </p:nvPicPr>
        <p:blipFill>
          <a:blip r:embed="rId3">
            <a:extLst>
              <a:ext uri="{28A0092B-C50C-407E-A947-70E740481C1C}">
                <a14:useLocalDpi xmlns:a14="http://schemas.microsoft.com/office/drawing/2010/main" val="0"/>
              </a:ext>
            </a:extLst>
          </a:blip>
          <a:srcRect b="14120"/>
          <a:stretch>
            <a:fillRect/>
          </a:stretch>
        </p:blipFill>
        <p:spPr bwMode="auto">
          <a:xfrm>
            <a:off x="7518400" y="2220913"/>
            <a:ext cx="520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p:cNvPicPr>
            <a:picLocks noChangeAspect="1" noChangeArrowheads="1"/>
          </p:cNvPicPr>
          <p:nvPr/>
        </p:nvPicPr>
        <p:blipFill>
          <a:blip r:embed="rId3">
            <a:extLst>
              <a:ext uri="{28A0092B-C50C-407E-A947-70E740481C1C}">
                <a14:useLocalDpi xmlns:a14="http://schemas.microsoft.com/office/drawing/2010/main" val="0"/>
              </a:ext>
            </a:extLst>
          </a:blip>
          <a:srcRect b="14120"/>
          <a:stretch>
            <a:fillRect/>
          </a:stretch>
        </p:blipFill>
        <p:spPr bwMode="auto">
          <a:xfrm>
            <a:off x="6235700" y="1473200"/>
            <a:ext cx="5191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0"/>
          <p:cNvPicPr>
            <a:picLocks noChangeAspect="1" noChangeArrowheads="1"/>
          </p:cNvPicPr>
          <p:nvPr/>
        </p:nvPicPr>
        <p:blipFill>
          <a:blip r:embed="rId3">
            <a:extLst>
              <a:ext uri="{28A0092B-C50C-407E-A947-70E740481C1C}">
                <a14:useLocalDpi xmlns:a14="http://schemas.microsoft.com/office/drawing/2010/main" val="0"/>
              </a:ext>
            </a:extLst>
          </a:blip>
          <a:srcRect b="14120"/>
          <a:stretch>
            <a:fillRect/>
          </a:stretch>
        </p:blipFill>
        <p:spPr bwMode="auto">
          <a:xfrm>
            <a:off x="4316413" y="1120775"/>
            <a:ext cx="520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Box 27"/>
          <p:cNvSpPr txBox="1">
            <a:spLocks noChangeArrowheads="1"/>
          </p:cNvSpPr>
          <p:nvPr/>
        </p:nvSpPr>
        <p:spPr bwMode="auto">
          <a:xfrm>
            <a:off x="1169988" y="4514850"/>
            <a:ext cx="19272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a:r>
              <a:rPr lang="en-US" sz="1100"/>
              <a:t>Nutrient Load Web Client</a:t>
            </a:r>
          </a:p>
          <a:p>
            <a:pPr algn="ctr"/>
            <a:r>
              <a:rPr lang="en-US" sz="1100"/>
              <a:t>(RPS ASA)</a:t>
            </a:r>
          </a:p>
        </p:txBody>
      </p:sp>
      <p:sp>
        <p:nvSpPr>
          <p:cNvPr id="14" name="Magnetic Disk 13"/>
          <p:cNvSpPr/>
          <p:nvPr/>
        </p:nvSpPr>
        <p:spPr bwMode="auto">
          <a:xfrm>
            <a:off x="8054975" y="4332288"/>
            <a:ext cx="363538" cy="523875"/>
          </a:xfrm>
          <a:prstGeom prst="flowChartMagneticDisk">
            <a:avLst/>
          </a:prstGeom>
          <a:gradFill flip="none" rotWithShape="1">
            <a:gsLst>
              <a:gs pos="0">
                <a:schemeClr val="tx2">
                  <a:lumMod val="25000"/>
                  <a:lumOff val="75000"/>
                </a:schemeClr>
              </a:gs>
              <a:gs pos="100000">
                <a:srgbClr val="FFFFFF"/>
              </a:gs>
            </a:gsLst>
            <a:lin ang="0" scaled="1"/>
            <a:tileRect/>
          </a:gradFill>
          <a:ln w="9525" cap="flat" cmpd="sng" algn="ctr">
            <a:solidFill>
              <a:srgbClr val="666666"/>
            </a:solidFill>
            <a:prstDash val="solid"/>
            <a:round/>
            <a:headEnd type="stealth" w="med" len="lg"/>
            <a:tailEnd type="none" w="med" len="med"/>
          </a:ln>
          <a:effectLst/>
        </p:spPr>
        <p:txBody>
          <a:bodyPr wrap="none" lIns="0" rIns="0">
            <a:spAutoFit/>
          </a:bodyPr>
          <a:lstStyle/>
          <a:p>
            <a:pPr eaLnBrk="0" hangingPunct="0">
              <a:defRPr/>
            </a:pPr>
            <a:endParaRPr lang="en-US">
              <a:cs typeface="Arial" charset="0"/>
            </a:endParaRPr>
          </a:p>
        </p:txBody>
      </p:sp>
      <p:sp>
        <p:nvSpPr>
          <p:cNvPr id="15" name="Magnetic Disk 14"/>
          <p:cNvSpPr/>
          <p:nvPr/>
        </p:nvSpPr>
        <p:spPr bwMode="auto">
          <a:xfrm>
            <a:off x="8054975" y="5676900"/>
            <a:ext cx="363538" cy="525463"/>
          </a:xfrm>
          <a:prstGeom prst="flowChartMagneticDisk">
            <a:avLst/>
          </a:prstGeom>
          <a:gradFill flip="none" rotWithShape="1">
            <a:gsLst>
              <a:gs pos="0">
                <a:schemeClr val="tx2">
                  <a:lumMod val="25000"/>
                  <a:lumOff val="75000"/>
                </a:schemeClr>
              </a:gs>
              <a:gs pos="100000">
                <a:srgbClr val="FFFFFF"/>
              </a:gs>
            </a:gsLst>
            <a:lin ang="0" scaled="1"/>
            <a:tileRect/>
          </a:gradFill>
          <a:ln w="9525" cap="flat" cmpd="sng" algn="ctr">
            <a:solidFill>
              <a:srgbClr val="666666"/>
            </a:solidFill>
            <a:prstDash val="solid"/>
            <a:round/>
            <a:headEnd type="stealth" w="med" len="lg"/>
            <a:tailEnd type="none" w="med" len="med"/>
          </a:ln>
          <a:effectLst/>
        </p:spPr>
        <p:txBody>
          <a:bodyPr wrap="none" lIns="0" rIns="0">
            <a:spAutoFit/>
          </a:bodyPr>
          <a:lstStyle/>
          <a:p>
            <a:pPr eaLnBrk="0" hangingPunct="0">
              <a:defRPr/>
            </a:pPr>
            <a:endParaRPr lang="en-US">
              <a:cs typeface="Arial" charset="0"/>
            </a:endParaRPr>
          </a:p>
        </p:txBody>
      </p:sp>
      <p:sp>
        <p:nvSpPr>
          <p:cNvPr id="18445" name="Process 15"/>
          <p:cNvSpPr>
            <a:spLocks noChangeArrowheads="1"/>
          </p:cNvSpPr>
          <p:nvPr/>
        </p:nvSpPr>
        <p:spPr bwMode="auto">
          <a:xfrm>
            <a:off x="6821488" y="4167188"/>
            <a:ext cx="660400" cy="2209800"/>
          </a:xfrm>
          <a:prstGeom prst="flowChartProcess">
            <a:avLst/>
          </a:prstGeom>
          <a:solidFill>
            <a:srgbClr val="CCCCCC"/>
          </a:solidFill>
          <a:ln w="9525">
            <a:solidFill>
              <a:srgbClr val="969696"/>
            </a:solidFill>
            <a:round/>
            <a:headEnd type="stealth" w="med" len="lg"/>
            <a:tailEnd/>
          </a:ln>
        </p:spPr>
        <p:txBody>
          <a:bodyPr wrap="none" lIns="0" rIns="0">
            <a:spAutoFit/>
          </a:bodyPr>
          <a:lstStyle/>
          <a:p>
            <a:pPr eaLnBrk="0" hangingPunct="0"/>
            <a:endParaRPr lang="en-US"/>
          </a:p>
        </p:txBody>
      </p:sp>
      <p:sp>
        <p:nvSpPr>
          <p:cNvPr id="17" name="Process 16"/>
          <p:cNvSpPr/>
          <p:nvPr/>
        </p:nvSpPr>
        <p:spPr bwMode="auto">
          <a:xfrm>
            <a:off x="7242175" y="4164013"/>
            <a:ext cx="241300" cy="876300"/>
          </a:xfrm>
          <a:prstGeom prst="flowChartProcess">
            <a:avLst/>
          </a:prstGeom>
          <a:solidFill>
            <a:schemeClr val="accent2">
              <a:lumMod val="60000"/>
              <a:lumOff val="40000"/>
            </a:schemeClr>
          </a:solidFill>
          <a:ln w="9525" cap="flat" cmpd="sng" algn="ctr">
            <a:solidFill>
              <a:srgbClr val="969696"/>
            </a:solidFill>
            <a:prstDash val="solid"/>
            <a:round/>
            <a:headEnd type="stealth" w="med" len="lg"/>
            <a:tailEnd type="none" w="med" len="med"/>
          </a:ln>
          <a:effectLst/>
        </p:spPr>
        <p:txBody>
          <a:bodyPr wrap="none" lIns="0" rIns="0">
            <a:spAutoFit/>
          </a:bodyPr>
          <a:lstStyle/>
          <a:p>
            <a:pPr eaLnBrk="0" hangingPunct="0">
              <a:defRPr/>
            </a:pPr>
            <a:endParaRPr lang="en-US">
              <a:cs typeface="Arial" charset="0"/>
            </a:endParaRPr>
          </a:p>
        </p:txBody>
      </p:sp>
      <p:sp>
        <p:nvSpPr>
          <p:cNvPr id="18" name="Process 17"/>
          <p:cNvSpPr/>
          <p:nvPr/>
        </p:nvSpPr>
        <p:spPr bwMode="auto">
          <a:xfrm>
            <a:off x="7250113" y="5503863"/>
            <a:ext cx="241300" cy="876300"/>
          </a:xfrm>
          <a:prstGeom prst="flowChartProcess">
            <a:avLst/>
          </a:prstGeom>
          <a:solidFill>
            <a:schemeClr val="tx2">
              <a:lumMod val="75000"/>
              <a:lumOff val="25000"/>
            </a:schemeClr>
          </a:solidFill>
          <a:ln w="9525" cap="flat" cmpd="sng" algn="ctr">
            <a:solidFill>
              <a:srgbClr val="969696"/>
            </a:solidFill>
            <a:prstDash val="solid"/>
            <a:round/>
            <a:headEnd type="stealth" w="med" len="lg"/>
            <a:tailEnd type="none" w="med" len="med"/>
          </a:ln>
          <a:effectLst/>
        </p:spPr>
        <p:txBody>
          <a:bodyPr wrap="none" lIns="0" rIns="0">
            <a:spAutoFit/>
          </a:bodyPr>
          <a:lstStyle/>
          <a:p>
            <a:pPr eaLnBrk="0" hangingPunct="0">
              <a:defRPr/>
            </a:pPr>
            <a:endParaRPr lang="en-US">
              <a:cs typeface="Arial" charset="0"/>
            </a:endParaRPr>
          </a:p>
        </p:txBody>
      </p:sp>
      <p:cxnSp>
        <p:nvCxnSpPr>
          <p:cNvPr id="19" name="Straight Arrow Connector 18"/>
          <p:cNvCxnSpPr>
            <a:stCxn id="14" idx="2"/>
            <a:endCxn id="17" idx="3"/>
          </p:cNvCxnSpPr>
          <p:nvPr/>
        </p:nvCxnSpPr>
        <p:spPr bwMode="auto">
          <a:xfrm flipH="1">
            <a:off x="7483475" y="4594225"/>
            <a:ext cx="571500" cy="7938"/>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cxnSp>
        <p:nvCxnSpPr>
          <p:cNvPr id="20" name="Straight Arrow Connector 19"/>
          <p:cNvCxnSpPr>
            <a:stCxn id="15" idx="2"/>
            <a:endCxn id="18" idx="3"/>
          </p:cNvCxnSpPr>
          <p:nvPr/>
        </p:nvCxnSpPr>
        <p:spPr bwMode="auto">
          <a:xfrm flipH="1">
            <a:off x="7491413" y="5938838"/>
            <a:ext cx="563562" cy="3175"/>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sp>
        <p:nvSpPr>
          <p:cNvPr id="18450" name="Rectangle 20"/>
          <p:cNvSpPr>
            <a:spLocks noChangeArrowheads="1"/>
          </p:cNvSpPr>
          <p:nvPr/>
        </p:nvSpPr>
        <p:spPr bwMode="auto">
          <a:xfrm>
            <a:off x="3416300" y="1244600"/>
            <a:ext cx="9001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100"/>
              <a:t>Catalog</a:t>
            </a:r>
          </a:p>
          <a:p>
            <a:pPr algn="r"/>
            <a:r>
              <a:rPr lang="en-US" sz="1100"/>
              <a:t>(RPS ASA)</a:t>
            </a:r>
          </a:p>
        </p:txBody>
      </p:sp>
      <p:sp>
        <p:nvSpPr>
          <p:cNvPr id="18451" name="Text Box 4"/>
          <p:cNvSpPr txBox="1">
            <a:spLocks noChangeArrowheads="1"/>
          </p:cNvSpPr>
          <p:nvPr/>
        </p:nvSpPr>
        <p:spPr bwMode="auto">
          <a:xfrm>
            <a:off x="5467350" y="1052513"/>
            <a:ext cx="2362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eaLnBrk="1" hangingPunct="1"/>
            <a:r>
              <a:rPr lang="en-US" sz="1100">
                <a:ea typeface="MS PGothic" charset="0"/>
                <a:cs typeface="MS PGothic" charset="0"/>
              </a:rPr>
              <a:t>SOS2/WML2 </a:t>
            </a:r>
          </a:p>
          <a:p>
            <a:pPr algn="ctr" eaLnBrk="1" hangingPunct="1"/>
            <a:r>
              <a:rPr lang="en-US" sz="1100">
                <a:ea typeface="MS PGothic" charset="0"/>
                <a:cs typeface="MS PGothic" charset="0"/>
              </a:rPr>
              <a:t>(EC/NRCan)</a:t>
            </a:r>
          </a:p>
        </p:txBody>
      </p:sp>
      <p:sp>
        <p:nvSpPr>
          <p:cNvPr id="18452" name="Text Box 41"/>
          <p:cNvSpPr txBox="1">
            <a:spLocks noChangeArrowheads="1"/>
          </p:cNvSpPr>
          <p:nvPr/>
        </p:nvSpPr>
        <p:spPr bwMode="auto">
          <a:xfrm>
            <a:off x="7251700" y="1793875"/>
            <a:ext cx="13382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eaLnBrk="1" hangingPunct="1"/>
            <a:r>
              <a:rPr lang="en-US" sz="1100">
                <a:ea typeface="MS PGothic" charset="0"/>
                <a:cs typeface="MS PGothic" charset="0"/>
              </a:rPr>
              <a:t>SOS2/WML2</a:t>
            </a:r>
          </a:p>
          <a:p>
            <a:pPr algn="ctr" eaLnBrk="1" hangingPunct="1"/>
            <a:r>
              <a:rPr lang="en-US" sz="1100">
                <a:ea typeface="MS PGothic" charset="0"/>
                <a:cs typeface="MS PGothic" charset="0"/>
              </a:rPr>
              <a:t>(USGS)</a:t>
            </a:r>
          </a:p>
        </p:txBody>
      </p:sp>
      <p:sp>
        <p:nvSpPr>
          <p:cNvPr id="18453" name="Text Box 6"/>
          <p:cNvSpPr txBox="1">
            <a:spLocks noChangeArrowheads="1"/>
          </p:cNvSpPr>
          <p:nvPr/>
        </p:nvSpPr>
        <p:spPr bwMode="auto">
          <a:xfrm>
            <a:off x="3830638" y="3668713"/>
            <a:ext cx="15017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eaLnBrk="1" hangingPunct="1"/>
            <a:r>
              <a:rPr lang="en-US" sz="1100">
                <a:ea typeface="MS PGothic" charset="0"/>
                <a:cs typeface="MS PGothic" charset="0"/>
              </a:rPr>
              <a:t>WPS</a:t>
            </a:r>
          </a:p>
          <a:p>
            <a:pPr algn="ctr" eaLnBrk="1" hangingPunct="1"/>
            <a:r>
              <a:rPr lang="en-US" sz="1100">
                <a:ea typeface="MS PGothic" charset="0"/>
                <a:cs typeface="MS PGothic" charset="0"/>
              </a:rPr>
              <a:t>Nutrient Load </a:t>
            </a:r>
          </a:p>
          <a:p>
            <a:pPr algn="ctr" eaLnBrk="1" hangingPunct="1"/>
            <a:r>
              <a:rPr lang="en-US" sz="1100">
                <a:ea typeface="MS PGothic" charset="0"/>
                <a:cs typeface="MS PGothic" charset="0"/>
              </a:rPr>
              <a:t>Calculation Service </a:t>
            </a:r>
          </a:p>
          <a:p>
            <a:pPr algn="ctr" eaLnBrk="1" hangingPunct="1"/>
            <a:r>
              <a:rPr lang="en-US" sz="1100">
                <a:ea typeface="MS PGothic" charset="0"/>
                <a:cs typeface="MS PGothic" charset="0"/>
              </a:rPr>
              <a:t>(RPS ASA)</a:t>
            </a:r>
          </a:p>
        </p:txBody>
      </p:sp>
      <p:sp>
        <p:nvSpPr>
          <p:cNvPr id="18454" name="Text Box 20"/>
          <p:cNvSpPr txBox="1">
            <a:spLocks noChangeArrowheads="1"/>
          </p:cNvSpPr>
          <p:nvPr/>
        </p:nvSpPr>
        <p:spPr bwMode="auto">
          <a:xfrm>
            <a:off x="5665788" y="3871913"/>
            <a:ext cx="10048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eaLnBrk="1" hangingPunct="1"/>
            <a:r>
              <a:rPr lang="en-US" sz="1100">
                <a:ea typeface="MS PGothic" charset="0"/>
                <a:cs typeface="MS PGothic" charset="0"/>
              </a:rPr>
              <a:t>SOS2/WQX</a:t>
            </a:r>
          </a:p>
          <a:p>
            <a:pPr eaLnBrk="1" hangingPunct="1"/>
            <a:r>
              <a:rPr lang="en-US" sz="1100">
                <a:ea typeface="MS PGothic" charset="0"/>
                <a:cs typeface="MS PGothic" charset="0"/>
              </a:rPr>
              <a:t> (RPS ASA)</a:t>
            </a:r>
          </a:p>
        </p:txBody>
      </p:sp>
      <p:sp>
        <p:nvSpPr>
          <p:cNvPr id="18455" name="Text Box 8"/>
          <p:cNvSpPr txBox="1">
            <a:spLocks noChangeArrowheads="1"/>
          </p:cNvSpPr>
          <p:nvPr/>
        </p:nvSpPr>
        <p:spPr bwMode="auto">
          <a:xfrm>
            <a:off x="5629275" y="5172075"/>
            <a:ext cx="7588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eaLnBrk="1" hangingPunct="1"/>
            <a:r>
              <a:rPr lang="en-US" sz="1100">
                <a:ea typeface="MS PGothic" charset="0"/>
                <a:cs typeface="MS PGothic" charset="0"/>
              </a:rPr>
              <a:t>SPARQL Server</a:t>
            </a:r>
          </a:p>
          <a:p>
            <a:pPr eaLnBrk="1" hangingPunct="1"/>
            <a:r>
              <a:rPr lang="en-US" sz="1100">
                <a:ea typeface="MS PGothic" charset="0"/>
                <a:cs typeface="MS PGothic" charset="0"/>
              </a:rPr>
              <a:t>(NRCan)</a:t>
            </a:r>
          </a:p>
        </p:txBody>
      </p:sp>
      <p:sp>
        <p:nvSpPr>
          <p:cNvPr id="18456" name="Text Box 30"/>
          <p:cNvSpPr txBox="1">
            <a:spLocks noChangeArrowheads="1"/>
          </p:cNvSpPr>
          <p:nvPr/>
        </p:nvSpPr>
        <p:spPr bwMode="auto">
          <a:xfrm>
            <a:off x="7677150" y="3906838"/>
            <a:ext cx="1101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eaLnBrk="1" hangingPunct="1"/>
            <a:r>
              <a:rPr lang="en-US" sz="1100">
                <a:ea typeface="MS PGothic" charset="0"/>
                <a:cs typeface="MS PGothic" charset="0"/>
              </a:rPr>
              <a:t>Canadian</a:t>
            </a:r>
          </a:p>
          <a:p>
            <a:pPr algn="ctr" eaLnBrk="1" hangingPunct="1"/>
            <a:r>
              <a:rPr lang="en-US" sz="1100">
                <a:ea typeface="MS PGothic" charset="0"/>
                <a:cs typeface="MS PGothic" charset="0"/>
              </a:rPr>
              <a:t>WQ Server</a:t>
            </a:r>
          </a:p>
        </p:txBody>
      </p:sp>
      <p:sp>
        <p:nvSpPr>
          <p:cNvPr id="18457" name="Text Box 29"/>
          <p:cNvSpPr txBox="1">
            <a:spLocks noChangeArrowheads="1"/>
          </p:cNvSpPr>
          <p:nvPr/>
        </p:nvSpPr>
        <p:spPr bwMode="auto">
          <a:xfrm>
            <a:off x="7735888" y="5246688"/>
            <a:ext cx="1003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eaLnBrk="1" hangingPunct="1"/>
            <a:r>
              <a:rPr lang="en-US" sz="1100">
                <a:ea typeface="MS PGothic" charset="0"/>
                <a:cs typeface="MS PGothic" charset="0"/>
              </a:rPr>
              <a:t>USGS/EPA </a:t>
            </a:r>
          </a:p>
          <a:p>
            <a:pPr algn="ctr" eaLnBrk="1" hangingPunct="1"/>
            <a:r>
              <a:rPr lang="en-US" sz="1100">
                <a:ea typeface="MS PGothic" charset="0"/>
                <a:cs typeface="MS PGothic" charset="0"/>
              </a:rPr>
              <a:t>WQ Server</a:t>
            </a:r>
          </a:p>
        </p:txBody>
      </p:sp>
      <p:cxnSp>
        <p:nvCxnSpPr>
          <p:cNvPr id="29" name="Straight Arrow Connector 28"/>
          <p:cNvCxnSpPr>
            <a:stCxn id="18441" idx="2"/>
            <a:endCxn id="18436" idx="0"/>
          </p:cNvCxnSpPr>
          <p:nvPr/>
        </p:nvCxnSpPr>
        <p:spPr bwMode="auto">
          <a:xfrm flipH="1">
            <a:off x="4572000" y="1806575"/>
            <a:ext cx="4763" cy="1189038"/>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cxnSp>
        <p:nvCxnSpPr>
          <p:cNvPr id="30" name="Straight Arrow Connector 29"/>
          <p:cNvCxnSpPr>
            <a:stCxn id="50" idx="3"/>
            <a:endCxn id="18436" idx="1"/>
          </p:cNvCxnSpPr>
          <p:nvPr/>
        </p:nvCxnSpPr>
        <p:spPr bwMode="auto">
          <a:xfrm>
            <a:off x="3074988" y="3330575"/>
            <a:ext cx="1236662" cy="7938"/>
          </a:xfrm>
          <a:prstGeom prst="straightConnector1">
            <a:avLst/>
          </a:prstGeom>
          <a:noFill/>
          <a:ln w="19050" cap="flat" cmpd="sng" algn="ctr">
            <a:solidFill>
              <a:schemeClr val="tx2">
                <a:lumMod val="75000"/>
                <a:lumOff val="25000"/>
              </a:schemeClr>
            </a:solidFill>
            <a:prstDash val="solid"/>
            <a:round/>
            <a:headEnd type="arrow" w="med" len="lg"/>
            <a:tailEnd type="arrow"/>
          </a:ln>
          <a:effectLst/>
        </p:spPr>
      </p:cxnSp>
      <p:cxnSp>
        <p:nvCxnSpPr>
          <p:cNvPr id="31" name="Straight Arrow Connector 30"/>
          <p:cNvCxnSpPr>
            <a:stCxn id="18440" idx="1"/>
            <a:endCxn id="18436" idx="3"/>
          </p:cNvCxnSpPr>
          <p:nvPr/>
        </p:nvCxnSpPr>
        <p:spPr bwMode="auto">
          <a:xfrm flipH="1">
            <a:off x="4832350" y="1816100"/>
            <a:ext cx="1403350" cy="1522413"/>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cxnSp>
        <p:nvCxnSpPr>
          <p:cNvPr id="32" name="Straight Arrow Connector 31"/>
          <p:cNvCxnSpPr>
            <a:stCxn id="18439" idx="1"/>
            <a:endCxn id="18436" idx="3"/>
          </p:cNvCxnSpPr>
          <p:nvPr/>
        </p:nvCxnSpPr>
        <p:spPr bwMode="auto">
          <a:xfrm flipH="1">
            <a:off x="4832350" y="2563813"/>
            <a:ext cx="2686050" cy="774700"/>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cxnSp>
        <p:nvCxnSpPr>
          <p:cNvPr id="33" name="Straight Arrow Connector 32"/>
          <p:cNvCxnSpPr>
            <a:stCxn id="18438" idx="1"/>
            <a:endCxn id="18436" idx="3"/>
          </p:cNvCxnSpPr>
          <p:nvPr/>
        </p:nvCxnSpPr>
        <p:spPr bwMode="auto">
          <a:xfrm flipH="1" flipV="1">
            <a:off x="4832350" y="3338513"/>
            <a:ext cx="903288" cy="1282700"/>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cxnSp>
        <p:nvCxnSpPr>
          <p:cNvPr id="34" name="Straight Arrow Connector 33"/>
          <p:cNvCxnSpPr>
            <a:stCxn id="18437" idx="3"/>
          </p:cNvCxnSpPr>
          <p:nvPr/>
        </p:nvCxnSpPr>
        <p:spPr bwMode="auto">
          <a:xfrm>
            <a:off x="6257925" y="6108700"/>
            <a:ext cx="549275" cy="12700"/>
          </a:xfrm>
          <a:prstGeom prst="straightConnector1">
            <a:avLst/>
          </a:prstGeom>
          <a:noFill/>
          <a:ln w="19050" cap="flat" cmpd="sng" algn="ctr">
            <a:solidFill>
              <a:schemeClr val="tx2">
                <a:lumMod val="75000"/>
                <a:lumOff val="25000"/>
              </a:schemeClr>
            </a:solidFill>
            <a:prstDash val="sysDash"/>
            <a:round/>
            <a:headEnd type="none" w="med" len="lg"/>
            <a:tailEnd type="arrow"/>
          </a:ln>
          <a:effectLst/>
        </p:spPr>
      </p:cxnSp>
      <p:cxnSp>
        <p:nvCxnSpPr>
          <p:cNvPr id="35" name="Straight Arrow Connector 34"/>
          <p:cNvCxnSpPr>
            <a:endCxn id="18438" idx="3"/>
          </p:cNvCxnSpPr>
          <p:nvPr/>
        </p:nvCxnSpPr>
        <p:spPr bwMode="auto">
          <a:xfrm flipH="1" flipV="1">
            <a:off x="6256338" y="4621213"/>
            <a:ext cx="523875" cy="1587"/>
          </a:xfrm>
          <a:prstGeom prst="straightConnector1">
            <a:avLst/>
          </a:prstGeom>
          <a:noFill/>
          <a:ln w="19050" cap="flat" cmpd="sng" algn="ctr">
            <a:solidFill>
              <a:schemeClr val="tx2">
                <a:lumMod val="75000"/>
                <a:lumOff val="25000"/>
              </a:schemeClr>
            </a:solidFill>
            <a:prstDash val="solid"/>
            <a:round/>
            <a:headEnd type="none" w="med" len="lg"/>
            <a:tailEnd type="arrow"/>
          </a:ln>
          <a:effectLst/>
        </p:spPr>
      </p:cxnSp>
      <p:pic>
        <p:nvPicPr>
          <p:cNvPr id="50" name="Picture 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3163" y="2163763"/>
            <a:ext cx="1901825" cy="2333625"/>
          </a:xfrm>
          <a:prstGeom prst="rect">
            <a:avLst/>
          </a:prstGeom>
          <a:noFill/>
          <a:ln w="9525">
            <a:solidFill>
              <a:schemeClr val="tx2">
                <a:lumMod val="75000"/>
                <a:lumOff val="25000"/>
              </a:schemeClr>
            </a:solidFill>
            <a:round/>
            <a:headEnd/>
            <a:tailEnd/>
          </a:ln>
          <a:effectLst>
            <a:outerShdw blurRad="127000" dist="127000" dir="2700000" algn="tl" rotWithShape="0">
              <a:srgbClr val="808080"/>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3" name="TextBox 2"/>
          <p:cNvSpPr txBox="1"/>
          <p:nvPr/>
        </p:nvSpPr>
        <p:spPr>
          <a:xfrm>
            <a:off x="5228990" y="2758655"/>
            <a:ext cx="914400" cy="308683"/>
          </a:xfrm>
          <a:prstGeom prst="rect">
            <a:avLst/>
          </a:prstGeom>
          <a:noFill/>
        </p:spPr>
        <p:txBody>
          <a:bodyPr wrap="none" rtlCol="0">
            <a:noAutofit/>
          </a:bodyPr>
          <a:lstStyle/>
          <a:p>
            <a:r>
              <a:rPr lang="en-US" dirty="0" smtClean="0"/>
              <a:t>Stream Flow</a:t>
            </a:r>
            <a:endParaRPr lang="en-US" dirty="0" smtClean="0"/>
          </a:p>
        </p:txBody>
      </p:sp>
      <p:sp>
        <p:nvSpPr>
          <p:cNvPr id="36" name="TextBox 35"/>
          <p:cNvSpPr txBox="1"/>
          <p:nvPr/>
        </p:nvSpPr>
        <p:spPr>
          <a:xfrm>
            <a:off x="5105400" y="3429384"/>
            <a:ext cx="914400" cy="308683"/>
          </a:xfrm>
          <a:prstGeom prst="rect">
            <a:avLst/>
          </a:prstGeom>
          <a:noFill/>
        </p:spPr>
        <p:txBody>
          <a:bodyPr wrap="none" rtlCol="0">
            <a:noAutofit/>
          </a:bodyPr>
          <a:lstStyle/>
          <a:p>
            <a:r>
              <a:rPr lang="en-US" dirty="0" smtClean="0"/>
              <a:t>Nutrient</a:t>
            </a:r>
          </a:p>
          <a:p>
            <a:r>
              <a:rPr lang="en-US" dirty="0" smtClean="0"/>
              <a:t>Concentrations</a:t>
            </a:r>
            <a:endParaRPr lang="en-US" dirty="0" smtClean="0"/>
          </a:p>
        </p:txBody>
      </p:sp>
    </p:spTree>
    <p:extLst>
      <p:ext uri="{BB962C8B-B14F-4D97-AF65-F5344CB8AC3E}">
        <p14:creationId xmlns:p14="http://schemas.microsoft.com/office/powerpoint/2010/main" val="338412489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Technical Achievements - Details</a:t>
            </a:r>
            <a:r>
              <a:rPr lang="en-US" dirty="0"/>
              <a:t/>
            </a:r>
            <a:br>
              <a:rPr lang="en-US" dirty="0"/>
            </a:br>
            <a:endParaRPr lang="en-US" dirty="0"/>
          </a:p>
        </p:txBody>
      </p:sp>
      <p:sp>
        <p:nvSpPr>
          <p:cNvPr id="3" name="Content Placeholder 2"/>
          <p:cNvSpPr>
            <a:spLocks noGrp="1"/>
          </p:cNvSpPr>
          <p:nvPr>
            <p:ph idx="1"/>
          </p:nvPr>
        </p:nvSpPr>
        <p:spPr>
          <a:xfrm>
            <a:off x="457200" y="1143000"/>
            <a:ext cx="8229600" cy="4525963"/>
          </a:xfrm>
        </p:spPr>
        <p:txBody>
          <a:bodyPr>
            <a:normAutofit/>
          </a:bodyPr>
          <a:lstStyle/>
          <a:p>
            <a:r>
              <a:rPr lang="en-US" dirty="0" smtClean="0"/>
              <a:t>WPS </a:t>
            </a:r>
            <a:r>
              <a:rPr lang="en-US" dirty="0" smtClean="0"/>
              <a:t>to discover </a:t>
            </a:r>
            <a:r>
              <a:rPr lang="en-US" dirty="0" smtClean="0"/>
              <a:t>Upstream gauges/wells</a:t>
            </a:r>
          </a:p>
          <a:p>
            <a:r>
              <a:rPr lang="en-US" dirty="0" smtClean="0"/>
              <a:t>SOS facade on existing non-OGC sources of water quality information</a:t>
            </a:r>
          </a:p>
          <a:p>
            <a:pPr lvl="1"/>
            <a:r>
              <a:rPr lang="en-US" dirty="0" smtClean="0">
                <a:solidFill>
                  <a:srgbClr val="003366"/>
                </a:solidFill>
              </a:rPr>
              <a:t>Provincial Water Quality Monitoring Network (PWQMN) </a:t>
            </a:r>
            <a:r>
              <a:rPr lang="en-US" dirty="0" smtClean="0"/>
              <a:t>Canadian WQ </a:t>
            </a:r>
          </a:p>
          <a:p>
            <a:pPr lvl="1"/>
            <a:r>
              <a:rPr lang="en-US" sz="2100" dirty="0" smtClean="0"/>
              <a:t>USGS/EPA Water Quality Portal / Water Quality (WQX) data</a:t>
            </a:r>
          </a:p>
          <a:p>
            <a:r>
              <a:rPr lang="en-US" dirty="0" smtClean="0"/>
              <a:t>WPS </a:t>
            </a:r>
            <a:r>
              <a:rPr lang="en-US" dirty="0" smtClean="0"/>
              <a:t>to provide </a:t>
            </a:r>
            <a:r>
              <a:rPr lang="en-US" dirty="0" smtClean="0"/>
              <a:t>Nutrient load calculation service</a:t>
            </a:r>
          </a:p>
          <a:p>
            <a:r>
              <a:rPr lang="en-US" dirty="0" smtClean="0"/>
              <a:t>SPARQL server for mediation of </a:t>
            </a:r>
            <a:r>
              <a:rPr lang="en-US" dirty="0" err="1" smtClean="0"/>
              <a:t>analyte</a:t>
            </a:r>
            <a:r>
              <a:rPr lang="en-US" dirty="0" smtClean="0"/>
              <a:t> vocabularies (partial)</a:t>
            </a:r>
          </a:p>
          <a:p>
            <a:r>
              <a:rPr lang="en-US" dirty="0" smtClean="0"/>
              <a:t>Web</a:t>
            </a:r>
            <a:r>
              <a:rPr lang="en-US" dirty="0" smtClean="0"/>
              <a:t>-based NLCS </a:t>
            </a:r>
            <a:r>
              <a:rPr lang="en-US" dirty="0" smtClean="0"/>
              <a:t>client</a:t>
            </a:r>
            <a:endParaRPr lang="en-US" dirty="0" smtClean="0"/>
          </a:p>
        </p:txBody>
      </p:sp>
    </p:spTree>
    <p:extLst>
      <p:ext uri="{BB962C8B-B14F-4D97-AF65-F5344CB8AC3E}">
        <p14:creationId xmlns:p14="http://schemas.microsoft.com/office/powerpoint/2010/main" val="1360063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0140528_OGC_PowerPoint_presentation_template_pptx">
  <a:themeElements>
    <a:clrScheme name="">
      <a:dk1>
        <a:srgbClr val="000000"/>
      </a:dk1>
      <a:lt1>
        <a:srgbClr val="FFFFCC"/>
      </a:lt1>
      <a:dk2>
        <a:srgbClr val="092E5C"/>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OGC_PowerPoin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rgbClr val="969696"/>
          </a:solidFill>
          <a:prstDash val="solid"/>
          <a:round/>
          <a:headEnd type="none" w="med" len="med"/>
          <a:tailEnd type="none" w="med" len="med"/>
        </a:ln>
        <a:effectLst/>
      </a:spPr>
      <a:bodyPr rtlCol="0" anchor="ctr"/>
      <a:lstStyle>
        <a:defPPr algn="ctr">
          <a:defRPr/>
        </a:defPPr>
      </a:lstStyle>
    </a:spDef>
    <a:lnDef>
      <a:spPr bwMode="auto">
        <a:noFill/>
        <a:ln w="12700" cap="flat" cmpd="sng" algn="ctr">
          <a:solidFill>
            <a:srgbClr val="969696"/>
          </a:solidFill>
          <a:prstDash val="solid"/>
          <a:round/>
          <a:headEnd type="none" w="med" len="med"/>
          <a:tailEnd type="none" w="med" len="med"/>
        </a:ln>
        <a:effectLst/>
      </a:spPr>
      <a:bodyPr/>
      <a:lstStyle/>
    </a:lnDef>
    <a:txDef>
      <a:spPr>
        <a:noFill/>
      </a:spPr>
      <a:bodyPr wrap="none" rtlCol="0">
        <a:noAutofit/>
      </a:bodyPr>
      <a:lstStyle>
        <a:defPPr>
          <a:defRPr dirty="0" err="1" smtClean="0"/>
        </a:defPPr>
      </a:lstStyle>
    </a:txDef>
  </a:objectDefaults>
  <a:extraClrSchemeLst>
    <a:extraClrScheme>
      <a:clrScheme name="OGC_PowerPoint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GC_PowerPoint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GC_PowerPoint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GC_PowerPoint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GC_PowerPoint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GC_PowerPoint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GC_PowerPoint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20140528_OGC_PowerPoint_presentation_template_pptx.pptx</Template>
  <TotalTime>4523</TotalTime>
  <Words>3499</Words>
  <Application>Microsoft Macintosh PowerPoint</Application>
  <PresentationFormat>On-screen Show (4:3)</PresentationFormat>
  <Paragraphs>394</Paragraphs>
  <Slides>31</Slides>
  <Notes>7</Notes>
  <HiddenSlides>1</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20140528_OGC_PowerPoint_presentation_template_pptx</vt:lpstr>
      <vt:lpstr>Hydro Interoperability Initiatives – CHISP, Testbed 10 and  Testbed 11 (planned)  </vt:lpstr>
      <vt:lpstr>TOPICS</vt:lpstr>
      <vt:lpstr>CHISP-1 Pilot Objectives</vt:lpstr>
      <vt:lpstr>Selected Basins</vt:lpstr>
      <vt:lpstr>CHISP-1 Functions</vt:lpstr>
      <vt:lpstr>Cross-Border Upstream Monitoring &amp; Alerting</vt:lpstr>
      <vt:lpstr>Technical Achievements - Details</vt:lpstr>
      <vt:lpstr>Great Lakes Nutrient Load Calculation Service</vt:lpstr>
      <vt:lpstr>Technical Achievements - Details </vt:lpstr>
      <vt:lpstr>Challenges – Future Work</vt:lpstr>
      <vt:lpstr>Testbed 11 - Climate Resilience</vt:lpstr>
      <vt:lpstr>Testbed 11 - Climate Resilience</vt:lpstr>
      <vt:lpstr>Testbed 11 - Climate Resilience</vt:lpstr>
      <vt:lpstr>Testbed 11 Climate Resilience – for Agriculture</vt:lpstr>
      <vt:lpstr>Tracking Agricultural Impacts of Climate Variability and Change</vt:lpstr>
      <vt:lpstr>High-Resolution DEMs for LIDAR</vt:lpstr>
      <vt:lpstr>High-Resolution DEMs for LIDAR</vt:lpstr>
      <vt:lpstr>NASA &amp; EPA Climate Indicators</vt:lpstr>
      <vt:lpstr>NASA &amp; EPA Key Climate Indicators</vt:lpstr>
      <vt:lpstr>EPA Climate Change Indicators</vt:lpstr>
      <vt:lpstr>Climate Resilience Scenario</vt:lpstr>
      <vt:lpstr>Hydrology Mapping and Semantics</vt:lpstr>
      <vt:lpstr>Weather Harmonization – SGIP &amp; NIST</vt:lpstr>
      <vt:lpstr>Weather Harmonization – SGIP &amp; NIST Use Cases</vt:lpstr>
      <vt:lpstr>Weather Harmonization – SGIP &amp; NIST</vt:lpstr>
      <vt:lpstr>THANK YOU  QUESTIONS?</vt:lpstr>
      <vt:lpstr>Background / BACKUP</vt:lpstr>
      <vt:lpstr>US Climate Data Initiative Resources to support Climate Resilience</vt:lpstr>
      <vt:lpstr>Climate Challenge Integration Plugfest – 2009 Background for Climate Resilience</vt:lpstr>
      <vt:lpstr>CHISP-1 Achievements</vt:lpstr>
      <vt:lpstr>Coordinated set of observed and constructed climate normals</vt:lpstr>
    </vt:vector>
  </TitlesOfParts>
  <Company>OGC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OGC TC/PC</dc:subject>
  <dc:creator>Carl Reed</dc:creator>
  <cp:lastModifiedBy>Lewis Leinenweber</cp:lastModifiedBy>
  <cp:revision>93</cp:revision>
  <cp:lastPrinted>2003-02-03T21:59:32Z</cp:lastPrinted>
  <dcterms:created xsi:type="dcterms:W3CDTF">2009-10-20T16:54:31Z</dcterms:created>
  <dcterms:modified xsi:type="dcterms:W3CDTF">2014-08-12T17:40:04Z</dcterms:modified>
</cp:coreProperties>
</file>