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81" d="100"/>
          <a:sy n="81" d="100"/>
        </p:scale>
        <p:origin x="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388F6-E5DE-44A1-954B-EBF04C040FA5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3DDD-CF09-4C62-8726-1B77532A7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61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388F6-E5DE-44A1-954B-EBF04C040FA5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3DDD-CF09-4C62-8726-1B77532A7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839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388F6-E5DE-44A1-954B-EBF04C040FA5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3DDD-CF09-4C62-8726-1B77532A7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796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388F6-E5DE-44A1-954B-EBF04C040FA5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3DDD-CF09-4C62-8726-1B77532A7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704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388F6-E5DE-44A1-954B-EBF04C040FA5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3DDD-CF09-4C62-8726-1B77532A7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375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388F6-E5DE-44A1-954B-EBF04C040FA5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3DDD-CF09-4C62-8726-1B77532A7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38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388F6-E5DE-44A1-954B-EBF04C040FA5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3DDD-CF09-4C62-8726-1B77532A7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85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388F6-E5DE-44A1-954B-EBF04C040FA5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3DDD-CF09-4C62-8726-1B77532A7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25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388F6-E5DE-44A1-954B-EBF04C040FA5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3DDD-CF09-4C62-8726-1B77532A7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92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388F6-E5DE-44A1-954B-EBF04C040FA5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3DDD-CF09-4C62-8726-1B77532A7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66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388F6-E5DE-44A1-954B-EBF04C040FA5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3DDD-CF09-4C62-8726-1B77532A7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560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388F6-E5DE-44A1-954B-EBF04C040FA5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63DDD-CF09-4C62-8726-1B77532A7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107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34206"/>
            <a:ext cx="7772400" cy="1526569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Some Concluding Thoughts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230856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David R. Maidment</a:t>
            </a:r>
            <a:br>
              <a:rPr lang="en-US" dirty="0" smtClean="0"/>
            </a:br>
            <a:r>
              <a:rPr lang="en-US" dirty="0" smtClean="0"/>
              <a:t>Center for Research in Water Resources</a:t>
            </a:r>
            <a:br>
              <a:rPr lang="en-US" dirty="0" smtClean="0"/>
            </a:br>
            <a:r>
              <a:rPr lang="en-US" dirty="0" smtClean="0"/>
              <a:t>University of Texas at Austin</a:t>
            </a:r>
          </a:p>
          <a:p>
            <a:endParaRPr lang="en-US" dirty="0"/>
          </a:p>
          <a:p>
            <a:r>
              <a:rPr lang="en-US" dirty="0" smtClean="0"/>
              <a:t>OGC/WMO Hydrology Domain Working Group</a:t>
            </a:r>
            <a:br>
              <a:rPr lang="en-US" dirty="0" smtClean="0"/>
            </a:br>
            <a:r>
              <a:rPr lang="en-US" dirty="0" smtClean="0"/>
              <a:t>City University of New York</a:t>
            </a:r>
          </a:p>
          <a:p>
            <a:r>
              <a:rPr lang="en-US" dirty="0" smtClean="0"/>
              <a:t>14 August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188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HDWG – Secrets of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Keep the group </a:t>
            </a:r>
            <a:r>
              <a:rPr lang="en-US" dirty="0" smtClean="0">
                <a:solidFill>
                  <a:srgbClr val="FF0000"/>
                </a:solidFill>
              </a:rPr>
              <a:t>small</a:t>
            </a:r>
            <a:r>
              <a:rPr lang="en-US" dirty="0" smtClean="0"/>
              <a:t> (15-20 people)</a:t>
            </a:r>
          </a:p>
          <a:p>
            <a:r>
              <a:rPr lang="en-US" dirty="0" smtClean="0"/>
              <a:t>Have representatives of </a:t>
            </a:r>
            <a:r>
              <a:rPr lang="en-US" dirty="0" smtClean="0">
                <a:solidFill>
                  <a:srgbClr val="FF0000"/>
                </a:solidFill>
              </a:rPr>
              <a:t>data producers</a:t>
            </a:r>
            <a:r>
              <a:rPr lang="en-US" dirty="0" smtClean="0"/>
              <a:t> (water agencies) and </a:t>
            </a:r>
            <a:r>
              <a:rPr lang="en-US" dirty="0" smtClean="0">
                <a:solidFill>
                  <a:srgbClr val="FF0000"/>
                </a:solidFill>
              </a:rPr>
              <a:t>data consumers</a:t>
            </a:r>
            <a:r>
              <a:rPr lang="en-US" dirty="0" smtClean="0"/>
              <a:t> (commercial companies producing water software)</a:t>
            </a:r>
          </a:p>
          <a:p>
            <a:r>
              <a:rPr lang="en-US" dirty="0" smtClean="0"/>
              <a:t>Keep the scope of each step </a:t>
            </a:r>
            <a:r>
              <a:rPr lang="en-US" dirty="0" smtClean="0">
                <a:solidFill>
                  <a:srgbClr val="FF0000"/>
                </a:solidFill>
              </a:rPr>
              <a:t>narrow</a:t>
            </a:r>
          </a:p>
          <a:p>
            <a:r>
              <a:rPr lang="en-US" dirty="0" smtClean="0"/>
              <a:t>Have a single </a:t>
            </a:r>
            <a:r>
              <a:rPr lang="en-US" dirty="0" smtClean="0">
                <a:solidFill>
                  <a:srgbClr val="FF0000"/>
                </a:solidFill>
              </a:rPr>
              <a:t>technical expert </a:t>
            </a:r>
            <a:r>
              <a:rPr lang="en-US" dirty="0" smtClean="0"/>
              <a:t>who does the core code development, provides a verification service, and a web client for integrated display of services from the individual project participants</a:t>
            </a:r>
          </a:p>
          <a:p>
            <a:r>
              <a:rPr lang="en-US" dirty="0" smtClean="0"/>
              <a:t>Have a</a:t>
            </a:r>
            <a:r>
              <a:rPr lang="en-US" dirty="0" smtClean="0">
                <a:solidFill>
                  <a:srgbClr val="FF0000"/>
                </a:solidFill>
              </a:rPr>
              <a:t> coordinator </a:t>
            </a:r>
            <a:r>
              <a:rPr lang="en-US" dirty="0" smtClean="0"/>
              <a:t>who acts to define scope and monitor progress in meeting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238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National Flood Interoperability Experiment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>
                <a:solidFill>
                  <a:schemeClr val="accent1"/>
                </a:solidFill>
              </a:rPr>
              <a:t>Data Framework</a:t>
            </a:r>
            <a:endParaRPr lang="en-US" sz="4000" dirty="0">
              <a:solidFill>
                <a:schemeClr val="accent1"/>
              </a:solidFill>
            </a:endParaRPr>
          </a:p>
        </p:txBody>
      </p:sp>
      <p:cxnSp>
        <p:nvCxnSpPr>
          <p:cNvPr id="5" name="Straight Connector 4"/>
          <p:cNvCxnSpPr>
            <a:stCxn id="2" idx="2"/>
          </p:cNvCxnSpPr>
          <p:nvPr/>
        </p:nvCxnSpPr>
        <p:spPr>
          <a:xfrm>
            <a:off x="4572000" y="1690689"/>
            <a:ext cx="37707" cy="45215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1913640" y="3923197"/>
            <a:ext cx="5316719" cy="1885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13299" y="4062953"/>
            <a:ext cx="22919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Hydrology</a:t>
            </a:r>
          </a:p>
          <a:p>
            <a:pPr algn="ctr"/>
            <a:r>
              <a:rPr lang="en-US" dirty="0" smtClean="0"/>
              <a:t>(RFC Basins,</a:t>
            </a:r>
          </a:p>
          <a:p>
            <a:pPr algn="ctr"/>
            <a:r>
              <a:rPr lang="en-US" dirty="0" err="1" smtClean="0"/>
              <a:t>NHDPlus</a:t>
            </a:r>
            <a:r>
              <a:rPr lang="en-US" dirty="0" smtClean="0"/>
              <a:t> Catchments)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824314" y="4062952"/>
            <a:ext cx="32443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Hydraulics</a:t>
            </a:r>
          </a:p>
          <a:p>
            <a:pPr algn="ctr"/>
            <a:r>
              <a:rPr lang="en-US" dirty="0" smtClean="0"/>
              <a:t>(National Flood Hazard Layer, </a:t>
            </a:r>
          </a:p>
          <a:p>
            <a:pPr algn="ctr"/>
            <a:r>
              <a:rPr lang="en-US" dirty="0" smtClean="0"/>
              <a:t>Flood Inundation Map Libraries)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33633" y="4920791"/>
            <a:ext cx="1512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Geospatial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3633" y="2358271"/>
            <a:ext cx="1350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Temporal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94726" y="1615317"/>
            <a:ext cx="21723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Time Series</a:t>
            </a:r>
          </a:p>
          <a:p>
            <a:pPr algn="ctr"/>
            <a:r>
              <a:rPr lang="en-US" dirty="0" smtClean="0"/>
              <a:t>(WaterML2 and .csv)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234787" y="1652983"/>
            <a:ext cx="24722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Multidimensional Arrays</a:t>
            </a:r>
          </a:p>
          <a:p>
            <a:pPr algn="ctr"/>
            <a:r>
              <a:rPr lang="en-US" dirty="0" smtClean="0"/>
              <a:t>(WCS and </a:t>
            </a:r>
            <a:r>
              <a:rPr lang="en-US" dirty="0" err="1" smtClean="0"/>
              <a:t>netCDF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427" y="4986283"/>
            <a:ext cx="1918436" cy="1406662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6936" y="4968599"/>
            <a:ext cx="1721131" cy="1442029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8" name="Picture 17" descr="C:\Users\rberger\Desktop\OGC OWS\wind_barbs_gmu_dataset_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7240" y="2358271"/>
            <a:ext cx="1800522" cy="140665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0670" y="2358271"/>
            <a:ext cx="2260437" cy="1374905"/>
          </a:xfrm>
          <a:prstGeom prst="rect">
            <a:avLst/>
          </a:prstGeom>
          <a:noFill/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4542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Relating to </a:t>
            </a:r>
            <a:r>
              <a:rPr lang="en-US" dirty="0" err="1" smtClean="0"/>
              <a:t>Hy</a:t>
            </a:r>
            <a:r>
              <a:rPr lang="en-US" dirty="0" err="1"/>
              <a:t>_</a:t>
            </a:r>
            <a:r>
              <a:rPr lang="en-US" dirty="0" err="1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9199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Its all about the</a:t>
            </a:r>
            <a:r>
              <a:rPr lang="en-US" dirty="0" smtClean="0">
                <a:solidFill>
                  <a:srgbClr val="FF0000"/>
                </a:solidFill>
              </a:rPr>
              <a:t> catchment</a:t>
            </a:r>
            <a:r>
              <a:rPr lang="en-US" dirty="0" smtClean="0"/>
              <a:t>….</a:t>
            </a:r>
          </a:p>
          <a:p>
            <a:pPr lvl="1"/>
            <a:r>
              <a:rPr lang="en-US" dirty="0" smtClean="0"/>
              <a:t>Core definition from WMO – a water basin is a region that has a single water outlet</a:t>
            </a:r>
          </a:p>
          <a:p>
            <a:r>
              <a:rPr lang="en-US" dirty="0" smtClean="0"/>
              <a:t>All the objects spatially within the catchment are related to the catchment </a:t>
            </a:r>
          </a:p>
          <a:p>
            <a:pPr lvl="1"/>
            <a:r>
              <a:rPr lang="en-US" dirty="0" smtClean="0"/>
              <a:t>Network</a:t>
            </a:r>
          </a:p>
          <a:p>
            <a:pPr lvl="1"/>
            <a:r>
              <a:rPr lang="en-US" dirty="0" smtClean="0"/>
              <a:t>Water bodies</a:t>
            </a:r>
          </a:p>
          <a:p>
            <a:pPr lvl="1"/>
            <a:r>
              <a:rPr lang="en-US" dirty="0" smtClean="0"/>
              <a:t>Structures</a:t>
            </a:r>
          </a:p>
          <a:p>
            <a:r>
              <a:rPr lang="en-US" dirty="0" err="1" smtClean="0"/>
              <a:t>NHDPlus</a:t>
            </a:r>
            <a:r>
              <a:rPr lang="en-US" dirty="0" smtClean="0"/>
              <a:t> model is a “container” model with the additional constraint that “one area contains one line”</a:t>
            </a:r>
          </a:p>
          <a:p>
            <a:r>
              <a:rPr lang="en-US" dirty="0" smtClean="0"/>
              <a:t>An alternative model is </a:t>
            </a:r>
            <a:r>
              <a:rPr lang="en-US" dirty="0" smtClean="0">
                <a:solidFill>
                  <a:srgbClr val="FF0000"/>
                </a:solidFill>
              </a:rPr>
              <a:t>“one area contains many lines”</a:t>
            </a:r>
          </a:p>
        </p:txBody>
      </p:sp>
      <p:sp>
        <p:nvSpPr>
          <p:cNvPr id="4" name="Right Brace 3"/>
          <p:cNvSpPr/>
          <p:nvPr/>
        </p:nvSpPr>
        <p:spPr>
          <a:xfrm>
            <a:off x="3176832" y="3756705"/>
            <a:ext cx="263951" cy="1027522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63330" y="4039633"/>
            <a:ext cx="40685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catchment is a </a:t>
            </a:r>
            <a:r>
              <a:rPr lang="en-US" sz="2400" dirty="0" smtClean="0">
                <a:solidFill>
                  <a:srgbClr val="FF0000"/>
                </a:solidFill>
              </a:rPr>
              <a:t>“container”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4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RiverML</a:t>
            </a:r>
            <a:r>
              <a:rPr lang="en-US" dirty="0" smtClean="0"/>
              <a:t> – where to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very simple version </a:t>
            </a:r>
            <a:r>
              <a:rPr lang="en-US" dirty="0" smtClean="0"/>
              <a:t>further considered by HDWG</a:t>
            </a:r>
          </a:p>
          <a:p>
            <a:pPr lvl="1"/>
            <a:r>
              <a:rPr lang="en-US" dirty="0" smtClean="0"/>
              <a:t>Core primitive is a </a:t>
            </a:r>
            <a:r>
              <a:rPr lang="en-US" dirty="0" smtClean="0">
                <a:solidFill>
                  <a:srgbClr val="FF0000"/>
                </a:solidFill>
              </a:rPr>
              <a:t>flood inundation map</a:t>
            </a:r>
          </a:p>
          <a:p>
            <a:pPr lvl="1"/>
            <a:r>
              <a:rPr lang="en-US" dirty="0" smtClean="0"/>
              <a:t>Applies for steady flow</a:t>
            </a:r>
          </a:p>
          <a:p>
            <a:pPr lvl="1"/>
            <a:r>
              <a:rPr lang="en-US" dirty="0" smtClean="0"/>
              <a:t>Attributed with a specific </a:t>
            </a:r>
            <a:r>
              <a:rPr lang="en-US" dirty="0" smtClean="0">
                <a:solidFill>
                  <a:srgbClr val="FF0000"/>
                </a:solidFill>
              </a:rPr>
              <a:t>discharge</a:t>
            </a:r>
          </a:p>
          <a:p>
            <a:pPr lvl="1"/>
            <a:r>
              <a:rPr lang="en-US" dirty="0" smtClean="0"/>
              <a:t>Could be attributed with a </a:t>
            </a:r>
            <a:r>
              <a:rPr lang="en-US" dirty="0" smtClean="0">
                <a:solidFill>
                  <a:srgbClr val="FF0000"/>
                </a:solidFill>
              </a:rPr>
              <a:t>reference elevation </a:t>
            </a:r>
            <a:r>
              <a:rPr lang="en-US" dirty="0" smtClean="0"/>
              <a:t>at a specific location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more fully configured version developed by Stephen Jackson is further considered within our </a:t>
            </a:r>
            <a:r>
              <a:rPr lang="en-US" dirty="0" err="1" smtClean="0">
                <a:solidFill>
                  <a:srgbClr val="FF0000"/>
                </a:solidFill>
              </a:rPr>
              <a:t>HydroShare</a:t>
            </a:r>
            <a:r>
              <a:rPr lang="en-US" dirty="0" smtClean="0"/>
              <a:t> project as a conceptual model for </a:t>
            </a:r>
            <a:r>
              <a:rPr lang="en-US" dirty="0" smtClean="0">
                <a:solidFill>
                  <a:srgbClr val="FF0000"/>
                </a:solidFill>
              </a:rPr>
              <a:t>“Digital Watershed”</a:t>
            </a:r>
          </a:p>
          <a:p>
            <a:r>
              <a:rPr lang="en-US" dirty="0" smtClean="0"/>
              <a:t>Strong link to </a:t>
            </a:r>
            <a:r>
              <a:rPr lang="en-US" dirty="0" err="1" smtClean="0">
                <a:solidFill>
                  <a:srgbClr val="FF0000"/>
                </a:solidFill>
              </a:rPr>
              <a:t>Hy_Features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092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</TotalTime>
  <Words>283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Some Concluding Thoughts</vt:lpstr>
      <vt:lpstr>HDWG – Secrets of Success</vt:lpstr>
      <vt:lpstr>National Flood Interoperability Experiment  Data Framework</vt:lpstr>
      <vt:lpstr>Relating to Hy_Features</vt:lpstr>
      <vt:lpstr>RiverML – where to next?</vt:lpstr>
    </vt:vector>
  </TitlesOfParts>
  <Company>Cockrell School of Engineering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Concluding Thoughts</dc:title>
  <dc:creator>Maidment, David R</dc:creator>
  <cp:lastModifiedBy>Maidment, David R</cp:lastModifiedBy>
  <cp:revision>13</cp:revision>
  <dcterms:created xsi:type="dcterms:W3CDTF">2014-08-14T13:47:55Z</dcterms:created>
  <dcterms:modified xsi:type="dcterms:W3CDTF">2014-08-14T15:02:58Z</dcterms:modified>
</cp:coreProperties>
</file>