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56" r:id="rId2"/>
    <p:sldId id="618" r:id="rId3"/>
    <p:sldId id="587" r:id="rId4"/>
    <p:sldId id="588" r:id="rId5"/>
    <p:sldId id="589" r:id="rId6"/>
    <p:sldId id="579" r:id="rId7"/>
    <p:sldId id="620" r:id="rId8"/>
    <p:sldId id="621" r:id="rId9"/>
    <p:sldId id="622" r:id="rId10"/>
    <p:sldId id="623" r:id="rId11"/>
    <p:sldId id="624" r:id="rId12"/>
    <p:sldId id="625" r:id="rId13"/>
    <p:sldId id="626" r:id="rId14"/>
    <p:sldId id="627" r:id="rId15"/>
    <p:sldId id="628" r:id="rId16"/>
    <p:sldId id="629" r:id="rId17"/>
    <p:sldId id="630" r:id="rId18"/>
    <p:sldId id="631" r:id="rId19"/>
    <p:sldId id="632" r:id="rId20"/>
    <p:sldId id="606" r:id="rId21"/>
    <p:sldId id="619" r:id="rId22"/>
    <p:sldId id="608" r:id="rId23"/>
    <p:sldId id="609" r:id="rId24"/>
    <p:sldId id="607" r:id="rId25"/>
    <p:sldId id="633" r:id="rId26"/>
    <p:sldId id="634" r:id="rId27"/>
    <p:sldId id="612" r:id="rId28"/>
    <p:sldId id="613" r:id="rId29"/>
    <p:sldId id="614" r:id="rId30"/>
    <p:sldId id="615" r:id="rId31"/>
    <p:sldId id="617" r:id="rId32"/>
    <p:sldId id="635" r:id="rId33"/>
    <p:sldId id="636" r:id="rId34"/>
    <p:sldId id="637" r:id="rId35"/>
    <p:sldId id="638" r:id="rId36"/>
    <p:sldId id="43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snapToObjects="1">
      <p:cViewPr varScale="1">
        <p:scale>
          <a:sx n="68" d="100"/>
          <a:sy n="68" d="100"/>
        </p:scale>
        <p:origin x="-145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A51FC9-AFCF-49EB-A244-BC807F184F05}" type="datetimeFigureOut">
              <a:rPr lang="en-US" smtClean="0"/>
              <a:pPr/>
              <a:t>6/26/2019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321C3-9685-46B5-915C-1C4C4FEE7A3D}" type="slidenum">
              <a:rPr lang="en-US" smtClean="0"/>
              <a:pPr/>
              <a:t>‹N›</a:t>
            </a:fld>
            <a:endParaRPr lang="en-US"/>
          </a:p>
        </p:txBody>
      </p:sp>
    </p:spTree>
    <p:extLst>
      <p:ext uri="{BB962C8B-B14F-4D97-AF65-F5344CB8AC3E}">
        <p14:creationId xmlns:p14="http://schemas.microsoft.com/office/powerpoint/2010/main" xmlns="" val="59413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brary.wmo.int/opac/doc_num.php?explnum_id=364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library.wmo.int/doc_num.php?explnum_id=340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buClr>
                <a:srgbClr val="FF9900"/>
              </a:buClr>
              <a:buFont typeface="Wingdings" pitchFamily="2" charset="2"/>
              <a:defRPr sz="2400">
                <a:solidFill>
                  <a:schemeClr val="tx1"/>
                </a:solidFill>
                <a:latin typeface="Arial" charset="0"/>
              </a:defRPr>
            </a:lvl6pPr>
            <a:lvl7pPr marL="2971800" indent="-228600" algn="ctr" eaLnBrk="0" fontAlgn="base" hangingPunct="0">
              <a:spcBef>
                <a:spcPct val="50000"/>
              </a:spcBef>
              <a:spcAft>
                <a:spcPct val="0"/>
              </a:spcAft>
              <a:buClr>
                <a:srgbClr val="FF9900"/>
              </a:buClr>
              <a:buFont typeface="Wingdings" pitchFamily="2" charset="2"/>
              <a:defRPr sz="2400">
                <a:solidFill>
                  <a:schemeClr val="tx1"/>
                </a:solidFill>
                <a:latin typeface="Arial" charset="0"/>
              </a:defRPr>
            </a:lvl7pPr>
            <a:lvl8pPr marL="3429000" indent="-228600" algn="ctr" eaLnBrk="0" fontAlgn="base" hangingPunct="0">
              <a:spcBef>
                <a:spcPct val="50000"/>
              </a:spcBef>
              <a:spcAft>
                <a:spcPct val="0"/>
              </a:spcAft>
              <a:buClr>
                <a:srgbClr val="FF9900"/>
              </a:buClr>
              <a:buFont typeface="Wingdings" pitchFamily="2" charset="2"/>
              <a:defRPr sz="2400">
                <a:solidFill>
                  <a:schemeClr val="tx1"/>
                </a:solidFill>
                <a:latin typeface="Arial" charset="0"/>
              </a:defRPr>
            </a:lvl8pPr>
            <a:lvl9pPr marL="3886200" indent="-228600" algn="ctr" eaLnBrk="0" fontAlgn="base" hangingPunct="0">
              <a:spcBef>
                <a:spcPct val="50000"/>
              </a:spcBef>
              <a:spcAft>
                <a:spcPct val="0"/>
              </a:spcAft>
              <a:buClr>
                <a:srgbClr val="FF9900"/>
              </a:buClr>
              <a:buFont typeface="Wingdings" pitchFamily="2" charset="2"/>
              <a:defRPr sz="2400">
                <a:solidFill>
                  <a:schemeClr val="tx1"/>
                </a:solidFill>
                <a:latin typeface="Arial" charset="0"/>
              </a:defRPr>
            </a:lvl9pPr>
          </a:lstStyle>
          <a:p>
            <a:fld id="{3EDD949B-6ADA-465E-9EEE-A75CE1F2C01F}" type="slidenum">
              <a:rPr lang="en-GB" altLang="en-US" sz="1200">
                <a:latin typeface="Times" charset="0"/>
              </a:rPr>
              <a:pPr/>
              <a:t>2</a:t>
            </a:fld>
            <a:endParaRPr lang="en-GB" altLang="en-US" sz="1200">
              <a:latin typeface="Times"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E9A220-0DFC-4683-8829-77C89720CA4A}" type="slidenum">
              <a:rPr lang="en-US" smtClean="0"/>
              <a:pPr>
                <a:defRPr/>
              </a:pPr>
              <a:t>3</a:t>
            </a:fld>
            <a:endParaRPr lang="en-US" dirty="0"/>
          </a:p>
        </p:txBody>
      </p:sp>
    </p:spTree>
    <p:extLst>
      <p:ext uri="{BB962C8B-B14F-4D97-AF65-F5344CB8AC3E}">
        <p14:creationId xmlns="" xmlns:p14="http://schemas.microsoft.com/office/powerpoint/2010/main" val="112751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451" eaLnBrk="0" fontAlgn="base" hangingPunct="0">
              <a:spcBef>
                <a:spcPct val="30000"/>
              </a:spcBef>
              <a:spcAft>
                <a:spcPct val="0"/>
              </a:spcAft>
              <a:defRPr/>
            </a:pPr>
            <a:r>
              <a:rPr lang="en-US" dirty="0"/>
              <a:t>EC-69: </a:t>
            </a:r>
            <a:r>
              <a:rPr lang="en-US" u="sng" dirty="0">
                <a:latin typeface="Times New Roman" charset="0"/>
                <a:ea typeface="MS PGothic" pitchFamily="34" charset="-128"/>
                <a:cs typeface="MS PGothic" charset="0"/>
                <a:hlinkClick r:id="rId3"/>
              </a:rPr>
              <a:t>https://library.wmo.int/opac/doc_num.php?explnum_id=3645</a:t>
            </a:r>
            <a:r>
              <a:rPr lang="en-US" dirty="0">
                <a:latin typeface="Times New Roman" charset="0"/>
                <a:ea typeface="MS PGothic" pitchFamily="34" charset="-128"/>
                <a:cs typeface="MS PGothic" charset="0"/>
              </a:rPr>
              <a:t> </a:t>
            </a:r>
            <a:endParaRPr lang="en-AU" dirty="0">
              <a:latin typeface="Times New Roman" charset="0"/>
              <a:ea typeface="MS PGothic" pitchFamily="34" charset="-128"/>
              <a:cs typeface="MS PGothic" charset="0"/>
            </a:endParaRPr>
          </a:p>
          <a:p>
            <a:r>
              <a:rPr lang="en-US" dirty="0"/>
              <a:t>CHy-15: </a:t>
            </a:r>
            <a:r>
              <a:rPr lang="en-GB" u="sng" dirty="0">
                <a:latin typeface="Times New Roman" charset="0"/>
                <a:ea typeface="MS PGothic" pitchFamily="34" charset="-128"/>
                <a:cs typeface="MS PGothic" charset="0"/>
                <a:hlinkClick r:id="rId4"/>
              </a:rPr>
              <a:t>https://library.wmo.int/doc_num.php?explnum_id=3404</a:t>
            </a:r>
            <a:r>
              <a:rPr lang="en-AU" dirty="0">
                <a:effectLst/>
              </a:rPr>
              <a:t> </a:t>
            </a:r>
            <a:endParaRPr lang="en-US" dirty="0"/>
          </a:p>
        </p:txBody>
      </p:sp>
      <p:sp>
        <p:nvSpPr>
          <p:cNvPr id="4" name="Slide Number Placeholder 3"/>
          <p:cNvSpPr>
            <a:spLocks noGrp="1"/>
          </p:cNvSpPr>
          <p:nvPr>
            <p:ph type="sldNum" sz="quarter" idx="5"/>
          </p:nvPr>
        </p:nvSpPr>
        <p:spPr/>
        <p:txBody>
          <a:bodyPr/>
          <a:lstStyle/>
          <a:p>
            <a:pPr>
              <a:defRPr/>
            </a:pPr>
            <a:fld id="{ED3BBFB6-EA16-814E-8BA7-170BD9422392}" type="slidenum">
              <a:rPr lang="en-US" altLang="en-US" smtClean="0"/>
              <a:pPr>
                <a:defRPr/>
              </a:pPr>
              <a:t>5</a:t>
            </a:fld>
            <a:endParaRPr lang="en-US" altLang="en-US"/>
          </a:p>
        </p:txBody>
      </p:sp>
    </p:spTree>
    <p:extLst>
      <p:ext uri="{BB962C8B-B14F-4D97-AF65-F5344CB8AC3E}">
        <p14:creationId xmlns="" xmlns:p14="http://schemas.microsoft.com/office/powerpoint/2010/main" val="360653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All 4 layers (Total, Surface Water, Soil Moisture, and Groundwater storage) will be available with all of the current functionality of GRACE application</a:t>
            </a:r>
            <a:endParaRPr dirty="0"/>
          </a:p>
          <a:p>
            <a:pPr marL="457200" lvl="0" indent="-298450" rtl="0">
              <a:spcBef>
                <a:spcPts val="0"/>
              </a:spcBef>
              <a:spcAft>
                <a:spcPts val="0"/>
              </a:spcAft>
              <a:buSzPts val="1100"/>
              <a:buChar char="-"/>
            </a:pPr>
            <a:r>
              <a:rPr lang="en" dirty="0"/>
              <a:t>Generate a time series for a user defined point(map interaction)</a:t>
            </a:r>
            <a:endParaRPr dirty="0"/>
          </a:p>
          <a:p>
            <a:pPr marL="457200" lvl="0" indent="-298450" rtl="0">
              <a:spcBef>
                <a:spcPts val="0"/>
              </a:spcBef>
              <a:spcAft>
                <a:spcPts val="0"/>
              </a:spcAft>
              <a:buSzPts val="1100"/>
              <a:buChar char="-"/>
            </a:pPr>
            <a:r>
              <a:rPr lang="en" dirty="0"/>
              <a:t>Regional analysis based on user uploaded shapefile</a:t>
            </a:r>
            <a:endParaRPr dirty="0"/>
          </a:p>
          <a:p>
            <a:pPr marL="457200" lvl="0" indent="-298450" rtl="0">
              <a:spcBef>
                <a:spcPts val="0"/>
              </a:spcBef>
              <a:spcAft>
                <a:spcPts val="0"/>
              </a:spcAft>
              <a:buSzPts val="1100"/>
              <a:buChar char="-"/>
            </a:pPr>
            <a:r>
              <a:rPr lang="en" dirty="0"/>
              <a:t>Animation to view changes over time</a:t>
            </a:r>
            <a:endParaRPr dirty="0"/>
          </a:p>
        </p:txBody>
      </p:sp>
      <p:sp>
        <p:nvSpPr>
          <p:cNvPr id="290" name="Shape 290"/>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Font typeface="Arial"/>
              <a:buNone/>
            </a:pPr>
            <a:fld id="{00000000-1234-1234-1234-123412341234}" type="slidenum">
              <a:rPr lang="en"/>
              <a:pPr marL="0" lvl="0" indent="0" rtl="0">
                <a:spcBef>
                  <a:spcPts val="0"/>
                </a:spcBef>
                <a:spcAft>
                  <a:spcPts val="0"/>
                </a:spcAft>
                <a:buClr>
                  <a:srgbClr val="000000"/>
                </a:buClr>
                <a:buFont typeface="Arial"/>
                <a:buNone/>
              </a:pPr>
              <a:t>24</a:t>
            </a:fld>
            <a:endParaRPr/>
          </a:p>
        </p:txBody>
      </p:sp>
    </p:spTree>
    <p:extLst>
      <p:ext uri="{BB962C8B-B14F-4D97-AF65-F5344CB8AC3E}">
        <p14:creationId xmlns:p14="http://schemas.microsoft.com/office/powerpoint/2010/main" xmlns="" val="63834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75914F-B87A-6F49-A96C-65D504689BB0}" type="slidenum">
              <a:rPr lang="en-US" smtClean="0"/>
              <a:pPr/>
              <a:t>28</a:t>
            </a:fld>
            <a:endParaRPr lang="en-US"/>
          </a:p>
        </p:txBody>
      </p:sp>
    </p:spTree>
    <p:extLst>
      <p:ext uri="{BB962C8B-B14F-4D97-AF65-F5344CB8AC3E}">
        <p14:creationId xmlns:p14="http://schemas.microsoft.com/office/powerpoint/2010/main" xmlns="" val="44403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buClrTx/>
              <a:buFontTx/>
              <a:buNone/>
            </a:pPr>
            <a:endParaRPr lang="en-US" sz="1800">
              <a:solidFill>
                <a:prstClr val="black"/>
              </a:solidFill>
              <a:latin typeface="Arial"/>
              <a:ea typeface="ＭＳ Ｐゴシック"/>
              <a:cs typeface="ＭＳ Ｐゴシック"/>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buClrTx/>
              <a:buFontTx/>
              <a:buNone/>
            </a:pPr>
            <a:endParaRPr lang="en-US" sz="1800">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
        <p:nvSpPr>
          <p:cNvPr id="5" name="Segnaposto numero diapositiva 4"/>
          <p:cNvSpPr>
            <a:spLocks noGrp="1"/>
          </p:cNvSpPr>
          <p:nvPr>
            <p:ph type="sldNum" sz="quarter" idx="10"/>
          </p:nvPr>
        </p:nvSpPr>
        <p:spPr/>
        <p:txBody>
          <a:bodyPr/>
          <a:lstStyle/>
          <a:p>
            <a:fld id="{947CD9D8-4C11-4D56-84AC-F9003AC5D8FC}" type="slidenum">
              <a:rPr lang="en-US" smtClean="0">
                <a:latin typeface="Arial"/>
                <a:ea typeface="ＭＳ Ｐゴシック"/>
                <a:cs typeface="ＭＳ Ｐゴシック"/>
              </a:rPr>
              <a:pPr/>
              <a:t>‹N›</a:t>
            </a:fld>
            <a:endParaRPr lang="en-US">
              <a:latin typeface="Arial"/>
              <a:ea typeface="ＭＳ Ｐゴシック"/>
              <a:cs typeface="ＭＳ Ｐゴシック"/>
            </a:endParaRPr>
          </a:p>
        </p:txBody>
      </p:sp>
    </p:spTree>
    <p:extLst>
      <p:ext uri="{BB962C8B-B14F-4D97-AF65-F5344CB8AC3E}">
        <p14:creationId xmlns="" xmlns:p14="http://schemas.microsoft.com/office/powerpoint/2010/main" val="1761018151"/>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p14="http://schemas.microsoft.com/office/powerpoint/2010/main" xmlns=""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dirty="0"/>
          </a:p>
        </p:txBody>
      </p:sp>
    </p:spTree>
    <p:extLst>
      <p:ext uri="{BB962C8B-B14F-4D97-AF65-F5344CB8AC3E}">
        <p14:creationId xmlns:p14="http://schemas.microsoft.com/office/powerpoint/2010/main" xmlns=""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‹N›</a:t>
            </a:fld>
            <a:endParaRPr lang="en-US"/>
          </a:p>
        </p:txBody>
      </p:sp>
      <p:pic>
        <p:nvPicPr>
          <p:cNvPr id="7" name="Picture 6" descr="wmo2016_powerpoint_standard_v2-2.jpg"/>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xmlns=""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xternal.opengis.org/twiki_public/bin/view/HydrologyDWG/WebHom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ater.usgs.gov/ogw/aquiferbasics/" TargetMode="External"/><Relationship Id="rId10" Type="http://schemas.openxmlformats.org/officeDocument/2006/relationships/image" Target="../media/image27.jpeg"/><Relationship Id="rId4" Type="http://schemas.openxmlformats.org/officeDocument/2006/relationships/image" Target="../media/image22.emf"/><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216000" cy="6912000"/>
          </a:xfrm>
          <a:prstGeom prst="rect">
            <a:avLst/>
          </a:prstGeom>
        </p:spPr>
      </p:pic>
      <p:sp>
        <p:nvSpPr>
          <p:cNvPr id="5" name="Title 1"/>
          <p:cNvSpPr txBox="1">
            <a:spLocks/>
          </p:cNvSpPr>
          <p:nvPr/>
        </p:nvSpPr>
        <p:spPr>
          <a:xfrm>
            <a:off x="721255" y="2044702"/>
            <a:ext cx="8229600" cy="1951564"/>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500" b="1" dirty="0" smtClean="0">
                <a:solidFill>
                  <a:srgbClr val="000090"/>
                </a:solidFill>
              </a:rPr>
              <a:t>Hydrology Domain Working Group Meeting</a:t>
            </a:r>
          </a:p>
          <a:p>
            <a:r>
              <a:rPr lang="en-US" sz="4800" dirty="0">
                <a:solidFill>
                  <a:srgbClr val="000090"/>
                </a:solidFill>
              </a:rPr>
              <a:t/>
            </a:r>
            <a:br>
              <a:rPr lang="en-US" sz="4800" dirty="0">
                <a:solidFill>
                  <a:srgbClr val="000090"/>
                </a:solidFill>
              </a:rPr>
            </a:br>
            <a:r>
              <a:rPr lang="en-US" sz="2400" dirty="0" smtClean="0">
                <a:solidFill>
                  <a:srgbClr val="000090"/>
                </a:solidFill>
              </a:rPr>
              <a:t>Silvano </a:t>
            </a:r>
            <a:r>
              <a:rPr lang="en-US" sz="2400" dirty="0" err="1" smtClean="0">
                <a:solidFill>
                  <a:srgbClr val="000090"/>
                </a:solidFill>
              </a:rPr>
              <a:t>Pecora</a:t>
            </a:r>
            <a:endParaRPr lang="en-US" sz="2400" dirty="0" smtClean="0">
              <a:solidFill>
                <a:srgbClr val="000090"/>
              </a:solidFill>
            </a:endParaRPr>
          </a:p>
          <a:p>
            <a:r>
              <a:rPr lang="en-US" sz="2400" dirty="0" smtClean="0">
                <a:solidFill>
                  <a:srgbClr val="000090"/>
                </a:solidFill>
              </a:rPr>
              <a:t>Vice-President of </a:t>
            </a:r>
            <a:r>
              <a:rPr lang="en-US" sz="2400" dirty="0" err="1" smtClean="0">
                <a:solidFill>
                  <a:srgbClr val="000090"/>
                </a:solidFill>
              </a:rPr>
              <a:t>CHy</a:t>
            </a:r>
            <a:endParaRPr lang="en-US" sz="2400" dirty="0" smtClean="0">
              <a:solidFill>
                <a:srgbClr val="000090"/>
              </a:solidFill>
            </a:endParaRPr>
          </a:p>
          <a:p>
            <a:endParaRPr lang="en-US" sz="2400" dirty="0">
              <a:solidFill>
                <a:srgbClr val="000090"/>
              </a:solidFill>
            </a:endParaRPr>
          </a:p>
        </p:txBody>
      </p:sp>
      <p:sp>
        <p:nvSpPr>
          <p:cNvPr id="4" name="Rectangle 6"/>
          <p:cNvSpPr>
            <a:spLocks noGrp="1" noChangeArrowheads="1"/>
          </p:cNvSpPr>
          <p:nvPr>
            <p:ph type="subTitle" idx="1"/>
          </p:nvPr>
        </p:nvSpPr>
        <p:spPr>
          <a:xfrm>
            <a:off x="1294375" y="3996266"/>
            <a:ext cx="7921625" cy="1224236"/>
          </a:xfrm>
        </p:spPr>
        <p:txBody>
          <a:bodyPr>
            <a:normAutofit/>
          </a:bodyPr>
          <a:lstStyle/>
          <a:p>
            <a:r>
              <a:rPr lang="en-US" sz="2000" b="1" dirty="0" smtClean="0"/>
              <a:t>OGC TC Leuven</a:t>
            </a:r>
          </a:p>
          <a:p>
            <a:r>
              <a:rPr lang="en-US" sz="2000" b="1" dirty="0" smtClean="0"/>
              <a:t>26 June 2019</a:t>
            </a:r>
            <a:endParaRPr lang="en-US" altLang="en-US" sz="2000" dirty="0"/>
          </a:p>
        </p:txBody>
      </p:sp>
    </p:spTree>
    <p:extLst>
      <p:ext uri="{BB962C8B-B14F-4D97-AF65-F5344CB8AC3E}">
        <p14:creationId xmlns:p14="http://schemas.microsoft.com/office/powerpoint/2010/main" xmlns=""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143000" y="390525"/>
            <a:ext cx="6860381" cy="12858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Conceptual Info Model: GW</a:t>
            </a:r>
          </a:p>
          <a:p>
            <a:pPr algn="ctr">
              <a:spcBef>
                <a:spcPct val="0"/>
              </a:spcBef>
              <a:defRPr/>
            </a:pPr>
            <a:r>
              <a:rPr lang="en-CA" altLang="en-US" sz="2800" kern="0" dirty="0"/>
              <a:t>GW Container Pattern: Units, Voids, Fluids</a:t>
            </a:r>
          </a:p>
          <a:p>
            <a:pPr marL="0" indent="0">
              <a:spcBef>
                <a:spcPct val="0"/>
              </a:spcBef>
              <a:buFont typeface="Wingdings" pitchFamily="2" charset="2"/>
              <a:buNone/>
              <a:defRPr/>
            </a:pPr>
            <a:endParaRPr lang="en-CA" altLang="en-US" sz="2800" kern="0" dirty="0"/>
          </a:p>
        </p:txBody>
      </p:sp>
      <p:pic>
        <p:nvPicPr>
          <p:cNvPr id="11268" name="Picture 5"/>
          <p:cNvPicPr>
            <a:picLocks noChangeAspect="1"/>
          </p:cNvPicPr>
          <p:nvPr/>
        </p:nvPicPr>
        <p:blipFill>
          <a:blip r:embed="rId2"/>
          <a:srcRect/>
          <a:stretch>
            <a:fillRect/>
          </a:stretch>
        </p:blipFill>
        <p:spPr bwMode="auto">
          <a:xfrm>
            <a:off x="2228850" y="1630363"/>
            <a:ext cx="4800600" cy="5281612"/>
          </a:xfrm>
          <a:prstGeom prst="rect">
            <a:avLst/>
          </a:prstGeom>
          <a:noFill/>
          <a:ln w="9525">
            <a:noFill/>
            <a:miter lim="800000"/>
            <a:headEnd/>
            <a:tailEnd/>
          </a:ln>
        </p:spPr>
      </p:pic>
      <p:sp>
        <p:nvSpPr>
          <p:cNvPr id="11269" name="TextBox 1"/>
          <p:cNvSpPr txBox="1">
            <a:spLocks noChangeArrowheads="1"/>
          </p:cNvSpPr>
          <p:nvPr/>
        </p:nvSpPr>
        <p:spPr bwMode="auto">
          <a:xfrm>
            <a:off x="4171950" y="3903663"/>
            <a:ext cx="1200150" cy="646331"/>
          </a:xfrm>
          <a:prstGeom prst="rect">
            <a:avLst/>
          </a:prstGeom>
          <a:noFill/>
          <a:ln w="9525">
            <a:noFill/>
            <a:miter lim="800000"/>
            <a:headEnd/>
            <a:tailEnd/>
          </a:ln>
        </p:spPr>
        <p:txBody>
          <a:bodyPr>
            <a:spAutoFit/>
          </a:bodyPr>
          <a:lstStyle/>
          <a:p>
            <a:r>
              <a:rPr lang="en-CA" altLang="en-US">
                <a:solidFill>
                  <a:srgbClr val="557D55"/>
                </a:solidFill>
              </a:rPr>
              <a:t>Hole-y Trinity</a:t>
            </a:r>
          </a:p>
        </p:txBody>
      </p:sp>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1"/>
          <p:cNvSpPr>
            <a:spLocks noGrp="1"/>
          </p:cNvSpPr>
          <p:nvPr>
            <p:ph type="sldNum" sz="quarter" idx="4294967295"/>
          </p:nvPr>
        </p:nvSpPr>
        <p:spPr>
          <a:xfrm>
            <a:off x="7013972" y="6553200"/>
            <a:ext cx="2133600" cy="304800"/>
          </a:xfrm>
          <a:prstGeom prst="rect">
            <a:avLst/>
          </a:prstGeom>
          <a:noFill/>
          <a:ln>
            <a:miter lim="800000"/>
            <a:headEnd/>
            <a:tailEnd/>
          </a:ln>
        </p:spPr>
        <p:txBody>
          <a:bodyPr/>
          <a:lstStyle/>
          <a:p>
            <a:fld id="{D039309D-8D00-4BED-950F-A54EE67AD139}" type="slidenum">
              <a:rPr lang="en-US" altLang="en-US"/>
              <a:pPr/>
              <a:t>11</a:t>
            </a:fld>
            <a:endParaRPr lang="en-US" altLang="en-US"/>
          </a:p>
        </p:txBody>
      </p:sp>
      <p:sp>
        <p:nvSpPr>
          <p:cNvPr id="4" name="Content Placeholder 2"/>
          <p:cNvSpPr txBox="1">
            <a:spLocks/>
          </p:cNvSpPr>
          <p:nvPr/>
        </p:nvSpPr>
        <p:spPr>
          <a:xfrm>
            <a:off x="1143000" y="390525"/>
            <a:ext cx="6860381"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GWML2: contents </a:t>
            </a:r>
          </a:p>
          <a:p>
            <a:pPr algn="ctr">
              <a:spcBef>
                <a:spcPct val="0"/>
              </a:spcBef>
              <a:buNone/>
              <a:defRPr/>
            </a:pPr>
            <a:r>
              <a:rPr lang="en-CA" altLang="en-US" sz="2800" kern="0" dirty="0"/>
              <a:t>Hydrogeological Units, Voids, Fluid </a:t>
            </a:r>
            <a:r>
              <a:rPr lang="en-CA" altLang="en-US" sz="2800" kern="0" dirty="0" smtClean="0"/>
              <a:t>bodies</a:t>
            </a:r>
            <a:endParaRPr lang="en-CA" altLang="en-US" sz="2800" kern="0" dirty="0"/>
          </a:p>
        </p:txBody>
      </p:sp>
      <p:pic>
        <p:nvPicPr>
          <p:cNvPr id="12292" name="Picture 1"/>
          <p:cNvPicPr>
            <a:picLocks noChangeAspect="1"/>
          </p:cNvPicPr>
          <p:nvPr/>
        </p:nvPicPr>
        <p:blipFill>
          <a:blip r:embed="rId2"/>
          <a:srcRect/>
          <a:stretch>
            <a:fillRect/>
          </a:stretch>
        </p:blipFill>
        <p:spPr bwMode="auto">
          <a:xfrm>
            <a:off x="2114550" y="1697038"/>
            <a:ext cx="5435204" cy="5160962"/>
          </a:xfrm>
          <a:prstGeom prst="rect">
            <a:avLst/>
          </a:prstGeom>
          <a:noFill/>
          <a:ln w="9525">
            <a:noFill/>
            <a:miter lim="800000"/>
            <a:headEnd/>
            <a:tailEnd/>
          </a:ln>
        </p:spPr>
      </p:pic>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3000" y="390525"/>
            <a:ext cx="6860381"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GWML2: contents </a:t>
            </a:r>
          </a:p>
          <a:p>
            <a:pPr algn="ctr">
              <a:spcBef>
                <a:spcPct val="0"/>
              </a:spcBef>
              <a:buNone/>
              <a:defRPr/>
            </a:pPr>
            <a:r>
              <a:rPr lang="en-CA" altLang="en-US" sz="2800" kern="0" dirty="0"/>
              <a:t>Fluid Flow, Water wells, Springs </a:t>
            </a:r>
          </a:p>
        </p:txBody>
      </p:sp>
      <p:pic>
        <p:nvPicPr>
          <p:cNvPr id="13316" name="Picture 5"/>
          <p:cNvPicPr>
            <a:picLocks noChangeAspect="1"/>
          </p:cNvPicPr>
          <p:nvPr/>
        </p:nvPicPr>
        <p:blipFill>
          <a:blip r:embed="rId2"/>
          <a:srcRect/>
          <a:stretch>
            <a:fillRect/>
          </a:stretch>
        </p:blipFill>
        <p:spPr bwMode="auto">
          <a:xfrm>
            <a:off x="1600200" y="1978026"/>
            <a:ext cx="6159104" cy="4575175"/>
          </a:xfrm>
          <a:prstGeom prst="rect">
            <a:avLst/>
          </a:prstGeom>
          <a:noFill/>
          <a:ln w="9525">
            <a:noFill/>
            <a:miter lim="800000"/>
            <a:headEnd/>
            <a:tailEnd/>
          </a:ln>
        </p:spPr>
      </p:pic>
      <p:cxnSp>
        <p:nvCxnSpPr>
          <p:cNvPr id="9" name="Straight Connector 8"/>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2"/>
          <a:srcRect/>
          <a:stretch>
            <a:fillRect/>
          </a:stretch>
        </p:blipFill>
        <p:spPr bwMode="auto">
          <a:xfrm>
            <a:off x="2228850" y="1676400"/>
            <a:ext cx="4686300" cy="5118100"/>
          </a:xfrm>
          <a:prstGeom prst="rect">
            <a:avLst/>
          </a:prstGeom>
          <a:noFill/>
          <a:ln w="6350">
            <a:noFill/>
            <a:miter lim="800000"/>
            <a:headEnd/>
            <a:tailEnd/>
          </a:ln>
        </p:spPr>
      </p:pic>
      <p:sp>
        <p:nvSpPr>
          <p:cNvPr id="4" name="Content Placeholder 2"/>
          <p:cNvSpPr txBox="1">
            <a:spLocks/>
          </p:cNvSpPr>
          <p:nvPr/>
        </p:nvSpPr>
        <p:spPr>
          <a:xfrm>
            <a:off x="0" y="390525"/>
            <a:ext cx="9144000" cy="12858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GWML2: GML-XML encoding</a:t>
            </a:r>
          </a:p>
          <a:p>
            <a:pPr algn="ctr">
              <a:spcBef>
                <a:spcPct val="0"/>
              </a:spcBef>
              <a:buNone/>
              <a:defRPr/>
            </a:pPr>
            <a:r>
              <a:rPr lang="en-CA" altLang="en-US" sz="2800" kern="0" dirty="0"/>
              <a:t>Aquifer System: Lithology, Hydraulic Conductivity</a:t>
            </a:r>
          </a:p>
        </p:txBody>
      </p:sp>
      <p:cxnSp>
        <p:nvCxnSpPr>
          <p:cNvPr id="6" name="Straight Connector 5"/>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3000" y="390525"/>
            <a:ext cx="6860381"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Implementation </a:t>
            </a:r>
          </a:p>
          <a:p>
            <a:pPr algn="ctr">
              <a:spcBef>
                <a:spcPct val="0"/>
              </a:spcBef>
              <a:buNone/>
              <a:defRPr/>
            </a:pPr>
            <a:r>
              <a:rPr lang="en-CA" altLang="en-US" sz="2800" kern="0" dirty="0"/>
              <a:t>Commercial Scenario: Wells, Units, Levels,… </a:t>
            </a:r>
          </a:p>
        </p:txBody>
      </p:sp>
      <p:pic>
        <p:nvPicPr>
          <p:cNvPr id="15364" name="Picture 15"/>
          <p:cNvPicPr>
            <a:picLocks noChangeAspect="1"/>
          </p:cNvPicPr>
          <p:nvPr/>
        </p:nvPicPr>
        <p:blipFill>
          <a:blip r:embed="rId2"/>
          <a:srcRect/>
          <a:stretch>
            <a:fillRect/>
          </a:stretch>
        </p:blipFill>
        <p:spPr bwMode="auto">
          <a:xfrm>
            <a:off x="2031207" y="1739900"/>
            <a:ext cx="5208985" cy="4762500"/>
          </a:xfrm>
          <a:prstGeom prst="rect">
            <a:avLst/>
          </a:prstGeom>
          <a:noFill/>
          <a:ln w="9525">
            <a:noFill/>
            <a:miter lim="800000"/>
            <a:headEnd/>
            <a:tailEnd/>
          </a:ln>
        </p:spPr>
      </p:pic>
      <p:sp>
        <p:nvSpPr>
          <p:cNvPr id="15365" name="TextBox 16"/>
          <p:cNvSpPr txBox="1">
            <a:spLocks noChangeArrowheads="1"/>
          </p:cNvSpPr>
          <p:nvPr/>
        </p:nvSpPr>
        <p:spPr bwMode="auto">
          <a:xfrm>
            <a:off x="3155324" y="3200400"/>
            <a:ext cx="2446567" cy="369332"/>
          </a:xfrm>
          <a:prstGeom prst="rect">
            <a:avLst/>
          </a:prstGeom>
          <a:noFill/>
          <a:ln w="9525">
            <a:noFill/>
            <a:miter lim="800000"/>
            <a:headEnd/>
            <a:tailEnd/>
          </a:ln>
        </p:spPr>
        <p:txBody>
          <a:bodyPr wrap="square">
            <a:spAutoFit/>
          </a:bodyPr>
          <a:lstStyle/>
          <a:p>
            <a:r>
              <a:rPr lang="en-CA" altLang="en-US" dirty="0">
                <a:solidFill>
                  <a:srgbClr val="557D55"/>
                </a:solidFill>
              </a:rPr>
              <a:t>GW Info Network (CAN)</a:t>
            </a:r>
          </a:p>
        </p:txBody>
      </p:sp>
      <p:sp>
        <p:nvSpPr>
          <p:cNvPr id="15366" name="TextBox 17"/>
          <p:cNvSpPr txBox="1">
            <a:spLocks noChangeArrowheads="1"/>
          </p:cNvSpPr>
          <p:nvPr/>
        </p:nvSpPr>
        <p:spPr bwMode="auto">
          <a:xfrm>
            <a:off x="2768958" y="6235701"/>
            <a:ext cx="2832933" cy="646331"/>
          </a:xfrm>
          <a:prstGeom prst="rect">
            <a:avLst/>
          </a:prstGeom>
          <a:noFill/>
          <a:ln w="9525">
            <a:noFill/>
            <a:miter lim="800000"/>
            <a:headEnd/>
            <a:tailEnd/>
          </a:ln>
        </p:spPr>
        <p:txBody>
          <a:bodyPr wrap="square">
            <a:spAutoFit/>
          </a:bodyPr>
          <a:lstStyle/>
          <a:p>
            <a:pPr algn="ctr"/>
            <a:r>
              <a:rPr lang="en-CA" altLang="en-US" dirty="0">
                <a:solidFill>
                  <a:srgbClr val="557D55"/>
                </a:solidFill>
              </a:rPr>
              <a:t>National GW Monitoring Network (USA)</a:t>
            </a:r>
          </a:p>
        </p:txBody>
      </p:sp>
      <p:cxnSp>
        <p:nvCxnSpPr>
          <p:cNvPr id="20" name="Straight Connector 19"/>
          <p:cNvCxnSpPr/>
          <p:nvPr/>
        </p:nvCxnSpPr>
        <p:spPr>
          <a:xfrm>
            <a:off x="4286250" y="4749801"/>
            <a:ext cx="2767013" cy="931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0" idx="1"/>
          </p:cNvCxnSpPr>
          <p:nvPr/>
        </p:nvCxnSpPr>
        <p:spPr>
          <a:xfrm flipV="1">
            <a:off x="5749529" y="2860675"/>
            <a:ext cx="1303734" cy="1830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p:cNvGrpSpPr>
            <a:grpSpLocks/>
          </p:cNvGrpSpPr>
          <p:nvPr/>
        </p:nvGrpSpPr>
        <p:grpSpPr bwMode="auto">
          <a:xfrm>
            <a:off x="816769" y="1798638"/>
            <a:ext cx="1381125" cy="2292350"/>
            <a:chOff x="496957" y="1746408"/>
            <a:chExt cx="1430528" cy="1648019"/>
          </a:xfrm>
        </p:grpSpPr>
        <p:grpSp>
          <p:nvGrpSpPr>
            <p:cNvPr id="3" name="Group 11"/>
            <p:cNvGrpSpPr>
              <a:grpSpLocks/>
            </p:cNvGrpSpPr>
            <p:nvPr/>
          </p:nvGrpSpPr>
          <p:grpSpPr bwMode="auto">
            <a:xfrm>
              <a:off x="496957" y="1746408"/>
              <a:ext cx="1371600" cy="1648019"/>
              <a:chOff x="6002581" y="1746530"/>
              <a:chExt cx="2404713" cy="3843658"/>
            </a:xfrm>
          </p:grpSpPr>
          <p:pic>
            <p:nvPicPr>
              <p:cNvPr id="15375" name="Image 28"/>
              <p:cNvPicPr>
                <a:picLocks noChangeAspect="1"/>
              </p:cNvPicPr>
              <p:nvPr/>
            </p:nvPicPr>
            <p:blipFill>
              <a:blip r:embed="rId3"/>
              <a:srcRect/>
              <a:stretch>
                <a:fillRect/>
              </a:stretch>
            </p:blipFill>
            <p:spPr bwMode="auto">
              <a:xfrm>
                <a:off x="6002581" y="1746530"/>
                <a:ext cx="2404713" cy="3843658"/>
              </a:xfrm>
              <a:prstGeom prst="rect">
                <a:avLst/>
              </a:prstGeom>
              <a:noFill/>
              <a:ln w="6350">
                <a:solidFill>
                  <a:schemeClr val="tx1"/>
                </a:solidFill>
                <a:miter lim="800000"/>
                <a:headEnd/>
                <a:tailEnd/>
              </a:ln>
            </p:spPr>
          </p:pic>
          <p:grpSp>
            <p:nvGrpSpPr>
              <p:cNvPr id="5" name="Group 13"/>
              <p:cNvGrpSpPr>
                <a:grpSpLocks/>
              </p:cNvGrpSpPr>
              <p:nvPr/>
            </p:nvGrpSpPr>
            <p:grpSpPr bwMode="auto">
              <a:xfrm>
                <a:off x="7055521" y="2238964"/>
                <a:ext cx="936185" cy="1264360"/>
                <a:chOff x="6612314" y="3936324"/>
                <a:chExt cx="1460983" cy="1705131"/>
              </a:xfrm>
            </p:grpSpPr>
            <p:sp>
              <p:nvSpPr>
                <p:cNvPr id="15" name="Rectangle à coins arrondis 7"/>
                <p:cNvSpPr/>
                <p:nvPr/>
              </p:nvSpPr>
              <p:spPr bwMode="auto">
                <a:xfrm>
                  <a:off x="6612312" y="3936324"/>
                  <a:ext cx="1460983" cy="1705133"/>
                </a:xfrm>
                <a:prstGeom prst="roundRect">
                  <a:avLst/>
                </a:prstGeom>
                <a:solidFill>
                  <a:schemeClr val="accent2">
                    <a:lumMod val="75000"/>
                  </a:schemeClr>
                </a:solidFill>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a:lstStyle/>
                <a:p>
                  <a:pPr algn="just">
                    <a:defRPr/>
                  </a:pPr>
                  <a:r>
                    <a:rPr lang="fr-FR" sz="900" dirty="0">
                      <a:solidFill>
                        <a:schemeClr val="bg1"/>
                      </a:solidFill>
                    </a:rPr>
                    <a:t>L</a:t>
                  </a:r>
                  <a:r>
                    <a:rPr lang="fr-FR" sz="900" b="1" dirty="0">
                      <a:solidFill>
                        <a:schemeClr val="bg1"/>
                      </a:solidFill>
                    </a:rPr>
                    <a:t>ogs</a:t>
                  </a:r>
                </a:p>
              </p:txBody>
            </p:sp>
            <p:pic>
              <p:nvPicPr>
                <p:cNvPr id="15378" name="Picture 3"/>
                <p:cNvPicPr>
                  <a:picLocks noChangeAspect="1" noChangeArrowheads="1"/>
                </p:cNvPicPr>
                <p:nvPr/>
              </p:nvPicPr>
              <p:blipFill>
                <a:blip r:embed="rId4"/>
                <a:srcRect/>
                <a:stretch>
                  <a:fillRect/>
                </a:stretch>
              </p:blipFill>
              <p:spPr bwMode="auto">
                <a:xfrm>
                  <a:off x="7778408" y="4475976"/>
                  <a:ext cx="213074" cy="982701"/>
                </a:xfrm>
                <a:prstGeom prst="rect">
                  <a:avLst/>
                </a:prstGeom>
                <a:noFill/>
                <a:ln w="9525">
                  <a:noFill/>
                  <a:miter lim="800000"/>
                  <a:headEnd/>
                  <a:tailEnd/>
                </a:ln>
              </p:spPr>
            </p:pic>
            <p:pic>
              <p:nvPicPr>
                <p:cNvPr id="15379" name="Picture 2" descr="D:\Documents\grellets\Travail\International\H2020\EPOS\H2020\Realisation\WP15\20161122-23_Potsdam\Images\STREMY_Log.png"/>
                <p:cNvPicPr>
                  <a:picLocks noChangeAspect="1" noChangeArrowheads="1"/>
                </p:cNvPicPr>
                <p:nvPr/>
              </p:nvPicPr>
              <p:blipFill>
                <a:blip r:embed="rId5"/>
                <a:srcRect r="12750"/>
                <a:stretch>
                  <a:fillRect/>
                </a:stretch>
              </p:blipFill>
              <p:spPr bwMode="auto">
                <a:xfrm>
                  <a:off x="6727222" y="4481165"/>
                  <a:ext cx="1013789" cy="972326"/>
                </a:xfrm>
                <a:prstGeom prst="rect">
                  <a:avLst/>
                </a:prstGeom>
                <a:noFill/>
                <a:ln w="9525">
                  <a:noFill/>
                  <a:miter lim="800000"/>
                  <a:headEnd/>
                  <a:tailEnd/>
                </a:ln>
              </p:spPr>
            </p:pic>
          </p:grpSp>
        </p:grpSp>
        <p:sp>
          <p:nvSpPr>
            <p:cNvPr id="15374" name="TextBox 16"/>
            <p:cNvSpPr txBox="1">
              <a:spLocks noChangeArrowheads="1"/>
            </p:cNvSpPr>
            <p:nvPr/>
          </p:nvSpPr>
          <p:spPr bwMode="auto">
            <a:xfrm>
              <a:off x="1189610" y="2963503"/>
              <a:ext cx="737875" cy="265521"/>
            </a:xfrm>
            <a:prstGeom prst="rect">
              <a:avLst/>
            </a:prstGeom>
            <a:noFill/>
            <a:ln w="9525">
              <a:noFill/>
              <a:miter lim="800000"/>
              <a:headEnd/>
              <a:tailEnd/>
            </a:ln>
          </p:spPr>
          <p:txBody>
            <a:bodyPr>
              <a:spAutoFit/>
            </a:bodyPr>
            <a:lstStyle/>
            <a:p>
              <a:r>
                <a:rPr lang="en-CA" altLang="en-US">
                  <a:solidFill>
                    <a:srgbClr val="557D55"/>
                  </a:solidFill>
                </a:rPr>
                <a:t>QGIS</a:t>
              </a:r>
            </a:p>
          </p:txBody>
        </p:sp>
      </p:grpSp>
      <p:cxnSp>
        <p:nvCxnSpPr>
          <p:cNvPr id="22" name="Straight Connector 21"/>
          <p:cNvCxnSpPr/>
          <p:nvPr/>
        </p:nvCxnSpPr>
        <p:spPr>
          <a:xfrm>
            <a:off x="-73818" y="1500188"/>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pic>
        <p:nvPicPr>
          <p:cNvPr id="15371" name="Picture 10"/>
          <p:cNvPicPr>
            <a:picLocks noChangeAspect="1"/>
          </p:cNvPicPr>
          <p:nvPr/>
        </p:nvPicPr>
        <p:blipFill>
          <a:blip r:embed="rId6"/>
          <a:srcRect/>
          <a:stretch>
            <a:fillRect/>
          </a:stretch>
        </p:blipFill>
        <p:spPr bwMode="auto">
          <a:xfrm>
            <a:off x="7053262" y="1712914"/>
            <a:ext cx="1347788" cy="2295525"/>
          </a:xfrm>
          <a:prstGeom prst="rect">
            <a:avLst/>
          </a:prstGeom>
          <a:noFill/>
          <a:ln w="6350">
            <a:solidFill>
              <a:schemeClr val="tx1"/>
            </a:solidFill>
            <a:miter lim="800000"/>
            <a:headEnd/>
            <a:tailEnd/>
          </a:ln>
        </p:spPr>
      </p:pic>
      <p:pic>
        <p:nvPicPr>
          <p:cNvPr id="15372" name="Picture 11"/>
          <p:cNvPicPr>
            <a:picLocks noChangeAspect="1"/>
          </p:cNvPicPr>
          <p:nvPr/>
        </p:nvPicPr>
        <p:blipFill>
          <a:blip r:embed="rId7"/>
          <a:srcRect/>
          <a:stretch>
            <a:fillRect/>
          </a:stretch>
        </p:blipFill>
        <p:spPr bwMode="auto">
          <a:xfrm>
            <a:off x="7053262" y="4197351"/>
            <a:ext cx="1347788" cy="2352675"/>
          </a:xfrm>
          <a:prstGeom prst="rect">
            <a:avLst/>
          </a:prstGeom>
          <a:noFill/>
          <a:ln w="6350">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4294967295"/>
          </p:nvPr>
        </p:nvSpPr>
        <p:spPr>
          <a:xfrm>
            <a:off x="7013972" y="6553200"/>
            <a:ext cx="2133600" cy="304800"/>
          </a:xfrm>
          <a:prstGeom prst="rect">
            <a:avLst/>
          </a:prstGeom>
          <a:noFill/>
          <a:ln>
            <a:miter lim="800000"/>
            <a:headEnd/>
            <a:tailEnd/>
          </a:ln>
        </p:spPr>
        <p:txBody>
          <a:bodyPr/>
          <a:lstStyle/>
          <a:p>
            <a:fld id="{1162BADD-0646-4F2D-BCD2-2507B3238AEE}" type="slidenum">
              <a:rPr lang="en-US" altLang="en-US"/>
              <a:pPr/>
              <a:t>15</a:t>
            </a:fld>
            <a:endParaRPr lang="en-US" altLang="en-US"/>
          </a:p>
        </p:txBody>
      </p:sp>
      <p:sp>
        <p:nvSpPr>
          <p:cNvPr id="4" name="Content Placeholder 2"/>
          <p:cNvSpPr txBox="1">
            <a:spLocks/>
          </p:cNvSpPr>
          <p:nvPr/>
        </p:nvSpPr>
        <p:spPr>
          <a:xfrm>
            <a:off x="0" y="390525"/>
            <a:ext cx="9144000"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Implementation </a:t>
            </a:r>
          </a:p>
          <a:p>
            <a:pPr algn="ctr">
              <a:spcBef>
                <a:spcPct val="0"/>
              </a:spcBef>
              <a:buNone/>
              <a:defRPr/>
            </a:pPr>
            <a:r>
              <a:rPr lang="en-CA" altLang="en-US" sz="2800" kern="0" dirty="0"/>
              <a:t>Environmental Scenario: Monitoring, Flow,…</a:t>
            </a:r>
          </a:p>
        </p:txBody>
      </p:sp>
      <p:pic>
        <p:nvPicPr>
          <p:cNvPr id="5" name="Picture 4"/>
          <p:cNvPicPr>
            <a:picLocks noChangeAspect="1"/>
          </p:cNvPicPr>
          <p:nvPr/>
        </p:nvPicPr>
        <p:blipFill>
          <a:blip r:embed="rId2"/>
          <a:stretch>
            <a:fillRect/>
          </a:stretch>
        </p:blipFill>
        <p:spPr>
          <a:xfrm>
            <a:off x="2114550" y="1827214"/>
            <a:ext cx="4800600" cy="4573587"/>
          </a:xfrm>
          <a:prstGeom prst="rect">
            <a:avLst/>
          </a:prstGeom>
          <a:ln>
            <a:solidFill>
              <a:schemeClr val="tx1">
                <a:lumMod val="65000"/>
                <a:lumOff val="35000"/>
              </a:schemeClr>
            </a:solidFill>
          </a:ln>
        </p:spPr>
      </p:pic>
      <p:sp>
        <p:nvSpPr>
          <p:cNvPr id="6" name="TextBox 5"/>
          <p:cNvSpPr txBox="1"/>
          <p:nvPr/>
        </p:nvSpPr>
        <p:spPr>
          <a:xfrm>
            <a:off x="3714750" y="1905000"/>
            <a:ext cx="2686050" cy="369888"/>
          </a:xfrm>
          <a:prstGeom prst="rect">
            <a:avLst/>
          </a:prstGeom>
          <a:noFill/>
        </p:spPr>
        <p:txBody>
          <a:bodyPr>
            <a:spAutoFit/>
          </a:bodyPr>
          <a:lstStyle/>
          <a:p>
            <a:pPr>
              <a:buClr>
                <a:srgbClr val="557D55"/>
              </a:buClr>
              <a:defRPr/>
            </a:pPr>
            <a:r>
              <a:rPr lang="en-CA" altLang="en-US" kern="0" dirty="0">
                <a:solidFill>
                  <a:srgbClr val="557D55"/>
                </a:solidFill>
              </a:rPr>
              <a:t>groundwater chemistry</a:t>
            </a:r>
            <a:endParaRPr lang="en-CA" dirty="0"/>
          </a:p>
        </p:txBody>
      </p:sp>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390525"/>
            <a:ext cx="9144000"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Implementation </a:t>
            </a:r>
          </a:p>
          <a:p>
            <a:pPr algn="ctr">
              <a:spcBef>
                <a:spcPct val="0"/>
              </a:spcBef>
              <a:buNone/>
              <a:defRPr/>
            </a:pPr>
            <a:r>
              <a:rPr lang="en-CA" altLang="en-US" sz="2800" kern="0" dirty="0"/>
              <a:t>Scientific Scenario: Units, Wells, Measurements,… </a:t>
            </a:r>
          </a:p>
        </p:txBody>
      </p:sp>
      <p:pic>
        <p:nvPicPr>
          <p:cNvPr id="17412" name="Picture 4"/>
          <p:cNvPicPr>
            <a:picLocks noChangeAspect="1" noChangeArrowheads="1"/>
          </p:cNvPicPr>
          <p:nvPr/>
        </p:nvPicPr>
        <p:blipFill>
          <a:blip r:embed="rId2"/>
          <a:srcRect/>
          <a:stretch>
            <a:fillRect/>
          </a:stretch>
        </p:blipFill>
        <p:spPr bwMode="auto">
          <a:xfrm>
            <a:off x="2057400" y="2343150"/>
            <a:ext cx="4914900" cy="4038600"/>
          </a:xfrm>
          <a:prstGeom prst="rect">
            <a:avLst/>
          </a:prstGeom>
          <a:noFill/>
          <a:ln w="9525">
            <a:noFill/>
            <a:miter lim="800000"/>
            <a:headEnd/>
            <a:tailEnd/>
          </a:ln>
        </p:spPr>
      </p:pic>
      <p:sp>
        <p:nvSpPr>
          <p:cNvPr id="6" name="TextBox 5"/>
          <p:cNvSpPr txBox="1"/>
          <p:nvPr/>
        </p:nvSpPr>
        <p:spPr>
          <a:xfrm>
            <a:off x="2400299" y="1984375"/>
            <a:ext cx="5661876" cy="369332"/>
          </a:xfrm>
          <a:prstGeom prst="rect">
            <a:avLst/>
          </a:prstGeom>
          <a:noFill/>
        </p:spPr>
        <p:txBody>
          <a:bodyPr wrap="square">
            <a:spAutoFit/>
          </a:bodyPr>
          <a:lstStyle/>
          <a:p>
            <a:pPr>
              <a:buClr>
                <a:srgbClr val="557D55"/>
              </a:buClr>
              <a:defRPr/>
            </a:pPr>
            <a:r>
              <a:rPr lang="en-CA" altLang="en-US" kern="0" dirty="0">
                <a:solidFill>
                  <a:srgbClr val="557D55"/>
                </a:solidFill>
              </a:rPr>
              <a:t>MODFLOW model from GWML2 inputs (</a:t>
            </a:r>
            <a:r>
              <a:rPr lang="en-AU" dirty="0" err="1">
                <a:solidFill>
                  <a:srgbClr val="557D55"/>
                </a:solidFill>
              </a:rPr>
              <a:t>Horowhenua</a:t>
            </a:r>
            <a:r>
              <a:rPr lang="en-AU" dirty="0"/>
              <a:t>, </a:t>
            </a:r>
            <a:r>
              <a:rPr lang="en-CA" altLang="en-US" kern="0" dirty="0">
                <a:solidFill>
                  <a:srgbClr val="557D55"/>
                </a:solidFill>
              </a:rPr>
              <a:t>NZ)</a:t>
            </a:r>
            <a:endParaRPr lang="en-CA" dirty="0"/>
          </a:p>
        </p:txBody>
      </p:sp>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390525"/>
            <a:ext cx="9144000"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Implementation </a:t>
            </a:r>
          </a:p>
          <a:p>
            <a:pPr algn="ctr">
              <a:spcBef>
                <a:spcPct val="0"/>
              </a:spcBef>
              <a:buNone/>
              <a:defRPr/>
            </a:pPr>
            <a:r>
              <a:rPr lang="en-CA" altLang="en-US" sz="2800" kern="0" dirty="0"/>
              <a:t>Policy Scenario: Management Areas, Units,… </a:t>
            </a:r>
          </a:p>
        </p:txBody>
      </p:sp>
      <p:sp>
        <p:nvSpPr>
          <p:cNvPr id="8" name="TextBox 7"/>
          <p:cNvSpPr txBox="1"/>
          <p:nvPr/>
        </p:nvSpPr>
        <p:spPr>
          <a:xfrm>
            <a:off x="2501503" y="5318126"/>
            <a:ext cx="4127897" cy="646113"/>
          </a:xfrm>
          <a:prstGeom prst="rect">
            <a:avLst/>
          </a:prstGeom>
          <a:noFill/>
        </p:spPr>
        <p:txBody>
          <a:bodyPr>
            <a:spAutoFit/>
          </a:bodyPr>
          <a:lstStyle/>
          <a:p>
            <a:pPr>
              <a:buClr>
                <a:srgbClr val="557D55"/>
              </a:buClr>
              <a:defRPr/>
            </a:pPr>
            <a:r>
              <a:rPr lang="en-CA" altLang="en-US" kern="0" dirty="0">
                <a:solidFill>
                  <a:srgbClr val="557D55"/>
                </a:solidFill>
              </a:rPr>
              <a:t>3D  visualization of GWML2 data for </a:t>
            </a:r>
            <a:r>
              <a:rPr lang="en-AU" dirty="0" err="1">
                <a:solidFill>
                  <a:srgbClr val="557D55"/>
                </a:solidFill>
              </a:rPr>
              <a:t>Horowhenua</a:t>
            </a:r>
            <a:r>
              <a:rPr lang="en-AU" dirty="0">
                <a:solidFill>
                  <a:srgbClr val="557D55"/>
                </a:solidFill>
              </a:rPr>
              <a:t> Management Area (</a:t>
            </a:r>
            <a:r>
              <a:rPr lang="en-CA" altLang="en-US" kern="0" dirty="0">
                <a:solidFill>
                  <a:srgbClr val="557D55"/>
                </a:solidFill>
              </a:rPr>
              <a:t>NZ)</a:t>
            </a:r>
            <a:endParaRPr lang="en-CA" dirty="0">
              <a:solidFill>
                <a:srgbClr val="557D55"/>
              </a:solidFill>
            </a:endParaRPr>
          </a:p>
        </p:txBody>
      </p:sp>
      <p:pic>
        <p:nvPicPr>
          <p:cNvPr id="18437" name="Picture 8"/>
          <p:cNvPicPr>
            <a:picLocks noChangeAspect="1" noChangeArrowheads="1"/>
          </p:cNvPicPr>
          <p:nvPr/>
        </p:nvPicPr>
        <p:blipFill>
          <a:blip r:embed="rId2"/>
          <a:srcRect/>
          <a:stretch>
            <a:fillRect/>
          </a:stretch>
        </p:blipFill>
        <p:spPr bwMode="auto">
          <a:xfrm>
            <a:off x="2514600" y="2116138"/>
            <a:ext cx="4114800" cy="3065462"/>
          </a:xfrm>
          <a:prstGeom prst="rect">
            <a:avLst/>
          </a:prstGeom>
          <a:noFill/>
          <a:ln w="9525">
            <a:noFill/>
            <a:miter lim="800000"/>
            <a:headEnd/>
            <a:tailEnd/>
          </a:ln>
        </p:spPr>
      </p:pic>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390525"/>
            <a:ext cx="9144000"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Implementation </a:t>
            </a:r>
          </a:p>
          <a:p>
            <a:pPr algn="ctr">
              <a:spcBef>
                <a:spcPct val="0"/>
              </a:spcBef>
              <a:buNone/>
              <a:defRPr/>
            </a:pPr>
            <a:r>
              <a:rPr lang="en-CA" altLang="en-US" sz="2800" kern="0" dirty="0" smtClean="0"/>
              <a:t>Technical scenario: GWML2 data used in QGIS</a:t>
            </a:r>
            <a:endParaRPr lang="en-CA" altLang="en-US" sz="2800" kern="0" dirty="0"/>
          </a:p>
        </p:txBody>
      </p:sp>
      <p:sp>
        <p:nvSpPr>
          <p:cNvPr id="8" name="TextBox 7"/>
          <p:cNvSpPr txBox="1"/>
          <p:nvPr/>
        </p:nvSpPr>
        <p:spPr>
          <a:xfrm>
            <a:off x="1885950" y="6019801"/>
            <a:ext cx="7258050" cy="646331"/>
          </a:xfrm>
          <a:prstGeom prst="rect">
            <a:avLst/>
          </a:prstGeom>
          <a:solidFill>
            <a:schemeClr val="bg1"/>
          </a:solidFill>
        </p:spPr>
        <p:txBody>
          <a:bodyPr wrap="square">
            <a:spAutoFit/>
          </a:bodyPr>
          <a:lstStyle/>
          <a:p>
            <a:pPr>
              <a:buClr>
                <a:srgbClr val="557D55"/>
              </a:buClr>
              <a:defRPr/>
            </a:pPr>
            <a:r>
              <a:rPr lang="fr-FR" altLang="en-US" kern="0" dirty="0" err="1">
                <a:solidFill>
                  <a:srgbClr val="557D55"/>
                </a:solidFill>
              </a:rPr>
              <a:t>Screenshot</a:t>
            </a:r>
            <a:r>
              <a:rPr lang="fr-FR" altLang="en-US" kern="0" dirty="0">
                <a:solidFill>
                  <a:srgbClr val="557D55"/>
                </a:solidFill>
              </a:rPr>
              <a:t> QGIS GMLAS </a:t>
            </a:r>
            <a:r>
              <a:rPr lang="fr-FR" altLang="en-US" kern="0" dirty="0" err="1">
                <a:solidFill>
                  <a:srgbClr val="557D55"/>
                </a:solidFill>
              </a:rPr>
              <a:t>toolbox</a:t>
            </a:r>
            <a:r>
              <a:rPr lang="fr-FR" altLang="en-US" kern="0" dirty="0">
                <a:solidFill>
                  <a:srgbClr val="557D55"/>
                </a:solidFill>
              </a:rPr>
              <a:t> interaction </a:t>
            </a:r>
            <a:r>
              <a:rPr lang="fr-FR" altLang="en-US" kern="0" dirty="0" err="1">
                <a:solidFill>
                  <a:srgbClr val="557D55"/>
                </a:solidFill>
              </a:rPr>
              <a:t>with</a:t>
            </a:r>
            <a:r>
              <a:rPr lang="fr-FR" altLang="en-US" kern="0" dirty="0">
                <a:solidFill>
                  <a:srgbClr val="557D55"/>
                </a:solidFill>
              </a:rPr>
              <a:t> French </a:t>
            </a:r>
            <a:r>
              <a:rPr lang="fr-FR" altLang="en-US" kern="0" dirty="0" err="1">
                <a:solidFill>
                  <a:srgbClr val="557D55"/>
                </a:solidFill>
              </a:rPr>
              <a:t>Groundwater</a:t>
            </a:r>
            <a:r>
              <a:rPr lang="fr-FR" altLang="en-US" kern="0" dirty="0">
                <a:solidFill>
                  <a:srgbClr val="557D55"/>
                </a:solidFill>
              </a:rPr>
              <a:t> Information </a:t>
            </a:r>
            <a:r>
              <a:rPr lang="fr-FR" altLang="en-US" kern="0" dirty="0" smtClean="0">
                <a:solidFill>
                  <a:srgbClr val="557D55"/>
                </a:solidFill>
              </a:rPr>
              <a:t>Network: </a:t>
            </a:r>
            <a:r>
              <a:rPr lang="fr-FR" altLang="en-US" kern="0" dirty="0" err="1">
                <a:solidFill>
                  <a:srgbClr val="557D55"/>
                </a:solidFill>
              </a:rPr>
              <a:t>linking</a:t>
            </a:r>
            <a:r>
              <a:rPr lang="fr-FR" altLang="en-US" kern="0" dirty="0">
                <a:solidFill>
                  <a:srgbClr val="557D55"/>
                </a:solidFill>
              </a:rPr>
              <a:t> stations to </a:t>
            </a:r>
            <a:r>
              <a:rPr lang="fr-FR" altLang="en-US" kern="0" dirty="0" err="1">
                <a:solidFill>
                  <a:srgbClr val="557D55"/>
                </a:solidFill>
              </a:rPr>
              <a:t>aquifers</a:t>
            </a:r>
            <a:r>
              <a:rPr lang="fr-FR" altLang="en-US" kern="0" dirty="0">
                <a:solidFill>
                  <a:srgbClr val="557D55"/>
                </a:solidFill>
              </a:rPr>
              <a:t> description </a:t>
            </a:r>
            <a:r>
              <a:rPr lang="fr-FR" altLang="en-US" kern="0" dirty="0" err="1" smtClean="0">
                <a:solidFill>
                  <a:srgbClr val="557D55"/>
                </a:solidFill>
              </a:rPr>
              <a:t>flows</a:t>
            </a:r>
            <a:endParaRPr lang="en-CA" dirty="0">
              <a:solidFill>
                <a:srgbClr val="557D55"/>
              </a:solidFill>
            </a:endParaRPr>
          </a:p>
        </p:txBody>
      </p:sp>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pic>
        <p:nvPicPr>
          <p:cNvPr id="19462" name="Image 2"/>
          <p:cNvPicPr>
            <a:picLocks noChangeAspect="1"/>
          </p:cNvPicPr>
          <p:nvPr/>
        </p:nvPicPr>
        <p:blipFill>
          <a:blip r:embed="rId2"/>
          <a:srcRect/>
          <a:stretch>
            <a:fillRect/>
          </a:stretch>
        </p:blipFill>
        <p:spPr bwMode="auto">
          <a:xfrm>
            <a:off x="1753791" y="1771650"/>
            <a:ext cx="5891213" cy="4073525"/>
          </a:xfrm>
          <a:prstGeom prst="rect">
            <a:avLst/>
          </a:prstGeom>
          <a:noFill/>
          <a:ln w="9525">
            <a:noFill/>
            <a:miter lim="800000"/>
            <a:headEnd/>
            <a:tailEnd/>
          </a:ln>
        </p:spPr>
      </p:pic>
      <p:pic>
        <p:nvPicPr>
          <p:cNvPr id="5" name="Image 4"/>
          <p:cNvPicPr>
            <a:picLocks noChangeAspect="1"/>
          </p:cNvPicPr>
          <p:nvPr/>
        </p:nvPicPr>
        <p:blipFill>
          <a:blip r:embed="rId3"/>
          <a:srcRect r="951"/>
          <a:stretch>
            <a:fillRect/>
          </a:stretch>
        </p:blipFill>
        <p:spPr bwMode="auto">
          <a:xfrm>
            <a:off x="1727598" y="1771650"/>
            <a:ext cx="5917406" cy="4167188"/>
          </a:xfrm>
          <a:prstGeom prst="rect">
            <a:avLst/>
          </a:prstGeom>
          <a:noFill/>
          <a:ln w="9525">
            <a:noFill/>
            <a:miter lim="800000"/>
            <a:headEnd/>
            <a:tailEnd/>
          </a:ln>
        </p:spPr>
      </p:pic>
      <p:pic>
        <p:nvPicPr>
          <p:cNvPr id="6" name="Image 5"/>
          <p:cNvPicPr>
            <a:picLocks noChangeAspect="1"/>
          </p:cNvPicPr>
          <p:nvPr/>
        </p:nvPicPr>
        <p:blipFill>
          <a:blip r:embed="rId4"/>
          <a:srcRect/>
          <a:stretch>
            <a:fillRect/>
          </a:stretch>
        </p:blipFill>
        <p:spPr bwMode="auto">
          <a:xfrm>
            <a:off x="1753791" y="1819275"/>
            <a:ext cx="5917406" cy="4103688"/>
          </a:xfrm>
          <a:prstGeom prst="rect">
            <a:avLst/>
          </a:prstGeom>
          <a:noFill/>
          <a:ln w="9525">
            <a:noFill/>
            <a:miter lim="800000"/>
            <a:headEnd/>
            <a:tailEnd/>
          </a:ln>
        </p:spPr>
      </p:pic>
      <p:pic>
        <p:nvPicPr>
          <p:cNvPr id="9" name="Image 8"/>
          <p:cNvPicPr>
            <a:picLocks noChangeAspect="1"/>
          </p:cNvPicPr>
          <p:nvPr/>
        </p:nvPicPr>
        <p:blipFill>
          <a:blip r:embed="rId5"/>
          <a:srcRect/>
          <a:stretch>
            <a:fillRect/>
          </a:stretch>
        </p:blipFill>
        <p:spPr bwMode="auto">
          <a:xfrm>
            <a:off x="1753791" y="1819275"/>
            <a:ext cx="5890022" cy="4119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390525"/>
            <a:ext cx="9144000" cy="10572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Implementation </a:t>
            </a:r>
          </a:p>
          <a:p>
            <a:pPr algn="ctr">
              <a:spcBef>
                <a:spcPct val="0"/>
              </a:spcBef>
              <a:buNone/>
              <a:defRPr/>
            </a:pPr>
            <a:r>
              <a:rPr lang="en-CA" altLang="en-US" sz="2800" kern="0" dirty="0" smtClean="0"/>
              <a:t>Technical scenario: GWML2 data used in QGIS</a:t>
            </a:r>
            <a:endParaRPr lang="en-CA" altLang="en-US" sz="2800" kern="0" dirty="0"/>
          </a:p>
        </p:txBody>
      </p:sp>
      <p:cxnSp>
        <p:nvCxnSpPr>
          <p:cNvPr id="7" name="Straight Connector 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pic>
        <p:nvPicPr>
          <p:cNvPr id="20485" name="Image 9"/>
          <p:cNvPicPr>
            <a:picLocks noChangeAspect="1"/>
          </p:cNvPicPr>
          <p:nvPr/>
        </p:nvPicPr>
        <p:blipFill>
          <a:blip r:embed="rId2"/>
          <a:srcRect/>
          <a:stretch>
            <a:fillRect/>
          </a:stretch>
        </p:blipFill>
        <p:spPr bwMode="auto">
          <a:xfrm>
            <a:off x="1371601" y="1600200"/>
            <a:ext cx="6385322" cy="4419600"/>
          </a:xfrm>
          <a:prstGeom prst="rect">
            <a:avLst/>
          </a:prstGeom>
          <a:noFill/>
          <a:ln w="9525">
            <a:noFill/>
            <a:miter lim="800000"/>
            <a:headEnd/>
            <a:tailEnd/>
          </a:ln>
        </p:spPr>
      </p:pic>
      <p:pic>
        <p:nvPicPr>
          <p:cNvPr id="11" name="Image 10"/>
          <p:cNvPicPr>
            <a:picLocks noChangeAspect="1"/>
          </p:cNvPicPr>
          <p:nvPr/>
        </p:nvPicPr>
        <p:blipFill>
          <a:blip r:embed="rId3"/>
          <a:srcRect/>
          <a:stretch>
            <a:fillRect/>
          </a:stretch>
        </p:blipFill>
        <p:spPr bwMode="auto">
          <a:xfrm>
            <a:off x="1376363" y="1600200"/>
            <a:ext cx="6372225" cy="4419600"/>
          </a:xfrm>
          <a:prstGeom prst="rect">
            <a:avLst/>
          </a:prstGeom>
          <a:noFill/>
          <a:ln w="9525">
            <a:noFill/>
            <a:miter lim="800000"/>
            <a:headEnd/>
            <a:tailEnd/>
          </a:ln>
        </p:spPr>
      </p:pic>
      <p:sp>
        <p:nvSpPr>
          <p:cNvPr id="13" name="TextBox 7"/>
          <p:cNvSpPr txBox="1"/>
          <p:nvPr/>
        </p:nvSpPr>
        <p:spPr>
          <a:xfrm>
            <a:off x="1376363" y="6096001"/>
            <a:ext cx="7767637" cy="646331"/>
          </a:xfrm>
          <a:prstGeom prst="rect">
            <a:avLst/>
          </a:prstGeom>
          <a:solidFill>
            <a:schemeClr val="bg1"/>
          </a:solidFill>
        </p:spPr>
        <p:txBody>
          <a:bodyPr wrap="square">
            <a:spAutoFit/>
          </a:bodyPr>
          <a:lstStyle/>
          <a:p>
            <a:pPr>
              <a:buClr>
                <a:srgbClr val="557D55"/>
              </a:buClr>
              <a:defRPr/>
            </a:pPr>
            <a:r>
              <a:rPr lang="fr-FR" altLang="en-US" kern="0" dirty="0" err="1">
                <a:solidFill>
                  <a:srgbClr val="557D55"/>
                </a:solidFill>
              </a:rPr>
              <a:t>Screenshot</a:t>
            </a:r>
            <a:r>
              <a:rPr lang="fr-FR" altLang="en-US" kern="0" dirty="0">
                <a:solidFill>
                  <a:srgbClr val="557D55"/>
                </a:solidFill>
              </a:rPr>
              <a:t> QGIS GMLAS </a:t>
            </a:r>
            <a:r>
              <a:rPr lang="fr-FR" altLang="en-US" kern="0" dirty="0" err="1">
                <a:solidFill>
                  <a:srgbClr val="557D55"/>
                </a:solidFill>
              </a:rPr>
              <a:t>toolbox</a:t>
            </a:r>
            <a:r>
              <a:rPr lang="fr-FR" altLang="en-US" kern="0" dirty="0">
                <a:solidFill>
                  <a:srgbClr val="557D55"/>
                </a:solidFill>
              </a:rPr>
              <a:t> interaction </a:t>
            </a:r>
            <a:r>
              <a:rPr lang="fr-FR" altLang="en-US" kern="0" dirty="0" err="1">
                <a:solidFill>
                  <a:srgbClr val="557D55"/>
                </a:solidFill>
              </a:rPr>
              <a:t>with</a:t>
            </a:r>
            <a:r>
              <a:rPr lang="fr-FR" altLang="en-US" kern="0" dirty="0">
                <a:solidFill>
                  <a:srgbClr val="557D55"/>
                </a:solidFill>
              </a:rPr>
              <a:t> French </a:t>
            </a:r>
            <a:r>
              <a:rPr lang="fr-FR" altLang="en-US" kern="0" dirty="0" err="1">
                <a:solidFill>
                  <a:srgbClr val="557D55"/>
                </a:solidFill>
              </a:rPr>
              <a:t>Groundwater</a:t>
            </a:r>
            <a:r>
              <a:rPr lang="fr-FR" altLang="en-US" kern="0" dirty="0">
                <a:solidFill>
                  <a:srgbClr val="557D55"/>
                </a:solidFill>
              </a:rPr>
              <a:t> Information Network : </a:t>
            </a:r>
            <a:r>
              <a:rPr lang="fr-FR" altLang="en-US" kern="0" dirty="0" err="1">
                <a:solidFill>
                  <a:srgbClr val="557D55"/>
                </a:solidFill>
              </a:rPr>
              <a:t>linking</a:t>
            </a:r>
            <a:r>
              <a:rPr lang="fr-FR" altLang="en-US" kern="0" dirty="0">
                <a:solidFill>
                  <a:srgbClr val="557D55"/>
                </a:solidFill>
              </a:rPr>
              <a:t> stations to </a:t>
            </a:r>
            <a:r>
              <a:rPr lang="fr-FR" altLang="en-US" kern="0" dirty="0" err="1">
                <a:solidFill>
                  <a:srgbClr val="557D55"/>
                </a:solidFill>
              </a:rPr>
              <a:t>groundwater</a:t>
            </a:r>
            <a:r>
              <a:rPr lang="fr-FR" altLang="en-US" kern="0" dirty="0">
                <a:solidFill>
                  <a:srgbClr val="557D55"/>
                </a:solidFill>
              </a:rPr>
              <a:t> </a:t>
            </a:r>
            <a:r>
              <a:rPr lang="fr-FR" altLang="en-US" kern="0" dirty="0" err="1">
                <a:solidFill>
                  <a:srgbClr val="557D55"/>
                </a:solidFill>
              </a:rPr>
              <a:t>level</a:t>
            </a:r>
            <a:r>
              <a:rPr lang="fr-FR" altLang="en-US" kern="0" dirty="0">
                <a:solidFill>
                  <a:srgbClr val="557D55"/>
                </a:solidFill>
              </a:rPr>
              <a:t> observations services</a:t>
            </a:r>
            <a:endParaRPr lang="en-CA" dirty="0">
              <a:solidFill>
                <a:srgbClr val="557D5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rved Left Arrow 62"/>
          <p:cNvSpPr/>
          <p:nvPr/>
        </p:nvSpPr>
        <p:spPr>
          <a:xfrm rot="20047002" flipV="1">
            <a:off x="7048700" y="2001125"/>
            <a:ext cx="1064179" cy="2281958"/>
          </a:xfrm>
          <a:prstGeom prst="curvedLeftArrow">
            <a:avLst/>
          </a:prstGeom>
          <a:gradFill>
            <a:gsLst>
              <a:gs pos="0">
                <a:srgbClr val="4F81BD">
                  <a:lumMod val="75000"/>
                  <a:alpha val="20000"/>
                </a:srgbClr>
              </a:gs>
              <a:gs pos="100000">
                <a:srgbClr val="1F497D">
                  <a:lumMod val="60000"/>
                  <a:lumOff val="40000"/>
                  <a:alpha val="10000"/>
                </a:srgbClr>
              </a:gs>
            </a:gsLst>
            <a:lin ang="16200000" scaled="0"/>
          </a:gradFill>
          <a:ln w="12700" cap="flat" cmpd="sng" algn="ctr">
            <a:gradFill>
              <a:gsLst>
                <a:gs pos="0">
                  <a:sysClr val="window" lastClr="FFFFFF"/>
                </a:gs>
                <a:gs pos="100000">
                  <a:srgbClr val="4F81BD">
                    <a:lumMod val="75000"/>
                  </a:srgbClr>
                </a:gs>
              </a:gsLst>
              <a:lin ang="5400000" scaled="0"/>
            </a:grad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000" b="1" kern="1200">
                <a:solidFill>
                  <a:schemeClr val="tx1"/>
                </a:solidFill>
                <a:latin typeface="CG Times"/>
                <a:ea typeface="+mn-ea"/>
                <a:cs typeface="+mn-cs"/>
              </a:defRPr>
            </a:lvl1pPr>
            <a:lvl2pPr marL="457200" algn="l" rtl="0" eaLnBrk="0" fontAlgn="base" hangingPunct="0">
              <a:spcBef>
                <a:spcPct val="0"/>
              </a:spcBef>
              <a:spcAft>
                <a:spcPct val="0"/>
              </a:spcAft>
              <a:defRPr sz="1000" b="1" kern="1200">
                <a:solidFill>
                  <a:schemeClr val="tx1"/>
                </a:solidFill>
                <a:latin typeface="CG Times"/>
                <a:ea typeface="+mn-ea"/>
                <a:cs typeface="+mn-cs"/>
              </a:defRPr>
            </a:lvl2pPr>
            <a:lvl3pPr marL="914400" algn="l" rtl="0" eaLnBrk="0" fontAlgn="base" hangingPunct="0">
              <a:spcBef>
                <a:spcPct val="0"/>
              </a:spcBef>
              <a:spcAft>
                <a:spcPct val="0"/>
              </a:spcAft>
              <a:defRPr sz="1000" b="1" kern="1200">
                <a:solidFill>
                  <a:schemeClr val="tx1"/>
                </a:solidFill>
                <a:latin typeface="CG Times"/>
                <a:ea typeface="+mn-ea"/>
                <a:cs typeface="+mn-cs"/>
              </a:defRPr>
            </a:lvl3pPr>
            <a:lvl4pPr marL="1371600" algn="l" rtl="0" eaLnBrk="0" fontAlgn="base" hangingPunct="0">
              <a:spcBef>
                <a:spcPct val="0"/>
              </a:spcBef>
              <a:spcAft>
                <a:spcPct val="0"/>
              </a:spcAft>
              <a:defRPr sz="1000" b="1" kern="1200">
                <a:solidFill>
                  <a:schemeClr val="tx1"/>
                </a:solidFill>
                <a:latin typeface="CG Times"/>
                <a:ea typeface="+mn-ea"/>
                <a:cs typeface="+mn-cs"/>
              </a:defRPr>
            </a:lvl4pPr>
            <a:lvl5pPr marL="1828800" algn="l" rtl="0" eaLnBrk="0" fontAlgn="base" hangingPunct="0">
              <a:spcBef>
                <a:spcPct val="0"/>
              </a:spcBef>
              <a:spcAft>
                <a:spcPct val="0"/>
              </a:spcAft>
              <a:defRPr sz="1000" b="1" kern="1200">
                <a:solidFill>
                  <a:schemeClr val="tx1"/>
                </a:solidFill>
                <a:latin typeface="CG Times"/>
                <a:ea typeface="+mn-ea"/>
                <a:cs typeface="+mn-cs"/>
              </a:defRPr>
            </a:lvl5pPr>
            <a:lvl6pPr marL="2286000" algn="l" defTabSz="914400" rtl="0" eaLnBrk="1" latinLnBrk="0" hangingPunct="1">
              <a:defRPr sz="1000" b="1" kern="1200">
                <a:solidFill>
                  <a:schemeClr val="tx1"/>
                </a:solidFill>
                <a:latin typeface="CG Times"/>
                <a:ea typeface="+mn-ea"/>
                <a:cs typeface="+mn-cs"/>
              </a:defRPr>
            </a:lvl6pPr>
            <a:lvl7pPr marL="2743200" algn="l" defTabSz="914400" rtl="0" eaLnBrk="1" latinLnBrk="0" hangingPunct="1">
              <a:defRPr sz="1000" b="1" kern="1200">
                <a:solidFill>
                  <a:schemeClr val="tx1"/>
                </a:solidFill>
                <a:latin typeface="CG Times"/>
                <a:ea typeface="+mn-ea"/>
                <a:cs typeface="+mn-cs"/>
              </a:defRPr>
            </a:lvl7pPr>
            <a:lvl8pPr marL="3200400" algn="l" defTabSz="914400" rtl="0" eaLnBrk="1" latinLnBrk="0" hangingPunct="1">
              <a:defRPr sz="1000" b="1" kern="1200">
                <a:solidFill>
                  <a:schemeClr val="tx1"/>
                </a:solidFill>
                <a:latin typeface="CG Times"/>
                <a:ea typeface="+mn-ea"/>
                <a:cs typeface="+mn-cs"/>
              </a:defRPr>
            </a:lvl8pPr>
            <a:lvl9pPr marL="3657600" algn="l" defTabSz="914400" rtl="0" eaLnBrk="1" latinLnBrk="0" hangingPunct="1">
              <a:defRPr sz="1000" b="1" kern="1200">
                <a:solidFill>
                  <a:schemeClr val="tx1"/>
                </a:solidFill>
                <a:latin typeface="CG Times"/>
                <a:ea typeface="+mn-ea"/>
                <a:cs typeface="+mn-cs"/>
              </a:defRPr>
            </a:lvl9pPr>
          </a:lstStyle>
          <a:p>
            <a:pPr algn="r" eaLnBrk="1" fontAlgn="auto" hangingPunct="1">
              <a:lnSpc>
                <a:spcPct val="85000"/>
              </a:lnSpc>
              <a:spcBef>
                <a:spcPts val="0"/>
              </a:spcBef>
              <a:spcAft>
                <a:spcPts val="0"/>
              </a:spcAft>
              <a:defRPr/>
            </a:pPr>
            <a:endParaRPr lang="en-GB" sz="5400" b="0" kern="0">
              <a:solidFill>
                <a:srgbClr val="FFFFFF"/>
              </a:solidFill>
              <a:latin typeface="Arial" charset="0"/>
            </a:endParaRPr>
          </a:p>
        </p:txBody>
      </p:sp>
      <p:sp>
        <p:nvSpPr>
          <p:cNvPr id="6146" name="Rectangle 9"/>
          <p:cNvSpPr>
            <a:spLocks noGrp="1" noChangeArrowheads="1"/>
          </p:cNvSpPr>
          <p:nvPr>
            <p:ph type="title" idx="4294967295"/>
          </p:nvPr>
        </p:nvSpPr>
        <p:spPr>
          <a:xfrm>
            <a:off x="0" y="457200"/>
            <a:ext cx="7315200" cy="484188"/>
          </a:xfrm>
        </p:spPr>
        <p:txBody>
          <a:bodyPr>
            <a:normAutofit fontScale="90000"/>
          </a:bodyPr>
          <a:lstStyle/>
          <a:p>
            <a:r>
              <a:rPr lang="en-GB" altLang="en-US" dirty="0" smtClean="0"/>
              <a:t>Specification to data encoding</a:t>
            </a:r>
          </a:p>
        </p:txBody>
      </p:sp>
      <p:grpSp>
        <p:nvGrpSpPr>
          <p:cNvPr id="2" name="Group 4"/>
          <p:cNvGrpSpPr/>
          <p:nvPr/>
        </p:nvGrpSpPr>
        <p:grpSpPr>
          <a:xfrm>
            <a:off x="5243465" y="934886"/>
            <a:ext cx="1703766" cy="2079357"/>
            <a:chOff x="4427984" y="813303"/>
            <a:chExt cx="2234778" cy="2727429"/>
          </a:xfrm>
        </p:grpSpPr>
        <p:grpSp>
          <p:nvGrpSpPr>
            <p:cNvPr id="3" name="Group 3"/>
            <p:cNvGrpSpPr/>
            <p:nvPr/>
          </p:nvGrpSpPr>
          <p:grpSpPr>
            <a:xfrm rot="21410398">
              <a:off x="4427984" y="1196752"/>
              <a:ext cx="1598836" cy="2252673"/>
              <a:chOff x="4427984" y="1196752"/>
              <a:chExt cx="1598836" cy="2252673"/>
            </a:xfrm>
            <a:effectLst>
              <a:outerShdw blurRad="50800" dist="38100" dir="2700000" algn="tl" rotWithShape="0">
                <a:prstClr val="black">
                  <a:alpha val="40000"/>
                </a:prstClr>
              </a:outerShdw>
            </a:effectLst>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1196752"/>
                <a:ext cx="1598836" cy="22526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50000"/>
              <a:stretch/>
            </p:blipFill>
            <p:spPr bwMode="auto">
              <a:xfrm>
                <a:off x="4427984" y="1844824"/>
                <a:ext cx="1598836" cy="1126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435157">
              <a:off x="4570511" y="813303"/>
              <a:ext cx="2092251" cy="2727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4" name="Group 51"/>
          <p:cNvGrpSpPr/>
          <p:nvPr/>
        </p:nvGrpSpPr>
        <p:grpSpPr>
          <a:xfrm>
            <a:off x="128336" y="2487917"/>
            <a:ext cx="4021443" cy="3719781"/>
            <a:chOff x="128336" y="2487917"/>
            <a:chExt cx="4021443" cy="3719781"/>
          </a:xfrm>
        </p:grpSpPr>
        <p:pic>
          <p:nvPicPr>
            <p:cNvPr id="48" name="Picture 47" descr="UML_logo.gif"/>
            <p:cNvPicPr>
              <a:picLocks noChangeAspect="1"/>
            </p:cNvPicPr>
            <p:nvPr/>
          </p:nvPicPr>
          <p:blipFill rotWithShape="1">
            <a:blip r:embed="rId5" cstate="print">
              <a:extLst>
                <a:ext uri="{28A0092B-C50C-407E-A947-70E740481C1C}">
                  <a14:useLocalDpi xmlns="" xmlns:a14="http://schemas.microsoft.com/office/drawing/2010/main" val="0"/>
                </a:ext>
              </a:extLst>
            </a:blip>
            <a:srcRect l="32922"/>
            <a:stretch/>
          </p:blipFill>
          <p:spPr>
            <a:xfrm>
              <a:off x="180973" y="3405183"/>
              <a:ext cx="672246" cy="712432"/>
            </a:xfrm>
            <a:prstGeom prst="rect">
              <a:avLst/>
            </a:prstGeom>
          </p:spPr>
        </p:pic>
        <p:grpSp>
          <p:nvGrpSpPr>
            <p:cNvPr id="5" name="Group 7"/>
            <p:cNvGrpSpPr/>
            <p:nvPr/>
          </p:nvGrpSpPr>
          <p:grpSpPr>
            <a:xfrm>
              <a:off x="128336" y="2487917"/>
              <a:ext cx="4021443" cy="3719781"/>
              <a:chOff x="128336" y="2487917"/>
              <a:chExt cx="4021443" cy="3719781"/>
            </a:xfrm>
          </p:grpSpPr>
          <p:grpSp>
            <p:nvGrpSpPr>
              <p:cNvPr id="6" name="Group 6"/>
              <p:cNvGrpSpPr/>
              <p:nvPr/>
            </p:nvGrpSpPr>
            <p:grpSpPr>
              <a:xfrm>
                <a:off x="128336" y="3356992"/>
                <a:ext cx="4021443" cy="2850706"/>
                <a:chOff x="91013" y="3798944"/>
                <a:chExt cx="4021443" cy="2850706"/>
              </a:xfrm>
            </p:grpSpPr>
            <p:grpSp>
              <p:nvGrpSpPr>
                <p:cNvPr id="8" name="Group 104"/>
                <p:cNvGrpSpPr/>
                <p:nvPr/>
              </p:nvGrpSpPr>
              <p:grpSpPr>
                <a:xfrm>
                  <a:off x="617663" y="4024004"/>
                  <a:ext cx="2269844" cy="1644742"/>
                  <a:chOff x="1985545" y="2393858"/>
                  <a:chExt cx="2269844" cy="1644742"/>
                </a:xfrm>
              </p:grpSpPr>
              <p:grpSp>
                <p:nvGrpSpPr>
                  <p:cNvPr id="9" name="Group 105"/>
                  <p:cNvGrpSpPr/>
                  <p:nvPr/>
                </p:nvGrpSpPr>
                <p:grpSpPr>
                  <a:xfrm>
                    <a:off x="2238097" y="2393858"/>
                    <a:ext cx="809903" cy="673795"/>
                    <a:chOff x="7646884" y="3147368"/>
                    <a:chExt cx="1396559" cy="673795"/>
                  </a:xfrm>
                </p:grpSpPr>
                <p:sp>
                  <p:nvSpPr>
                    <p:cNvPr id="45" name="Rectangle 44"/>
                    <p:cNvSpPr/>
                    <p:nvPr/>
                  </p:nvSpPr>
                  <p:spPr>
                    <a:xfrm>
                      <a:off x="7646884" y="3148709"/>
                      <a:ext cx="1396559" cy="672454"/>
                    </a:xfrm>
                    <a:prstGeom prst="rect">
                      <a:avLst/>
                    </a:prstGeom>
                    <a:solidFill>
                      <a:schemeClr val="bg1"/>
                    </a:solidFill>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000" b="1" dirty="0" smtClean="0">
                          <a:solidFill>
                            <a:prstClr val="black"/>
                          </a:solidFill>
                        </a:rPr>
                        <a:t>********</a:t>
                      </a:r>
                      <a:endParaRPr lang="en-GB" sz="1000" b="1" dirty="0">
                        <a:solidFill>
                          <a:prstClr val="black"/>
                        </a:solidFill>
                      </a:endParaRPr>
                    </a:p>
                  </p:txBody>
                </p:sp>
                <p:sp>
                  <p:nvSpPr>
                    <p:cNvPr id="46" name="Rectangle 45"/>
                    <p:cNvSpPr/>
                    <p:nvPr/>
                  </p:nvSpPr>
                  <p:spPr>
                    <a:xfrm>
                      <a:off x="7646884" y="3345353"/>
                      <a:ext cx="1396559" cy="38127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900" b="1" dirty="0" smtClean="0">
                          <a:solidFill>
                            <a:prstClr val="black"/>
                          </a:solidFill>
                        </a:rPr>
                        <a:t>****</a:t>
                      </a:r>
                      <a:endParaRPr lang="en-GB" sz="900" dirty="0">
                        <a:solidFill>
                          <a:prstClr val="black"/>
                        </a:solidFill>
                      </a:endParaRPr>
                    </a:p>
                    <a:p>
                      <a:r>
                        <a:rPr lang="en-GB" sz="900" b="1" dirty="0" smtClean="0">
                          <a:solidFill>
                            <a:prstClr val="black"/>
                          </a:solidFill>
                        </a:rPr>
                        <a:t>*******</a:t>
                      </a:r>
                      <a:endParaRPr lang="en-GB" sz="900" b="1" dirty="0">
                        <a:solidFill>
                          <a:prstClr val="black"/>
                        </a:solidFill>
                      </a:endParaRPr>
                    </a:p>
                  </p:txBody>
                </p:sp>
                <p:cxnSp>
                  <p:nvCxnSpPr>
                    <p:cNvPr id="47" name="Straight Connector 46"/>
                    <p:cNvCxnSpPr/>
                    <p:nvPr/>
                  </p:nvCxnSpPr>
                  <p:spPr>
                    <a:xfrm>
                      <a:off x="9043443" y="3147368"/>
                      <a:ext cx="0" cy="6737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106"/>
                  <p:cNvGrpSpPr/>
                  <p:nvPr/>
                </p:nvGrpSpPr>
                <p:grpSpPr>
                  <a:xfrm>
                    <a:off x="1985545" y="3565433"/>
                    <a:ext cx="809903" cy="473167"/>
                    <a:chOff x="7646884" y="3147368"/>
                    <a:chExt cx="1396559" cy="473167"/>
                  </a:xfrm>
                </p:grpSpPr>
                <p:sp>
                  <p:nvSpPr>
                    <p:cNvPr id="42" name="Rectangle 41"/>
                    <p:cNvSpPr/>
                    <p:nvPr/>
                  </p:nvSpPr>
                  <p:spPr>
                    <a:xfrm>
                      <a:off x="7646884" y="3148709"/>
                      <a:ext cx="1396559" cy="471826"/>
                    </a:xfrm>
                    <a:prstGeom prst="rect">
                      <a:avLst/>
                    </a:prstGeom>
                    <a:solidFill>
                      <a:schemeClr val="bg1"/>
                    </a:solidFill>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000" b="1" dirty="0" smtClean="0">
                          <a:solidFill>
                            <a:prstClr val="black"/>
                          </a:solidFill>
                        </a:rPr>
                        <a:t>*********</a:t>
                      </a:r>
                      <a:endParaRPr lang="en-GB" sz="1000" b="1" dirty="0">
                        <a:solidFill>
                          <a:prstClr val="black"/>
                        </a:solidFill>
                      </a:endParaRPr>
                    </a:p>
                  </p:txBody>
                </p:sp>
                <p:sp>
                  <p:nvSpPr>
                    <p:cNvPr id="43" name="Rectangle 42"/>
                    <p:cNvSpPr/>
                    <p:nvPr/>
                  </p:nvSpPr>
                  <p:spPr>
                    <a:xfrm>
                      <a:off x="7646884" y="3345353"/>
                      <a:ext cx="1396559" cy="1906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900" b="1" dirty="0" smtClean="0">
                          <a:solidFill>
                            <a:prstClr val="black"/>
                          </a:solidFill>
                        </a:rPr>
                        <a:t>*********</a:t>
                      </a:r>
                      <a:endParaRPr lang="en-GB" sz="900" dirty="0">
                        <a:solidFill>
                          <a:prstClr val="black"/>
                        </a:solidFill>
                      </a:endParaRPr>
                    </a:p>
                  </p:txBody>
                </p:sp>
                <p:cxnSp>
                  <p:nvCxnSpPr>
                    <p:cNvPr id="44" name="Straight Connector 43"/>
                    <p:cNvCxnSpPr/>
                    <p:nvPr/>
                  </p:nvCxnSpPr>
                  <p:spPr>
                    <a:xfrm>
                      <a:off x="9043443" y="3147368"/>
                      <a:ext cx="0" cy="4731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7"/>
                  <p:cNvGrpSpPr/>
                  <p:nvPr/>
                </p:nvGrpSpPr>
                <p:grpSpPr>
                  <a:xfrm>
                    <a:off x="3445486" y="2872680"/>
                    <a:ext cx="809903" cy="882301"/>
                    <a:chOff x="7646884" y="3147368"/>
                    <a:chExt cx="1396559" cy="882301"/>
                  </a:xfrm>
                </p:grpSpPr>
                <p:sp>
                  <p:nvSpPr>
                    <p:cNvPr id="39" name="Rectangle 38"/>
                    <p:cNvSpPr/>
                    <p:nvPr/>
                  </p:nvSpPr>
                  <p:spPr>
                    <a:xfrm>
                      <a:off x="7646884" y="3148708"/>
                      <a:ext cx="1396559" cy="880961"/>
                    </a:xfrm>
                    <a:prstGeom prst="rect">
                      <a:avLst/>
                    </a:prstGeom>
                    <a:solidFill>
                      <a:schemeClr val="bg1"/>
                    </a:solidFill>
                    <a:ln w="952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000" b="1" dirty="0" smtClean="0">
                          <a:solidFill>
                            <a:prstClr val="black"/>
                          </a:solidFill>
                        </a:rPr>
                        <a:t>********</a:t>
                      </a:r>
                      <a:endParaRPr lang="en-GB" sz="1000" b="1" dirty="0">
                        <a:solidFill>
                          <a:prstClr val="black"/>
                        </a:solidFill>
                      </a:endParaRPr>
                    </a:p>
                  </p:txBody>
                </p:sp>
                <p:sp>
                  <p:nvSpPr>
                    <p:cNvPr id="40" name="Rectangle 39"/>
                    <p:cNvSpPr/>
                    <p:nvPr/>
                  </p:nvSpPr>
                  <p:spPr>
                    <a:xfrm>
                      <a:off x="7646884" y="3345352"/>
                      <a:ext cx="1396559" cy="58899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900" b="1" dirty="0" smtClean="0">
                          <a:solidFill>
                            <a:prstClr val="black"/>
                          </a:solidFill>
                        </a:rPr>
                        <a:t>**</a:t>
                      </a:r>
                      <a:endParaRPr lang="en-GB" sz="900" dirty="0">
                        <a:solidFill>
                          <a:prstClr val="black"/>
                        </a:solidFill>
                      </a:endParaRPr>
                    </a:p>
                    <a:p>
                      <a:r>
                        <a:rPr lang="en-GB" sz="900" b="1" dirty="0" smtClean="0">
                          <a:solidFill>
                            <a:prstClr val="black"/>
                          </a:solidFill>
                        </a:rPr>
                        <a:t>*******</a:t>
                      </a:r>
                    </a:p>
                    <a:p>
                      <a:r>
                        <a:rPr lang="en-GB" sz="900" b="1" dirty="0" smtClean="0">
                          <a:solidFill>
                            <a:prstClr val="black"/>
                          </a:solidFill>
                        </a:rPr>
                        <a:t>**********</a:t>
                      </a:r>
                    </a:p>
                    <a:p>
                      <a:r>
                        <a:rPr lang="en-GB" sz="900" b="1" dirty="0" smtClean="0">
                          <a:solidFill>
                            <a:prstClr val="black"/>
                          </a:solidFill>
                        </a:rPr>
                        <a:t>**</a:t>
                      </a:r>
                      <a:endParaRPr lang="en-GB" sz="900" b="1" dirty="0">
                        <a:solidFill>
                          <a:prstClr val="black"/>
                        </a:solidFill>
                      </a:endParaRPr>
                    </a:p>
                  </p:txBody>
                </p:sp>
                <p:cxnSp>
                  <p:nvCxnSpPr>
                    <p:cNvPr id="41" name="Straight Connector 40"/>
                    <p:cNvCxnSpPr/>
                    <p:nvPr/>
                  </p:nvCxnSpPr>
                  <p:spPr>
                    <a:xfrm>
                      <a:off x="9043443" y="3147368"/>
                      <a:ext cx="0" cy="8823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Arrow Connector 83"/>
                  <p:cNvCxnSpPr>
                    <a:cxnSpLocks noChangeShapeType="1"/>
                  </p:cNvCxnSpPr>
                  <p:nvPr/>
                </p:nvCxnSpPr>
                <p:spPr bwMode="auto">
                  <a:xfrm>
                    <a:off x="3048000" y="2912364"/>
                    <a:ext cx="397486" cy="158300"/>
                  </a:xfrm>
                  <a:prstGeom prst="straightConnector1">
                    <a:avLst/>
                  </a:prstGeom>
                  <a:noFill/>
                  <a:ln w="9525" algn="ctr">
                    <a:solidFill>
                      <a:srgbClr val="000000"/>
                    </a:solidFill>
                    <a:round/>
                    <a:headEnd/>
                    <a:tailEnd type="arrow" w="med" len="med"/>
                  </a:ln>
                  <a:extLst>
                    <a:ext uri="{909E8E84-426E-40DD-AFC4-6F175D3DCCD1}">
                      <a14:hiddenFill xmlns="" xmlns:a14="http://schemas.microsoft.com/office/drawing/2010/main">
                        <a:noFill/>
                      </a14:hiddenFill>
                    </a:ext>
                  </a:extLst>
                </p:spPr>
              </p:cxnSp>
              <p:cxnSp>
                <p:nvCxnSpPr>
                  <p:cNvPr id="38" name="Straight Arrow Connector 83"/>
                  <p:cNvCxnSpPr>
                    <a:cxnSpLocks noChangeShapeType="1"/>
                    <a:stCxn id="40" idx="1"/>
                  </p:cNvCxnSpPr>
                  <p:nvPr/>
                </p:nvCxnSpPr>
                <p:spPr bwMode="auto">
                  <a:xfrm flipH="1">
                    <a:off x="2795448" y="3365164"/>
                    <a:ext cx="650038" cy="294499"/>
                  </a:xfrm>
                  <a:prstGeom prst="straightConnector1">
                    <a:avLst/>
                  </a:prstGeom>
                  <a:noFill/>
                  <a:ln w="9525" algn="ctr">
                    <a:solidFill>
                      <a:srgbClr val="000000"/>
                    </a:solidFill>
                    <a:round/>
                    <a:headEnd/>
                    <a:tailEnd type="arrow" w="med" len="med"/>
                  </a:ln>
                  <a:extLst>
                    <a:ext uri="{909E8E84-426E-40DD-AFC4-6F175D3DCCD1}">
                      <a14:hiddenFill xmlns="" xmlns:a14="http://schemas.microsoft.com/office/drawing/2010/main">
                        <a:noFill/>
                      </a14:hiddenFill>
                    </a:ext>
                  </a:extLst>
                </p:spPr>
              </p:cxnSp>
            </p:grpSp>
            <p:sp>
              <p:nvSpPr>
                <p:cNvPr id="29" name="Rectangle 28"/>
                <p:cNvSpPr/>
                <p:nvPr/>
              </p:nvSpPr>
              <p:spPr bwMode="auto">
                <a:xfrm>
                  <a:off x="91741" y="3798944"/>
                  <a:ext cx="3600583" cy="2850706"/>
                </a:xfrm>
                <a:prstGeom prst="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30" name="Straight Arrow Connector 83"/>
                <p:cNvCxnSpPr>
                  <a:cxnSpLocks noChangeShapeType="1"/>
                  <a:stCxn id="18" idx="1"/>
                  <a:endCxn id="29" idx="3"/>
                </p:cNvCxnSpPr>
                <p:nvPr/>
              </p:nvCxnSpPr>
              <p:spPr bwMode="auto">
                <a:xfrm flipH="1">
                  <a:off x="3692324" y="5152289"/>
                  <a:ext cx="263433" cy="72008"/>
                </a:xfrm>
                <a:prstGeom prst="straightConnector1">
                  <a:avLst/>
                </a:prstGeom>
                <a:noFill/>
                <a:ln w="9525" algn="ctr">
                  <a:solidFill>
                    <a:srgbClr val="000000"/>
                  </a:solidFill>
                  <a:prstDash val="lgDash"/>
                  <a:round/>
                  <a:headEnd/>
                  <a:tailEnd type="arrow" w="med" len="med"/>
                </a:ln>
                <a:extLst>
                  <a:ext uri="{909E8E84-426E-40DD-AFC4-6F175D3DCCD1}">
                    <a14:hiddenFill xmlns="" xmlns:a14="http://schemas.microsoft.com/office/drawing/2010/main">
                      <a:noFill/>
                    </a14:hiddenFill>
                  </a:ext>
                </a:extLst>
              </p:spPr>
            </p:cxnSp>
            <p:sp>
              <p:nvSpPr>
                <p:cNvPr id="31" name="Rectangle 30"/>
                <p:cNvSpPr/>
                <p:nvPr/>
              </p:nvSpPr>
              <p:spPr bwMode="auto">
                <a:xfrm rot="16200000">
                  <a:off x="3378924" y="5108923"/>
                  <a:ext cx="1149674" cy="261610"/>
                </a:xfrm>
                <a:prstGeom prst="rect">
                  <a:avLst/>
                </a:prstGeom>
                <a:solidFill>
                  <a:schemeClr val="bg1">
                    <a:alpha val="80000"/>
                  </a:schemeClr>
                </a:solidFill>
              </p:spPr>
              <p:txBody>
                <a:bodyPr wrap="none">
                  <a:spAutoFit/>
                </a:bodyPr>
                <a:lstStyle/>
                <a:p>
                  <a:pPr fontAlgn="auto">
                    <a:spcBef>
                      <a:spcPts val="0"/>
                    </a:spcBef>
                    <a:spcAft>
                      <a:spcPts val="0"/>
                    </a:spcAft>
                    <a:defRPr/>
                  </a:pPr>
                  <a:r>
                    <a:rPr lang="en-GB" sz="1100" b="1" i="1" kern="0" dirty="0" smtClean="0">
                      <a:solidFill>
                        <a:srgbClr val="595959"/>
                      </a:solidFill>
                      <a:latin typeface="+mn-lt"/>
                      <a:ea typeface="Times New Roman"/>
                      <a:cs typeface="+mn-cs"/>
                    </a:rPr>
                    <a:t>« derived from »</a:t>
                  </a:r>
                  <a:endParaRPr lang="en-GB" sz="1100" b="1" dirty="0">
                    <a:latin typeface="+mn-lt"/>
                    <a:cs typeface="+mn-cs"/>
                  </a:endParaRPr>
                </a:p>
              </p:txBody>
            </p:sp>
            <p:sp>
              <p:nvSpPr>
                <p:cNvPr id="32" name="Rectangle 31"/>
                <p:cNvSpPr/>
                <p:nvPr/>
              </p:nvSpPr>
              <p:spPr>
                <a:xfrm>
                  <a:off x="1321711" y="3808446"/>
                  <a:ext cx="2790745" cy="605294"/>
                </a:xfrm>
                <a:prstGeom prst="rect">
                  <a:avLst/>
                </a:prstGeom>
              </p:spPr>
              <p:txBody>
                <a:bodyPr wrap="square">
                  <a:spAutoFit/>
                </a:bodyPr>
                <a:lstStyle/>
                <a:p>
                  <a:pPr algn="ctr" fontAlgn="auto">
                    <a:spcBef>
                      <a:spcPts val="0"/>
                    </a:spcBef>
                    <a:spcAft>
                      <a:spcPts val="400"/>
                    </a:spcAft>
                    <a:defRPr/>
                  </a:pPr>
                  <a:r>
                    <a:rPr lang="en-GB" sz="1600" b="1" i="1" kern="0" dirty="0" smtClean="0">
                      <a:latin typeface="+mn-lt"/>
                      <a:ea typeface="Times New Roman"/>
                      <a:cs typeface="+mn-cs"/>
                    </a:rPr>
                    <a:t>Application Schema</a:t>
                  </a:r>
                </a:p>
                <a:p>
                  <a:pPr algn="ctr" fontAlgn="auto">
                    <a:spcBef>
                      <a:spcPts val="0"/>
                    </a:spcBef>
                    <a:spcAft>
                      <a:spcPts val="400"/>
                    </a:spcAft>
                    <a:defRPr/>
                  </a:pPr>
                  <a:r>
                    <a:rPr lang="en-GB" sz="1400" b="1" i="1" kern="0" dirty="0" smtClean="0">
                      <a:latin typeface="+mn-lt"/>
                      <a:ea typeface="Times New Roman"/>
                      <a:cs typeface="+mn-cs"/>
                    </a:rPr>
                    <a:t>(aka ‘conceptual model’)</a:t>
                  </a:r>
                  <a:endParaRPr lang="en-GB" sz="1400" b="1" i="1" kern="0" dirty="0">
                    <a:latin typeface="+mn-lt"/>
                    <a:ea typeface="Times New Roman"/>
                    <a:cs typeface="+mn-cs"/>
                  </a:endParaRPr>
                </a:p>
              </p:txBody>
            </p:sp>
            <p:sp>
              <p:nvSpPr>
                <p:cNvPr id="33" name="Rectangle 32"/>
                <p:cNvSpPr/>
                <p:nvPr/>
              </p:nvSpPr>
              <p:spPr>
                <a:xfrm>
                  <a:off x="91013" y="5767789"/>
                  <a:ext cx="3601311" cy="830997"/>
                </a:xfrm>
                <a:prstGeom prst="rect">
                  <a:avLst/>
                </a:prstGeom>
              </p:spPr>
              <p:txBody>
                <a:bodyPr wrap="square">
                  <a:spAutoFit/>
                </a:bodyPr>
                <a:lstStyle/>
                <a:p>
                  <a:pPr algn="ctr" fontAlgn="auto">
                    <a:spcBef>
                      <a:spcPts val="0"/>
                    </a:spcBef>
                    <a:spcAft>
                      <a:spcPts val="1200"/>
                    </a:spcAft>
                    <a:defRPr/>
                  </a:pPr>
                  <a:r>
                    <a:rPr lang="en-GB" sz="1600" b="1" i="1" kern="0" dirty="0" smtClean="0">
                      <a:solidFill>
                        <a:srgbClr val="595959"/>
                      </a:solidFill>
                      <a:latin typeface="+mn-lt"/>
                      <a:ea typeface="Times New Roman"/>
                      <a:cs typeface="+mn-cs"/>
                    </a:rPr>
                    <a:t>Technology independent description of content and structure of information to be exchanged for a given application</a:t>
                  </a:r>
                  <a:endParaRPr lang="en-GB" sz="1600" b="1" i="1" kern="0" dirty="0">
                    <a:solidFill>
                      <a:srgbClr val="595959"/>
                    </a:solidFill>
                    <a:latin typeface="+mn-lt"/>
                    <a:ea typeface="Times New Roman"/>
                    <a:cs typeface="+mn-cs"/>
                  </a:endParaRPr>
                </a:p>
              </p:txBody>
            </p:sp>
          </p:grpSp>
          <p:sp>
            <p:nvSpPr>
              <p:cNvPr id="54" name="Down Arrow 53"/>
              <p:cNvSpPr/>
              <p:nvPr/>
            </p:nvSpPr>
            <p:spPr>
              <a:xfrm rot="10800000" flipH="1" flipV="1">
                <a:off x="2217857" y="2487917"/>
                <a:ext cx="1200317" cy="1308374"/>
              </a:xfrm>
              <a:prstGeom prst="downArrow">
                <a:avLst/>
              </a:prstGeom>
              <a:gradFill>
                <a:gsLst>
                  <a:gs pos="0">
                    <a:srgbClr val="C00000">
                      <a:alpha val="20000"/>
                    </a:srgbClr>
                  </a:gs>
                  <a:gs pos="100000">
                    <a:srgbClr val="FF0000">
                      <a:alpha val="0"/>
                    </a:srgbClr>
                  </a:gs>
                </a:gsLst>
                <a:lin ang="16200000" scaled="0"/>
              </a:gradFill>
              <a:ln w="12700" cap="flat" cmpd="sng" algn="ctr">
                <a:gradFill>
                  <a:gsLst>
                    <a:gs pos="0">
                      <a:sysClr val="window" lastClr="FFFFFF"/>
                    </a:gs>
                    <a:gs pos="100000">
                      <a:srgbClr val="FF0000"/>
                    </a:gs>
                  </a:gsLst>
                  <a:lin ang="5400000" scaled="0"/>
                </a:grad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000" b="1" kern="1200">
                    <a:solidFill>
                      <a:schemeClr val="tx1"/>
                    </a:solidFill>
                    <a:latin typeface="CG Times"/>
                    <a:ea typeface="+mn-ea"/>
                    <a:cs typeface="+mn-cs"/>
                  </a:defRPr>
                </a:lvl1pPr>
                <a:lvl2pPr marL="457200" algn="l" rtl="0" eaLnBrk="0" fontAlgn="base" hangingPunct="0">
                  <a:spcBef>
                    <a:spcPct val="0"/>
                  </a:spcBef>
                  <a:spcAft>
                    <a:spcPct val="0"/>
                  </a:spcAft>
                  <a:defRPr sz="1000" b="1" kern="1200">
                    <a:solidFill>
                      <a:schemeClr val="tx1"/>
                    </a:solidFill>
                    <a:latin typeface="CG Times"/>
                    <a:ea typeface="+mn-ea"/>
                    <a:cs typeface="+mn-cs"/>
                  </a:defRPr>
                </a:lvl2pPr>
                <a:lvl3pPr marL="914400" algn="l" rtl="0" eaLnBrk="0" fontAlgn="base" hangingPunct="0">
                  <a:spcBef>
                    <a:spcPct val="0"/>
                  </a:spcBef>
                  <a:spcAft>
                    <a:spcPct val="0"/>
                  </a:spcAft>
                  <a:defRPr sz="1000" b="1" kern="1200">
                    <a:solidFill>
                      <a:schemeClr val="tx1"/>
                    </a:solidFill>
                    <a:latin typeface="CG Times"/>
                    <a:ea typeface="+mn-ea"/>
                    <a:cs typeface="+mn-cs"/>
                  </a:defRPr>
                </a:lvl3pPr>
                <a:lvl4pPr marL="1371600" algn="l" rtl="0" eaLnBrk="0" fontAlgn="base" hangingPunct="0">
                  <a:spcBef>
                    <a:spcPct val="0"/>
                  </a:spcBef>
                  <a:spcAft>
                    <a:spcPct val="0"/>
                  </a:spcAft>
                  <a:defRPr sz="1000" b="1" kern="1200">
                    <a:solidFill>
                      <a:schemeClr val="tx1"/>
                    </a:solidFill>
                    <a:latin typeface="CG Times"/>
                    <a:ea typeface="+mn-ea"/>
                    <a:cs typeface="+mn-cs"/>
                  </a:defRPr>
                </a:lvl4pPr>
                <a:lvl5pPr marL="1828800" algn="l" rtl="0" eaLnBrk="0" fontAlgn="base" hangingPunct="0">
                  <a:spcBef>
                    <a:spcPct val="0"/>
                  </a:spcBef>
                  <a:spcAft>
                    <a:spcPct val="0"/>
                  </a:spcAft>
                  <a:defRPr sz="1000" b="1" kern="1200">
                    <a:solidFill>
                      <a:schemeClr val="tx1"/>
                    </a:solidFill>
                    <a:latin typeface="CG Times"/>
                    <a:ea typeface="+mn-ea"/>
                    <a:cs typeface="+mn-cs"/>
                  </a:defRPr>
                </a:lvl5pPr>
                <a:lvl6pPr marL="2286000" algn="l" defTabSz="914400" rtl="0" eaLnBrk="1" latinLnBrk="0" hangingPunct="1">
                  <a:defRPr sz="1000" b="1" kern="1200">
                    <a:solidFill>
                      <a:schemeClr val="tx1"/>
                    </a:solidFill>
                    <a:latin typeface="CG Times"/>
                    <a:ea typeface="+mn-ea"/>
                    <a:cs typeface="+mn-cs"/>
                  </a:defRPr>
                </a:lvl6pPr>
                <a:lvl7pPr marL="2743200" algn="l" defTabSz="914400" rtl="0" eaLnBrk="1" latinLnBrk="0" hangingPunct="1">
                  <a:defRPr sz="1000" b="1" kern="1200">
                    <a:solidFill>
                      <a:schemeClr val="tx1"/>
                    </a:solidFill>
                    <a:latin typeface="CG Times"/>
                    <a:ea typeface="+mn-ea"/>
                    <a:cs typeface="+mn-cs"/>
                  </a:defRPr>
                </a:lvl7pPr>
                <a:lvl8pPr marL="3200400" algn="l" defTabSz="914400" rtl="0" eaLnBrk="1" latinLnBrk="0" hangingPunct="1">
                  <a:defRPr sz="1000" b="1" kern="1200">
                    <a:solidFill>
                      <a:schemeClr val="tx1"/>
                    </a:solidFill>
                    <a:latin typeface="CG Times"/>
                    <a:ea typeface="+mn-ea"/>
                    <a:cs typeface="+mn-cs"/>
                  </a:defRPr>
                </a:lvl8pPr>
                <a:lvl9pPr marL="3657600" algn="l" defTabSz="914400" rtl="0" eaLnBrk="1" latinLnBrk="0" hangingPunct="1">
                  <a:defRPr sz="1000" b="1" kern="1200">
                    <a:solidFill>
                      <a:schemeClr val="tx1"/>
                    </a:solidFill>
                    <a:latin typeface="CG Times"/>
                    <a:ea typeface="+mn-ea"/>
                    <a:cs typeface="+mn-cs"/>
                  </a:defRPr>
                </a:lvl9pPr>
              </a:lstStyle>
              <a:p>
                <a:pPr algn="r" eaLnBrk="1" fontAlgn="auto" hangingPunct="1">
                  <a:lnSpc>
                    <a:spcPct val="85000"/>
                  </a:lnSpc>
                  <a:spcBef>
                    <a:spcPts val="0"/>
                  </a:spcBef>
                  <a:spcAft>
                    <a:spcPts val="0"/>
                  </a:spcAft>
                  <a:defRPr/>
                </a:pPr>
                <a:endParaRPr lang="en-GB" sz="5400" b="0" kern="0">
                  <a:solidFill>
                    <a:srgbClr val="FFFFFF"/>
                  </a:solidFill>
                  <a:latin typeface="Arial" charset="0"/>
                </a:endParaRPr>
              </a:p>
            </p:txBody>
          </p:sp>
        </p:grpSp>
      </p:grpSp>
      <p:sp>
        <p:nvSpPr>
          <p:cNvPr id="56" name="Rectangle 55"/>
          <p:cNvSpPr/>
          <p:nvPr/>
        </p:nvSpPr>
        <p:spPr>
          <a:xfrm>
            <a:off x="6877178" y="1682176"/>
            <a:ext cx="1957280" cy="584775"/>
          </a:xfrm>
          <a:prstGeom prst="rect">
            <a:avLst/>
          </a:prstGeom>
        </p:spPr>
        <p:txBody>
          <a:bodyPr wrap="square">
            <a:spAutoFit/>
          </a:bodyPr>
          <a:lstStyle/>
          <a:p>
            <a:pPr algn="ctr" fontAlgn="auto">
              <a:spcBef>
                <a:spcPts val="0"/>
              </a:spcBef>
              <a:spcAft>
                <a:spcPts val="1200"/>
              </a:spcAft>
              <a:defRPr/>
            </a:pPr>
            <a:r>
              <a:rPr lang="en-GB" sz="1600" b="1" i="1" kern="0" dirty="0" smtClean="0">
                <a:solidFill>
                  <a:srgbClr val="595959"/>
                </a:solidFill>
                <a:latin typeface="+mn-lt"/>
                <a:ea typeface="Times New Roman"/>
                <a:cs typeface="+mn-cs"/>
              </a:rPr>
              <a:t>WMO regulation and other specifications</a:t>
            </a:r>
            <a:endParaRPr lang="en-GB" sz="1600" b="1" i="1" kern="0" dirty="0">
              <a:solidFill>
                <a:srgbClr val="595959"/>
              </a:solidFill>
              <a:latin typeface="+mn-lt"/>
              <a:ea typeface="Times New Roman"/>
              <a:cs typeface="+mn-cs"/>
            </a:endParaRPr>
          </a:p>
        </p:txBody>
      </p:sp>
      <p:grpSp>
        <p:nvGrpSpPr>
          <p:cNvPr id="12" name="Group 5"/>
          <p:cNvGrpSpPr/>
          <p:nvPr/>
        </p:nvGrpSpPr>
        <p:grpSpPr>
          <a:xfrm>
            <a:off x="35496" y="1185443"/>
            <a:ext cx="5095327" cy="1828800"/>
            <a:chOff x="35496" y="1185443"/>
            <a:chExt cx="5095327" cy="1828800"/>
          </a:xfrm>
        </p:grpSpPr>
        <p:sp>
          <p:nvSpPr>
            <p:cNvPr id="55" name="Down Arrow 54"/>
            <p:cNvSpPr/>
            <p:nvPr/>
          </p:nvSpPr>
          <p:spPr>
            <a:xfrm rot="16200000" flipH="1" flipV="1">
              <a:off x="3876477" y="1358748"/>
              <a:ext cx="1200317" cy="1308374"/>
            </a:xfrm>
            <a:prstGeom prst="downArrow">
              <a:avLst/>
            </a:prstGeom>
            <a:gradFill>
              <a:gsLst>
                <a:gs pos="0">
                  <a:srgbClr val="C00000">
                    <a:alpha val="20000"/>
                  </a:srgbClr>
                </a:gs>
                <a:gs pos="100000">
                  <a:srgbClr val="FF0000">
                    <a:alpha val="0"/>
                  </a:srgbClr>
                </a:gs>
              </a:gsLst>
              <a:lin ang="16200000" scaled="0"/>
            </a:gradFill>
            <a:ln w="12700" cap="flat" cmpd="sng" algn="ctr">
              <a:gradFill>
                <a:gsLst>
                  <a:gs pos="0">
                    <a:sysClr val="window" lastClr="FFFFFF"/>
                  </a:gs>
                  <a:gs pos="100000">
                    <a:srgbClr val="FF0000"/>
                  </a:gs>
                </a:gsLst>
                <a:lin ang="5400000" scaled="0"/>
              </a:grad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000" b="1" kern="1200">
                  <a:solidFill>
                    <a:schemeClr val="tx1"/>
                  </a:solidFill>
                  <a:latin typeface="CG Times"/>
                  <a:ea typeface="+mn-ea"/>
                  <a:cs typeface="+mn-cs"/>
                </a:defRPr>
              </a:lvl1pPr>
              <a:lvl2pPr marL="457200" algn="l" rtl="0" eaLnBrk="0" fontAlgn="base" hangingPunct="0">
                <a:spcBef>
                  <a:spcPct val="0"/>
                </a:spcBef>
                <a:spcAft>
                  <a:spcPct val="0"/>
                </a:spcAft>
                <a:defRPr sz="1000" b="1" kern="1200">
                  <a:solidFill>
                    <a:schemeClr val="tx1"/>
                  </a:solidFill>
                  <a:latin typeface="CG Times"/>
                  <a:ea typeface="+mn-ea"/>
                  <a:cs typeface="+mn-cs"/>
                </a:defRPr>
              </a:lvl2pPr>
              <a:lvl3pPr marL="914400" algn="l" rtl="0" eaLnBrk="0" fontAlgn="base" hangingPunct="0">
                <a:spcBef>
                  <a:spcPct val="0"/>
                </a:spcBef>
                <a:spcAft>
                  <a:spcPct val="0"/>
                </a:spcAft>
                <a:defRPr sz="1000" b="1" kern="1200">
                  <a:solidFill>
                    <a:schemeClr val="tx1"/>
                  </a:solidFill>
                  <a:latin typeface="CG Times"/>
                  <a:ea typeface="+mn-ea"/>
                  <a:cs typeface="+mn-cs"/>
                </a:defRPr>
              </a:lvl3pPr>
              <a:lvl4pPr marL="1371600" algn="l" rtl="0" eaLnBrk="0" fontAlgn="base" hangingPunct="0">
                <a:spcBef>
                  <a:spcPct val="0"/>
                </a:spcBef>
                <a:spcAft>
                  <a:spcPct val="0"/>
                </a:spcAft>
                <a:defRPr sz="1000" b="1" kern="1200">
                  <a:solidFill>
                    <a:schemeClr val="tx1"/>
                  </a:solidFill>
                  <a:latin typeface="CG Times"/>
                  <a:ea typeface="+mn-ea"/>
                  <a:cs typeface="+mn-cs"/>
                </a:defRPr>
              </a:lvl4pPr>
              <a:lvl5pPr marL="1828800" algn="l" rtl="0" eaLnBrk="0" fontAlgn="base" hangingPunct="0">
                <a:spcBef>
                  <a:spcPct val="0"/>
                </a:spcBef>
                <a:spcAft>
                  <a:spcPct val="0"/>
                </a:spcAft>
                <a:defRPr sz="1000" b="1" kern="1200">
                  <a:solidFill>
                    <a:schemeClr val="tx1"/>
                  </a:solidFill>
                  <a:latin typeface="CG Times"/>
                  <a:ea typeface="+mn-ea"/>
                  <a:cs typeface="+mn-cs"/>
                </a:defRPr>
              </a:lvl5pPr>
              <a:lvl6pPr marL="2286000" algn="l" defTabSz="914400" rtl="0" eaLnBrk="1" latinLnBrk="0" hangingPunct="1">
                <a:defRPr sz="1000" b="1" kern="1200">
                  <a:solidFill>
                    <a:schemeClr val="tx1"/>
                  </a:solidFill>
                  <a:latin typeface="CG Times"/>
                  <a:ea typeface="+mn-ea"/>
                  <a:cs typeface="+mn-cs"/>
                </a:defRPr>
              </a:lvl6pPr>
              <a:lvl7pPr marL="2743200" algn="l" defTabSz="914400" rtl="0" eaLnBrk="1" latinLnBrk="0" hangingPunct="1">
                <a:defRPr sz="1000" b="1" kern="1200">
                  <a:solidFill>
                    <a:schemeClr val="tx1"/>
                  </a:solidFill>
                  <a:latin typeface="CG Times"/>
                  <a:ea typeface="+mn-ea"/>
                  <a:cs typeface="+mn-cs"/>
                </a:defRPr>
              </a:lvl7pPr>
              <a:lvl8pPr marL="3200400" algn="l" defTabSz="914400" rtl="0" eaLnBrk="1" latinLnBrk="0" hangingPunct="1">
                <a:defRPr sz="1000" b="1" kern="1200">
                  <a:solidFill>
                    <a:schemeClr val="tx1"/>
                  </a:solidFill>
                  <a:latin typeface="CG Times"/>
                  <a:ea typeface="+mn-ea"/>
                  <a:cs typeface="+mn-cs"/>
                </a:defRPr>
              </a:lvl8pPr>
              <a:lvl9pPr marL="3657600" algn="l" defTabSz="914400" rtl="0" eaLnBrk="1" latinLnBrk="0" hangingPunct="1">
                <a:defRPr sz="1000" b="1" kern="1200">
                  <a:solidFill>
                    <a:schemeClr val="tx1"/>
                  </a:solidFill>
                  <a:latin typeface="CG Times"/>
                  <a:ea typeface="+mn-ea"/>
                  <a:cs typeface="+mn-cs"/>
                </a:defRPr>
              </a:lvl9pPr>
            </a:lstStyle>
            <a:p>
              <a:pPr algn="r" eaLnBrk="1" fontAlgn="auto" hangingPunct="1">
                <a:lnSpc>
                  <a:spcPct val="85000"/>
                </a:lnSpc>
                <a:spcBef>
                  <a:spcPts val="0"/>
                </a:spcBef>
                <a:spcAft>
                  <a:spcPts val="0"/>
                </a:spcAft>
                <a:defRPr/>
              </a:pPr>
              <a:endParaRPr lang="en-GB" sz="5400" b="0" kern="0">
                <a:solidFill>
                  <a:srgbClr val="FFFFFF"/>
                </a:solidFill>
                <a:latin typeface="Arial" charset="0"/>
              </a:endParaRPr>
            </a:p>
          </p:txBody>
        </p:sp>
        <p:pic>
          <p:nvPicPr>
            <p:cNvPr id="1029"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19672" y="1185443"/>
              <a:ext cx="2371725"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Rectangle 56"/>
            <p:cNvSpPr/>
            <p:nvPr/>
          </p:nvSpPr>
          <p:spPr>
            <a:xfrm>
              <a:off x="35496" y="1720547"/>
              <a:ext cx="1598873" cy="584775"/>
            </a:xfrm>
            <a:prstGeom prst="rect">
              <a:avLst/>
            </a:prstGeom>
          </p:spPr>
          <p:txBody>
            <a:bodyPr wrap="square">
              <a:spAutoFit/>
            </a:bodyPr>
            <a:lstStyle/>
            <a:p>
              <a:pPr algn="ctr" fontAlgn="auto">
                <a:spcBef>
                  <a:spcPts val="0"/>
                </a:spcBef>
                <a:spcAft>
                  <a:spcPts val="1200"/>
                </a:spcAft>
                <a:defRPr/>
              </a:pPr>
              <a:r>
                <a:rPr lang="en-GB" sz="1600" b="1" i="1" kern="0" dirty="0" smtClean="0">
                  <a:solidFill>
                    <a:srgbClr val="595959"/>
                  </a:solidFill>
                  <a:latin typeface="+mn-lt"/>
                  <a:ea typeface="Times New Roman"/>
                  <a:cs typeface="+mn-cs"/>
                </a:rPr>
                <a:t>Requirements</a:t>
              </a:r>
              <a:r>
                <a:rPr lang="en-GB" sz="1600" b="1" i="1" kern="0" dirty="0">
                  <a:solidFill>
                    <a:srgbClr val="595959"/>
                  </a:solidFill>
                  <a:latin typeface="+mn-lt"/>
                  <a:ea typeface="Times New Roman"/>
                </a:rPr>
                <a:t> </a:t>
              </a:r>
              <a:r>
                <a:rPr lang="en-GB" sz="1600" b="1" i="1" kern="0" dirty="0" smtClean="0">
                  <a:solidFill>
                    <a:srgbClr val="595959"/>
                  </a:solidFill>
                  <a:latin typeface="+mn-lt"/>
                  <a:ea typeface="Times New Roman"/>
                </a:rPr>
                <a:t>model</a:t>
              </a:r>
              <a:endParaRPr lang="en-GB" sz="1600" b="1" i="1" kern="0" dirty="0" smtClean="0">
                <a:solidFill>
                  <a:srgbClr val="595959"/>
                </a:solidFill>
                <a:latin typeface="+mn-lt"/>
                <a:ea typeface="Times New Roman"/>
                <a:cs typeface="+mn-cs"/>
              </a:endParaRPr>
            </a:p>
          </p:txBody>
        </p:sp>
      </p:grpSp>
      <p:grpSp>
        <p:nvGrpSpPr>
          <p:cNvPr id="15" name="Group 9"/>
          <p:cNvGrpSpPr/>
          <p:nvPr/>
        </p:nvGrpSpPr>
        <p:grpSpPr>
          <a:xfrm>
            <a:off x="6105391" y="3405184"/>
            <a:ext cx="2826761" cy="1820663"/>
            <a:chOff x="6105391" y="3405184"/>
            <a:chExt cx="2826761" cy="1820663"/>
          </a:xfrm>
        </p:grpSpPr>
        <p:grpSp>
          <p:nvGrpSpPr>
            <p:cNvPr id="19" name="Group 23"/>
            <p:cNvGrpSpPr/>
            <p:nvPr/>
          </p:nvGrpSpPr>
          <p:grpSpPr>
            <a:xfrm>
              <a:off x="6826553" y="3445488"/>
              <a:ext cx="2105599" cy="1050389"/>
              <a:chOff x="6789230" y="4072640"/>
              <a:chExt cx="2105599" cy="1050389"/>
            </a:xfrm>
          </p:grpSpPr>
          <p:sp>
            <p:nvSpPr>
              <p:cNvPr id="13" name="Rectangle 12"/>
              <p:cNvSpPr/>
              <p:nvPr/>
            </p:nvSpPr>
            <p:spPr bwMode="auto">
              <a:xfrm>
                <a:off x="6789230" y="4072640"/>
                <a:ext cx="2105599" cy="1050389"/>
              </a:xfrm>
              <a:prstGeom prst="rect">
                <a:avLst/>
              </a:prstGeom>
              <a:solidFill>
                <a:sysClr val="window" lastClr="FFFFFF"/>
              </a:solidFill>
              <a:ln w="9525" cap="flat" cmpd="sng" algn="ctr">
                <a:solidFill>
                  <a:sysClr val="windowText" lastClr="000000"/>
                </a:solidFill>
                <a:prstDash val="solid"/>
              </a:ln>
              <a:effectLst>
                <a:outerShdw blurRad="63500" sx="102000" sy="102000" algn="ctr" rotWithShape="0">
                  <a:prstClr val="black">
                    <a:alpha val="40000"/>
                  </a:prstClr>
                </a:outerShdw>
              </a:effectLst>
            </p:spPr>
            <p:txBody>
              <a:bodyPr anchor="ctr"/>
              <a:lstStyle/>
              <a:p>
                <a:pPr algn="l" fontAlgn="auto">
                  <a:spcBef>
                    <a:spcPts val="0"/>
                  </a:spcBef>
                  <a:spcAft>
                    <a:spcPts val="0"/>
                  </a:spcAft>
                  <a:defRPr/>
                </a:pPr>
                <a:r>
                  <a:rPr lang="fr-FR" sz="1600" b="1" i="1" kern="0" dirty="0" smtClean="0">
                    <a:solidFill>
                      <a:sysClr val="windowText" lastClr="000000"/>
                    </a:solidFill>
                    <a:latin typeface="+mn-lt"/>
                    <a:cs typeface="+mn-cs"/>
                  </a:rPr>
                  <a:t>XML instance documents</a:t>
                </a:r>
                <a:endParaRPr lang="en-GB" sz="1600" b="1" i="1" kern="0" dirty="0">
                  <a:solidFill>
                    <a:sysClr val="windowText" lastClr="000000"/>
                  </a:solidFill>
                  <a:latin typeface="Calibri"/>
                  <a:cs typeface="+mn-cs"/>
                </a:endParaRPr>
              </a:p>
            </p:txBody>
          </p:sp>
          <p:pic>
            <p:nvPicPr>
              <p:cNvPr id="14" name="Picture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058707" y="4237002"/>
                <a:ext cx="714605" cy="714605"/>
              </a:xfrm>
              <a:prstGeom prst="rect">
                <a:avLst/>
              </a:prstGeom>
            </p:spPr>
          </p:pic>
        </p:grpSp>
        <p:sp>
          <p:nvSpPr>
            <p:cNvPr id="26" name="Rectangle 25"/>
            <p:cNvSpPr/>
            <p:nvPr/>
          </p:nvSpPr>
          <p:spPr>
            <a:xfrm>
              <a:off x="7165210" y="4641072"/>
              <a:ext cx="1428284" cy="584775"/>
            </a:xfrm>
            <a:prstGeom prst="rect">
              <a:avLst/>
            </a:prstGeom>
          </p:spPr>
          <p:txBody>
            <a:bodyPr wrap="square">
              <a:spAutoFit/>
            </a:bodyPr>
            <a:lstStyle/>
            <a:p>
              <a:pPr algn="ctr" fontAlgn="auto">
                <a:spcBef>
                  <a:spcPts val="0"/>
                </a:spcBef>
                <a:spcAft>
                  <a:spcPts val="1200"/>
                </a:spcAft>
                <a:defRPr/>
              </a:pPr>
              <a:r>
                <a:rPr lang="en-GB" sz="1600" b="1" i="1" u="sng" kern="0" dirty="0" err="1" smtClean="0">
                  <a:solidFill>
                    <a:srgbClr val="595959"/>
                  </a:solidFill>
                  <a:latin typeface="+mn-lt"/>
                  <a:ea typeface="Times New Roman"/>
                  <a:cs typeface="+mn-cs"/>
                </a:rPr>
                <a:t>Validatable</a:t>
              </a:r>
              <a:r>
                <a:rPr lang="en-GB" sz="1600" b="1" i="1" kern="0" dirty="0" smtClean="0">
                  <a:solidFill>
                    <a:srgbClr val="595959"/>
                  </a:solidFill>
                  <a:latin typeface="+mn-lt"/>
                  <a:ea typeface="Times New Roman"/>
                  <a:cs typeface="+mn-cs"/>
                </a:rPr>
                <a:t> data products</a:t>
              </a:r>
              <a:endParaRPr lang="en-GB" sz="1600" b="1" i="1" kern="0" dirty="0">
                <a:solidFill>
                  <a:srgbClr val="595959"/>
                </a:solidFill>
                <a:latin typeface="+mn-lt"/>
                <a:ea typeface="Times New Roman"/>
                <a:cs typeface="+mn-cs"/>
              </a:endParaRPr>
            </a:p>
          </p:txBody>
        </p:sp>
        <p:cxnSp>
          <p:nvCxnSpPr>
            <p:cNvPr id="16" name="Straight Arrow Connector 83"/>
            <p:cNvCxnSpPr>
              <a:cxnSpLocks noChangeShapeType="1"/>
            </p:cNvCxnSpPr>
            <p:nvPr/>
          </p:nvCxnSpPr>
          <p:spPr bwMode="auto">
            <a:xfrm flipH="1" flipV="1">
              <a:off x="6105391" y="3949767"/>
              <a:ext cx="705120" cy="4882"/>
            </a:xfrm>
            <a:prstGeom prst="straightConnector1">
              <a:avLst/>
            </a:prstGeom>
            <a:noFill/>
            <a:ln w="9525" algn="ctr">
              <a:solidFill>
                <a:srgbClr val="000000"/>
              </a:solidFill>
              <a:prstDash val="lgDash"/>
              <a:round/>
              <a:headEnd/>
              <a:tailEnd type="arrow" w="med" len="med"/>
            </a:ln>
            <a:extLst>
              <a:ext uri="{909E8E84-426E-40DD-AFC4-6F175D3DCCD1}">
                <a14:hiddenFill xmlns="" xmlns:a14="http://schemas.microsoft.com/office/drawing/2010/main">
                  <a:noFill/>
                </a14:hiddenFill>
              </a:ext>
            </a:extLst>
          </p:spPr>
        </p:cxnSp>
        <p:sp>
          <p:nvSpPr>
            <p:cNvPr id="17" name="Rectangle 16"/>
            <p:cNvSpPr/>
            <p:nvPr/>
          </p:nvSpPr>
          <p:spPr bwMode="auto">
            <a:xfrm rot="16200000">
              <a:off x="6069409" y="3823568"/>
              <a:ext cx="1098378" cy="261610"/>
            </a:xfrm>
            <a:prstGeom prst="rect">
              <a:avLst/>
            </a:prstGeom>
            <a:solidFill>
              <a:schemeClr val="bg1">
                <a:alpha val="80000"/>
              </a:schemeClr>
            </a:solidFill>
          </p:spPr>
          <p:txBody>
            <a:bodyPr wrap="none">
              <a:spAutoFit/>
            </a:bodyPr>
            <a:lstStyle/>
            <a:p>
              <a:pPr fontAlgn="auto">
                <a:spcBef>
                  <a:spcPts val="0"/>
                </a:spcBef>
                <a:spcAft>
                  <a:spcPts val="0"/>
                </a:spcAft>
                <a:defRPr/>
              </a:pPr>
              <a:r>
                <a:rPr lang="en-GB" sz="1100" b="1" i="1" kern="0" dirty="0" smtClean="0">
                  <a:solidFill>
                    <a:srgbClr val="595959"/>
                  </a:solidFill>
                  <a:latin typeface="+mn-lt"/>
                  <a:ea typeface="Times New Roman"/>
                  <a:cs typeface="+mn-cs"/>
                </a:rPr>
                <a:t>« conforms to »</a:t>
              </a:r>
              <a:endParaRPr lang="en-GB" sz="1100" b="1" dirty="0">
                <a:latin typeface="+mn-lt"/>
                <a:cs typeface="+mn-cs"/>
              </a:endParaRPr>
            </a:p>
          </p:txBody>
        </p:sp>
      </p:grpSp>
      <p:grpSp>
        <p:nvGrpSpPr>
          <p:cNvPr id="23" name="Group 10"/>
          <p:cNvGrpSpPr/>
          <p:nvPr/>
        </p:nvGrpSpPr>
        <p:grpSpPr>
          <a:xfrm>
            <a:off x="2975594" y="3356992"/>
            <a:ext cx="3346781" cy="2850705"/>
            <a:chOff x="2975594" y="3356992"/>
            <a:chExt cx="3346781" cy="2850705"/>
          </a:xfrm>
        </p:grpSpPr>
        <p:sp>
          <p:nvSpPr>
            <p:cNvPr id="18" name="Rectangle 17"/>
            <p:cNvSpPr/>
            <p:nvPr/>
          </p:nvSpPr>
          <p:spPr bwMode="auto">
            <a:xfrm>
              <a:off x="3993080" y="3356992"/>
              <a:ext cx="2329295" cy="2850705"/>
            </a:xfrm>
            <a:prstGeom prst="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27" name="Group 32769"/>
            <p:cNvGrpSpPr/>
            <p:nvPr/>
          </p:nvGrpSpPr>
          <p:grpSpPr>
            <a:xfrm>
              <a:off x="5455460" y="3520258"/>
              <a:ext cx="680907" cy="975619"/>
              <a:chOff x="5270111" y="4064872"/>
              <a:chExt cx="680907" cy="975619"/>
            </a:xfrm>
          </p:grpSpPr>
          <p:pic>
            <p:nvPicPr>
              <p:cNvPr id="22" name="Picture 2" descr="http://findicons.com/files/icons/1915/xml_docs/128/xsd.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270111" y="4064872"/>
                <a:ext cx="680907" cy="681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 name="Group 46"/>
              <p:cNvGrpSpPr/>
              <p:nvPr/>
            </p:nvGrpSpPr>
            <p:grpSpPr>
              <a:xfrm>
                <a:off x="5300570" y="4701937"/>
                <a:ext cx="619987" cy="338554"/>
                <a:chOff x="5300570" y="4701937"/>
                <a:chExt cx="619987" cy="338554"/>
              </a:xfrm>
            </p:grpSpPr>
            <p:sp>
              <p:nvSpPr>
                <p:cNvPr id="24" name="Rectangle 23"/>
                <p:cNvSpPr/>
                <p:nvPr/>
              </p:nvSpPr>
              <p:spPr>
                <a:xfrm>
                  <a:off x="5300570" y="4753532"/>
                  <a:ext cx="619987" cy="241620"/>
                </a:xfrm>
                <a:prstGeom prst="rect">
                  <a:avLst/>
                </a:prstGeom>
                <a:solidFill>
                  <a:srgbClr val="FF33CC"/>
                </a:solidFill>
                <a:ln>
                  <a:noFill/>
                </a:ln>
                <a:effectLst>
                  <a:outerShdw blurRad="50800" dist="12700" dir="2700000" algn="tl" rotWithShape="0">
                    <a:prstClr val="black">
                      <a:alpha val="40000"/>
                    </a:prstClr>
                  </a:outerShdw>
                </a:effectLst>
                <a:scene3d>
                  <a:camera prst="orthographicFront"/>
                  <a:lightRig rig="threePt" dir="t">
                    <a:rot lat="0" lon="0" rev="2700000"/>
                  </a:lightRig>
                </a:scene3d>
                <a:sp3d extrusionH="38100" prstMaterial="plastic">
                  <a:bevelT w="381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25" name="Rectangle 24"/>
                <p:cNvSpPr/>
                <p:nvPr/>
              </p:nvSpPr>
              <p:spPr>
                <a:xfrm>
                  <a:off x="5340296" y="4701937"/>
                  <a:ext cx="540533" cy="338554"/>
                </a:xfrm>
                <a:prstGeom prst="rect">
                  <a:avLst/>
                </a:prstGeom>
                <a:noFill/>
              </p:spPr>
              <p:txBody>
                <a:bodyPr wrap="none" lIns="91440" tIns="45720" rIns="91440" bIns="45720">
                  <a:spAutoFit/>
                </a:bodyPr>
                <a:lstStyle/>
                <a:p>
                  <a:pPr algn="ctr"/>
                  <a:r>
                    <a:rPr lang="en-US" sz="1600" b="1" cap="none" spc="50" dirty="0" smtClean="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rPr>
                    <a:t>SCH</a:t>
                  </a:r>
                  <a:endParaRPr lang="en-US" sz="1600" b="1" cap="none" spc="5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endParaRPr>
                </a:p>
              </p:txBody>
            </p:sp>
          </p:grpSp>
        </p:grpSp>
        <p:sp>
          <p:nvSpPr>
            <p:cNvPr id="20" name="Rectangle 19"/>
            <p:cNvSpPr/>
            <p:nvPr/>
          </p:nvSpPr>
          <p:spPr>
            <a:xfrm>
              <a:off x="3988505" y="3792359"/>
              <a:ext cx="1584501" cy="687368"/>
            </a:xfrm>
            <a:prstGeom prst="rect">
              <a:avLst/>
            </a:prstGeom>
          </p:spPr>
          <p:txBody>
            <a:bodyPr wrap="square">
              <a:spAutoFit/>
            </a:bodyPr>
            <a:lstStyle/>
            <a:p>
              <a:pPr algn="r" fontAlgn="auto">
                <a:spcBef>
                  <a:spcPts val="0"/>
                </a:spcBef>
                <a:spcAft>
                  <a:spcPts val="800"/>
                </a:spcAft>
                <a:defRPr/>
              </a:pPr>
              <a:r>
                <a:rPr lang="en-GB" sz="1600" b="1" i="1" kern="0" dirty="0" smtClean="0">
                  <a:latin typeface="+mn-lt"/>
                  <a:ea typeface="Times New Roman"/>
                  <a:cs typeface="+mn-cs"/>
                </a:rPr>
                <a:t>XML Schema 1.0</a:t>
              </a:r>
            </a:p>
            <a:p>
              <a:pPr algn="r" fontAlgn="auto">
                <a:spcBef>
                  <a:spcPts val="0"/>
                </a:spcBef>
                <a:spcAft>
                  <a:spcPts val="800"/>
                </a:spcAft>
                <a:defRPr/>
              </a:pPr>
              <a:r>
                <a:rPr lang="en-GB" sz="1600" b="1" i="1" kern="0" dirty="0" err="1" smtClean="0">
                  <a:latin typeface="+mn-lt"/>
                  <a:ea typeface="Times New Roman"/>
                  <a:cs typeface="+mn-cs"/>
                </a:rPr>
                <a:t>Schematron</a:t>
              </a:r>
              <a:r>
                <a:rPr lang="en-GB" sz="1600" b="1" i="1" kern="0" dirty="0" smtClean="0">
                  <a:latin typeface="+mn-lt"/>
                  <a:ea typeface="Times New Roman"/>
                  <a:cs typeface="+mn-cs"/>
                </a:rPr>
                <a:t>  </a:t>
              </a:r>
              <a:r>
                <a:rPr lang="en-GB" sz="1600" b="1" i="1" kern="0" dirty="0" smtClean="0">
                  <a:solidFill>
                    <a:schemeClr val="bg1"/>
                  </a:solidFill>
                  <a:latin typeface="+mn-lt"/>
                  <a:ea typeface="Times New Roman"/>
                  <a:cs typeface="+mn-cs"/>
                </a:rPr>
                <a:t>.</a:t>
              </a:r>
              <a:endParaRPr lang="en-GB" sz="1400" b="1" i="1" kern="0" dirty="0">
                <a:solidFill>
                  <a:schemeClr val="bg1"/>
                </a:solidFill>
                <a:latin typeface="+mn-lt"/>
                <a:ea typeface="Times New Roman"/>
                <a:cs typeface="+mn-cs"/>
              </a:endParaRPr>
            </a:p>
          </p:txBody>
        </p:sp>
        <p:sp>
          <p:nvSpPr>
            <p:cNvPr id="21" name="Rectangle 20"/>
            <p:cNvSpPr/>
            <p:nvPr/>
          </p:nvSpPr>
          <p:spPr>
            <a:xfrm>
              <a:off x="4179087" y="5489126"/>
              <a:ext cx="1957280" cy="584775"/>
            </a:xfrm>
            <a:prstGeom prst="rect">
              <a:avLst/>
            </a:prstGeom>
          </p:spPr>
          <p:txBody>
            <a:bodyPr wrap="square">
              <a:spAutoFit/>
            </a:bodyPr>
            <a:lstStyle/>
            <a:p>
              <a:pPr algn="ctr" fontAlgn="auto">
                <a:spcBef>
                  <a:spcPts val="0"/>
                </a:spcBef>
                <a:spcAft>
                  <a:spcPts val="1200"/>
                </a:spcAft>
                <a:defRPr/>
              </a:pPr>
              <a:r>
                <a:rPr lang="en-GB" sz="1600" b="1" i="1" kern="0" dirty="0" smtClean="0">
                  <a:solidFill>
                    <a:srgbClr val="595959"/>
                  </a:solidFill>
                  <a:latin typeface="+mn-lt"/>
                  <a:ea typeface="Times New Roman"/>
                  <a:cs typeface="+mn-cs"/>
                </a:rPr>
                <a:t>Validation schema and rules</a:t>
              </a:r>
              <a:endParaRPr lang="en-GB" sz="1600" b="1" i="1" kern="0" dirty="0">
                <a:solidFill>
                  <a:srgbClr val="595959"/>
                </a:solidFill>
                <a:latin typeface="+mn-lt"/>
                <a:ea typeface="Times New Roman"/>
                <a:cs typeface="+mn-cs"/>
              </a:endParaRPr>
            </a:p>
          </p:txBody>
        </p:sp>
        <p:sp>
          <p:nvSpPr>
            <p:cNvPr id="53" name="Down Arrow 52"/>
            <p:cNvSpPr/>
            <p:nvPr/>
          </p:nvSpPr>
          <p:spPr>
            <a:xfrm rot="5400000" flipH="1" flipV="1">
              <a:off x="3029622" y="4102529"/>
              <a:ext cx="1200317" cy="1308374"/>
            </a:xfrm>
            <a:prstGeom prst="downArrow">
              <a:avLst/>
            </a:prstGeom>
            <a:gradFill>
              <a:gsLst>
                <a:gs pos="0">
                  <a:srgbClr val="C00000">
                    <a:alpha val="20000"/>
                  </a:srgbClr>
                </a:gs>
                <a:gs pos="100000">
                  <a:srgbClr val="FF0000">
                    <a:alpha val="0"/>
                  </a:srgbClr>
                </a:gs>
              </a:gsLst>
              <a:lin ang="16200000" scaled="0"/>
            </a:gradFill>
            <a:ln w="12700" cap="flat" cmpd="sng" algn="ctr">
              <a:gradFill>
                <a:gsLst>
                  <a:gs pos="0">
                    <a:sysClr val="window" lastClr="FFFFFF"/>
                  </a:gs>
                  <a:gs pos="100000">
                    <a:srgbClr val="FF0000"/>
                  </a:gs>
                </a:gsLst>
                <a:lin ang="5400000" scaled="0"/>
              </a:grad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1000" b="1" kern="1200">
                  <a:solidFill>
                    <a:schemeClr val="tx1"/>
                  </a:solidFill>
                  <a:latin typeface="CG Times"/>
                  <a:ea typeface="+mn-ea"/>
                  <a:cs typeface="+mn-cs"/>
                </a:defRPr>
              </a:lvl1pPr>
              <a:lvl2pPr marL="457200" algn="l" rtl="0" eaLnBrk="0" fontAlgn="base" hangingPunct="0">
                <a:spcBef>
                  <a:spcPct val="0"/>
                </a:spcBef>
                <a:spcAft>
                  <a:spcPct val="0"/>
                </a:spcAft>
                <a:defRPr sz="1000" b="1" kern="1200">
                  <a:solidFill>
                    <a:schemeClr val="tx1"/>
                  </a:solidFill>
                  <a:latin typeface="CG Times"/>
                  <a:ea typeface="+mn-ea"/>
                  <a:cs typeface="+mn-cs"/>
                </a:defRPr>
              </a:lvl2pPr>
              <a:lvl3pPr marL="914400" algn="l" rtl="0" eaLnBrk="0" fontAlgn="base" hangingPunct="0">
                <a:spcBef>
                  <a:spcPct val="0"/>
                </a:spcBef>
                <a:spcAft>
                  <a:spcPct val="0"/>
                </a:spcAft>
                <a:defRPr sz="1000" b="1" kern="1200">
                  <a:solidFill>
                    <a:schemeClr val="tx1"/>
                  </a:solidFill>
                  <a:latin typeface="CG Times"/>
                  <a:ea typeface="+mn-ea"/>
                  <a:cs typeface="+mn-cs"/>
                </a:defRPr>
              </a:lvl3pPr>
              <a:lvl4pPr marL="1371600" algn="l" rtl="0" eaLnBrk="0" fontAlgn="base" hangingPunct="0">
                <a:spcBef>
                  <a:spcPct val="0"/>
                </a:spcBef>
                <a:spcAft>
                  <a:spcPct val="0"/>
                </a:spcAft>
                <a:defRPr sz="1000" b="1" kern="1200">
                  <a:solidFill>
                    <a:schemeClr val="tx1"/>
                  </a:solidFill>
                  <a:latin typeface="CG Times"/>
                  <a:ea typeface="+mn-ea"/>
                  <a:cs typeface="+mn-cs"/>
                </a:defRPr>
              </a:lvl4pPr>
              <a:lvl5pPr marL="1828800" algn="l" rtl="0" eaLnBrk="0" fontAlgn="base" hangingPunct="0">
                <a:spcBef>
                  <a:spcPct val="0"/>
                </a:spcBef>
                <a:spcAft>
                  <a:spcPct val="0"/>
                </a:spcAft>
                <a:defRPr sz="1000" b="1" kern="1200">
                  <a:solidFill>
                    <a:schemeClr val="tx1"/>
                  </a:solidFill>
                  <a:latin typeface="CG Times"/>
                  <a:ea typeface="+mn-ea"/>
                  <a:cs typeface="+mn-cs"/>
                </a:defRPr>
              </a:lvl5pPr>
              <a:lvl6pPr marL="2286000" algn="l" defTabSz="914400" rtl="0" eaLnBrk="1" latinLnBrk="0" hangingPunct="1">
                <a:defRPr sz="1000" b="1" kern="1200">
                  <a:solidFill>
                    <a:schemeClr val="tx1"/>
                  </a:solidFill>
                  <a:latin typeface="CG Times"/>
                  <a:ea typeface="+mn-ea"/>
                  <a:cs typeface="+mn-cs"/>
                </a:defRPr>
              </a:lvl6pPr>
              <a:lvl7pPr marL="2743200" algn="l" defTabSz="914400" rtl="0" eaLnBrk="1" latinLnBrk="0" hangingPunct="1">
                <a:defRPr sz="1000" b="1" kern="1200">
                  <a:solidFill>
                    <a:schemeClr val="tx1"/>
                  </a:solidFill>
                  <a:latin typeface="CG Times"/>
                  <a:ea typeface="+mn-ea"/>
                  <a:cs typeface="+mn-cs"/>
                </a:defRPr>
              </a:lvl7pPr>
              <a:lvl8pPr marL="3200400" algn="l" defTabSz="914400" rtl="0" eaLnBrk="1" latinLnBrk="0" hangingPunct="1">
                <a:defRPr sz="1000" b="1" kern="1200">
                  <a:solidFill>
                    <a:schemeClr val="tx1"/>
                  </a:solidFill>
                  <a:latin typeface="CG Times"/>
                  <a:ea typeface="+mn-ea"/>
                  <a:cs typeface="+mn-cs"/>
                </a:defRPr>
              </a:lvl8pPr>
              <a:lvl9pPr marL="3657600" algn="l" defTabSz="914400" rtl="0" eaLnBrk="1" latinLnBrk="0" hangingPunct="1">
                <a:defRPr sz="1000" b="1" kern="1200">
                  <a:solidFill>
                    <a:schemeClr val="tx1"/>
                  </a:solidFill>
                  <a:latin typeface="CG Times"/>
                  <a:ea typeface="+mn-ea"/>
                  <a:cs typeface="+mn-cs"/>
                </a:defRPr>
              </a:lvl9pPr>
            </a:lstStyle>
            <a:p>
              <a:pPr algn="r" eaLnBrk="1" fontAlgn="auto" hangingPunct="1">
                <a:lnSpc>
                  <a:spcPct val="85000"/>
                </a:lnSpc>
                <a:spcBef>
                  <a:spcPts val="0"/>
                </a:spcBef>
                <a:spcAft>
                  <a:spcPts val="0"/>
                </a:spcAft>
                <a:defRPr/>
              </a:pPr>
              <a:endParaRPr lang="en-GB" sz="5400" b="0" kern="0">
                <a:solidFill>
                  <a:srgbClr val="FFFFFF"/>
                </a:solidFill>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143000" y="390525"/>
            <a:ext cx="6860381" cy="1285875"/>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endParaRPr lang="en-CA" altLang="en-US" sz="2800" kern="0" dirty="0"/>
          </a:p>
        </p:txBody>
      </p:sp>
      <p:sp>
        <p:nvSpPr>
          <p:cNvPr id="9" name="TextBox 8"/>
          <p:cNvSpPr txBox="1"/>
          <p:nvPr/>
        </p:nvSpPr>
        <p:spPr>
          <a:xfrm>
            <a:off x="373488" y="390525"/>
            <a:ext cx="8500056" cy="6586418"/>
          </a:xfrm>
          <a:prstGeom prst="rect">
            <a:avLst/>
          </a:prstGeom>
          <a:noFill/>
        </p:spPr>
        <p:txBody>
          <a:bodyPr wrap="square">
            <a:spAutoFit/>
          </a:bodyPr>
          <a:lstStyle/>
          <a:p>
            <a:pPr algn="ctr">
              <a:buClr>
                <a:srgbClr val="557D55"/>
              </a:buClr>
              <a:defRPr/>
            </a:pPr>
            <a:r>
              <a:rPr lang="en-US" sz="3000" b="1" dirty="0" smtClean="0">
                <a:effectLst>
                  <a:outerShdw blurRad="38100" dist="38100" dir="2700000" algn="tl">
                    <a:srgbClr val="000000">
                      <a:alpha val="43137"/>
                    </a:srgbClr>
                  </a:outerShdw>
                </a:effectLst>
              </a:rPr>
              <a:t>These are the fine people that make</a:t>
            </a:r>
          </a:p>
          <a:p>
            <a:pPr algn="ctr">
              <a:buClr>
                <a:srgbClr val="557D55"/>
              </a:buClr>
              <a:defRPr/>
            </a:pPr>
            <a:r>
              <a:rPr lang="en-US" sz="3000" b="1" dirty="0" smtClean="0">
                <a:effectLst>
                  <a:outerShdw blurRad="38100" dist="38100" dir="2700000" algn="tl">
                    <a:srgbClr val="000000">
                      <a:alpha val="43137"/>
                    </a:srgbClr>
                  </a:outerShdw>
                </a:effectLst>
              </a:rPr>
              <a:t>WaterML2-GroundWater what it is today</a:t>
            </a:r>
          </a:p>
          <a:p>
            <a:pPr marL="342900" indent="-342900" algn="ctr">
              <a:spcAft>
                <a:spcPts val="0"/>
              </a:spcAft>
              <a:buClr>
                <a:srgbClr val="557D55"/>
              </a:buClr>
              <a:defRPr/>
            </a:pPr>
            <a:endParaRPr lang="en-CA" sz="2000" dirty="0" smtClean="0"/>
          </a:p>
          <a:p>
            <a:pPr marL="342900" indent="-342900" algn="ctr">
              <a:spcAft>
                <a:spcPts val="0"/>
              </a:spcAft>
              <a:buClr>
                <a:srgbClr val="557D55"/>
              </a:buClr>
              <a:defRPr/>
            </a:pPr>
            <a:r>
              <a:rPr lang="en-CA" sz="2000" dirty="0" err="1" smtClean="0"/>
              <a:t>Boyan</a:t>
            </a:r>
            <a:r>
              <a:rPr lang="en-CA" sz="2000" dirty="0" smtClean="0"/>
              <a:t> </a:t>
            </a:r>
            <a:r>
              <a:rPr lang="en-CA" sz="2000" dirty="0"/>
              <a:t>Brodaric (GSC)</a:t>
            </a:r>
          </a:p>
          <a:p>
            <a:pPr algn="ctr">
              <a:spcAft>
                <a:spcPts val="0"/>
              </a:spcAft>
              <a:buClr>
                <a:srgbClr val="557D55"/>
              </a:buClr>
              <a:defRPr/>
            </a:pPr>
            <a:r>
              <a:rPr lang="en-CA" sz="2000" dirty="0" smtClean="0"/>
              <a:t>Dave </a:t>
            </a:r>
            <a:r>
              <a:rPr lang="en-CA" sz="2000" dirty="0"/>
              <a:t>Blodgett (USGS)</a:t>
            </a:r>
          </a:p>
          <a:p>
            <a:pPr algn="ctr">
              <a:spcAft>
                <a:spcPts val="0"/>
              </a:spcAft>
              <a:buClr>
                <a:srgbClr val="557D55"/>
              </a:buClr>
              <a:defRPr/>
            </a:pPr>
            <a:r>
              <a:rPr lang="en-CA" sz="2000" dirty="0" smtClean="0"/>
              <a:t>Eric </a:t>
            </a:r>
            <a:r>
              <a:rPr lang="en-CA" sz="2000" dirty="0"/>
              <a:t>Boisvert (GSC)</a:t>
            </a:r>
          </a:p>
          <a:p>
            <a:pPr algn="ctr">
              <a:spcAft>
                <a:spcPts val="0"/>
              </a:spcAft>
              <a:buClr>
                <a:srgbClr val="557D55"/>
              </a:buClr>
              <a:defRPr/>
            </a:pPr>
            <a:r>
              <a:rPr lang="en-CA" sz="2000" dirty="0" smtClean="0"/>
              <a:t>Francois </a:t>
            </a:r>
            <a:r>
              <a:rPr lang="en-CA" sz="2000" dirty="0"/>
              <a:t>Letourneau (GSC)</a:t>
            </a:r>
          </a:p>
          <a:p>
            <a:pPr algn="ctr">
              <a:spcAft>
                <a:spcPts val="0"/>
              </a:spcAft>
              <a:buClr>
                <a:srgbClr val="557D55"/>
              </a:buClr>
              <a:defRPr/>
            </a:pPr>
            <a:r>
              <a:rPr lang="en-CA" sz="2000" dirty="0" smtClean="0"/>
              <a:t>Jessica </a:t>
            </a:r>
            <a:r>
              <a:rPr lang="en-CA" sz="2000" dirty="0" err="1"/>
              <a:t>Lucido</a:t>
            </a:r>
            <a:r>
              <a:rPr lang="en-CA" sz="2000" dirty="0"/>
              <a:t> (USGS)</a:t>
            </a:r>
          </a:p>
          <a:p>
            <a:pPr algn="ctr">
              <a:spcAft>
                <a:spcPts val="0"/>
              </a:spcAft>
              <a:buClr>
                <a:srgbClr val="557D55"/>
              </a:buClr>
              <a:defRPr/>
            </a:pPr>
            <a:r>
              <a:rPr lang="en-CA" sz="2000" dirty="0" smtClean="0"/>
              <a:t>Sylvain </a:t>
            </a:r>
            <a:r>
              <a:rPr lang="en-CA" sz="2000" dirty="0" err="1"/>
              <a:t>Grellet</a:t>
            </a:r>
            <a:r>
              <a:rPr lang="en-CA" sz="2000" dirty="0"/>
              <a:t> (BRGM)</a:t>
            </a:r>
          </a:p>
          <a:p>
            <a:pPr algn="ctr">
              <a:spcAft>
                <a:spcPts val="0"/>
              </a:spcAft>
              <a:buClr>
                <a:srgbClr val="557D55"/>
              </a:buClr>
              <a:defRPr/>
            </a:pPr>
            <a:r>
              <a:rPr lang="en-CA" sz="2000" dirty="0" smtClean="0"/>
              <a:t>Laurence </a:t>
            </a:r>
            <a:r>
              <a:rPr lang="en-CA" sz="2000" dirty="0"/>
              <a:t>Chery (BRGM)</a:t>
            </a:r>
          </a:p>
          <a:p>
            <a:pPr algn="ctr">
              <a:spcAft>
                <a:spcPts val="0"/>
              </a:spcAft>
              <a:buClr>
                <a:srgbClr val="557D55"/>
              </a:buClr>
              <a:defRPr/>
            </a:pPr>
            <a:r>
              <a:rPr lang="en-CA" sz="2000" dirty="0" smtClean="0"/>
              <a:t>Bernhard </a:t>
            </a:r>
            <a:r>
              <a:rPr lang="en-CA" sz="2000" dirty="0"/>
              <a:t>Wagner (BGS)</a:t>
            </a:r>
          </a:p>
          <a:p>
            <a:pPr algn="ctr">
              <a:spcAft>
                <a:spcPts val="0"/>
              </a:spcAft>
              <a:buClr>
                <a:srgbClr val="557D55"/>
              </a:buClr>
              <a:defRPr/>
            </a:pPr>
            <a:r>
              <a:rPr lang="en-CA" sz="2000" dirty="0" smtClean="0"/>
              <a:t>Alex </a:t>
            </a:r>
            <a:r>
              <a:rPr lang="en-CA" sz="2000" dirty="0"/>
              <a:t>Kmoch (GMS/U </a:t>
            </a:r>
            <a:r>
              <a:rPr lang="en-CA" sz="2000" dirty="0" err="1"/>
              <a:t>Salz</a:t>
            </a:r>
            <a:r>
              <a:rPr lang="en-CA" sz="2000" dirty="0"/>
              <a:t>)</a:t>
            </a:r>
          </a:p>
          <a:p>
            <a:pPr algn="ctr">
              <a:spcAft>
                <a:spcPts val="0"/>
              </a:spcAft>
              <a:buClr>
                <a:srgbClr val="557D55"/>
              </a:buClr>
              <a:defRPr/>
            </a:pPr>
            <a:r>
              <a:rPr lang="en-CA" sz="2000" dirty="0" smtClean="0"/>
              <a:t>Peter </a:t>
            </a:r>
            <a:r>
              <a:rPr lang="en-CA" sz="2000" dirty="0"/>
              <a:t>Dahlhaus (</a:t>
            </a:r>
            <a:r>
              <a:rPr lang="en-CA" sz="2000" dirty="0" err="1"/>
              <a:t>FedUni</a:t>
            </a:r>
            <a:r>
              <a:rPr lang="en-CA" sz="2000" dirty="0"/>
              <a:t>)</a:t>
            </a:r>
          </a:p>
          <a:p>
            <a:pPr algn="ctr">
              <a:spcAft>
                <a:spcPts val="0"/>
              </a:spcAft>
              <a:buClr>
                <a:srgbClr val="557D55"/>
              </a:buClr>
              <a:defRPr/>
            </a:pPr>
            <a:r>
              <a:rPr lang="en-CA" sz="2000" dirty="0" smtClean="0"/>
              <a:t>Andrew </a:t>
            </a:r>
            <a:r>
              <a:rPr lang="en-CA" sz="2000" dirty="0"/>
              <a:t>MacLeod (</a:t>
            </a:r>
            <a:r>
              <a:rPr lang="en-CA" sz="2000" dirty="0" err="1"/>
              <a:t>FedUni</a:t>
            </a:r>
            <a:r>
              <a:rPr lang="en-CA" sz="2000" dirty="0"/>
              <a:t>)</a:t>
            </a:r>
          </a:p>
          <a:p>
            <a:pPr algn="ctr">
              <a:spcAft>
                <a:spcPts val="0"/>
              </a:spcAft>
              <a:buClr>
                <a:srgbClr val="557D55"/>
              </a:buClr>
              <a:defRPr/>
            </a:pPr>
            <a:r>
              <a:rPr lang="en-CA" sz="2000" dirty="0" smtClean="0"/>
              <a:t>Bruce </a:t>
            </a:r>
            <a:r>
              <a:rPr lang="en-CA" sz="2000" dirty="0"/>
              <a:t>Simons (CSIRO/BOM</a:t>
            </a:r>
            <a:r>
              <a:rPr lang="en-CA" sz="2000" dirty="0" smtClean="0"/>
              <a:t>)</a:t>
            </a:r>
          </a:p>
          <a:p>
            <a:pPr algn="ctr">
              <a:buClr>
                <a:srgbClr val="557D55"/>
              </a:buClr>
              <a:defRPr/>
            </a:pPr>
            <a:endParaRPr lang="en-CA" sz="2000" b="1" dirty="0" smtClean="0">
              <a:effectLst>
                <a:outerShdw blurRad="38100" dist="38100" dir="2700000" algn="tl">
                  <a:srgbClr val="000000">
                    <a:alpha val="43137"/>
                  </a:srgbClr>
                </a:outerShdw>
              </a:effectLst>
            </a:endParaRPr>
          </a:p>
          <a:p>
            <a:pPr algn="ctr">
              <a:buClr>
                <a:srgbClr val="557D55"/>
              </a:buClr>
              <a:defRPr/>
            </a:pPr>
            <a:r>
              <a:rPr lang="en-CA" sz="3000" b="1" dirty="0" smtClean="0">
                <a:effectLst>
                  <a:outerShdw blurRad="38100" dist="38100" dir="2700000" algn="tl">
                    <a:srgbClr val="000000">
                      <a:alpha val="43137"/>
                    </a:srgbClr>
                  </a:outerShdw>
                </a:effectLst>
              </a:rPr>
              <a:t>Thank you!</a:t>
            </a:r>
          </a:p>
          <a:p>
            <a:pPr algn="ctr">
              <a:spcAft>
                <a:spcPts val="0"/>
              </a:spcAft>
              <a:buClr>
                <a:srgbClr val="557D55"/>
              </a:buClr>
              <a:defRPr/>
            </a:pPr>
            <a:endParaRPr lang="en-CA" sz="2000" dirty="0"/>
          </a:p>
          <a:p>
            <a:pPr>
              <a:spcAft>
                <a:spcPts val="0"/>
              </a:spcAft>
              <a:buClr>
                <a:srgbClr val="557D55"/>
              </a:buClr>
              <a:defRPr/>
            </a:pPr>
            <a:r>
              <a:rPr lang="en-CA" sz="1600" dirty="0" smtClean="0"/>
              <a:t>   </a:t>
            </a:r>
          </a:p>
          <a:p>
            <a:pPr>
              <a:spcAft>
                <a:spcPts val="1000"/>
              </a:spcAft>
              <a:buClr>
                <a:srgbClr val="557D55"/>
              </a:buClr>
              <a:defRPr/>
            </a:pPr>
            <a:endParaRPr lang="en-CA" sz="1600" dirty="0">
              <a:solidFill>
                <a:srgbClr val="557D55"/>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62163" y="190500"/>
            <a:ext cx="501967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524"/>
            <a:ext cx="9144000" cy="1143000"/>
          </a:xfrm>
        </p:spPr>
        <p:txBody>
          <a:bodyPr>
            <a:noAutofit/>
          </a:bodyPr>
          <a:lstStyle/>
          <a:p>
            <a:r>
              <a:rPr lang="en-US" sz="2800" b="1" dirty="0" smtClean="0">
                <a:solidFill>
                  <a:srgbClr val="007AC2"/>
                </a:solidFill>
                <a:cs typeface="Avenir LT Std 55 Roman" pitchFamily="34" charset="0"/>
              </a:rPr>
              <a:t>WMO INTEGRATED GLOBAL OBSERVING SYSTEM (WIGOS)</a:t>
            </a:r>
            <a:br>
              <a:rPr lang="en-US" sz="2800" b="1" dirty="0" smtClean="0">
                <a:solidFill>
                  <a:srgbClr val="007AC2"/>
                </a:solidFill>
                <a:cs typeface="Avenir LT Std 55 Roman" pitchFamily="34" charset="0"/>
              </a:rPr>
            </a:br>
            <a:r>
              <a:rPr lang="en-US" sz="2800" b="1" dirty="0" smtClean="0">
                <a:solidFill>
                  <a:srgbClr val="007AC2"/>
                </a:solidFill>
                <a:cs typeface="Avenir LT Std 55 Roman" pitchFamily="34" charset="0"/>
              </a:rPr>
              <a:t>and</a:t>
            </a:r>
            <a:br>
              <a:rPr lang="en-US" sz="2800" b="1" dirty="0" smtClean="0">
                <a:solidFill>
                  <a:srgbClr val="007AC2"/>
                </a:solidFill>
                <a:cs typeface="Avenir LT Std 55 Roman" pitchFamily="34" charset="0"/>
              </a:rPr>
            </a:br>
            <a:r>
              <a:rPr lang="en-US" sz="2800" b="1" dirty="0" smtClean="0">
                <a:solidFill>
                  <a:srgbClr val="007AC2"/>
                </a:solidFill>
                <a:cs typeface="Avenir LT Std 55 Roman" pitchFamily="34" charset="0"/>
              </a:rPr>
              <a:t>WMO HYDROLOGICAL OBSERVING SYSTEM (WHOS)</a:t>
            </a:r>
            <a:endParaRPr lang="en-US" sz="2800" dirty="0"/>
          </a:p>
        </p:txBody>
      </p:sp>
      <p:pic>
        <p:nvPicPr>
          <p:cNvPr id="1026" name="Picture 2"/>
          <p:cNvPicPr>
            <a:picLocks noChangeAspect="1" noChangeArrowheads="1"/>
          </p:cNvPicPr>
          <p:nvPr/>
        </p:nvPicPr>
        <p:blipFill>
          <a:blip r:embed="rId2"/>
          <a:srcRect/>
          <a:stretch>
            <a:fillRect/>
          </a:stretch>
        </p:blipFill>
        <p:spPr bwMode="auto">
          <a:xfrm>
            <a:off x="2469614" y="3669181"/>
            <a:ext cx="5150387" cy="3052294"/>
          </a:xfrm>
          <a:prstGeom prst="rect">
            <a:avLst/>
          </a:prstGeom>
          <a:noFill/>
          <a:ln w="9525">
            <a:noFill/>
            <a:miter lim="800000"/>
            <a:headEnd/>
            <a:tailEnd/>
          </a:ln>
        </p:spPr>
      </p:pic>
      <p:sp>
        <p:nvSpPr>
          <p:cNvPr id="7" name="TextBox 8"/>
          <p:cNvSpPr txBox="1"/>
          <p:nvPr/>
        </p:nvSpPr>
        <p:spPr>
          <a:xfrm>
            <a:off x="228600" y="1516701"/>
            <a:ext cx="8644944" cy="2308324"/>
          </a:xfrm>
          <a:prstGeom prst="rect">
            <a:avLst/>
          </a:prstGeom>
          <a:noFill/>
        </p:spPr>
        <p:txBody>
          <a:bodyPr wrap="square" rtlCol="0">
            <a:spAutoFit/>
          </a:bodyPr>
          <a:lstStyle/>
          <a:p>
            <a:pPr marL="457200" indent="-457200">
              <a:spcBef>
                <a:spcPts val="0"/>
              </a:spcBef>
              <a:spcAft>
                <a:spcPts val="0"/>
              </a:spcAft>
            </a:pPr>
            <a:r>
              <a:rPr lang="en-US" b="1" dirty="0" smtClean="0"/>
              <a:t>In June 2015 the President of </a:t>
            </a:r>
            <a:r>
              <a:rPr lang="en-US" b="1" dirty="0" err="1" smtClean="0"/>
              <a:t>CHy</a:t>
            </a:r>
            <a:r>
              <a:rPr lang="en-US" b="1" dirty="0" smtClean="0"/>
              <a:t> informed Cg-17 of </a:t>
            </a:r>
            <a:r>
              <a:rPr lang="en-US" b="1" dirty="0" err="1" smtClean="0"/>
              <a:t>CHy</a:t>
            </a:r>
            <a:r>
              <a:rPr lang="en-US" b="1" dirty="0" smtClean="0"/>
              <a:t> proposal to develop WHOS as t</a:t>
            </a:r>
            <a:r>
              <a:rPr lang="en-US" b="1" kern="0" dirty="0" smtClean="0"/>
              <a:t>he </a:t>
            </a:r>
            <a:r>
              <a:rPr lang="en-US" b="1" kern="0" dirty="0" err="1" smtClean="0"/>
              <a:t>CHy</a:t>
            </a:r>
            <a:r>
              <a:rPr lang="en-US" b="1" kern="0" dirty="0" smtClean="0"/>
              <a:t> contribution to WIGOS</a:t>
            </a:r>
          </a:p>
          <a:p>
            <a:pPr marL="457200" indent="-457200">
              <a:spcBef>
                <a:spcPts val="0"/>
              </a:spcBef>
              <a:spcAft>
                <a:spcPts val="0"/>
              </a:spcAft>
            </a:pPr>
            <a:endParaRPr lang="en-US" sz="1200" b="1" kern="0" dirty="0" smtClean="0"/>
          </a:p>
          <a:p>
            <a:pPr lvl="1">
              <a:spcBef>
                <a:spcPts val="0"/>
              </a:spcBef>
              <a:buFont typeface="Arial"/>
              <a:buChar char="•"/>
            </a:pPr>
            <a:r>
              <a:rPr lang="en-US" dirty="0" smtClean="0"/>
              <a:t>	</a:t>
            </a:r>
            <a:r>
              <a:rPr lang="en-US" i="1" dirty="0" smtClean="0"/>
              <a:t>Congress welcomed the effort and urged the president of </a:t>
            </a:r>
            <a:r>
              <a:rPr lang="en-US" i="1" dirty="0" err="1" smtClean="0"/>
              <a:t>CHy</a:t>
            </a:r>
            <a:r>
              <a:rPr lang="en-US" i="1" dirty="0" smtClean="0"/>
              <a:t> to continue guiding WHOS to full implementation</a:t>
            </a:r>
          </a:p>
          <a:p>
            <a:pPr lvl="1">
              <a:spcBef>
                <a:spcPts val="0"/>
              </a:spcBef>
            </a:pPr>
            <a:endParaRPr lang="en-US" sz="1200" dirty="0" smtClean="0"/>
          </a:p>
          <a:p>
            <a:pPr lvl="1">
              <a:spcBef>
                <a:spcPts val="0"/>
              </a:spcBef>
              <a:buFont typeface="Arial"/>
              <a:buChar char="•"/>
            </a:pPr>
            <a:r>
              <a:rPr lang="en-US" dirty="0" smtClean="0"/>
              <a:t> 	</a:t>
            </a:r>
            <a:r>
              <a:rPr lang="en-US" i="1" dirty="0" smtClean="0"/>
              <a:t>Congress urged the promotion of WHOS among NHSs and the hydrological community</a:t>
            </a:r>
          </a:p>
          <a:p>
            <a:pPr lvl="1">
              <a:spcBef>
                <a:spcPts val="0"/>
              </a:spcBef>
            </a:pPr>
            <a:endParaRPr lang="en-US" sz="1200" dirty="0" smtClean="0"/>
          </a:p>
        </p:txBody>
      </p:sp>
    </p:spTree>
    <p:extLst>
      <p:ext uri="{BB962C8B-B14F-4D97-AF65-F5344CB8AC3E}">
        <p14:creationId xmlns:p14="http://schemas.microsoft.com/office/powerpoint/2010/main" xmlns="" val="1321063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0"/>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EC-70 DOCUMENT on THE INITIAL IMPLEMENTATION</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pic>
        <p:nvPicPr>
          <p:cNvPr id="284674" name="Picture 2"/>
          <p:cNvPicPr>
            <a:picLocks noChangeAspect="1" noChangeArrowheads="1"/>
          </p:cNvPicPr>
          <p:nvPr/>
        </p:nvPicPr>
        <p:blipFill>
          <a:blip r:embed="rId2"/>
          <a:srcRect/>
          <a:stretch>
            <a:fillRect/>
          </a:stretch>
        </p:blipFill>
        <p:spPr bwMode="auto">
          <a:xfrm>
            <a:off x="2289008" y="484632"/>
            <a:ext cx="4682890" cy="5337488"/>
          </a:xfrm>
          <a:prstGeom prst="rect">
            <a:avLst/>
          </a:prstGeom>
          <a:noFill/>
          <a:ln w="9525">
            <a:noFill/>
            <a:miter lim="800000"/>
            <a:headEnd/>
            <a:tailEnd/>
          </a:ln>
        </p:spPr>
      </p:pic>
      <p:sp>
        <p:nvSpPr>
          <p:cNvPr id="6" name="Rettangolo 5"/>
          <p:cNvSpPr/>
          <p:nvPr/>
        </p:nvSpPr>
        <p:spPr>
          <a:xfrm>
            <a:off x="2163651" y="6211669"/>
            <a:ext cx="6980349" cy="646331"/>
          </a:xfrm>
          <a:prstGeom prst="rect">
            <a:avLst/>
          </a:prstGeom>
        </p:spPr>
        <p:txBody>
          <a:bodyPr wrap="square">
            <a:spAutoFit/>
          </a:bodyPr>
          <a:lstStyle/>
          <a:p>
            <a:r>
              <a:rPr lang="it-IT" dirty="0" smtClean="0">
                <a:solidFill>
                  <a:srgbClr val="FF0000"/>
                </a:solidFill>
              </a:rPr>
              <a:t>http://www.wmo.int/</a:t>
            </a:r>
            <a:r>
              <a:rPr lang="it-IT" dirty="0" err="1" smtClean="0">
                <a:solidFill>
                  <a:srgbClr val="FF0000"/>
                </a:solidFill>
              </a:rPr>
              <a:t>pages</a:t>
            </a:r>
            <a:r>
              <a:rPr lang="it-IT" dirty="0" smtClean="0">
                <a:solidFill>
                  <a:srgbClr val="FF0000"/>
                </a:solidFill>
              </a:rPr>
              <a:t>/</a:t>
            </a:r>
            <a:r>
              <a:rPr lang="it-IT" dirty="0" err="1" smtClean="0">
                <a:solidFill>
                  <a:srgbClr val="FF0000"/>
                </a:solidFill>
              </a:rPr>
              <a:t>prog</a:t>
            </a:r>
            <a:r>
              <a:rPr lang="it-IT" dirty="0" smtClean="0">
                <a:solidFill>
                  <a:srgbClr val="FF0000"/>
                </a:solidFill>
              </a:rPr>
              <a:t>/</a:t>
            </a:r>
            <a:r>
              <a:rPr lang="it-IT" dirty="0" err="1" smtClean="0">
                <a:solidFill>
                  <a:srgbClr val="FF0000"/>
                </a:solidFill>
              </a:rPr>
              <a:t>hwrp</a:t>
            </a:r>
            <a:r>
              <a:rPr lang="it-IT" dirty="0" smtClean="0">
                <a:solidFill>
                  <a:srgbClr val="FF0000"/>
                </a:solidFill>
              </a:rPr>
              <a:t>/</a:t>
            </a:r>
            <a:r>
              <a:rPr lang="it-IT" dirty="0" err="1" smtClean="0">
                <a:solidFill>
                  <a:srgbClr val="FF0000"/>
                </a:solidFill>
              </a:rPr>
              <a:t>chy</a:t>
            </a:r>
            <a:r>
              <a:rPr lang="it-IT" dirty="0" smtClean="0">
                <a:solidFill>
                  <a:srgbClr val="FF0000"/>
                </a:solidFill>
              </a:rPr>
              <a:t>/</a:t>
            </a:r>
            <a:r>
              <a:rPr lang="it-IT" dirty="0" err="1" smtClean="0">
                <a:solidFill>
                  <a:srgbClr val="FF0000"/>
                </a:solidFill>
              </a:rPr>
              <a:t>whos</a:t>
            </a:r>
            <a:r>
              <a:rPr lang="it-IT" dirty="0" smtClean="0">
                <a:solidFill>
                  <a:srgbClr val="FF0000"/>
                </a:solidFill>
              </a:rPr>
              <a:t>/</a:t>
            </a:r>
            <a:r>
              <a:rPr lang="it-IT" dirty="0" err="1" smtClean="0">
                <a:solidFill>
                  <a:srgbClr val="FF0000"/>
                </a:solidFill>
              </a:rPr>
              <a:t>documents</a:t>
            </a:r>
            <a:r>
              <a:rPr lang="it-IT" dirty="0" smtClean="0">
                <a:solidFill>
                  <a:srgbClr val="FF0000"/>
                </a:solidFill>
              </a:rPr>
              <a:t>/WHOS_Phase-II_Initial_Implementation_Plan.pdf</a:t>
            </a:r>
            <a:endParaRPr lang="it-IT" dirty="0">
              <a:solidFill>
                <a:srgbClr val="FF000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218875" y="365125"/>
            <a:ext cx="8925000" cy="1325600"/>
          </a:xfrm>
          <a:prstGeom prst="rect">
            <a:avLst/>
          </a:prstGeom>
        </p:spPr>
        <p:txBody>
          <a:bodyPr spcFirstLastPara="1" vert="horz" wrap="square" lIns="121900" tIns="121900" rIns="121900" bIns="121900" rtlCol="0" anchor="ctr" anchorCtr="0">
            <a:noAutofit/>
          </a:bodyPr>
          <a:lstStyle/>
          <a:p>
            <a:pPr>
              <a:spcBef>
                <a:spcPts val="0"/>
              </a:spcBef>
            </a:pPr>
            <a:r>
              <a:rPr lang="en" dirty="0" smtClean="0"/>
              <a:t>Tethys </a:t>
            </a:r>
            <a:r>
              <a:rPr lang="en" dirty="0"/>
              <a:t>GRACE App</a:t>
            </a:r>
            <a:endParaRPr dirty="0"/>
          </a:p>
        </p:txBody>
      </p:sp>
      <p:pic>
        <p:nvPicPr>
          <p:cNvPr id="293" name="Shape 293"/>
          <p:cNvPicPr preferRelativeResize="0"/>
          <p:nvPr/>
        </p:nvPicPr>
        <p:blipFill>
          <a:blip r:embed="rId3">
            <a:alphaModFix/>
          </a:blip>
          <a:stretch>
            <a:fillRect/>
          </a:stretch>
        </p:blipFill>
        <p:spPr>
          <a:xfrm>
            <a:off x="2423476" y="1773101"/>
            <a:ext cx="6561099" cy="4678499"/>
          </a:xfrm>
          <a:prstGeom prst="rect">
            <a:avLst/>
          </a:prstGeom>
          <a:noFill/>
          <a:ln>
            <a:noFill/>
          </a:ln>
        </p:spPr>
      </p:pic>
      <p:sp>
        <p:nvSpPr>
          <p:cNvPr id="294" name="Shape 294"/>
          <p:cNvSpPr/>
          <p:nvPr/>
        </p:nvSpPr>
        <p:spPr>
          <a:xfrm>
            <a:off x="75050" y="3883500"/>
            <a:ext cx="2277000" cy="2786400"/>
          </a:xfrm>
          <a:prstGeom prst="wedgeRoundRectCallout">
            <a:avLst>
              <a:gd name="adj1" fmla="val 55787"/>
              <a:gd name="adj2" fmla="val -68941"/>
              <a:gd name="adj3" fmla="val 0"/>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95" name="Shape 295"/>
          <p:cNvPicPr preferRelativeResize="0"/>
          <p:nvPr/>
        </p:nvPicPr>
        <p:blipFill>
          <a:blip r:embed="rId4">
            <a:alphaModFix/>
          </a:blip>
          <a:stretch>
            <a:fillRect/>
          </a:stretch>
        </p:blipFill>
        <p:spPr>
          <a:xfrm>
            <a:off x="218851" y="4123254"/>
            <a:ext cx="1989375" cy="2306881"/>
          </a:xfrm>
          <a:prstGeom prst="rect">
            <a:avLst/>
          </a:prstGeom>
          <a:noFill/>
          <a:ln w="19050" cap="flat" cmpd="sng">
            <a:solidFill>
              <a:srgbClr val="999999"/>
            </a:solidFill>
            <a:prstDash val="solid"/>
            <a:round/>
            <a:headEnd type="none" w="sm" len="sm"/>
            <a:tailEnd type="none" w="sm" len="sm"/>
          </a:ln>
        </p:spPr>
      </p:pic>
      <p:sp>
        <p:nvSpPr>
          <p:cNvPr id="296" name="Shape 296"/>
          <p:cNvSpPr txBox="1"/>
          <p:nvPr/>
        </p:nvSpPr>
        <p:spPr>
          <a:xfrm>
            <a:off x="120900" y="1480033"/>
            <a:ext cx="2277000" cy="1992800"/>
          </a:xfrm>
          <a:prstGeom prst="rect">
            <a:avLst/>
          </a:prstGeom>
          <a:noFill/>
          <a:ln>
            <a:noFill/>
          </a:ln>
        </p:spPr>
        <p:txBody>
          <a:bodyPr spcFirstLastPara="1" wrap="square" lIns="121900" tIns="121900" rIns="121900" bIns="121900" anchor="t" anchorCtr="0">
            <a:noAutofit/>
          </a:bodyPr>
          <a:lstStyle/>
          <a:p>
            <a:r>
              <a:rPr lang="en" sz="2400"/>
              <a:t>- GRACE Data</a:t>
            </a:r>
            <a:endParaRPr sz="2400"/>
          </a:p>
          <a:p>
            <a:endParaRPr sz="2400"/>
          </a:p>
          <a:p>
            <a:r>
              <a:rPr lang="en" sz="2400"/>
              <a:t>- GLDAS Data</a:t>
            </a:r>
            <a:endParaRPr sz="2400"/>
          </a:p>
          <a:p>
            <a:endParaRPr sz="2400"/>
          </a:p>
          <a:p>
            <a:r>
              <a:rPr lang="en" sz="2400"/>
              <a:t>- Calculated Groundwater Data</a:t>
            </a:r>
            <a:endParaRPr sz="2400"/>
          </a:p>
        </p:txBody>
      </p:sp>
    </p:spTree>
    <p:extLst>
      <p:ext uri="{BB962C8B-B14F-4D97-AF65-F5344CB8AC3E}">
        <p14:creationId xmlns:p14="http://schemas.microsoft.com/office/powerpoint/2010/main" xmlns="" val="1643865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ext Box 6"/>
          <p:cNvSpPr txBox="1">
            <a:spLocks noChangeArrowheads="1"/>
          </p:cNvSpPr>
          <p:nvPr/>
        </p:nvSpPr>
        <p:spPr bwMode="auto">
          <a:xfrm>
            <a:off x="1619250" y="2420938"/>
            <a:ext cx="3960813" cy="457200"/>
          </a:xfrm>
          <a:prstGeom prst="rect">
            <a:avLst/>
          </a:prstGeom>
          <a:noFill/>
          <a:ln w="9525">
            <a:noFill/>
            <a:miter lim="800000"/>
            <a:headEnd/>
            <a:tailEnd/>
          </a:ln>
          <a:effectLst/>
        </p:spPr>
        <p:txBody>
          <a:bodyPr>
            <a:prstTxWarp prst="textNoShape">
              <a:avLst/>
            </a:prstTxWarp>
            <a:spAutoFit/>
          </a:bodyPr>
          <a:lstStyle/>
          <a:p>
            <a:pPr>
              <a:buFont typeface="Wingdings" charset="2"/>
              <a:buChar char="§"/>
            </a:pPr>
            <a:endParaRPr lang="en-US"/>
          </a:p>
        </p:txBody>
      </p:sp>
      <p:pic>
        <p:nvPicPr>
          <p:cNvPr id="19" name="Picture 18" descr="structure_WMO_en.gif"/>
          <p:cNvPicPr>
            <a:picLocks noChangeAspect="1"/>
          </p:cNvPicPr>
          <p:nvPr/>
        </p:nvPicPr>
        <p:blipFill>
          <a:blip r:embed="rId2" cstate="print"/>
          <a:stretch>
            <a:fillRect/>
          </a:stretch>
        </p:blipFill>
        <p:spPr>
          <a:xfrm>
            <a:off x="1405672" y="0"/>
            <a:ext cx="7270784" cy="6858000"/>
          </a:xfrm>
          <a:prstGeom prst="rect">
            <a:avLst/>
          </a:prstGeom>
        </p:spPr>
      </p:pic>
      <p:sp>
        <p:nvSpPr>
          <p:cNvPr id="20" name="Left Arrow 19"/>
          <p:cNvSpPr/>
          <p:nvPr/>
        </p:nvSpPr>
        <p:spPr>
          <a:xfrm>
            <a:off x="8244408" y="2085038"/>
            <a:ext cx="759336" cy="388075"/>
          </a:xfrm>
          <a:prstGeom prst="leftArrow">
            <a:avLst>
              <a:gd name="adj1" fmla="val 50000"/>
              <a:gd name="adj2" fmla="val 51378"/>
            </a:avLst>
          </a:prstGeom>
          <a:solidFill>
            <a:srgbClr val="FFFF00"/>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srcRect/>
          <a:stretch>
            <a:fillRect/>
          </a:stretch>
        </p:blipFill>
        <p:spPr bwMode="auto">
          <a:xfrm>
            <a:off x="1893196" y="313837"/>
            <a:ext cx="5834128" cy="60684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6588" y="4763724"/>
            <a:ext cx="5716536" cy="14984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WMO EC-70</a:t>
            </a:r>
          </a:p>
          <a:p>
            <a:r>
              <a:rPr lang="en-US" sz="2800" dirty="0">
                <a:solidFill>
                  <a:schemeClr val="bg1"/>
                </a:solidFill>
              </a:rPr>
              <a:t>Geneva, 20-29 June 2018</a:t>
            </a:r>
          </a:p>
        </p:txBody>
      </p:sp>
      <p:sp>
        <p:nvSpPr>
          <p:cNvPr id="9" name="Title 1">
            <a:extLst>
              <a:ext uri="{FF2B5EF4-FFF2-40B4-BE49-F238E27FC236}">
                <a16:creationId xmlns="" xmlns:a16="http://schemas.microsoft.com/office/drawing/2014/main" id="{D74C6A1C-D917-AE43-A67A-2079F70A5850}"/>
              </a:ext>
            </a:extLst>
          </p:cNvPr>
          <p:cNvSpPr txBox="1">
            <a:spLocks/>
          </p:cNvSpPr>
          <p:nvPr/>
        </p:nvSpPr>
        <p:spPr>
          <a:xfrm>
            <a:off x="0" y="353598"/>
            <a:ext cx="9143999" cy="70836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dirty="0">
                <a:solidFill>
                  <a:schemeClr val="bg1"/>
                </a:solidFill>
              </a:rPr>
              <a:t>Objectives of CBR</a:t>
            </a:r>
          </a:p>
        </p:txBody>
      </p:sp>
      <p:sp>
        <p:nvSpPr>
          <p:cNvPr id="10" name="Rectangle 9">
            <a:extLst>
              <a:ext uri="{FF2B5EF4-FFF2-40B4-BE49-F238E27FC236}">
                <a16:creationId xmlns="" xmlns:a16="http://schemas.microsoft.com/office/drawing/2014/main" id="{537A1320-7BC6-2642-9CD9-3C819B9EE7E8}"/>
              </a:ext>
            </a:extLst>
          </p:cNvPr>
          <p:cNvSpPr/>
          <p:nvPr/>
        </p:nvSpPr>
        <p:spPr>
          <a:xfrm>
            <a:off x="0" y="0"/>
            <a:ext cx="9143999" cy="1144314"/>
          </a:xfrm>
          <a:prstGeom prst="rect">
            <a:avLst/>
          </a:prstGeom>
          <a:solidFill>
            <a:srgbClr val="1352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B9912706-F9F5-C347-ABEE-C688F19E3F5C}"/>
              </a:ext>
            </a:extLst>
          </p:cNvPr>
          <p:cNvSpPr/>
          <p:nvPr/>
        </p:nvSpPr>
        <p:spPr>
          <a:xfrm>
            <a:off x="-1" y="217983"/>
            <a:ext cx="9143999" cy="661720"/>
          </a:xfrm>
          <a:prstGeom prst="rect">
            <a:avLst/>
          </a:prstGeom>
        </p:spPr>
        <p:txBody>
          <a:bodyPr wrap="square">
            <a:spAutoFit/>
          </a:bodyPr>
          <a:lstStyle/>
          <a:p>
            <a:pPr algn="ctr"/>
            <a:r>
              <a:rPr lang="en-US" sz="3700" b="1" dirty="0">
                <a:solidFill>
                  <a:schemeClr val="bg1"/>
                </a:solidFill>
              </a:rPr>
              <a:t>WMO Strategic Operating Plan</a:t>
            </a:r>
            <a:endParaRPr lang="en-US" sz="3700" dirty="0"/>
          </a:p>
        </p:txBody>
      </p:sp>
      <p:pic>
        <p:nvPicPr>
          <p:cNvPr id="6" name="Picture 5">
            <a:extLst>
              <a:ext uri="{FF2B5EF4-FFF2-40B4-BE49-F238E27FC236}">
                <a16:creationId xmlns="" xmlns:a16="http://schemas.microsoft.com/office/drawing/2014/main" id="{DF66FBF6-CD74-EF49-B6D5-F57B52AB6CB3}"/>
              </a:ext>
            </a:extLst>
          </p:cNvPr>
          <p:cNvPicPr>
            <a:picLocks noChangeAspect="1"/>
          </p:cNvPicPr>
          <p:nvPr/>
        </p:nvPicPr>
        <p:blipFill>
          <a:blip r:embed="rId2"/>
          <a:stretch>
            <a:fillRect/>
          </a:stretch>
        </p:blipFill>
        <p:spPr>
          <a:xfrm>
            <a:off x="245094" y="1197576"/>
            <a:ext cx="8808413" cy="5660424"/>
          </a:xfrm>
          <a:prstGeom prst="rect">
            <a:avLst/>
          </a:prstGeom>
        </p:spPr>
      </p:pic>
    </p:spTree>
    <p:extLst>
      <p:ext uri="{BB962C8B-B14F-4D97-AF65-F5344CB8AC3E}">
        <p14:creationId xmlns:p14="http://schemas.microsoft.com/office/powerpoint/2010/main" xmlns="" val="452617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 xmlns:a16="http://schemas.microsoft.com/office/drawing/2014/main" id="{B96F3E46-E5D4-C842-8F0D-D84EC585D88A}"/>
              </a:ext>
            </a:extLst>
          </p:cNvPr>
          <p:cNvSpPr/>
          <p:nvPr/>
        </p:nvSpPr>
        <p:spPr>
          <a:xfrm>
            <a:off x="2443141" y="2178137"/>
            <a:ext cx="6575164" cy="3789408"/>
          </a:xfrm>
          <a:prstGeom prst="roundRect">
            <a:avLst/>
          </a:prstGeom>
          <a:solidFill>
            <a:schemeClr val="tx2">
              <a:lumMod val="60000"/>
              <a:lumOff val="40000"/>
            </a:schemeClr>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endParaRPr lang="en-US" sz="2000" b="1" dirty="0">
              <a:solidFill>
                <a:prstClr val="white"/>
              </a:solidFill>
            </a:endParaRPr>
          </a:p>
          <a:p>
            <a:pPr algn="r" defTabSz="457200"/>
            <a:r>
              <a:rPr lang="en-US" sz="2000" b="1" dirty="0">
                <a:solidFill>
                  <a:srgbClr val="002060"/>
                </a:solidFill>
              </a:rPr>
              <a:t>Long-Term Goal 5: </a:t>
            </a:r>
          </a:p>
          <a:p>
            <a:pPr algn="r" defTabSz="457200"/>
            <a:r>
              <a:rPr lang="en-US" sz="2000" b="1" dirty="0">
                <a:solidFill>
                  <a:srgbClr val="002060"/>
                </a:solidFill>
              </a:rPr>
              <a:t>Governance</a:t>
            </a:r>
          </a:p>
        </p:txBody>
      </p:sp>
      <p:sp>
        <p:nvSpPr>
          <p:cNvPr id="30" name="Rectangle 29">
            <a:extLst>
              <a:ext uri="{FF2B5EF4-FFF2-40B4-BE49-F238E27FC236}">
                <a16:creationId xmlns="" xmlns:a16="http://schemas.microsoft.com/office/drawing/2014/main" id="{1EC2CC1B-6DF2-C947-80AB-F3F2DD994F06}"/>
              </a:ext>
            </a:extLst>
          </p:cNvPr>
          <p:cNvSpPr/>
          <p:nvPr/>
        </p:nvSpPr>
        <p:spPr>
          <a:xfrm>
            <a:off x="0" y="-23314"/>
            <a:ext cx="9143999" cy="1507948"/>
          </a:xfrm>
          <a:prstGeom prst="rect">
            <a:avLst/>
          </a:prstGeom>
          <a:solidFill>
            <a:srgbClr val="1352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951173EC-0EDF-8643-8FAD-AB4AA6036761}"/>
              </a:ext>
            </a:extLst>
          </p:cNvPr>
          <p:cNvSpPr txBox="1">
            <a:spLocks/>
          </p:cNvSpPr>
          <p:nvPr/>
        </p:nvSpPr>
        <p:spPr>
          <a:xfrm>
            <a:off x="242887" y="301160"/>
            <a:ext cx="8643937" cy="70836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dirty="0">
                <a:solidFill>
                  <a:schemeClr val="bg1"/>
                </a:solidFill>
              </a:rPr>
              <a:t>Alignment of WMO Structure</a:t>
            </a:r>
          </a:p>
        </p:txBody>
      </p:sp>
      <p:sp>
        <p:nvSpPr>
          <p:cNvPr id="20" name="Rounded Rectangle 19">
            <a:extLst>
              <a:ext uri="{FF2B5EF4-FFF2-40B4-BE49-F238E27FC236}">
                <a16:creationId xmlns="" xmlns:a16="http://schemas.microsoft.com/office/drawing/2014/main" id="{79157B6B-E290-3C4D-B832-4F2679E2C6F9}"/>
              </a:ext>
            </a:extLst>
          </p:cNvPr>
          <p:cNvSpPr/>
          <p:nvPr/>
        </p:nvSpPr>
        <p:spPr>
          <a:xfrm rot="16200000">
            <a:off x="7439388" y="1548319"/>
            <a:ext cx="637134" cy="2129740"/>
          </a:xfrm>
          <a:prstGeom prst="roundRect">
            <a:avLst/>
          </a:prstGeom>
          <a:solidFill>
            <a:srgbClr val="76B9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b="1" dirty="0">
                <a:solidFill>
                  <a:srgbClr val="002060"/>
                </a:solidFill>
              </a:rPr>
              <a:t>Policy Advisory Committee </a:t>
            </a:r>
            <a:endParaRPr lang="en-US" sz="1000" dirty="0">
              <a:solidFill>
                <a:srgbClr val="002060"/>
              </a:solidFill>
            </a:endParaRPr>
          </a:p>
        </p:txBody>
      </p:sp>
      <p:sp>
        <p:nvSpPr>
          <p:cNvPr id="22" name="Rounded Rectangle 21">
            <a:extLst>
              <a:ext uri="{FF2B5EF4-FFF2-40B4-BE49-F238E27FC236}">
                <a16:creationId xmlns="" xmlns:a16="http://schemas.microsoft.com/office/drawing/2014/main" id="{6AA15702-AF92-E845-A620-C5936ACAE5D7}"/>
              </a:ext>
            </a:extLst>
          </p:cNvPr>
          <p:cNvSpPr/>
          <p:nvPr/>
        </p:nvSpPr>
        <p:spPr>
          <a:xfrm>
            <a:off x="6693085" y="4264976"/>
            <a:ext cx="2133600" cy="651473"/>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Scientific Advisory Panel</a:t>
            </a:r>
            <a:endParaRPr lang="en-US" sz="2000" dirty="0">
              <a:solidFill>
                <a:srgbClr val="002060"/>
              </a:solidFill>
            </a:endParaRPr>
          </a:p>
        </p:txBody>
      </p:sp>
      <p:sp>
        <p:nvSpPr>
          <p:cNvPr id="28" name="TextBox 27">
            <a:extLst>
              <a:ext uri="{FF2B5EF4-FFF2-40B4-BE49-F238E27FC236}">
                <a16:creationId xmlns="" xmlns:a16="http://schemas.microsoft.com/office/drawing/2014/main" id="{381E6B1B-18AD-4944-ABE5-6A4C9B36C250}"/>
              </a:ext>
            </a:extLst>
          </p:cNvPr>
          <p:cNvSpPr txBox="1"/>
          <p:nvPr/>
        </p:nvSpPr>
        <p:spPr>
          <a:xfrm>
            <a:off x="6407685" y="1484634"/>
            <a:ext cx="2705492" cy="707886"/>
          </a:xfrm>
          <a:prstGeom prst="rect">
            <a:avLst/>
          </a:prstGeom>
          <a:noFill/>
        </p:spPr>
        <p:txBody>
          <a:bodyPr wrap="square" rtlCol="0">
            <a:spAutoFit/>
          </a:bodyPr>
          <a:lstStyle/>
          <a:p>
            <a:pPr algn="ctr"/>
            <a:r>
              <a:rPr lang="en-US" sz="2000" b="1" dirty="0">
                <a:solidFill>
                  <a:srgbClr val="002060"/>
                </a:solidFill>
              </a:rPr>
              <a:t>Policy, coordination, integration, foresight</a:t>
            </a:r>
          </a:p>
        </p:txBody>
      </p:sp>
      <p:sp>
        <p:nvSpPr>
          <p:cNvPr id="31" name="Rounded Rectangle 30">
            <a:extLst>
              <a:ext uri="{FF2B5EF4-FFF2-40B4-BE49-F238E27FC236}">
                <a16:creationId xmlns="" xmlns:a16="http://schemas.microsoft.com/office/drawing/2014/main" id="{258E298E-50B8-6047-ABA9-B033827CD470}"/>
              </a:ext>
            </a:extLst>
          </p:cNvPr>
          <p:cNvSpPr/>
          <p:nvPr/>
        </p:nvSpPr>
        <p:spPr>
          <a:xfrm>
            <a:off x="205322" y="2294621"/>
            <a:ext cx="2135080" cy="637136"/>
          </a:xfrm>
          <a:prstGeom prst="roundRect">
            <a:avLst/>
          </a:prstGeom>
          <a:solidFill>
            <a:schemeClr val="tx2">
              <a:lumMod val="60000"/>
              <a:lumOff val="40000"/>
            </a:schemeClr>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rgbClr val="002060"/>
                </a:solidFill>
              </a:rPr>
              <a:t>Long-Term </a:t>
            </a:r>
            <a:br>
              <a:rPr lang="en-US" sz="2000" b="1" dirty="0">
                <a:solidFill>
                  <a:srgbClr val="002060"/>
                </a:solidFill>
              </a:rPr>
            </a:br>
            <a:r>
              <a:rPr lang="en-US" sz="2000" b="1" dirty="0">
                <a:solidFill>
                  <a:srgbClr val="002060"/>
                </a:solidFill>
              </a:rPr>
              <a:t>Goal 1: Services</a:t>
            </a:r>
          </a:p>
        </p:txBody>
      </p:sp>
      <p:sp>
        <p:nvSpPr>
          <p:cNvPr id="32" name="Rounded Rectangle 31">
            <a:extLst>
              <a:ext uri="{FF2B5EF4-FFF2-40B4-BE49-F238E27FC236}">
                <a16:creationId xmlns="" xmlns:a16="http://schemas.microsoft.com/office/drawing/2014/main" id="{E539494F-67D0-3544-9128-255DE51BCD8F}"/>
              </a:ext>
            </a:extLst>
          </p:cNvPr>
          <p:cNvSpPr/>
          <p:nvPr/>
        </p:nvSpPr>
        <p:spPr>
          <a:xfrm>
            <a:off x="205322" y="3168101"/>
            <a:ext cx="2135080" cy="657857"/>
          </a:xfrm>
          <a:prstGeom prst="roundRect">
            <a:avLst/>
          </a:prstGeom>
          <a:solidFill>
            <a:schemeClr val="tx2">
              <a:lumMod val="60000"/>
              <a:lumOff val="40000"/>
            </a:schemeClr>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rgbClr val="002060"/>
                </a:solidFill>
              </a:rPr>
              <a:t>Long-Term </a:t>
            </a:r>
          </a:p>
          <a:p>
            <a:pPr algn="ctr" defTabSz="457200"/>
            <a:r>
              <a:rPr lang="en-US" sz="2000" b="1" dirty="0">
                <a:solidFill>
                  <a:srgbClr val="002060"/>
                </a:solidFill>
              </a:rPr>
              <a:t>Goal 2: Systems</a:t>
            </a:r>
          </a:p>
        </p:txBody>
      </p:sp>
      <p:sp>
        <p:nvSpPr>
          <p:cNvPr id="33" name="Rounded Rectangle 32">
            <a:extLst>
              <a:ext uri="{FF2B5EF4-FFF2-40B4-BE49-F238E27FC236}">
                <a16:creationId xmlns="" xmlns:a16="http://schemas.microsoft.com/office/drawing/2014/main" id="{6A7FAAF2-B05D-D24C-8905-45B352E5E6DF}"/>
              </a:ext>
            </a:extLst>
          </p:cNvPr>
          <p:cNvSpPr/>
          <p:nvPr/>
        </p:nvSpPr>
        <p:spPr>
          <a:xfrm>
            <a:off x="205322" y="4062302"/>
            <a:ext cx="2135080" cy="673223"/>
          </a:xfrm>
          <a:prstGeom prst="roundRect">
            <a:avLst/>
          </a:prstGeom>
          <a:solidFill>
            <a:schemeClr val="tx2">
              <a:lumMod val="60000"/>
              <a:lumOff val="40000"/>
            </a:schemeClr>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rgbClr val="002060"/>
                </a:solidFill>
              </a:rPr>
              <a:t>Long-Term </a:t>
            </a:r>
          </a:p>
          <a:p>
            <a:pPr algn="ctr" defTabSz="457200"/>
            <a:r>
              <a:rPr lang="en-US" sz="2000" b="1" dirty="0">
                <a:solidFill>
                  <a:srgbClr val="002060"/>
                </a:solidFill>
              </a:rPr>
              <a:t>Goal 3: Science</a:t>
            </a:r>
          </a:p>
        </p:txBody>
      </p:sp>
      <p:sp>
        <p:nvSpPr>
          <p:cNvPr id="37" name="TextBox 36">
            <a:extLst>
              <a:ext uri="{FF2B5EF4-FFF2-40B4-BE49-F238E27FC236}">
                <a16:creationId xmlns="" xmlns:a16="http://schemas.microsoft.com/office/drawing/2014/main" id="{058DD2D4-148B-434A-90E2-FD91A8D4BD5C}"/>
              </a:ext>
            </a:extLst>
          </p:cNvPr>
          <p:cNvSpPr txBox="1"/>
          <p:nvPr/>
        </p:nvSpPr>
        <p:spPr>
          <a:xfrm>
            <a:off x="431088" y="1585876"/>
            <a:ext cx="1632242" cy="400110"/>
          </a:xfrm>
          <a:prstGeom prst="rect">
            <a:avLst/>
          </a:prstGeom>
          <a:noFill/>
        </p:spPr>
        <p:txBody>
          <a:bodyPr wrap="none" rtlCol="0">
            <a:spAutoFit/>
          </a:bodyPr>
          <a:lstStyle/>
          <a:p>
            <a:pPr defTabSz="457200"/>
            <a:r>
              <a:rPr lang="en-US" sz="2000" b="1" dirty="0">
                <a:solidFill>
                  <a:srgbClr val="002060"/>
                </a:solidFill>
              </a:rPr>
              <a:t>Strategic Plan</a:t>
            </a:r>
          </a:p>
        </p:txBody>
      </p:sp>
      <p:sp>
        <p:nvSpPr>
          <p:cNvPr id="38" name="TextBox 37">
            <a:extLst>
              <a:ext uri="{FF2B5EF4-FFF2-40B4-BE49-F238E27FC236}">
                <a16:creationId xmlns="" xmlns:a16="http://schemas.microsoft.com/office/drawing/2014/main" id="{3A4571B0-E1B2-F84E-B640-610DE7C377E4}"/>
              </a:ext>
            </a:extLst>
          </p:cNvPr>
          <p:cNvSpPr txBox="1"/>
          <p:nvPr/>
        </p:nvSpPr>
        <p:spPr>
          <a:xfrm>
            <a:off x="2551681" y="1585876"/>
            <a:ext cx="3753264" cy="400110"/>
          </a:xfrm>
          <a:prstGeom prst="rect">
            <a:avLst/>
          </a:prstGeom>
          <a:noFill/>
        </p:spPr>
        <p:txBody>
          <a:bodyPr wrap="square" rtlCol="0">
            <a:spAutoFit/>
          </a:bodyPr>
          <a:lstStyle/>
          <a:p>
            <a:pPr algn="ctr" defTabSz="457200"/>
            <a:r>
              <a:rPr lang="en-US" sz="2000" b="1" dirty="0">
                <a:solidFill>
                  <a:srgbClr val="002060"/>
                </a:solidFill>
              </a:rPr>
              <a:t>Global lead/regional expertise</a:t>
            </a:r>
          </a:p>
        </p:txBody>
      </p:sp>
      <p:sp>
        <p:nvSpPr>
          <p:cNvPr id="39" name="Rounded Rectangle 38">
            <a:extLst>
              <a:ext uri="{FF2B5EF4-FFF2-40B4-BE49-F238E27FC236}">
                <a16:creationId xmlns="" xmlns:a16="http://schemas.microsoft.com/office/drawing/2014/main" id="{1208C31D-B789-3D47-B9D5-E679F2B6C72E}"/>
              </a:ext>
            </a:extLst>
          </p:cNvPr>
          <p:cNvSpPr/>
          <p:nvPr/>
        </p:nvSpPr>
        <p:spPr>
          <a:xfrm>
            <a:off x="205322" y="4971870"/>
            <a:ext cx="2135080" cy="673223"/>
          </a:xfrm>
          <a:prstGeom prst="roundRect">
            <a:avLst/>
          </a:prstGeom>
          <a:solidFill>
            <a:schemeClr val="tx2">
              <a:lumMod val="60000"/>
              <a:lumOff val="40000"/>
            </a:schemeClr>
          </a:solidFill>
          <a:ln>
            <a:solidFill>
              <a:schemeClr val="tx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rgbClr val="002060"/>
                </a:solidFill>
              </a:rPr>
              <a:t>Long-Term </a:t>
            </a:r>
          </a:p>
          <a:p>
            <a:pPr algn="ctr" defTabSz="457200"/>
            <a:r>
              <a:rPr lang="en-US" sz="2000" b="1" dirty="0">
                <a:solidFill>
                  <a:srgbClr val="002060"/>
                </a:solidFill>
              </a:rPr>
              <a:t>Goal 4: Capacity</a:t>
            </a:r>
          </a:p>
        </p:txBody>
      </p:sp>
      <p:sp>
        <p:nvSpPr>
          <p:cNvPr id="40" name="Rounded Rectangle 39">
            <a:extLst>
              <a:ext uri="{FF2B5EF4-FFF2-40B4-BE49-F238E27FC236}">
                <a16:creationId xmlns="" xmlns:a16="http://schemas.microsoft.com/office/drawing/2014/main" id="{2EE4B4FB-10F8-1146-83A2-9FC1A345B23C}"/>
              </a:ext>
            </a:extLst>
          </p:cNvPr>
          <p:cNvSpPr/>
          <p:nvPr/>
        </p:nvSpPr>
        <p:spPr>
          <a:xfrm>
            <a:off x="2656188" y="4971870"/>
            <a:ext cx="2135080" cy="640344"/>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rgbClr val="002060"/>
                </a:solidFill>
              </a:rPr>
              <a:t>Regional Associations</a:t>
            </a:r>
          </a:p>
        </p:txBody>
      </p:sp>
      <p:sp>
        <p:nvSpPr>
          <p:cNvPr id="41" name="Rounded Rectangle 40">
            <a:extLst>
              <a:ext uri="{FF2B5EF4-FFF2-40B4-BE49-F238E27FC236}">
                <a16:creationId xmlns="" xmlns:a16="http://schemas.microsoft.com/office/drawing/2014/main" id="{0B0AE8B3-9A9B-9F41-9AC6-43375D56802D}"/>
              </a:ext>
            </a:extLst>
          </p:cNvPr>
          <p:cNvSpPr/>
          <p:nvPr/>
        </p:nvSpPr>
        <p:spPr>
          <a:xfrm rot="16200000">
            <a:off x="3178084" y="1568486"/>
            <a:ext cx="2572126" cy="3894169"/>
          </a:xfrm>
          <a:prstGeom prst="roundRect">
            <a:avLst/>
          </a:prstGeom>
          <a:solidFill>
            <a:srgbClr val="76B9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r"/>
            <a:r>
              <a:rPr lang="en-US" sz="2400" b="1" dirty="0">
                <a:solidFill>
                  <a:srgbClr val="002060"/>
                </a:solidFill>
              </a:rPr>
              <a:t>                         </a:t>
            </a:r>
            <a:r>
              <a:rPr lang="en-US" sz="2000" b="1" dirty="0">
                <a:solidFill>
                  <a:srgbClr val="002060"/>
                </a:solidFill>
              </a:rPr>
              <a:t>Technical</a:t>
            </a:r>
          </a:p>
          <a:p>
            <a:pPr algn="r"/>
            <a:r>
              <a:rPr lang="en-US" sz="2000" b="1" dirty="0">
                <a:solidFill>
                  <a:srgbClr val="002060"/>
                </a:solidFill>
              </a:rPr>
              <a:t>Coordination </a:t>
            </a:r>
          </a:p>
          <a:p>
            <a:pPr algn="r"/>
            <a:r>
              <a:rPr lang="en-US" sz="2000" b="1" dirty="0">
                <a:solidFill>
                  <a:srgbClr val="002060"/>
                </a:solidFill>
              </a:rPr>
              <a:t>Committee</a:t>
            </a:r>
          </a:p>
          <a:p>
            <a:pPr algn="r"/>
            <a:endParaRPr lang="en-US" sz="1200" dirty="0">
              <a:solidFill>
                <a:srgbClr val="002060"/>
              </a:solidFill>
            </a:endParaRPr>
          </a:p>
        </p:txBody>
      </p:sp>
      <p:sp>
        <p:nvSpPr>
          <p:cNvPr id="34" name="Rounded Rectangle 33">
            <a:extLst>
              <a:ext uri="{FF2B5EF4-FFF2-40B4-BE49-F238E27FC236}">
                <a16:creationId xmlns="" xmlns:a16="http://schemas.microsoft.com/office/drawing/2014/main" id="{A47D40AC-03B6-AD45-A0BB-F4E581FEC65D}"/>
              </a:ext>
            </a:extLst>
          </p:cNvPr>
          <p:cNvSpPr/>
          <p:nvPr/>
        </p:nvSpPr>
        <p:spPr>
          <a:xfrm>
            <a:off x="2663303" y="2294621"/>
            <a:ext cx="2135080" cy="640344"/>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Commission for </a:t>
            </a:r>
            <a:r>
              <a:rPr lang="en-US" sz="2000" b="1" dirty="0" smtClean="0">
                <a:solidFill>
                  <a:srgbClr val="002060"/>
                </a:solidFill>
              </a:rPr>
              <a:t>Services</a:t>
            </a:r>
            <a:endParaRPr lang="en-US" sz="2000" b="1" dirty="0">
              <a:solidFill>
                <a:srgbClr val="002060"/>
              </a:solidFill>
            </a:endParaRPr>
          </a:p>
        </p:txBody>
      </p:sp>
      <p:sp>
        <p:nvSpPr>
          <p:cNvPr id="35" name="Rounded Rectangle 34">
            <a:extLst>
              <a:ext uri="{FF2B5EF4-FFF2-40B4-BE49-F238E27FC236}">
                <a16:creationId xmlns="" xmlns:a16="http://schemas.microsoft.com/office/drawing/2014/main" id="{A7762B1B-F282-9C4D-A5B3-F18BBC5590F7}"/>
              </a:ext>
            </a:extLst>
          </p:cNvPr>
          <p:cNvSpPr/>
          <p:nvPr/>
        </p:nvSpPr>
        <p:spPr>
          <a:xfrm>
            <a:off x="2663303" y="3168101"/>
            <a:ext cx="2127965" cy="657857"/>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Commission for </a:t>
            </a:r>
            <a:r>
              <a:rPr lang="en-US" sz="2000" b="1" dirty="0" smtClean="0">
                <a:solidFill>
                  <a:srgbClr val="002060"/>
                </a:solidFill>
              </a:rPr>
              <a:t>Infrastructures</a:t>
            </a:r>
            <a:endParaRPr lang="en-US" sz="2000" b="1" dirty="0">
              <a:solidFill>
                <a:srgbClr val="002060"/>
              </a:solidFill>
            </a:endParaRPr>
          </a:p>
        </p:txBody>
      </p:sp>
      <p:sp>
        <p:nvSpPr>
          <p:cNvPr id="36" name="Rounded Rectangle 35">
            <a:extLst>
              <a:ext uri="{FF2B5EF4-FFF2-40B4-BE49-F238E27FC236}">
                <a16:creationId xmlns="" xmlns:a16="http://schemas.microsoft.com/office/drawing/2014/main" id="{43FDD498-66E5-3E4C-8DEE-440490205214}"/>
              </a:ext>
            </a:extLst>
          </p:cNvPr>
          <p:cNvSpPr/>
          <p:nvPr/>
        </p:nvSpPr>
        <p:spPr>
          <a:xfrm>
            <a:off x="2662316" y="4062302"/>
            <a:ext cx="2128952" cy="673223"/>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rgbClr val="002060"/>
                </a:solidFill>
              </a:rPr>
              <a:t>Research Board</a:t>
            </a:r>
          </a:p>
        </p:txBody>
      </p:sp>
      <p:sp>
        <p:nvSpPr>
          <p:cNvPr id="42" name="Rounded Rectangle 41">
            <a:extLst>
              <a:ext uri="{FF2B5EF4-FFF2-40B4-BE49-F238E27FC236}">
                <a16:creationId xmlns="" xmlns:a16="http://schemas.microsoft.com/office/drawing/2014/main" id="{F2789E4A-C9F2-D641-8E75-375891E99703}"/>
              </a:ext>
            </a:extLst>
          </p:cNvPr>
          <p:cNvSpPr/>
          <p:nvPr/>
        </p:nvSpPr>
        <p:spPr>
          <a:xfrm>
            <a:off x="4153839" y="6111381"/>
            <a:ext cx="623605" cy="263194"/>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000" b="1" dirty="0">
              <a:solidFill>
                <a:prstClr val="white"/>
              </a:solidFill>
            </a:endParaRPr>
          </a:p>
        </p:txBody>
      </p:sp>
      <p:sp>
        <p:nvSpPr>
          <p:cNvPr id="6" name="TextBox 5">
            <a:extLst>
              <a:ext uri="{FF2B5EF4-FFF2-40B4-BE49-F238E27FC236}">
                <a16:creationId xmlns="" xmlns:a16="http://schemas.microsoft.com/office/drawing/2014/main" id="{4E3AA3F2-660C-1C4E-9FA7-C60E0A60BAA9}"/>
              </a:ext>
            </a:extLst>
          </p:cNvPr>
          <p:cNvSpPr txBox="1"/>
          <p:nvPr/>
        </p:nvSpPr>
        <p:spPr>
          <a:xfrm>
            <a:off x="4901938" y="6073292"/>
            <a:ext cx="4680041" cy="369332"/>
          </a:xfrm>
          <a:prstGeom prst="rect">
            <a:avLst/>
          </a:prstGeom>
          <a:noFill/>
        </p:spPr>
        <p:txBody>
          <a:bodyPr wrap="square" rtlCol="0">
            <a:spAutoFit/>
          </a:bodyPr>
          <a:lstStyle/>
          <a:p>
            <a:r>
              <a:rPr lang="en-US" dirty="0"/>
              <a:t>E-70C Recommendations to Congress</a:t>
            </a:r>
          </a:p>
        </p:txBody>
      </p:sp>
      <p:sp>
        <p:nvSpPr>
          <p:cNvPr id="43" name="Rounded Rectangle 42">
            <a:extLst>
              <a:ext uri="{FF2B5EF4-FFF2-40B4-BE49-F238E27FC236}">
                <a16:creationId xmlns="" xmlns:a16="http://schemas.microsoft.com/office/drawing/2014/main" id="{F8E78204-DCEB-C648-90E2-B62598CA3BDE}"/>
              </a:ext>
            </a:extLst>
          </p:cNvPr>
          <p:cNvSpPr/>
          <p:nvPr/>
        </p:nvSpPr>
        <p:spPr>
          <a:xfrm>
            <a:off x="6693085" y="3291010"/>
            <a:ext cx="2133600" cy="614712"/>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00" b="1" dirty="0">
                <a:solidFill>
                  <a:srgbClr val="002060"/>
                </a:solidFill>
              </a:rPr>
              <a:t>Joint WMO-IOC Committee for Oceanography and Meteorology</a:t>
            </a:r>
            <a:endParaRPr lang="en-US" sz="1300" dirty="0">
              <a:solidFill>
                <a:srgbClr val="002060"/>
              </a:solidFill>
            </a:endParaRPr>
          </a:p>
        </p:txBody>
      </p:sp>
      <p:pic>
        <p:nvPicPr>
          <p:cNvPr id="44" name="Picture 12" descr="Image result for ioc unesco logo background">
            <a:extLst>
              <a:ext uri="{FF2B5EF4-FFF2-40B4-BE49-F238E27FC236}">
                <a16:creationId xmlns="" xmlns:a16="http://schemas.microsoft.com/office/drawing/2014/main" id="{AF3F76FE-08B9-3B48-B537-4708028A971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03406" y="3659371"/>
            <a:ext cx="396716" cy="394811"/>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ounded Rectangle 23">
            <a:extLst>
              <a:ext uri="{FF2B5EF4-FFF2-40B4-BE49-F238E27FC236}">
                <a16:creationId xmlns="" xmlns:a16="http://schemas.microsoft.com/office/drawing/2014/main" id="{F32301B2-D9E2-8741-A6EF-FD87464AE73C}"/>
              </a:ext>
            </a:extLst>
          </p:cNvPr>
          <p:cNvSpPr/>
          <p:nvPr/>
        </p:nvSpPr>
        <p:spPr>
          <a:xfrm>
            <a:off x="4152344" y="6457496"/>
            <a:ext cx="623605" cy="263194"/>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000" b="1" dirty="0">
              <a:solidFill>
                <a:prstClr val="white"/>
              </a:solidFill>
            </a:endParaRPr>
          </a:p>
        </p:txBody>
      </p:sp>
      <p:sp>
        <p:nvSpPr>
          <p:cNvPr id="3" name="TextBox 2">
            <a:extLst>
              <a:ext uri="{FF2B5EF4-FFF2-40B4-BE49-F238E27FC236}">
                <a16:creationId xmlns="" xmlns:a16="http://schemas.microsoft.com/office/drawing/2014/main" id="{D6FE7C4C-BFEC-9C44-BDA4-C0FA20AC8CC6}"/>
              </a:ext>
            </a:extLst>
          </p:cNvPr>
          <p:cNvSpPr txBox="1"/>
          <p:nvPr/>
        </p:nvSpPr>
        <p:spPr>
          <a:xfrm>
            <a:off x="4900443" y="6374575"/>
            <a:ext cx="2113464" cy="369332"/>
          </a:xfrm>
          <a:prstGeom prst="rect">
            <a:avLst/>
          </a:prstGeom>
          <a:noFill/>
        </p:spPr>
        <p:txBody>
          <a:bodyPr wrap="none" rtlCol="0">
            <a:spAutoFit/>
          </a:bodyPr>
          <a:lstStyle/>
          <a:p>
            <a:r>
              <a:rPr lang="en-US" dirty="0"/>
              <a:t>Established by EC-70</a:t>
            </a:r>
          </a:p>
        </p:txBody>
      </p:sp>
    </p:spTree>
    <p:extLst>
      <p:ext uri="{BB962C8B-B14F-4D97-AF65-F5344CB8AC3E}">
        <p14:creationId xmlns:p14="http://schemas.microsoft.com/office/powerpoint/2010/main" xmlns="" val="3109466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30A5BB0-A97B-5445-BEF8-2EA8741F1DF5}"/>
              </a:ext>
            </a:extLst>
          </p:cNvPr>
          <p:cNvSpPr/>
          <p:nvPr/>
        </p:nvSpPr>
        <p:spPr>
          <a:xfrm>
            <a:off x="667" y="-3800"/>
            <a:ext cx="9143999" cy="1144314"/>
          </a:xfrm>
          <a:prstGeom prst="rect">
            <a:avLst/>
          </a:prstGeom>
          <a:solidFill>
            <a:srgbClr val="1352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 xmlns:a16="http://schemas.microsoft.com/office/drawing/2014/main" id="{E38F4589-B62C-9749-AB9B-EC24D21C9405}"/>
              </a:ext>
            </a:extLst>
          </p:cNvPr>
          <p:cNvSpPr txBox="1">
            <a:spLocks/>
          </p:cNvSpPr>
          <p:nvPr/>
        </p:nvSpPr>
        <p:spPr>
          <a:xfrm>
            <a:off x="121444" y="295211"/>
            <a:ext cx="8901112"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dirty="0" smtClean="0">
                <a:solidFill>
                  <a:schemeClr val="bg1"/>
                </a:solidFill>
              </a:rPr>
              <a:t>New Technical Commission structures</a:t>
            </a:r>
            <a:endParaRPr lang="en-US" sz="3700" b="1" dirty="0">
              <a:solidFill>
                <a:schemeClr val="bg1"/>
              </a:solidFill>
            </a:endParaRPr>
          </a:p>
        </p:txBody>
      </p:sp>
      <p:sp>
        <p:nvSpPr>
          <p:cNvPr id="4" name="Rectangle 3">
            <a:extLst>
              <a:ext uri="{FF2B5EF4-FFF2-40B4-BE49-F238E27FC236}">
                <a16:creationId xmlns="" xmlns:a16="http://schemas.microsoft.com/office/drawing/2014/main" id="{7A4152EA-3457-964C-8534-633110809F8C}"/>
              </a:ext>
            </a:extLst>
          </p:cNvPr>
          <p:cNvSpPr/>
          <p:nvPr/>
        </p:nvSpPr>
        <p:spPr>
          <a:xfrm>
            <a:off x="275573" y="1228394"/>
            <a:ext cx="8868427" cy="4832092"/>
          </a:xfrm>
          <a:prstGeom prst="rect">
            <a:avLst/>
          </a:prstGeom>
        </p:spPr>
        <p:txBody>
          <a:bodyPr wrap="square">
            <a:spAutoFit/>
          </a:bodyPr>
          <a:lstStyle/>
          <a:p>
            <a:pPr marL="457200" indent="-457200">
              <a:buFont typeface="Arial" panose="020B0604020202020204" pitchFamily="34" charset="0"/>
              <a:buChar char="•"/>
            </a:pPr>
            <a:r>
              <a:rPr lang="fr-CH" sz="2800" dirty="0" err="1" smtClean="0"/>
              <a:t>Work</a:t>
            </a:r>
            <a:r>
              <a:rPr lang="fr-CH" sz="2800" dirty="0" smtClean="0"/>
              <a:t> </a:t>
            </a:r>
            <a:r>
              <a:rPr lang="fr-CH" sz="2800" dirty="0" err="1" smtClean="0"/>
              <a:t>driven</a:t>
            </a:r>
            <a:r>
              <a:rPr lang="fr-CH" sz="2800" dirty="0" smtClean="0"/>
              <a:t> by WMO </a:t>
            </a:r>
            <a:r>
              <a:rPr lang="fr-CH" sz="2800" dirty="0" err="1" smtClean="0"/>
              <a:t>strategy</a:t>
            </a:r>
            <a:r>
              <a:rPr lang="fr-CH" sz="2800" dirty="0" smtClean="0"/>
              <a:t>, </a:t>
            </a:r>
            <a:r>
              <a:rPr lang="fr-CH" sz="2800" dirty="0" err="1" smtClean="0"/>
              <a:t>progress</a:t>
            </a:r>
            <a:r>
              <a:rPr lang="fr-CH" sz="2800" dirty="0" smtClean="0"/>
              <a:t> </a:t>
            </a:r>
            <a:r>
              <a:rPr lang="fr-CH" sz="2800" dirty="0" err="1" smtClean="0"/>
              <a:t>followed</a:t>
            </a:r>
            <a:r>
              <a:rPr lang="fr-CH" sz="2800" dirty="0" smtClean="0"/>
              <a:t> by the </a:t>
            </a:r>
            <a:r>
              <a:rPr lang="fr-CH" sz="2800" dirty="0" err="1" smtClean="0"/>
              <a:t>Executive</a:t>
            </a:r>
            <a:r>
              <a:rPr lang="fr-CH" sz="2800" dirty="0" smtClean="0"/>
              <a:t> Council and the </a:t>
            </a:r>
            <a:r>
              <a:rPr lang="fr-CH" sz="2800" dirty="0" err="1" smtClean="0"/>
              <a:t>Congress</a:t>
            </a:r>
            <a:endParaRPr lang="en-US" sz="2800" dirty="0" smtClean="0"/>
          </a:p>
          <a:p>
            <a:pPr marL="457200" indent="-457200">
              <a:buFont typeface="Arial" panose="020B0604020202020204" pitchFamily="34" charset="0"/>
              <a:buChar char="•"/>
            </a:pPr>
            <a:r>
              <a:rPr lang="en-US" sz="2800" dirty="0" smtClean="0"/>
              <a:t>President </a:t>
            </a:r>
            <a:r>
              <a:rPr lang="en-US" sz="2800" dirty="0"/>
              <a:t>+ </a:t>
            </a:r>
            <a:r>
              <a:rPr lang="en-US" sz="2800" dirty="0" smtClean="0"/>
              <a:t>three </a:t>
            </a:r>
            <a:r>
              <a:rPr lang="en-US" sz="2800" dirty="0"/>
              <a:t>Vice-Presidents</a:t>
            </a:r>
          </a:p>
          <a:p>
            <a:pPr marL="457200" indent="-457200">
              <a:buFont typeface="Arial" panose="020B0604020202020204" pitchFamily="34" charset="0"/>
              <a:buChar char="•"/>
            </a:pPr>
            <a:r>
              <a:rPr lang="en-US" sz="2800" dirty="0"/>
              <a:t>Standing Committees </a:t>
            </a:r>
            <a:r>
              <a:rPr lang="en-US" sz="2800" dirty="0" smtClean="0"/>
              <a:t>(also joint </a:t>
            </a:r>
            <a:r>
              <a:rPr lang="en-US" sz="2800" dirty="0"/>
              <a:t>with partners)</a:t>
            </a:r>
          </a:p>
          <a:p>
            <a:pPr marL="457200" indent="-457200">
              <a:buFont typeface="Arial" panose="020B0604020202020204" pitchFamily="34" charset="0"/>
              <a:buChar char="•"/>
            </a:pPr>
            <a:r>
              <a:rPr lang="en-US" sz="2800" dirty="0"/>
              <a:t>Conjoint </a:t>
            </a:r>
            <a:r>
              <a:rPr lang="en-US" sz="2800" dirty="0" smtClean="0"/>
              <a:t>sessions </a:t>
            </a:r>
            <a:endParaRPr lang="en-US" sz="2800" dirty="0"/>
          </a:p>
          <a:p>
            <a:pPr marL="457200" indent="-457200">
              <a:buFont typeface="Arial" panose="020B0604020202020204" pitchFamily="34" charset="0"/>
              <a:buChar char="•"/>
            </a:pPr>
            <a:r>
              <a:rPr lang="en-US" sz="2800" dirty="0" smtClean="0"/>
              <a:t>2-year cycle </a:t>
            </a:r>
            <a:r>
              <a:rPr lang="en-US" sz="2800" dirty="0"/>
              <a:t>of session of constituent </a:t>
            </a:r>
            <a:r>
              <a:rPr lang="en-US" sz="2800" dirty="0" smtClean="0"/>
              <a:t>bodies</a:t>
            </a:r>
            <a:endParaRPr lang="en-US" sz="2800" dirty="0"/>
          </a:p>
          <a:p>
            <a:pPr marL="457200" indent="-457200">
              <a:buFont typeface="Arial" panose="020B0604020202020204" pitchFamily="34" charset="0"/>
              <a:buChar char="•"/>
            </a:pPr>
            <a:r>
              <a:rPr lang="en-US" sz="2800" dirty="0"/>
              <a:t>Expert groups/Study groups</a:t>
            </a:r>
          </a:p>
          <a:p>
            <a:pPr marL="457200" indent="-457200">
              <a:buFont typeface="Arial" panose="020B0604020202020204" pitchFamily="34" charset="0"/>
              <a:buChar char="•"/>
            </a:pPr>
            <a:r>
              <a:rPr lang="en-US" sz="2800" dirty="0" smtClean="0"/>
              <a:t>Regional Associations engaged in nomination process</a:t>
            </a:r>
            <a:endParaRPr lang="en-US" sz="2800" dirty="0"/>
          </a:p>
          <a:p>
            <a:pPr marL="457200" indent="-457200">
              <a:buFont typeface="Arial" panose="020B0604020202020204" pitchFamily="34" charset="0"/>
              <a:buChar char="•"/>
            </a:pPr>
            <a:r>
              <a:rPr lang="en-US" sz="2800" dirty="0"/>
              <a:t>Common procedures – Procedural Handbook</a:t>
            </a:r>
          </a:p>
          <a:p>
            <a:pPr marL="457200" indent="-457200">
              <a:buFont typeface="Arial" panose="020B0604020202020204" pitchFamily="34" charset="0"/>
              <a:buChar char="•"/>
            </a:pPr>
            <a:r>
              <a:rPr lang="en-US" sz="2800" dirty="0"/>
              <a:t>Better engagement of experts from academia and private sector</a:t>
            </a:r>
          </a:p>
        </p:txBody>
      </p:sp>
    </p:spTree>
    <p:extLst>
      <p:ext uri="{BB962C8B-B14F-4D97-AF65-F5344CB8AC3E}">
        <p14:creationId xmlns:p14="http://schemas.microsoft.com/office/powerpoint/2010/main" xmlns="" val="1829844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143000"/>
          </a:xfrm>
        </p:spPr>
        <p:txBody>
          <a:bodyPr>
            <a:normAutofit fontScale="90000"/>
          </a:bodyPr>
          <a:lstStyle/>
          <a:p>
            <a:r>
              <a:rPr lang="en-US" sz="3600" b="1" dirty="0"/>
              <a:t>International Standardization for Water Data</a:t>
            </a:r>
          </a:p>
        </p:txBody>
      </p:sp>
      <p:sp>
        <p:nvSpPr>
          <p:cNvPr id="3" name="Content Placeholder 2"/>
          <p:cNvSpPr>
            <a:spLocks noGrp="1"/>
          </p:cNvSpPr>
          <p:nvPr>
            <p:ph idx="1"/>
          </p:nvPr>
        </p:nvSpPr>
        <p:spPr>
          <a:xfrm>
            <a:off x="346075" y="1279525"/>
            <a:ext cx="7106245" cy="1717427"/>
          </a:xfrm>
        </p:spPr>
        <p:txBody>
          <a:bodyPr>
            <a:noAutofit/>
          </a:bodyPr>
          <a:lstStyle/>
          <a:p>
            <a:pPr defTabSz="914144" eaLnBrk="1" fontAlgn="auto" hangingPunct="1">
              <a:spcBef>
                <a:spcPts val="0"/>
              </a:spcBef>
              <a:spcAft>
                <a:spcPts val="0"/>
              </a:spcAft>
              <a:buClrTx/>
              <a:defRPr/>
            </a:pPr>
            <a:r>
              <a:rPr lang="en-US" sz="2400" dirty="0" smtClean="0">
                <a:solidFill>
                  <a:srgbClr val="FF0000"/>
                </a:solidFill>
              </a:rPr>
              <a:t>OGC-WMO Hydrology </a:t>
            </a:r>
            <a:r>
              <a:rPr lang="en-US" sz="2400" dirty="0">
                <a:solidFill>
                  <a:srgbClr val="FF0000"/>
                </a:solidFill>
              </a:rPr>
              <a:t>Domain Working Group</a:t>
            </a:r>
          </a:p>
          <a:p>
            <a:pPr lvl="1" defTabSz="914144" eaLnBrk="1" fontAlgn="auto" hangingPunct="1">
              <a:spcBef>
                <a:spcPts val="0"/>
              </a:spcBef>
              <a:spcAft>
                <a:spcPts val="0"/>
              </a:spcAft>
              <a:buClrTx/>
              <a:defRPr/>
            </a:pPr>
            <a:r>
              <a:rPr lang="en-US" sz="2400" dirty="0">
                <a:solidFill>
                  <a:srgbClr val="000000"/>
                </a:solidFill>
              </a:rPr>
              <a:t>standards for water data: </a:t>
            </a:r>
            <a:r>
              <a:rPr lang="en-US" sz="2400" b="1" dirty="0" err="1">
                <a:solidFill>
                  <a:srgbClr val="000000"/>
                </a:solidFill>
              </a:rPr>
              <a:t>WaterML</a:t>
            </a:r>
            <a:r>
              <a:rPr lang="en-US" sz="2400" b="1" dirty="0">
                <a:solidFill>
                  <a:srgbClr val="000000"/>
                </a:solidFill>
              </a:rPr>
              <a:t> 2.0 suite</a:t>
            </a:r>
          </a:p>
          <a:p>
            <a:pPr lvl="1" defTabSz="914144" eaLnBrk="1" fontAlgn="auto" hangingPunct="1">
              <a:spcBef>
                <a:spcPts val="0"/>
              </a:spcBef>
              <a:spcAft>
                <a:spcPts val="0"/>
              </a:spcAft>
              <a:buClrTx/>
              <a:defRPr/>
            </a:pPr>
            <a:r>
              <a:rPr lang="en-US" sz="2400" dirty="0">
                <a:solidFill>
                  <a:srgbClr val="000000"/>
                </a:solidFill>
              </a:rPr>
              <a:t>organizing Interoperability Experiments (IEs)                 focused on different sub-domains of </a:t>
            </a:r>
            <a:r>
              <a:rPr lang="en-US" sz="2400" dirty="0" smtClean="0">
                <a:solidFill>
                  <a:srgbClr val="000000"/>
                </a:solidFill>
              </a:rPr>
              <a:t>water</a:t>
            </a:r>
            <a:endParaRPr lang="en-US" sz="2400" dirty="0">
              <a:solidFill>
                <a:srgbClr val="000000"/>
              </a:solidFill>
            </a:endParaRPr>
          </a:p>
          <a:p>
            <a:pPr marL="0" indent="0">
              <a:buNone/>
            </a:pPr>
            <a:endParaRPr lang="en-US" sz="2400" dirty="0">
              <a:solidFill>
                <a:srgbClr val="000000"/>
              </a:solidFill>
            </a:endParaRPr>
          </a:p>
          <a:p>
            <a:pPr marL="0" indent="0">
              <a:buNone/>
            </a:pPr>
            <a:endParaRPr lang="en-US" sz="2400" dirty="0">
              <a:solidFill>
                <a:srgbClr val="000000"/>
              </a:solidFill>
            </a:endParaRPr>
          </a:p>
          <a:p>
            <a:r>
              <a:rPr lang="en-US" sz="2400" dirty="0">
                <a:solidFill>
                  <a:srgbClr val="000000"/>
                </a:solidFill>
              </a:rPr>
              <a:t>Chairs: </a:t>
            </a:r>
          </a:p>
          <a:p>
            <a:pPr lvl="1"/>
            <a:r>
              <a:rPr lang="en-US" sz="2400" dirty="0">
                <a:solidFill>
                  <a:srgbClr val="000000"/>
                </a:solidFill>
              </a:rPr>
              <a:t>Tony Boston (Australia)</a:t>
            </a:r>
          </a:p>
          <a:p>
            <a:pPr lvl="1"/>
            <a:r>
              <a:rPr lang="en-US" sz="2400" dirty="0" err="1">
                <a:solidFill>
                  <a:srgbClr val="000000"/>
                </a:solidFill>
              </a:rPr>
              <a:t>Silvano</a:t>
            </a:r>
            <a:r>
              <a:rPr lang="en-US" sz="2400" dirty="0">
                <a:solidFill>
                  <a:srgbClr val="000000"/>
                </a:solidFill>
              </a:rPr>
              <a:t> Pecora (Italy) </a:t>
            </a:r>
          </a:p>
          <a:p>
            <a:pPr lvl="1"/>
            <a:r>
              <a:rPr lang="en-US" sz="2400" dirty="0">
                <a:solidFill>
                  <a:srgbClr val="000000"/>
                </a:solidFill>
              </a:rPr>
              <a:t>David Blodgett (USA)</a:t>
            </a:r>
            <a:br>
              <a:rPr lang="en-US" sz="2400" dirty="0">
                <a:solidFill>
                  <a:srgbClr val="000000"/>
                </a:solidFill>
              </a:rPr>
            </a:br>
            <a:r>
              <a:rPr lang="en-US" sz="2400" dirty="0">
                <a:solidFill>
                  <a:srgbClr val="000000"/>
                </a:solidFill>
              </a:rPr>
              <a:t>	</a:t>
            </a:r>
            <a:endParaRPr lang="en-US" sz="2400" b="1" dirty="0"/>
          </a:p>
        </p:txBody>
      </p:sp>
      <p:grpSp>
        <p:nvGrpSpPr>
          <p:cNvPr id="4" name="Group 31"/>
          <p:cNvGrpSpPr/>
          <p:nvPr/>
        </p:nvGrpSpPr>
        <p:grpSpPr>
          <a:xfrm>
            <a:off x="4355976" y="3014896"/>
            <a:ext cx="4437952" cy="3294424"/>
            <a:chOff x="4598544" y="3327176"/>
            <a:chExt cx="4437952" cy="3294424"/>
          </a:xfrm>
        </p:grpSpPr>
        <p:sp>
          <p:nvSpPr>
            <p:cNvPr id="26" name="TextBox 9"/>
            <p:cNvSpPr txBox="1">
              <a:spLocks noChangeArrowheads="1"/>
            </p:cNvSpPr>
            <p:nvPr/>
          </p:nvSpPr>
          <p:spPr bwMode="auto">
            <a:xfrm>
              <a:off x="5593055" y="3327176"/>
              <a:ext cx="2747612" cy="399978"/>
            </a:xfrm>
            <a:prstGeom prst="rect">
              <a:avLst/>
            </a:prstGeom>
            <a:noFill/>
            <a:ln w="9525">
              <a:noFill/>
              <a:miter lim="800000"/>
              <a:headEnd/>
              <a:tailEnd/>
            </a:ln>
          </p:spPr>
          <p:txBody>
            <a:bodyPr wrap="none" lIns="91313" tIns="45655" rIns="91313" bIns="45655">
              <a:spAutoFit/>
            </a:bodyPr>
            <a:lstStyle/>
            <a:p>
              <a:pPr algn="l" defTabSz="914144" eaLnBrk="1" fontAlgn="auto" hangingPunct="1">
                <a:spcBef>
                  <a:spcPts val="0"/>
                </a:spcBef>
                <a:spcAft>
                  <a:spcPts val="0"/>
                </a:spcAft>
                <a:buClrTx/>
                <a:defRPr/>
              </a:pPr>
              <a:r>
                <a:rPr lang="en-US" sz="2000" dirty="0">
                  <a:solidFill>
                    <a:srgbClr val="FF0000"/>
                  </a:solidFill>
                  <a:cs typeface="+mn-cs"/>
                </a:rPr>
                <a:t>Iterative Development</a:t>
              </a:r>
            </a:p>
          </p:txBody>
        </p:sp>
        <p:pic>
          <p:nvPicPr>
            <p:cNvPr id="27" name="Picture 2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98544" y="3727146"/>
              <a:ext cx="4437952" cy="2894454"/>
            </a:xfrm>
            <a:prstGeom prst="rect">
              <a:avLst/>
            </a:prstGeom>
          </p:spPr>
        </p:pic>
      </p:grpSp>
      <p:sp>
        <p:nvSpPr>
          <p:cNvPr id="31" name="TextBox 30"/>
          <p:cNvSpPr txBox="1"/>
          <p:nvPr/>
        </p:nvSpPr>
        <p:spPr>
          <a:xfrm>
            <a:off x="2582565" y="6453336"/>
            <a:ext cx="6104235" cy="307645"/>
          </a:xfrm>
          <a:prstGeom prst="rect">
            <a:avLst/>
          </a:prstGeom>
          <a:noFill/>
        </p:spPr>
        <p:txBody>
          <a:bodyPr wrap="none" lIns="91313" tIns="45655" rIns="91313" bIns="45655">
            <a:spAutoFit/>
          </a:bodyPr>
          <a:lstStyle/>
          <a:p>
            <a:pPr algn="l" defTabSz="914144" eaLnBrk="1" fontAlgn="auto" hangingPunct="1">
              <a:spcBef>
                <a:spcPts val="0"/>
              </a:spcBef>
              <a:spcAft>
                <a:spcPts val="0"/>
              </a:spcAft>
              <a:buClrTx/>
              <a:defRPr/>
            </a:pPr>
            <a:r>
              <a:rPr lang="en-US" sz="1400" dirty="0">
                <a:solidFill>
                  <a:srgbClr val="000000"/>
                </a:solidFill>
                <a:cs typeface="+mn-cs"/>
                <a:hlinkClick r:id="rId4"/>
              </a:rPr>
              <a:t>http://external.opengis.org/twiki_public/bin/view/HydrologyDWG/WebHome</a:t>
            </a:r>
            <a:endParaRPr lang="en-US" sz="1400" dirty="0">
              <a:solidFill>
                <a:srgbClr val="000000"/>
              </a:solidFill>
              <a:cs typeface="+mn-cs"/>
            </a:endParaRPr>
          </a:p>
        </p:txBody>
      </p:sp>
    </p:spTree>
    <p:extLst>
      <p:ext uri="{BB962C8B-B14F-4D97-AF65-F5344CB8AC3E}">
        <p14:creationId xmlns="" xmlns:p14="http://schemas.microsoft.com/office/powerpoint/2010/main" val="1652597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4420B2A-B6D8-514F-805D-9A1624A5FEAF}"/>
              </a:ext>
            </a:extLst>
          </p:cNvPr>
          <p:cNvSpPr/>
          <p:nvPr/>
        </p:nvSpPr>
        <p:spPr>
          <a:xfrm>
            <a:off x="667" y="-3800"/>
            <a:ext cx="9143999" cy="1144314"/>
          </a:xfrm>
          <a:prstGeom prst="rect">
            <a:avLst/>
          </a:prstGeom>
          <a:solidFill>
            <a:srgbClr val="1352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 xmlns:a16="http://schemas.microsoft.com/office/drawing/2014/main" id="{A01C205E-9265-BF42-9D80-122FF95062FC}"/>
              </a:ext>
            </a:extLst>
          </p:cNvPr>
          <p:cNvSpPr txBox="1">
            <a:spLocks/>
          </p:cNvSpPr>
          <p:nvPr/>
        </p:nvSpPr>
        <p:spPr>
          <a:xfrm>
            <a:off x="121444" y="0"/>
            <a:ext cx="8901112"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dirty="0" smtClean="0">
                <a:solidFill>
                  <a:schemeClr val="bg1"/>
                </a:solidFill>
              </a:rPr>
              <a:t>Commission for Observation, Infrastructures and Information Systems</a:t>
            </a:r>
            <a:endParaRPr lang="en-US" sz="3700" b="1" dirty="0">
              <a:solidFill>
                <a:schemeClr val="bg1"/>
              </a:solidFill>
            </a:endParaRPr>
          </a:p>
        </p:txBody>
      </p:sp>
      <p:pic>
        <p:nvPicPr>
          <p:cNvPr id="2050" name="Picture 2" descr="Infrastructure Commission"/>
          <p:cNvPicPr>
            <a:picLocks noChangeAspect="1" noChangeArrowheads="1"/>
          </p:cNvPicPr>
          <p:nvPr/>
        </p:nvPicPr>
        <p:blipFill>
          <a:blip r:embed="rId2"/>
          <a:srcRect/>
          <a:stretch>
            <a:fillRect/>
          </a:stretch>
        </p:blipFill>
        <p:spPr bwMode="auto">
          <a:xfrm>
            <a:off x="2138560" y="3659832"/>
            <a:ext cx="5810250" cy="2743201"/>
          </a:xfrm>
          <a:prstGeom prst="rect">
            <a:avLst/>
          </a:prstGeom>
          <a:noFill/>
        </p:spPr>
      </p:pic>
      <p:sp>
        <p:nvSpPr>
          <p:cNvPr id="7" name="Rettangolo 6"/>
          <p:cNvSpPr/>
          <p:nvPr/>
        </p:nvSpPr>
        <p:spPr>
          <a:xfrm>
            <a:off x="667" y="1545465"/>
            <a:ext cx="9143999" cy="1938992"/>
          </a:xfrm>
          <a:prstGeom prst="rect">
            <a:avLst/>
          </a:prstGeom>
        </p:spPr>
        <p:txBody>
          <a:bodyPr wrap="square">
            <a:spAutoFit/>
          </a:bodyPr>
          <a:lstStyle/>
          <a:p>
            <a:r>
              <a:rPr lang="en-US" sz="2000" dirty="0" smtClean="0"/>
              <a:t>The Infrastructure Commission contributes to the development and implementation of globally coordinated systems for acquiring, processing, transmitting and disseminating Earth system observations, and related standards; coordination of the production and use of standardized analysis and model forecast fields; and development and implementation of sound data and information management practices for all WMO Programmes and their associated application and services areas.</a:t>
            </a:r>
            <a:endParaRPr lang="it-IT" sz="2000" dirty="0"/>
          </a:p>
        </p:txBody>
      </p:sp>
      <p:sp>
        <p:nvSpPr>
          <p:cNvPr id="8" name="Rettangolo 7"/>
          <p:cNvSpPr/>
          <p:nvPr/>
        </p:nvSpPr>
        <p:spPr>
          <a:xfrm>
            <a:off x="1957589" y="6480307"/>
            <a:ext cx="7186411" cy="369332"/>
          </a:xfrm>
          <a:prstGeom prst="rect">
            <a:avLst/>
          </a:prstGeom>
        </p:spPr>
        <p:txBody>
          <a:bodyPr wrap="square">
            <a:spAutoFit/>
          </a:bodyPr>
          <a:lstStyle/>
          <a:p>
            <a:r>
              <a:rPr lang="it-IT" dirty="0" smtClean="0"/>
              <a:t>https://public.wmo.int/en/governance-reform/infrastructure-commission</a:t>
            </a:r>
            <a:endParaRPr lang="it-IT" dirty="0"/>
          </a:p>
        </p:txBody>
      </p:sp>
    </p:spTree>
    <p:extLst>
      <p:ext uri="{BB962C8B-B14F-4D97-AF65-F5344CB8AC3E}">
        <p14:creationId xmlns:p14="http://schemas.microsoft.com/office/powerpoint/2010/main" xmlns="" val="781235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4420B2A-B6D8-514F-805D-9A1624A5FEAF}"/>
              </a:ext>
            </a:extLst>
          </p:cNvPr>
          <p:cNvSpPr/>
          <p:nvPr/>
        </p:nvSpPr>
        <p:spPr>
          <a:xfrm>
            <a:off x="667" y="-3800"/>
            <a:ext cx="9143999" cy="1144314"/>
          </a:xfrm>
          <a:prstGeom prst="rect">
            <a:avLst/>
          </a:prstGeom>
          <a:solidFill>
            <a:srgbClr val="1352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 xmlns:a16="http://schemas.microsoft.com/office/drawing/2014/main" id="{A01C205E-9265-BF42-9D80-122FF95062FC}"/>
              </a:ext>
            </a:extLst>
          </p:cNvPr>
          <p:cNvSpPr txBox="1">
            <a:spLocks/>
          </p:cNvSpPr>
          <p:nvPr/>
        </p:nvSpPr>
        <p:spPr>
          <a:xfrm>
            <a:off x="121444" y="0"/>
            <a:ext cx="8901112"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dirty="0" smtClean="0">
                <a:solidFill>
                  <a:schemeClr val="bg1"/>
                </a:solidFill>
              </a:rPr>
              <a:t>Commission for Observation, Infrastructures and Information Systems</a:t>
            </a:r>
            <a:endParaRPr lang="en-US" sz="3700" b="1" dirty="0">
              <a:solidFill>
                <a:schemeClr val="bg1"/>
              </a:solidFill>
            </a:endParaRPr>
          </a:p>
        </p:txBody>
      </p:sp>
      <p:sp>
        <p:nvSpPr>
          <p:cNvPr id="7" name="Rettangolo 6"/>
          <p:cNvSpPr/>
          <p:nvPr/>
        </p:nvSpPr>
        <p:spPr>
          <a:xfrm>
            <a:off x="667" y="1545465"/>
            <a:ext cx="9143999" cy="1323439"/>
          </a:xfrm>
          <a:prstGeom prst="rect">
            <a:avLst/>
          </a:prstGeom>
        </p:spPr>
        <p:txBody>
          <a:bodyPr wrap="square">
            <a:spAutoFit/>
          </a:bodyPr>
          <a:lstStyle/>
          <a:p>
            <a:r>
              <a:rPr lang="en-US" sz="2000" dirty="0" smtClean="0"/>
              <a:t>The Services Commission contributes to the development and implementation of globally harmonized weather, climate, water, ocean and environment related services and applications to enable informed decision making and realization of socioeconomic benefits by all user communities and society as a whole.</a:t>
            </a:r>
            <a:endParaRPr lang="it-IT" sz="2000" dirty="0"/>
          </a:p>
        </p:txBody>
      </p:sp>
      <p:sp>
        <p:nvSpPr>
          <p:cNvPr id="8" name="Rettangolo 7"/>
          <p:cNvSpPr/>
          <p:nvPr/>
        </p:nvSpPr>
        <p:spPr>
          <a:xfrm>
            <a:off x="1957589" y="6480307"/>
            <a:ext cx="7186411" cy="369332"/>
          </a:xfrm>
          <a:prstGeom prst="rect">
            <a:avLst/>
          </a:prstGeom>
        </p:spPr>
        <p:txBody>
          <a:bodyPr wrap="square">
            <a:spAutoFit/>
          </a:bodyPr>
          <a:lstStyle/>
          <a:p>
            <a:r>
              <a:rPr lang="it-IT" dirty="0" smtClean="0"/>
              <a:t>https://public.wmo.int/en/governance-reform/infrastructure-commission</a:t>
            </a:r>
            <a:endParaRPr lang="it-IT" dirty="0"/>
          </a:p>
        </p:txBody>
      </p:sp>
      <p:pic>
        <p:nvPicPr>
          <p:cNvPr id="52226" name="Picture 2" descr="Services Commission"/>
          <p:cNvPicPr>
            <a:picLocks noChangeAspect="1" noChangeArrowheads="1"/>
          </p:cNvPicPr>
          <p:nvPr/>
        </p:nvPicPr>
        <p:blipFill>
          <a:blip r:embed="rId2"/>
          <a:srcRect/>
          <a:stretch>
            <a:fillRect/>
          </a:stretch>
        </p:blipFill>
        <p:spPr bwMode="auto">
          <a:xfrm>
            <a:off x="2575775" y="3141459"/>
            <a:ext cx="4713667" cy="3338848"/>
          </a:xfrm>
          <a:prstGeom prst="rect">
            <a:avLst/>
          </a:prstGeom>
          <a:noFill/>
        </p:spPr>
      </p:pic>
    </p:spTree>
    <p:extLst>
      <p:ext uri="{BB962C8B-B14F-4D97-AF65-F5344CB8AC3E}">
        <p14:creationId xmlns:p14="http://schemas.microsoft.com/office/powerpoint/2010/main" xmlns="" val="781235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4838700" cy="61150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r="6067"/>
          <a:stretch>
            <a:fillRect/>
          </a:stretch>
        </p:blipFill>
        <p:spPr bwMode="auto">
          <a:xfrm>
            <a:off x="4572000" y="142875"/>
            <a:ext cx="4572000" cy="5972175"/>
          </a:xfrm>
          <a:prstGeom prst="rect">
            <a:avLst/>
          </a:prstGeom>
          <a:noFill/>
          <a:ln w="9525">
            <a:noFill/>
            <a:miter lim="800000"/>
            <a:headEnd/>
            <a:tailEnd/>
          </a:ln>
        </p:spPr>
      </p:pic>
    </p:spTree>
    <p:extLst>
      <p:ext uri="{BB962C8B-B14F-4D97-AF65-F5344CB8AC3E}">
        <p14:creationId xmlns:p14="http://schemas.microsoft.com/office/powerpoint/2010/main" xmlns="" val="781235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r="1618"/>
          <a:stretch>
            <a:fillRect/>
          </a:stretch>
        </p:blipFill>
        <p:spPr bwMode="auto">
          <a:xfrm>
            <a:off x="21213" y="386365"/>
            <a:ext cx="9122787" cy="5795493"/>
          </a:xfrm>
          <a:prstGeom prst="rect">
            <a:avLst/>
          </a:prstGeom>
          <a:noFill/>
          <a:ln w="9525">
            <a:noFill/>
            <a:miter lim="800000"/>
            <a:headEnd/>
            <a:tailEnd/>
          </a:ln>
        </p:spPr>
      </p:pic>
    </p:spTree>
    <p:extLst>
      <p:ext uri="{BB962C8B-B14F-4D97-AF65-F5344CB8AC3E}">
        <p14:creationId xmlns:p14="http://schemas.microsoft.com/office/powerpoint/2010/main" xmlns="" val="7812353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6986528"/>
          </a:xfrm>
          <a:prstGeom prst="rect">
            <a:avLst/>
          </a:prstGeom>
        </p:spPr>
        <p:txBody>
          <a:bodyPr wrap="square">
            <a:spAutoFit/>
          </a:bodyPr>
          <a:lstStyle/>
          <a:p>
            <a:r>
              <a:rPr lang="en-US" sz="1400" b="1" dirty="0" smtClean="0"/>
              <a:t>Water data standards by the Hydrology Domain Working Group of WMO and OGC – from development to implementation and adoption</a:t>
            </a:r>
          </a:p>
          <a:p>
            <a:r>
              <a:rPr lang="en-US" sz="1400" dirty="0" smtClean="0"/>
              <a:t>Tony Boston and Dr Silvano </a:t>
            </a:r>
            <a:r>
              <a:rPr lang="en-US" sz="1400" dirty="0" err="1" smtClean="0"/>
              <a:t>Pecora</a:t>
            </a:r>
            <a:endParaRPr lang="en-US" sz="1400" dirty="0" smtClean="0"/>
          </a:p>
          <a:p>
            <a:endParaRPr lang="en-US" sz="1400" dirty="0" smtClean="0"/>
          </a:p>
          <a:p>
            <a:r>
              <a:rPr lang="en-US" sz="1400" dirty="0" smtClean="0"/>
              <a:t>WaterML </a:t>
            </a:r>
            <a:r>
              <a:rPr lang="en-US" sz="1400" smtClean="0"/>
              <a:t>2.0 </a:t>
            </a:r>
            <a:r>
              <a:rPr lang="en-US" sz="1400" smtClean="0"/>
              <a:t> </a:t>
            </a:r>
            <a:r>
              <a:rPr lang="en-US" sz="1400" dirty="0" smtClean="0"/>
              <a:t>is a series of information models and encodings for the representation of water features and observations data, developed for the exchange of such datasets across information  systems. WaterML 2.0 consists of four parts dealing with different types of hydrological data: Part 1 (Timeseries) defines an encoding for timeseries observations enabling exchange of data such as water level or discharge; Part 2 (Ratings, </a:t>
            </a:r>
            <a:r>
              <a:rPr lang="en-US" sz="1400" dirty="0" err="1" smtClean="0"/>
              <a:t>Gaugings</a:t>
            </a:r>
            <a:r>
              <a:rPr lang="en-US" sz="1400" dirty="0" smtClean="0"/>
              <a:t> and Sections) deals with rating conversions (stage to discharge etc), gauging observations and river cross-sections which are part of most surface water monitoring programs; Part 3 (Surface Hydrology Features) is a conceptual model describing surface water hydrologic features such as rivers, lakes, catchments and drainage networks; and Part 4 (</a:t>
            </a:r>
            <a:r>
              <a:rPr lang="en-US" sz="1400" dirty="0" err="1" smtClean="0"/>
              <a:t>GroundWater</a:t>
            </a:r>
            <a:r>
              <a:rPr lang="en-US" sz="1400" dirty="0" smtClean="0"/>
              <a:t> Markup Language 2 [GWML2]) supports the description of key hydrogeological</a:t>
            </a:r>
          </a:p>
          <a:p>
            <a:r>
              <a:rPr lang="en-US" sz="1400" dirty="0" smtClean="0"/>
              <a:t>entities such as aquifers and water wells, as well as related measurements and groundwater flows.</a:t>
            </a:r>
          </a:p>
          <a:p>
            <a:r>
              <a:rPr lang="en-US" sz="1400" dirty="0" smtClean="0"/>
              <a:t>From 2009-2018, these water data standards were developed by the Hydrology Domain Working Group of WMO and OGC 4. The working group develops technical solutions and standards for exchanging data describing the state and location of water resources, both above and below the ground surface. The HDWG includes representatives of member </a:t>
            </a:r>
            <a:r>
              <a:rPr lang="en-US" sz="1400" dirty="0" err="1" smtClean="0"/>
              <a:t>organisations</a:t>
            </a:r>
            <a:r>
              <a:rPr lang="en-US" sz="1400" dirty="0" smtClean="0"/>
              <a:t> of the OGC drawn from government agencies, industry, universities, and non-government </a:t>
            </a:r>
            <a:r>
              <a:rPr lang="en-US" sz="1400" dirty="0" err="1" smtClean="0"/>
              <a:t>organisations</a:t>
            </a:r>
            <a:r>
              <a:rPr lang="en-US" sz="1400" dirty="0" smtClean="0"/>
              <a:t> largely from Europe, North America, and Australasia.</a:t>
            </a:r>
          </a:p>
          <a:p>
            <a:r>
              <a:rPr lang="en-US" sz="1400" dirty="0" smtClean="0"/>
              <a:t>Implementation and adoption of WaterML 2.0 standards is a critical next step. National Meteorological and Hydrological Services (NMHSs) in many countries have already implemented WaterML 2.0 within their national water information systems. In May 2017, the WMO Executive Council formally adopted WaterML2: Parts 1 and 2 as official standards for use by NMHSs and within the WMO Hydrological Observing System (WHOS). Adoption of GWML2 by WMO is expected in the near future.</a:t>
            </a:r>
          </a:p>
          <a:p>
            <a:r>
              <a:rPr lang="en-US" sz="1400" dirty="0" smtClean="0"/>
              <a:t>WHOS is a portal for accessing existing online hydrological data, drawing from the water information systems of countries around the world. WHOS is being developed in two phases. The first phase already completed is a map interface on the WMO website that links to those NMHSs that make their real-time and/or historical stage and discharge data freely and openly available online 5 . The second phase is a much more comprehensive undertaking aimed at developing a complete services-oriented framework linking hydrologic data providers and users through an information system that enables data registration, data discovery, and data access. Work on phase 2 of WHOS is currently being undertaken by WMO.</a:t>
            </a:r>
          </a:p>
          <a:p>
            <a:endParaRPr lang="en-US" sz="1400" dirty="0" smtClean="0"/>
          </a:p>
          <a:p>
            <a:r>
              <a:rPr lang="en-US" sz="1400" dirty="0" smtClean="0"/>
              <a:t>Keywords: water data standards, surface water, groundwater, information systems</a:t>
            </a:r>
          </a:p>
          <a:p>
            <a:r>
              <a:rPr lang="en-US" sz="1400" dirty="0" smtClean="0"/>
              <a:t> in the session “L. Earth Observation Data to Knowledge Value Chains”</a:t>
            </a:r>
            <a:endParaRPr lang="it-IT" sz="1400" dirty="0"/>
          </a:p>
        </p:txBody>
      </p:sp>
    </p:spTree>
    <p:extLst>
      <p:ext uri="{BB962C8B-B14F-4D97-AF65-F5344CB8AC3E}">
        <p14:creationId xmlns:p14="http://schemas.microsoft.com/office/powerpoint/2010/main" xmlns="" val="781235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rowe-associates.co.uk/wp-content/uploads/2015/09/Teleconference-1.jpg"/>
          <p:cNvPicPr>
            <a:picLocks noChangeAspect="1" noChangeArrowheads="1"/>
          </p:cNvPicPr>
          <p:nvPr/>
        </p:nvPicPr>
        <p:blipFill>
          <a:blip r:embed="rId2"/>
          <a:srcRect/>
          <a:stretch>
            <a:fillRect/>
          </a:stretch>
        </p:blipFill>
        <p:spPr bwMode="auto">
          <a:xfrm>
            <a:off x="3148609" y="2165855"/>
            <a:ext cx="6046907" cy="4511925"/>
          </a:xfrm>
          <a:prstGeom prst="rect">
            <a:avLst/>
          </a:prstGeom>
          <a:noFill/>
        </p:spPr>
      </p:pic>
      <p:sp>
        <p:nvSpPr>
          <p:cNvPr id="3" name="Rectangle 3">
            <a:extLst>
              <a:ext uri="{FF2B5EF4-FFF2-40B4-BE49-F238E27FC236}">
                <a16:creationId xmlns="" xmlns:a16="http://schemas.microsoft.com/office/drawing/2014/main" id="{34420B2A-B6D8-514F-805D-9A1624A5FEAF}"/>
              </a:ext>
            </a:extLst>
          </p:cNvPr>
          <p:cNvSpPr/>
          <p:nvPr/>
        </p:nvSpPr>
        <p:spPr>
          <a:xfrm>
            <a:off x="667" y="-3800"/>
            <a:ext cx="9143999" cy="1144314"/>
          </a:xfrm>
          <a:prstGeom prst="rect">
            <a:avLst/>
          </a:prstGeom>
          <a:solidFill>
            <a:srgbClr val="13529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 xmlns:a16="http://schemas.microsoft.com/office/drawing/2014/main" id="{A01C205E-9265-BF42-9D80-122FF95062FC}"/>
              </a:ext>
            </a:extLst>
          </p:cNvPr>
          <p:cNvSpPr txBox="1">
            <a:spLocks/>
          </p:cNvSpPr>
          <p:nvPr/>
        </p:nvSpPr>
        <p:spPr>
          <a:xfrm>
            <a:off x="121444" y="0"/>
            <a:ext cx="8901112"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dirty="0" smtClean="0">
                <a:solidFill>
                  <a:schemeClr val="bg1"/>
                </a:solidFill>
              </a:rPr>
              <a:t>HDWG WORKSHOP by TELECONFERENCE</a:t>
            </a:r>
            <a:endParaRPr lang="en-US" sz="3700" b="1" dirty="0">
              <a:solidFill>
                <a:schemeClr val="bg1"/>
              </a:solidFill>
            </a:endParaRPr>
          </a:p>
        </p:txBody>
      </p:sp>
      <p:sp>
        <p:nvSpPr>
          <p:cNvPr id="5" name="CasellaDiTesto 4"/>
          <p:cNvSpPr txBox="1"/>
          <p:nvPr/>
        </p:nvSpPr>
        <p:spPr>
          <a:xfrm>
            <a:off x="515155" y="4400420"/>
            <a:ext cx="2026196" cy="369332"/>
          </a:xfrm>
          <a:prstGeom prst="rect">
            <a:avLst/>
          </a:prstGeom>
          <a:noFill/>
        </p:spPr>
        <p:txBody>
          <a:bodyPr wrap="none" rtlCol="0">
            <a:spAutoFit/>
          </a:bodyPr>
          <a:lstStyle/>
          <a:p>
            <a:r>
              <a:rPr lang="it-IT" b="1" dirty="0" smtClean="0"/>
              <a:t>24 </a:t>
            </a:r>
            <a:r>
              <a:rPr lang="it-IT" b="1" dirty="0" err="1" smtClean="0"/>
              <a:t>September</a:t>
            </a:r>
            <a:r>
              <a:rPr lang="it-IT" b="1" dirty="0" smtClean="0"/>
              <a:t> 2019</a:t>
            </a:r>
            <a:endParaRPr lang="it-IT" b="1" dirty="0"/>
          </a:p>
        </p:txBody>
      </p:sp>
      <p:pic>
        <p:nvPicPr>
          <p:cNvPr id="2061" name="Picture 13"/>
          <p:cNvPicPr>
            <a:picLocks noChangeAspect="1" noChangeArrowheads="1"/>
          </p:cNvPicPr>
          <p:nvPr/>
        </p:nvPicPr>
        <p:blipFill>
          <a:blip r:embed="rId3"/>
          <a:srcRect/>
          <a:stretch>
            <a:fillRect/>
          </a:stretch>
        </p:blipFill>
        <p:spPr bwMode="auto">
          <a:xfrm>
            <a:off x="667" y="1477854"/>
            <a:ext cx="3170458" cy="1981536"/>
          </a:xfrm>
          <a:prstGeom prst="rect">
            <a:avLst/>
          </a:prstGeom>
          <a:noFill/>
          <a:ln w="9525">
            <a:noFill/>
            <a:miter lim="800000"/>
            <a:headEnd/>
            <a:tailEnd/>
          </a:ln>
        </p:spPr>
      </p:pic>
    </p:spTree>
    <p:extLst>
      <p:ext uri="{BB962C8B-B14F-4D97-AF65-F5344CB8AC3E}">
        <p14:creationId xmlns:p14="http://schemas.microsoft.com/office/powerpoint/2010/main" xmlns="" val="781235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7"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90"/>
                </a:solidFill>
              </a:rPr>
              <a:t>Thank </a:t>
            </a:r>
            <a:r>
              <a:rPr lang="en-US" sz="4800" dirty="0" smtClean="0">
                <a:solidFill>
                  <a:srgbClr val="000090"/>
                </a:solidFill>
              </a:rPr>
              <a:t>you</a:t>
            </a:r>
          </a:p>
          <a:p>
            <a:r>
              <a:rPr lang="en-US" sz="4800" dirty="0" smtClean="0">
                <a:solidFill>
                  <a:srgbClr val="000090"/>
                </a:solidFill>
              </a:rPr>
              <a:t>Merci</a:t>
            </a:r>
            <a:endParaRPr lang="en-US" sz="4800" dirty="0">
              <a:solidFill>
                <a:srgbClr val="000090"/>
              </a:solidFill>
            </a:endParaRPr>
          </a:p>
        </p:txBody>
      </p:sp>
    </p:spTree>
    <p:extLst>
      <p:ext uri="{BB962C8B-B14F-4D97-AF65-F5344CB8AC3E}">
        <p14:creationId xmlns:p14="http://schemas.microsoft.com/office/powerpoint/2010/main" xmlns="" val="380228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solidFill>
                  <a:srgbClr val="000000"/>
                </a:solidFill>
                <a:ea typeface="Calibri"/>
                <a:cs typeface="Calibri"/>
                <a:sym typeface="Calibri"/>
              </a:rPr>
              <a:t>WaterML2.0 standards</a:t>
            </a:r>
            <a:endParaRPr lang="en-US" dirty="0"/>
          </a:p>
        </p:txBody>
      </p:sp>
      <p:grpSp>
        <p:nvGrpSpPr>
          <p:cNvPr id="4" name="Shape 154"/>
          <p:cNvGrpSpPr/>
          <p:nvPr/>
        </p:nvGrpSpPr>
        <p:grpSpPr>
          <a:xfrm>
            <a:off x="78392" y="1411186"/>
            <a:ext cx="8957608" cy="4528315"/>
            <a:chOff x="0" y="90095"/>
            <a:chExt cx="7966453" cy="3039138"/>
          </a:xfrm>
        </p:grpSpPr>
        <p:sp>
          <p:nvSpPr>
            <p:cNvPr id="6" name="Shape 155"/>
            <p:cNvSpPr/>
            <p:nvPr/>
          </p:nvSpPr>
          <p:spPr>
            <a:xfrm>
              <a:off x="0" y="90095"/>
              <a:ext cx="7966453" cy="1630177"/>
            </a:xfrm>
            <a:prstGeom prst="roundRect">
              <a:avLst>
                <a:gd name="adj" fmla="val 10000"/>
              </a:avLst>
            </a:prstGeom>
            <a:solidFill>
              <a:srgbClr val="CCD3EA">
                <a:alpha val="89803"/>
              </a:srgbClr>
            </a:solidFill>
            <a:ln w="12700" cap="flat" cmpd="sng">
              <a:solidFill>
                <a:srgbClr val="CCD3EA">
                  <a:alpha val="89803"/>
                </a:srgbClr>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7" name="Shape 156"/>
            <p:cNvSpPr/>
            <p:nvPr/>
          </p:nvSpPr>
          <p:spPr>
            <a:xfrm>
              <a:off x="242650" y="487643"/>
              <a:ext cx="1360208" cy="1195463"/>
            </a:xfrm>
            <a:prstGeom prst="roundRect">
              <a:avLst>
                <a:gd name="adj" fmla="val 10000"/>
              </a:avLst>
            </a:prstGeom>
            <a:blipFill rotWithShape="1">
              <a:blip r:embed="rId2">
                <a:alphaModFix/>
              </a:blip>
              <a:stretch>
                <a:fillRect/>
              </a:stretch>
            </a:blip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8" name="Shape 157"/>
            <p:cNvSpPr/>
            <p:nvPr/>
          </p:nvSpPr>
          <p:spPr>
            <a:xfrm rot="10800000">
              <a:off x="199749" y="1857558"/>
              <a:ext cx="1360208" cy="1271674"/>
            </a:xfrm>
            <a:prstGeom prst="round2SameRect">
              <a:avLst>
                <a:gd name="adj1" fmla="val 10500"/>
                <a:gd name="adj2" fmla="val 0"/>
              </a:avLst>
            </a:prstGeom>
            <a:solidFill>
              <a:srgbClr val="4372C3"/>
            </a:solid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9" name="Shape 158"/>
            <p:cNvSpPr txBox="1"/>
            <p:nvPr/>
          </p:nvSpPr>
          <p:spPr>
            <a:xfrm>
              <a:off x="238857" y="1857558"/>
              <a:ext cx="1281900" cy="1232700"/>
            </a:xfrm>
            <a:prstGeom prst="rect">
              <a:avLst/>
            </a:prstGeom>
            <a:noFill/>
            <a:ln>
              <a:noFill/>
            </a:ln>
          </p:spPr>
          <p:txBody>
            <a:bodyPr lIns="80000" tIns="80000" rIns="80000" bIns="80000" anchor="t" anchorCtr="0">
              <a:noAutofit/>
            </a:bodyPr>
            <a:lstStyle/>
            <a:p>
              <a:pPr algn="ctr" fontAlgn="auto">
                <a:lnSpc>
                  <a:spcPct val="90000"/>
                </a:lnSpc>
                <a:spcBef>
                  <a:spcPts val="0"/>
                </a:spcBef>
                <a:spcAft>
                  <a:spcPts val="0"/>
                </a:spcAft>
                <a:buSzPct val="25000"/>
              </a:pPr>
              <a:r>
                <a:rPr lang="en" sz="1800" b="0" kern="0">
                  <a:solidFill>
                    <a:srgbClr val="FFFFFF"/>
                  </a:solidFill>
                  <a:latin typeface="Calibri"/>
                  <a:ea typeface="Calibri"/>
                  <a:cs typeface="Calibri"/>
                  <a:sym typeface="Calibri"/>
                </a:rPr>
                <a:t>Part 1 - Timeseries</a:t>
              </a:r>
            </a:p>
            <a:p>
              <a:pPr fontAlgn="auto">
                <a:lnSpc>
                  <a:spcPct val="90000"/>
                </a:lnSpc>
                <a:spcBef>
                  <a:spcPts val="0"/>
                </a:spcBef>
                <a:spcAft>
                  <a:spcPts val="0"/>
                </a:spcAft>
              </a:pPr>
              <a:endParaRPr sz="1800" b="0" kern="0">
                <a:solidFill>
                  <a:srgbClr val="FFFFFF"/>
                </a:solidFill>
                <a:latin typeface="Calibri"/>
                <a:ea typeface="Calibri"/>
                <a:cs typeface="Calibri"/>
                <a:sym typeface="Calibri"/>
              </a:endParaRPr>
            </a:p>
          </p:txBody>
        </p:sp>
        <p:sp>
          <p:nvSpPr>
            <p:cNvPr id="10" name="Shape 159"/>
            <p:cNvSpPr/>
            <p:nvPr/>
          </p:nvSpPr>
          <p:spPr>
            <a:xfrm>
              <a:off x="1806891" y="487643"/>
              <a:ext cx="1360208" cy="1195463"/>
            </a:xfrm>
            <a:prstGeom prst="roundRect">
              <a:avLst>
                <a:gd name="adj" fmla="val 10000"/>
              </a:avLst>
            </a:prstGeom>
            <a:blipFill rotWithShape="1">
              <a:blip r:embed="rId3">
                <a:alphaModFix/>
              </a:blip>
              <a:stretch>
                <a:fillRect/>
              </a:stretch>
            </a:blip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11" name="Shape 160"/>
            <p:cNvSpPr/>
            <p:nvPr/>
          </p:nvSpPr>
          <p:spPr>
            <a:xfrm rot="10800000">
              <a:off x="1695979" y="1857558"/>
              <a:ext cx="1496229" cy="1271674"/>
            </a:xfrm>
            <a:prstGeom prst="round2SameRect">
              <a:avLst>
                <a:gd name="adj1" fmla="val 10500"/>
                <a:gd name="adj2" fmla="val 0"/>
              </a:avLst>
            </a:prstGeom>
            <a:solidFill>
              <a:srgbClr val="4372C3"/>
            </a:solid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12" name="Shape 161"/>
            <p:cNvSpPr txBox="1"/>
            <p:nvPr/>
          </p:nvSpPr>
          <p:spPr>
            <a:xfrm>
              <a:off x="1735086" y="1857558"/>
              <a:ext cx="1418100" cy="1232700"/>
            </a:xfrm>
            <a:prstGeom prst="rect">
              <a:avLst/>
            </a:prstGeom>
            <a:noFill/>
            <a:ln>
              <a:noFill/>
            </a:ln>
          </p:spPr>
          <p:txBody>
            <a:bodyPr lIns="80000" tIns="80000" rIns="80000" bIns="80000" anchor="t" anchorCtr="0">
              <a:noAutofit/>
            </a:bodyPr>
            <a:lstStyle/>
            <a:p>
              <a:pPr algn="ctr" fontAlgn="auto">
                <a:lnSpc>
                  <a:spcPct val="90000"/>
                </a:lnSpc>
                <a:spcBef>
                  <a:spcPts val="0"/>
                </a:spcBef>
                <a:spcAft>
                  <a:spcPts val="0"/>
                </a:spcAft>
                <a:buSzPct val="25000"/>
              </a:pPr>
              <a:r>
                <a:rPr lang="en" sz="1800" b="0" kern="0">
                  <a:solidFill>
                    <a:srgbClr val="FFFFFF"/>
                  </a:solidFill>
                  <a:latin typeface="Calibri"/>
                  <a:ea typeface="Calibri"/>
                  <a:cs typeface="Calibri"/>
                  <a:sym typeface="Calibri"/>
                </a:rPr>
                <a:t>Part 2 – Ratings, Gaugings and Sections</a:t>
              </a:r>
            </a:p>
          </p:txBody>
        </p:sp>
        <p:sp>
          <p:nvSpPr>
            <p:cNvPr id="13" name="Shape 162"/>
            <p:cNvSpPr/>
            <p:nvPr/>
          </p:nvSpPr>
          <p:spPr>
            <a:xfrm>
              <a:off x="6320695" y="487627"/>
              <a:ext cx="1360200" cy="1195500"/>
            </a:xfrm>
            <a:prstGeom prst="roundRect">
              <a:avLst>
                <a:gd name="adj" fmla="val 10000"/>
              </a:avLst>
            </a:prstGeom>
            <a:blipFill rotWithShape="1">
              <a:blip r:embed="rId4">
                <a:alphaModFix/>
              </a:blip>
              <a:stretch>
                <a:fillRect/>
              </a:stretch>
            </a:blip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14" name="Shape 163"/>
            <p:cNvSpPr/>
            <p:nvPr/>
          </p:nvSpPr>
          <p:spPr>
            <a:xfrm rot="10800000">
              <a:off x="3328230" y="1857558"/>
              <a:ext cx="1360208" cy="1271674"/>
            </a:xfrm>
            <a:prstGeom prst="round2SameRect">
              <a:avLst>
                <a:gd name="adj1" fmla="val 10500"/>
                <a:gd name="adj2" fmla="val 0"/>
              </a:avLst>
            </a:prstGeom>
            <a:solidFill>
              <a:srgbClr val="4372C3"/>
            </a:solid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15" name="Shape 164"/>
            <p:cNvSpPr txBox="1"/>
            <p:nvPr/>
          </p:nvSpPr>
          <p:spPr>
            <a:xfrm>
              <a:off x="3367339" y="1857558"/>
              <a:ext cx="1281900" cy="1232700"/>
            </a:xfrm>
            <a:prstGeom prst="rect">
              <a:avLst/>
            </a:prstGeom>
            <a:noFill/>
            <a:ln>
              <a:noFill/>
            </a:ln>
          </p:spPr>
          <p:txBody>
            <a:bodyPr lIns="80000" tIns="80000" rIns="80000" bIns="80000" anchor="t" anchorCtr="0">
              <a:noAutofit/>
            </a:bodyPr>
            <a:lstStyle/>
            <a:p>
              <a:pPr algn="ctr" fontAlgn="auto">
                <a:lnSpc>
                  <a:spcPct val="90000"/>
                </a:lnSpc>
                <a:spcBef>
                  <a:spcPts val="0"/>
                </a:spcBef>
                <a:spcAft>
                  <a:spcPts val="0"/>
                </a:spcAft>
                <a:buSzPct val="25000"/>
              </a:pPr>
              <a:r>
                <a:rPr lang="en" sz="1800" b="0" kern="0">
                  <a:solidFill>
                    <a:srgbClr val="FFFFFF"/>
                  </a:solidFill>
                  <a:latin typeface="Calibri"/>
                  <a:ea typeface="Calibri"/>
                  <a:cs typeface="Calibri"/>
                  <a:sym typeface="Calibri"/>
                </a:rPr>
                <a:t>Part 3 – Surface water features</a:t>
              </a:r>
            </a:p>
          </p:txBody>
        </p:sp>
        <p:sp>
          <p:nvSpPr>
            <p:cNvPr id="16" name="Shape 165"/>
            <p:cNvSpPr/>
            <p:nvPr/>
          </p:nvSpPr>
          <p:spPr>
            <a:xfrm>
              <a:off x="4867362" y="487643"/>
              <a:ext cx="1360208" cy="1195463"/>
            </a:xfrm>
            <a:prstGeom prst="roundRect">
              <a:avLst>
                <a:gd name="adj" fmla="val 10000"/>
              </a:avLst>
            </a:prstGeom>
            <a:blipFill rotWithShape="1">
              <a:blip r:embed="rId5">
                <a:alphaModFix/>
              </a:blip>
              <a:stretch>
                <a:fillRect/>
              </a:stretch>
            </a:blip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17" name="Shape 166"/>
            <p:cNvSpPr/>
            <p:nvPr/>
          </p:nvSpPr>
          <p:spPr>
            <a:xfrm rot="10800000">
              <a:off x="4824460" y="1857558"/>
              <a:ext cx="1360208" cy="1271674"/>
            </a:xfrm>
            <a:prstGeom prst="round2SameRect">
              <a:avLst>
                <a:gd name="adj1" fmla="val 10500"/>
                <a:gd name="adj2" fmla="val 0"/>
              </a:avLst>
            </a:prstGeom>
            <a:solidFill>
              <a:srgbClr val="4372C3"/>
            </a:solid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18" name="Shape 167"/>
            <p:cNvSpPr txBox="1"/>
            <p:nvPr/>
          </p:nvSpPr>
          <p:spPr>
            <a:xfrm>
              <a:off x="4863569" y="1857558"/>
              <a:ext cx="1281993" cy="1232567"/>
            </a:xfrm>
            <a:prstGeom prst="rect">
              <a:avLst/>
            </a:prstGeom>
            <a:noFill/>
            <a:ln>
              <a:noFill/>
            </a:ln>
          </p:spPr>
          <p:txBody>
            <a:bodyPr lIns="80000" tIns="80000" rIns="80000" bIns="80000" anchor="t" anchorCtr="0">
              <a:noAutofit/>
            </a:bodyPr>
            <a:lstStyle/>
            <a:p>
              <a:pPr algn="ctr" fontAlgn="auto">
                <a:lnSpc>
                  <a:spcPct val="90000"/>
                </a:lnSpc>
                <a:spcBef>
                  <a:spcPts val="0"/>
                </a:spcBef>
                <a:spcAft>
                  <a:spcPts val="0"/>
                </a:spcAft>
                <a:buSzPct val="25000"/>
              </a:pPr>
              <a:r>
                <a:rPr lang="en" sz="1800" b="0" kern="0">
                  <a:solidFill>
                    <a:srgbClr val="FFFFFF"/>
                  </a:solidFill>
                  <a:latin typeface="Calibri"/>
                  <a:ea typeface="Calibri"/>
                  <a:cs typeface="Calibri"/>
                  <a:sym typeface="Calibri"/>
                </a:rPr>
                <a:t>Part 4 – Groundwater</a:t>
              </a:r>
            </a:p>
          </p:txBody>
        </p:sp>
        <p:sp>
          <p:nvSpPr>
            <p:cNvPr id="19" name="Shape 168"/>
            <p:cNvSpPr/>
            <p:nvPr/>
          </p:nvSpPr>
          <p:spPr>
            <a:xfrm>
              <a:off x="3337120" y="487643"/>
              <a:ext cx="1360200" cy="1195500"/>
            </a:xfrm>
            <a:prstGeom prst="roundRect">
              <a:avLst>
                <a:gd name="adj" fmla="val 10000"/>
              </a:avLst>
            </a:prstGeom>
            <a:blipFill rotWithShape="1">
              <a:blip r:embed="rId6">
                <a:alphaModFix/>
              </a:blip>
              <a:stretch>
                <a:fillRect/>
              </a:stretch>
            </a:blip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20" name="Shape 169"/>
            <p:cNvSpPr/>
            <p:nvPr/>
          </p:nvSpPr>
          <p:spPr>
            <a:xfrm rot="10800000">
              <a:off x="6320691" y="1857558"/>
              <a:ext cx="1360208" cy="1271674"/>
            </a:xfrm>
            <a:prstGeom prst="round2SameRect">
              <a:avLst>
                <a:gd name="adj1" fmla="val 10500"/>
                <a:gd name="adj2" fmla="val 0"/>
              </a:avLst>
            </a:prstGeom>
            <a:solidFill>
              <a:srgbClr val="4372C3"/>
            </a:solidFill>
            <a:ln w="12700" cap="flat" cmpd="sng">
              <a:solidFill>
                <a:schemeClr val="lt1"/>
              </a:solidFill>
              <a:prstDash val="solid"/>
              <a:miter/>
              <a:headEnd type="none" w="med" len="med"/>
              <a:tailEnd type="none" w="med" len="med"/>
            </a:ln>
          </p:spPr>
          <p:txBody>
            <a:bodyPr lIns="68575" tIns="68575" rIns="68575" bIns="68575" anchor="ctr" anchorCtr="0">
              <a:noAutofit/>
            </a:bodyPr>
            <a:lstStyle/>
            <a:p>
              <a:pPr fontAlgn="auto">
                <a:spcBef>
                  <a:spcPts val="0"/>
                </a:spcBef>
                <a:spcAft>
                  <a:spcPts val="0"/>
                </a:spcAft>
              </a:pPr>
              <a:endParaRPr sz="1400" b="0" kern="0">
                <a:solidFill>
                  <a:srgbClr val="000000"/>
                </a:solidFill>
                <a:latin typeface="Arial"/>
                <a:ea typeface="Arial"/>
                <a:cs typeface="Arial"/>
                <a:sym typeface="Arial"/>
              </a:endParaRPr>
            </a:p>
          </p:txBody>
        </p:sp>
        <p:sp>
          <p:nvSpPr>
            <p:cNvPr id="21" name="Shape 170"/>
            <p:cNvSpPr txBox="1"/>
            <p:nvPr/>
          </p:nvSpPr>
          <p:spPr>
            <a:xfrm>
              <a:off x="6359800" y="1857558"/>
              <a:ext cx="1281993" cy="1232567"/>
            </a:xfrm>
            <a:prstGeom prst="rect">
              <a:avLst/>
            </a:prstGeom>
            <a:noFill/>
            <a:ln>
              <a:noFill/>
            </a:ln>
          </p:spPr>
          <p:txBody>
            <a:bodyPr lIns="80000" tIns="80000" rIns="80000" bIns="80000" anchor="t" anchorCtr="0">
              <a:noAutofit/>
            </a:bodyPr>
            <a:lstStyle/>
            <a:p>
              <a:pPr algn="ctr" fontAlgn="auto">
                <a:lnSpc>
                  <a:spcPct val="90000"/>
                </a:lnSpc>
                <a:spcBef>
                  <a:spcPts val="0"/>
                </a:spcBef>
                <a:spcAft>
                  <a:spcPts val="0"/>
                </a:spcAft>
                <a:buSzPct val="25000"/>
              </a:pPr>
              <a:r>
                <a:rPr lang="en" sz="1800" b="0" kern="0">
                  <a:solidFill>
                    <a:srgbClr val="FFFFFF"/>
                  </a:solidFill>
                  <a:latin typeface="Calibri"/>
                  <a:ea typeface="Calibri"/>
                  <a:cs typeface="Calibri"/>
                  <a:sym typeface="Calibri"/>
                </a:rPr>
                <a:t>Part 5 – </a:t>
              </a:r>
            </a:p>
            <a:p>
              <a:pPr algn="ctr" fontAlgn="auto">
                <a:lnSpc>
                  <a:spcPct val="90000"/>
                </a:lnSpc>
                <a:spcBef>
                  <a:spcPts val="0"/>
                </a:spcBef>
                <a:spcAft>
                  <a:spcPts val="0"/>
                </a:spcAft>
                <a:buSzPct val="25000"/>
              </a:pPr>
              <a:r>
                <a:rPr lang="en" sz="1800" b="0" kern="0">
                  <a:solidFill>
                    <a:srgbClr val="FFFFFF"/>
                  </a:solidFill>
                  <a:latin typeface="Calibri"/>
                  <a:ea typeface="Calibri"/>
                  <a:cs typeface="Calibri"/>
                  <a:sym typeface="Calibri"/>
                </a:rPr>
                <a:t>Water quality (best practice)</a:t>
              </a:r>
            </a:p>
          </p:txBody>
        </p:sp>
      </p:grpSp>
    </p:spTree>
    <p:extLst>
      <p:ext uri="{BB962C8B-B14F-4D97-AF65-F5344CB8AC3E}">
        <p14:creationId xmlns="" xmlns:p14="http://schemas.microsoft.com/office/powerpoint/2010/main" val="83001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02CDD5-CE0A-9744-95B0-BE8B49495BEF}"/>
              </a:ext>
            </a:extLst>
          </p:cNvPr>
          <p:cNvSpPr>
            <a:spLocks noGrp="1"/>
          </p:cNvSpPr>
          <p:nvPr>
            <p:ph type="title"/>
          </p:nvPr>
        </p:nvSpPr>
        <p:spPr>
          <a:xfrm>
            <a:off x="457200" y="158727"/>
            <a:ext cx="8229600" cy="1143000"/>
          </a:xfrm>
        </p:spPr>
        <p:txBody>
          <a:bodyPr/>
          <a:lstStyle/>
          <a:p>
            <a:r>
              <a:rPr lang="en-US" b="1" dirty="0" smtClean="0"/>
              <a:t>ADOPTIONS </a:t>
            </a:r>
            <a:r>
              <a:rPr lang="en-US" b="1" dirty="0"/>
              <a:t>by </a:t>
            </a:r>
            <a:r>
              <a:rPr lang="en-US" b="1" dirty="0" smtClean="0"/>
              <a:t>OGC and WMO</a:t>
            </a:r>
            <a:endParaRPr lang="en-US" b="1" dirty="0"/>
          </a:p>
        </p:txBody>
      </p:sp>
      <p:sp>
        <p:nvSpPr>
          <p:cNvPr id="3" name="Content Placeholder 2">
            <a:extLst>
              <a:ext uri="{FF2B5EF4-FFF2-40B4-BE49-F238E27FC236}">
                <a16:creationId xmlns="" xmlns:a16="http://schemas.microsoft.com/office/drawing/2014/main" id="{98F5F113-7D86-6B4D-B892-6F382332F825}"/>
              </a:ext>
            </a:extLst>
          </p:cNvPr>
          <p:cNvSpPr>
            <a:spLocks noGrp="1"/>
          </p:cNvSpPr>
          <p:nvPr>
            <p:ph idx="1"/>
          </p:nvPr>
        </p:nvSpPr>
        <p:spPr>
          <a:xfrm>
            <a:off x="457200" y="1484289"/>
            <a:ext cx="8229600" cy="4525963"/>
          </a:xfrm>
        </p:spPr>
        <p:txBody>
          <a:bodyPr>
            <a:normAutofit fontScale="92500" lnSpcReduction="20000"/>
          </a:bodyPr>
          <a:lstStyle/>
          <a:p>
            <a:r>
              <a:rPr lang="en-US" b="1" dirty="0" smtClean="0"/>
              <a:t>OGC</a:t>
            </a:r>
            <a:r>
              <a:rPr lang="en-US" dirty="0" smtClean="0"/>
              <a:t> adopted WaterML2 Part1 – Timeseries in February 2014, WaterML2 Part2 - Ratings, </a:t>
            </a:r>
            <a:r>
              <a:rPr lang="en-US" dirty="0" err="1" smtClean="0"/>
              <a:t>Gaugings</a:t>
            </a:r>
            <a:r>
              <a:rPr lang="en-US" dirty="0" smtClean="0"/>
              <a:t> and Sections in February 2016, the conceptual model WaterML2 Part3 - Surface Hydrology Features in January 2018, WaterML2  Part 4 - GroundWaterML2 in March 2017</a:t>
            </a:r>
          </a:p>
          <a:p>
            <a:r>
              <a:rPr lang="en-US" b="1" dirty="0" smtClean="0"/>
              <a:t>WMO</a:t>
            </a:r>
            <a:r>
              <a:rPr lang="en-US" dirty="0" smtClean="0"/>
              <a:t> </a:t>
            </a:r>
            <a:r>
              <a:rPr lang="en-US" dirty="0"/>
              <a:t>Executive Council 69th session meeting in May 2017 formally adopted WaterML2 Part 1 &amp; 2 standards (</a:t>
            </a:r>
            <a:r>
              <a:rPr lang="en-US" sz="2000" dirty="0" smtClean="0"/>
              <a:t>p.133-134</a:t>
            </a:r>
            <a:r>
              <a:rPr lang="en-US" dirty="0" smtClean="0"/>
              <a:t>)</a:t>
            </a:r>
          </a:p>
          <a:p>
            <a:pPr>
              <a:buNone/>
            </a:pPr>
            <a:r>
              <a:rPr lang="en-US" sz="1800" dirty="0" smtClean="0"/>
              <a:t>	decides </a:t>
            </a:r>
            <a:r>
              <a:rPr lang="en-AU" sz="1800" dirty="0" smtClean="0"/>
              <a:t>“To amend </a:t>
            </a:r>
            <a:r>
              <a:rPr lang="en-AU" sz="1800" dirty="0"/>
              <a:t>the Manual on Codes, Volume I.3 to introduce WaterML2 Parts 1 and 2 as data representations that are suitable for the exchange of hydrological information, as specified in Annex 1 of the Annex to Recommendation 12 (CBS-16</a:t>
            </a:r>
            <a:r>
              <a:rPr lang="en-AU" sz="1800" dirty="0" smtClean="0"/>
              <a:t>)”</a:t>
            </a:r>
            <a:endParaRPr lang="en-US" dirty="0"/>
          </a:p>
        </p:txBody>
      </p:sp>
    </p:spTree>
    <p:extLst>
      <p:ext uri="{BB962C8B-B14F-4D97-AF65-F5344CB8AC3E}">
        <p14:creationId xmlns="" xmlns:p14="http://schemas.microsoft.com/office/powerpoint/2010/main" val="2694371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0" y="2468"/>
            <a:ext cx="8048625" cy="3609975"/>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1" y="3308718"/>
            <a:ext cx="5576552" cy="3549282"/>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4487450" y="1511368"/>
            <a:ext cx="4656550" cy="2725907"/>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5553075" y="4237275"/>
            <a:ext cx="3590925" cy="1228725"/>
          </a:xfrm>
          <a:prstGeom prst="rect">
            <a:avLst/>
          </a:prstGeom>
          <a:noFill/>
          <a:ln w="9525">
            <a:noFill/>
            <a:miter lim="800000"/>
            <a:headEnd/>
            <a:tailEnd/>
          </a:ln>
        </p:spPr>
      </p:pic>
      <p:sp>
        <p:nvSpPr>
          <p:cNvPr id="6" name="CasellaDiTesto 5"/>
          <p:cNvSpPr txBox="1"/>
          <p:nvPr/>
        </p:nvSpPr>
        <p:spPr>
          <a:xfrm>
            <a:off x="3787469" y="5749326"/>
            <a:ext cx="5356531" cy="769441"/>
          </a:xfrm>
          <a:prstGeom prst="rect">
            <a:avLst/>
          </a:prstGeom>
          <a:noFill/>
        </p:spPr>
        <p:txBody>
          <a:bodyPr wrap="none" rtlCol="0">
            <a:spAutoFit/>
          </a:bodyPr>
          <a:lstStyle/>
          <a:p>
            <a:pPr algn="ctr"/>
            <a:r>
              <a:rPr lang="it-IT" sz="2200" b="1" dirty="0" smtClean="0">
                <a:solidFill>
                  <a:srgbClr val="FF0000"/>
                </a:solidFill>
              </a:rPr>
              <a:t>WaterML2 Part4</a:t>
            </a:r>
          </a:p>
          <a:p>
            <a:pPr algn="ctr"/>
            <a:r>
              <a:rPr lang="it-IT" sz="2200" b="1" dirty="0" smtClean="0">
                <a:solidFill>
                  <a:srgbClr val="FF0000"/>
                </a:solidFill>
              </a:rPr>
              <a:t>OGC Standard </a:t>
            </a:r>
            <a:r>
              <a:rPr lang="it-IT" sz="2200" b="1" dirty="0" err="1" smtClean="0">
                <a:solidFill>
                  <a:srgbClr val="FF0000"/>
                </a:solidFill>
              </a:rPr>
              <a:t>today</a:t>
            </a:r>
            <a:r>
              <a:rPr lang="it-IT" sz="2200" b="1" dirty="0" smtClean="0">
                <a:solidFill>
                  <a:srgbClr val="FF0000"/>
                </a:solidFill>
              </a:rPr>
              <a:t> -&gt; WMO Standard </a:t>
            </a:r>
            <a:r>
              <a:rPr lang="it-IT" sz="2200" b="1" dirty="0" err="1" smtClean="0">
                <a:solidFill>
                  <a:srgbClr val="FF0000"/>
                </a:solidFill>
              </a:rPr>
              <a:t>soon</a:t>
            </a:r>
            <a:endParaRPr lang="en-US" sz="22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 y="6705600"/>
            <a:ext cx="1828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4350544" y="1524000"/>
            <a:ext cx="4050506" cy="5334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 name="Content Placeholder 2"/>
          <p:cNvSpPr txBox="1">
            <a:spLocks/>
          </p:cNvSpPr>
          <p:nvPr/>
        </p:nvSpPr>
        <p:spPr>
          <a:xfrm>
            <a:off x="1143000" y="390525"/>
            <a:ext cx="6860381" cy="1079500"/>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Standards Development</a:t>
            </a:r>
          </a:p>
          <a:p>
            <a:pPr algn="ctr">
              <a:spcBef>
                <a:spcPct val="0"/>
              </a:spcBef>
              <a:defRPr/>
            </a:pPr>
            <a:r>
              <a:rPr lang="en-CA" altLang="en-US" sz="2800" kern="0" dirty="0" smtClean="0"/>
              <a:t>GroundwaterML2 (GWML2)</a:t>
            </a:r>
            <a:endParaRPr lang="en-CA" altLang="en-US" sz="2800" kern="0" dirty="0"/>
          </a:p>
        </p:txBody>
      </p:sp>
      <p:pic>
        <p:nvPicPr>
          <p:cNvPr id="8198" name="Picture 1"/>
          <p:cNvPicPr>
            <a:picLocks noChangeAspect="1"/>
          </p:cNvPicPr>
          <p:nvPr/>
        </p:nvPicPr>
        <p:blipFill>
          <a:blip r:embed="rId2"/>
          <a:srcRect/>
          <a:stretch>
            <a:fillRect/>
          </a:stretch>
        </p:blipFill>
        <p:spPr bwMode="auto">
          <a:xfrm>
            <a:off x="1140619" y="1524000"/>
            <a:ext cx="3207544" cy="5334000"/>
          </a:xfrm>
          <a:prstGeom prst="rect">
            <a:avLst/>
          </a:prstGeom>
          <a:noFill/>
          <a:ln w="9525">
            <a:noFill/>
            <a:miter lim="800000"/>
            <a:headEnd/>
            <a:tailEnd/>
          </a:ln>
        </p:spPr>
      </p:pic>
      <p:sp>
        <p:nvSpPr>
          <p:cNvPr id="6" name="TextBox 5"/>
          <p:cNvSpPr txBox="1"/>
          <p:nvPr/>
        </p:nvSpPr>
        <p:spPr>
          <a:xfrm>
            <a:off x="4555332" y="1778000"/>
            <a:ext cx="3774281" cy="4916731"/>
          </a:xfrm>
          <a:prstGeom prst="rect">
            <a:avLst/>
          </a:prstGeom>
          <a:noFill/>
        </p:spPr>
        <p:txBody>
          <a:bodyPr>
            <a:spAutoFit/>
          </a:bodyPr>
          <a:lstStyle/>
          <a:p>
            <a:pPr marL="285744" indent="-285744">
              <a:spcAft>
                <a:spcPts val="500"/>
              </a:spcAft>
              <a:buClr>
                <a:srgbClr val="557D55"/>
              </a:buClr>
              <a:buFont typeface="Wingdings" panose="05000000000000000000" pitchFamily="2" charset="2"/>
              <a:buChar char="§"/>
              <a:defRPr/>
            </a:pPr>
            <a:r>
              <a:rPr lang="en-CA" sz="2000" dirty="0">
                <a:solidFill>
                  <a:srgbClr val="557D55"/>
                </a:solidFill>
                <a:effectLst>
                  <a:outerShdw blurRad="38100" dist="38100" dir="2700000" algn="tl">
                    <a:srgbClr val="000000">
                      <a:alpha val="43137"/>
                    </a:srgbClr>
                  </a:outerShdw>
                </a:effectLst>
              </a:rPr>
              <a:t>Open Geospatial Consortium</a:t>
            </a:r>
          </a:p>
          <a:p>
            <a:pPr>
              <a:spcAft>
                <a:spcPts val="1000"/>
              </a:spcAft>
              <a:buClr>
                <a:srgbClr val="557D55"/>
              </a:buClr>
              <a:defRPr/>
            </a:pPr>
            <a:r>
              <a:rPr lang="en-CA" dirty="0">
                <a:solidFill>
                  <a:srgbClr val="557D55"/>
                </a:solidFill>
                <a:effectLst>
                  <a:outerShdw blurRad="38100" dist="38100" dir="2700000" algn="tl">
                    <a:srgbClr val="000000">
                      <a:alpha val="43137"/>
                    </a:srgbClr>
                  </a:outerShdw>
                </a:effectLst>
              </a:rPr>
              <a:t>     </a:t>
            </a:r>
            <a:r>
              <a:rPr lang="en-CA" dirty="0"/>
              <a:t>Geospatial standards of all kinds</a:t>
            </a:r>
            <a:endParaRPr lang="en-CA" dirty="0">
              <a:effectLst>
                <a:outerShdw blurRad="38100" dist="38100" dir="2700000" algn="tl">
                  <a:srgbClr val="000000">
                    <a:alpha val="43137"/>
                  </a:srgbClr>
                </a:outerShdw>
              </a:effectLst>
            </a:endParaRPr>
          </a:p>
          <a:p>
            <a:pPr marL="285744" indent="-285744">
              <a:spcBef>
                <a:spcPts val="1000"/>
              </a:spcBef>
              <a:spcAft>
                <a:spcPts val="500"/>
              </a:spcAft>
              <a:buClr>
                <a:srgbClr val="557D55"/>
              </a:buClr>
              <a:buFont typeface="Wingdings" panose="05000000000000000000" pitchFamily="2" charset="2"/>
              <a:buChar char="§"/>
              <a:defRPr/>
            </a:pPr>
            <a:r>
              <a:rPr lang="en-CA" sz="2000" dirty="0">
                <a:solidFill>
                  <a:srgbClr val="557D55"/>
                </a:solidFill>
                <a:effectLst>
                  <a:outerShdw blurRad="38100" dist="38100" dir="2700000" algn="tl">
                    <a:srgbClr val="000000">
                      <a:alpha val="43137"/>
                    </a:srgbClr>
                  </a:outerShdw>
                </a:effectLst>
              </a:rPr>
              <a:t>Hydro Domain Working Group</a:t>
            </a:r>
          </a:p>
          <a:p>
            <a:pPr>
              <a:spcAft>
                <a:spcPts val="1000"/>
              </a:spcAft>
              <a:buClr>
                <a:srgbClr val="557D55"/>
              </a:buClr>
              <a:defRPr/>
            </a:pPr>
            <a:r>
              <a:rPr lang="en-CA" dirty="0"/>
              <a:t>     WaterML2 hydro data standards</a:t>
            </a:r>
          </a:p>
          <a:p>
            <a:pPr marL="285744" indent="-285744">
              <a:spcBef>
                <a:spcPts val="1000"/>
              </a:spcBef>
              <a:spcAft>
                <a:spcPts val="1000"/>
              </a:spcAft>
              <a:buClr>
                <a:srgbClr val="557D55"/>
              </a:buClr>
              <a:buFont typeface="Wingdings" panose="05000000000000000000" pitchFamily="2" charset="2"/>
              <a:buChar char="§"/>
              <a:defRPr/>
            </a:pPr>
            <a:r>
              <a:rPr lang="en-CA" sz="2000" dirty="0">
                <a:solidFill>
                  <a:srgbClr val="557D55"/>
                </a:solidFill>
                <a:effectLst>
                  <a:outerShdw blurRad="38100" dist="38100" dir="2700000" algn="tl">
                    <a:srgbClr val="000000">
                      <a:alpha val="43137"/>
                    </a:srgbClr>
                  </a:outerShdw>
                </a:effectLst>
              </a:rPr>
              <a:t>Groundwater Standards Working Group</a:t>
            </a:r>
            <a:endParaRPr lang="en-CA" sz="2000" dirty="0">
              <a:solidFill>
                <a:srgbClr val="557D55"/>
              </a:solidFill>
            </a:endParaRPr>
          </a:p>
          <a:p>
            <a:pPr>
              <a:spcBef>
                <a:spcPts val="500"/>
              </a:spcBef>
              <a:spcAft>
                <a:spcPts val="0"/>
              </a:spcAft>
              <a:buClr>
                <a:srgbClr val="557D55"/>
              </a:buClr>
              <a:defRPr/>
            </a:pPr>
            <a:r>
              <a:rPr lang="en-CA" dirty="0">
                <a:solidFill>
                  <a:srgbClr val="557D55"/>
                </a:solidFill>
              </a:rPr>
              <a:t>     </a:t>
            </a:r>
            <a:r>
              <a:rPr lang="en-CA" b="1" dirty="0">
                <a:solidFill>
                  <a:srgbClr val="557D55"/>
                </a:solidFill>
              </a:rPr>
              <a:t>GWML2</a:t>
            </a:r>
          </a:p>
          <a:p>
            <a:pPr>
              <a:spcBef>
                <a:spcPts val="0"/>
              </a:spcBef>
              <a:spcAft>
                <a:spcPts val="500"/>
              </a:spcAft>
              <a:buClr>
                <a:srgbClr val="557D55"/>
              </a:buClr>
              <a:defRPr/>
            </a:pPr>
            <a:r>
              <a:rPr lang="en-CA" dirty="0">
                <a:solidFill>
                  <a:srgbClr val="557D55"/>
                </a:solidFill>
              </a:rPr>
              <a:t>     </a:t>
            </a:r>
            <a:r>
              <a:rPr lang="en-CA" dirty="0"/>
              <a:t>reuses </a:t>
            </a:r>
            <a:r>
              <a:rPr lang="en-CA" dirty="0" err="1"/>
              <a:t>GeoSciML</a:t>
            </a:r>
            <a:r>
              <a:rPr lang="en-CA" dirty="0"/>
              <a:t>, O&amp;M, …</a:t>
            </a:r>
          </a:p>
          <a:p>
            <a:pPr>
              <a:spcBef>
                <a:spcPts val="1000"/>
              </a:spcBef>
              <a:spcAft>
                <a:spcPts val="500"/>
              </a:spcAft>
              <a:buClr>
                <a:srgbClr val="557D55"/>
              </a:buClr>
              <a:defRPr/>
            </a:pPr>
            <a:r>
              <a:rPr lang="en-CA" sz="2000" dirty="0">
                <a:solidFill>
                  <a:srgbClr val="557D55"/>
                </a:solidFill>
                <a:effectLst>
                  <a:outerShdw blurRad="38100" dist="38100" dir="2700000" algn="tl">
                    <a:srgbClr val="000000">
                      <a:alpha val="43137"/>
                    </a:srgbClr>
                  </a:outerShdw>
                </a:effectLst>
              </a:rPr>
              <a:t>     </a:t>
            </a:r>
            <a:r>
              <a:rPr lang="en-CA" sz="2000" dirty="0">
                <a:solidFill>
                  <a:srgbClr val="557D55"/>
                </a:solidFill>
              </a:rPr>
              <a:t>Hydrogeological &amp; data experts </a:t>
            </a:r>
          </a:p>
          <a:p>
            <a:pPr>
              <a:spcAft>
                <a:spcPts val="500"/>
              </a:spcAft>
              <a:buClr>
                <a:srgbClr val="557D55"/>
              </a:buClr>
              <a:defRPr/>
            </a:pPr>
            <a:r>
              <a:rPr lang="en-CA" dirty="0">
                <a:solidFill>
                  <a:srgbClr val="557D55"/>
                </a:solidFill>
              </a:rPr>
              <a:t>      </a:t>
            </a:r>
            <a:r>
              <a:rPr lang="en-CA" dirty="0"/>
              <a:t>CAN, USA, FR, DE, AT, NZ, AU</a:t>
            </a:r>
          </a:p>
          <a:p>
            <a:pPr>
              <a:spcBef>
                <a:spcPts val="1000"/>
              </a:spcBef>
              <a:spcAft>
                <a:spcPts val="500"/>
              </a:spcAft>
              <a:buClr>
                <a:srgbClr val="557D55"/>
              </a:buClr>
              <a:defRPr/>
            </a:pPr>
            <a:r>
              <a:rPr lang="en-CA" dirty="0"/>
              <a:t>      </a:t>
            </a:r>
            <a:r>
              <a:rPr lang="en-CA" dirty="0">
                <a:solidFill>
                  <a:srgbClr val="557D55"/>
                </a:solidFill>
              </a:rPr>
              <a:t>2012-1017</a:t>
            </a:r>
          </a:p>
          <a:p>
            <a:pPr>
              <a:spcAft>
                <a:spcPts val="500"/>
              </a:spcAft>
              <a:buClr>
                <a:srgbClr val="557D55"/>
              </a:buClr>
              <a:defRPr/>
            </a:pPr>
            <a:r>
              <a:rPr lang="en-CA" dirty="0"/>
              <a:t>      final approval: March 2017</a:t>
            </a:r>
          </a:p>
        </p:txBody>
      </p:sp>
      <p:cxnSp>
        <p:nvCxnSpPr>
          <p:cNvPr id="8" name="Straight Connector 7"/>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43000" y="390525"/>
            <a:ext cx="6860381" cy="1079500"/>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Methods </a:t>
            </a:r>
          </a:p>
          <a:p>
            <a:pPr algn="ctr">
              <a:spcBef>
                <a:spcPct val="0"/>
              </a:spcBef>
              <a:defRPr/>
            </a:pPr>
            <a:r>
              <a:rPr lang="en-CA" altLang="en-US" sz="2800" kern="0" dirty="0"/>
              <a:t>GWML2 development</a:t>
            </a:r>
          </a:p>
        </p:txBody>
      </p:sp>
      <p:pic>
        <p:nvPicPr>
          <p:cNvPr id="9220" name="Picture 4"/>
          <p:cNvPicPr>
            <a:picLocks noChangeAspect="1" noChangeArrowheads="1"/>
          </p:cNvPicPr>
          <p:nvPr/>
        </p:nvPicPr>
        <p:blipFill>
          <a:blip r:embed="rId2"/>
          <a:srcRect/>
          <a:stretch>
            <a:fillRect/>
          </a:stretch>
        </p:blipFill>
        <p:spPr bwMode="auto">
          <a:xfrm>
            <a:off x="3487341" y="1981200"/>
            <a:ext cx="2400300" cy="4495800"/>
          </a:xfrm>
          <a:prstGeom prst="rect">
            <a:avLst/>
          </a:prstGeom>
          <a:noFill/>
          <a:ln w="9525">
            <a:noFill/>
            <a:miter lim="800000"/>
            <a:headEnd/>
            <a:tailEnd/>
          </a:ln>
        </p:spPr>
      </p:pic>
      <p:grpSp>
        <p:nvGrpSpPr>
          <p:cNvPr id="2" name="Group 4"/>
          <p:cNvGrpSpPr>
            <a:grpSpLocks/>
          </p:cNvGrpSpPr>
          <p:nvPr/>
        </p:nvGrpSpPr>
        <p:grpSpPr bwMode="auto">
          <a:xfrm>
            <a:off x="1947862" y="1755776"/>
            <a:ext cx="1244204" cy="1569660"/>
            <a:chOff x="5714999" y="1751348"/>
            <a:chExt cx="1661707" cy="1681470"/>
          </a:xfrm>
        </p:grpSpPr>
        <p:pic>
          <p:nvPicPr>
            <p:cNvPr id="9233" name="Picture 7" descr="Image result for water well drilling"/>
            <p:cNvPicPr>
              <a:picLocks noChangeAspect="1" noChangeArrowheads="1"/>
            </p:cNvPicPr>
            <p:nvPr/>
          </p:nvPicPr>
          <p:blipFill>
            <a:blip r:embed="rId3"/>
            <a:srcRect/>
            <a:stretch>
              <a:fillRect/>
            </a:stretch>
          </p:blipFill>
          <p:spPr bwMode="auto">
            <a:xfrm>
              <a:off x="5714999" y="1751348"/>
              <a:ext cx="1657364" cy="1241424"/>
            </a:xfrm>
            <a:prstGeom prst="rect">
              <a:avLst/>
            </a:prstGeom>
            <a:noFill/>
            <a:ln w="9525">
              <a:noFill/>
              <a:miter lim="800000"/>
              <a:headEnd/>
              <a:tailEnd/>
            </a:ln>
          </p:spPr>
        </p:pic>
        <p:sp>
          <p:nvSpPr>
            <p:cNvPr id="9234" name="TextBox 1"/>
            <p:cNvSpPr txBox="1">
              <a:spLocks noChangeArrowheads="1"/>
            </p:cNvSpPr>
            <p:nvPr/>
          </p:nvSpPr>
          <p:spPr bwMode="auto">
            <a:xfrm>
              <a:off x="5719342" y="1751348"/>
              <a:ext cx="1657364" cy="1681470"/>
            </a:xfrm>
            <a:prstGeom prst="rect">
              <a:avLst/>
            </a:prstGeom>
            <a:noFill/>
            <a:ln w="9525">
              <a:noFill/>
              <a:miter lim="800000"/>
              <a:headEnd/>
              <a:tailEnd/>
            </a:ln>
          </p:spPr>
          <p:txBody>
            <a:bodyPr>
              <a:spAutoFit/>
            </a:bodyPr>
            <a:lstStyle/>
            <a:p>
              <a:pPr algn="ctr"/>
              <a:r>
                <a:rPr lang="en-CA" altLang="en-US" sz="1600">
                  <a:solidFill>
                    <a:schemeClr val="bg1"/>
                  </a:solidFill>
                </a:rPr>
                <a:t>well drilling</a:t>
              </a:r>
            </a:p>
            <a:p>
              <a:pPr algn="ctr"/>
              <a:r>
                <a:rPr lang="en-CA" altLang="en-US" sz="1600">
                  <a:solidFill>
                    <a:schemeClr val="bg1"/>
                  </a:solidFill>
                </a:rPr>
                <a:t>environmental</a:t>
              </a:r>
            </a:p>
            <a:p>
              <a:pPr algn="ctr"/>
              <a:r>
                <a:rPr lang="en-CA" altLang="en-US" sz="1600">
                  <a:solidFill>
                    <a:schemeClr val="bg1"/>
                  </a:solidFill>
                </a:rPr>
                <a:t>policy</a:t>
              </a:r>
            </a:p>
            <a:p>
              <a:pPr algn="ctr"/>
              <a:r>
                <a:rPr lang="en-CA" altLang="en-US" sz="1600">
                  <a:solidFill>
                    <a:schemeClr val="bg1"/>
                  </a:solidFill>
                </a:rPr>
                <a:t>flow modeling </a:t>
              </a:r>
            </a:p>
          </p:txBody>
        </p:sp>
      </p:grpSp>
      <p:pic>
        <p:nvPicPr>
          <p:cNvPr id="9222" name="Picture 8"/>
          <p:cNvPicPr>
            <a:picLocks noChangeAspect="1"/>
          </p:cNvPicPr>
          <p:nvPr/>
        </p:nvPicPr>
        <p:blipFill>
          <a:blip r:embed="rId4"/>
          <a:srcRect/>
          <a:stretch>
            <a:fillRect/>
          </a:stretch>
        </p:blipFill>
        <p:spPr bwMode="auto">
          <a:xfrm>
            <a:off x="1876426" y="3602039"/>
            <a:ext cx="1383506" cy="1398587"/>
          </a:xfrm>
          <a:prstGeom prst="rect">
            <a:avLst/>
          </a:prstGeom>
          <a:noFill/>
          <a:ln w="9525">
            <a:noFill/>
            <a:miter lim="800000"/>
            <a:headEnd/>
            <a:tailEnd/>
          </a:ln>
        </p:spPr>
      </p:pic>
      <p:grpSp>
        <p:nvGrpSpPr>
          <p:cNvPr id="3" name="Group 11"/>
          <p:cNvGrpSpPr>
            <a:grpSpLocks/>
          </p:cNvGrpSpPr>
          <p:nvPr/>
        </p:nvGrpSpPr>
        <p:grpSpPr bwMode="auto">
          <a:xfrm>
            <a:off x="6113860" y="2825751"/>
            <a:ext cx="2007281" cy="893675"/>
            <a:chOff x="6492848" y="2738731"/>
            <a:chExt cx="2676383" cy="893310"/>
          </a:xfrm>
        </p:grpSpPr>
        <p:sp>
          <p:nvSpPr>
            <p:cNvPr id="9230" name="Rectangle 5"/>
            <p:cNvSpPr>
              <a:spLocks noChangeArrowheads="1"/>
            </p:cNvSpPr>
            <p:nvPr/>
          </p:nvSpPr>
          <p:spPr bwMode="auto">
            <a:xfrm>
              <a:off x="6492848" y="3416685"/>
              <a:ext cx="2676383" cy="215356"/>
            </a:xfrm>
            <a:prstGeom prst="rect">
              <a:avLst/>
            </a:prstGeom>
            <a:noFill/>
            <a:ln w="9525">
              <a:noFill/>
              <a:miter lim="800000"/>
              <a:headEnd/>
              <a:tailEnd/>
            </a:ln>
          </p:spPr>
          <p:txBody>
            <a:bodyPr wrap="none">
              <a:spAutoFit/>
            </a:bodyPr>
            <a:lstStyle/>
            <a:p>
              <a:r>
                <a:rPr lang="en-CA" altLang="en-US" sz="800">
                  <a:hlinkClick r:id="rId5"/>
                </a:rPr>
                <a:t>https://water.usgs.gov/ogw/aquiferbasics/</a:t>
              </a:r>
              <a:r>
                <a:rPr lang="en-CA" altLang="en-US" sz="800"/>
                <a:t> </a:t>
              </a:r>
            </a:p>
          </p:txBody>
        </p:sp>
        <p:pic>
          <p:nvPicPr>
            <p:cNvPr id="9231" name="Picture 6"/>
            <p:cNvPicPr>
              <a:picLocks noChangeAspect="1"/>
            </p:cNvPicPr>
            <p:nvPr/>
          </p:nvPicPr>
          <p:blipFill>
            <a:blip r:embed="rId6"/>
            <a:srcRect/>
            <a:stretch>
              <a:fillRect/>
            </a:stretch>
          </p:blipFill>
          <p:spPr bwMode="auto">
            <a:xfrm>
              <a:off x="6555385" y="2738731"/>
              <a:ext cx="1809750" cy="742950"/>
            </a:xfrm>
            <a:prstGeom prst="rect">
              <a:avLst/>
            </a:prstGeom>
            <a:noFill/>
            <a:ln w="9525">
              <a:noFill/>
              <a:miter lim="800000"/>
              <a:headEnd/>
              <a:tailEnd/>
            </a:ln>
          </p:spPr>
        </p:pic>
        <p:sp>
          <p:nvSpPr>
            <p:cNvPr id="11" name="Freeform 10"/>
            <p:cNvSpPr/>
            <p:nvPr/>
          </p:nvSpPr>
          <p:spPr>
            <a:xfrm>
              <a:off x="8312129" y="2860919"/>
              <a:ext cx="130175" cy="534769"/>
            </a:xfrm>
            <a:custGeom>
              <a:avLst/>
              <a:gdLst>
                <a:gd name="connsiteX0" fmla="*/ 90779 w 131408"/>
                <a:gd name="connsiteY0" fmla="*/ 0 h 534218"/>
                <a:gd name="connsiteX1" fmla="*/ 129917 w 131408"/>
                <a:gd name="connsiteY1" fmla="*/ 99623 h 534218"/>
                <a:gd name="connsiteX2" fmla="*/ 105011 w 131408"/>
                <a:gd name="connsiteY2" fmla="*/ 224152 h 534218"/>
                <a:gd name="connsiteX3" fmla="*/ 129917 w 131408"/>
                <a:gd name="connsiteY3" fmla="*/ 345123 h 534218"/>
                <a:gd name="connsiteX4" fmla="*/ 51641 w 131408"/>
                <a:gd name="connsiteY4" fmla="*/ 402051 h 534218"/>
                <a:gd name="connsiteX5" fmla="*/ 5388 w 131408"/>
                <a:gd name="connsiteY5" fmla="*/ 480327 h 534218"/>
                <a:gd name="connsiteX6" fmla="*/ 12504 w 131408"/>
                <a:gd name="connsiteY6" fmla="*/ 533696 h 53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08" h="534218">
                  <a:moveTo>
                    <a:pt x="90779" y="0"/>
                  </a:moveTo>
                  <a:cubicBezTo>
                    <a:pt x="109162" y="31132"/>
                    <a:pt x="127545" y="62264"/>
                    <a:pt x="129917" y="99623"/>
                  </a:cubicBezTo>
                  <a:cubicBezTo>
                    <a:pt x="132289" y="136982"/>
                    <a:pt x="105011" y="183235"/>
                    <a:pt x="105011" y="224152"/>
                  </a:cubicBezTo>
                  <a:cubicBezTo>
                    <a:pt x="105011" y="265069"/>
                    <a:pt x="138812" y="315473"/>
                    <a:pt x="129917" y="345123"/>
                  </a:cubicBezTo>
                  <a:cubicBezTo>
                    <a:pt x="121022" y="374773"/>
                    <a:pt x="72396" y="379517"/>
                    <a:pt x="51641" y="402051"/>
                  </a:cubicBezTo>
                  <a:cubicBezTo>
                    <a:pt x="30886" y="424585"/>
                    <a:pt x="11911" y="458386"/>
                    <a:pt x="5388" y="480327"/>
                  </a:cubicBezTo>
                  <a:cubicBezTo>
                    <a:pt x="-1135" y="502268"/>
                    <a:pt x="-4693" y="539033"/>
                    <a:pt x="12504" y="533696"/>
                  </a:cubicBezTo>
                </a:path>
              </a:pathLst>
            </a:custGeom>
            <a:noFill/>
            <a:ln w="127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5" name="Group 15"/>
          <p:cNvGrpSpPr>
            <a:grpSpLocks/>
          </p:cNvGrpSpPr>
          <p:nvPr/>
        </p:nvGrpSpPr>
        <p:grpSpPr bwMode="auto">
          <a:xfrm>
            <a:off x="6016229" y="4795839"/>
            <a:ext cx="1771650" cy="752475"/>
            <a:chOff x="2209799" y="1371600"/>
            <a:chExt cx="5067301" cy="1970748"/>
          </a:xfrm>
        </p:grpSpPr>
        <p:pic>
          <p:nvPicPr>
            <p:cNvPr id="9227" name="Picture 16"/>
            <p:cNvPicPr>
              <a:picLocks noChangeAspect="1"/>
            </p:cNvPicPr>
            <p:nvPr/>
          </p:nvPicPr>
          <p:blipFill>
            <a:blip r:embed="rId7"/>
            <a:srcRect/>
            <a:stretch>
              <a:fillRect/>
            </a:stretch>
          </p:blipFill>
          <p:spPr bwMode="auto">
            <a:xfrm>
              <a:off x="2209799" y="1371600"/>
              <a:ext cx="4143607" cy="466725"/>
            </a:xfrm>
            <a:prstGeom prst="rect">
              <a:avLst/>
            </a:prstGeom>
            <a:noFill/>
            <a:ln w="9525">
              <a:noFill/>
              <a:miter lim="800000"/>
              <a:headEnd/>
              <a:tailEnd/>
            </a:ln>
          </p:spPr>
        </p:pic>
        <p:pic>
          <p:nvPicPr>
            <p:cNvPr id="9228" name="Picture 17"/>
            <p:cNvPicPr>
              <a:picLocks noChangeAspect="1"/>
            </p:cNvPicPr>
            <p:nvPr/>
          </p:nvPicPr>
          <p:blipFill>
            <a:blip r:embed="rId8"/>
            <a:srcRect/>
            <a:stretch>
              <a:fillRect/>
            </a:stretch>
          </p:blipFill>
          <p:spPr bwMode="auto">
            <a:xfrm>
              <a:off x="2819400" y="1846923"/>
              <a:ext cx="3209925" cy="323850"/>
            </a:xfrm>
            <a:prstGeom prst="rect">
              <a:avLst/>
            </a:prstGeom>
            <a:noFill/>
            <a:ln w="9525">
              <a:noFill/>
              <a:miter lim="800000"/>
              <a:headEnd/>
              <a:tailEnd/>
            </a:ln>
          </p:spPr>
        </p:pic>
        <p:pic>
          <p:nvPicPr>
            <p:cNvPr id="9229" name="Picture 18"/>
            <p:cNvPicPr>
              <a:picLocks noChangeAspect="1"/>
            </p:cNvPicPr>
            <p:nvPr/>
          </p:nvPicPr>
          <p:blipFill>
            <a:blip r:embed="rId9"/>
            <a:srcRect/>
            <a:stretch>
              <a:fillRect/>
            </a:stretch>
          </p:blipFill>
          <p:spPr bwMode="auto">
            <a:xfrm>
              <a:off x="2971800" y="2170773"/>
              <a:ext cx="4305300" cy="1171575"/>
            </a:xfrm>
            <a:prstGeom prst="rect">
              <a:avLst/>
            </a:prstGeom>
            <a:noFill/>
            <a:ln w="9525">
              <a:noFill/>
              <a:miter lim="800000"/>
              <a:headEnd/>
              <a:tailEnd/>
            </a:ln>
          </p:spPr>
        </p:pic>
      </p:grpSp>
      <p:pic>
        <p:nvPicPr>
          <p:cNvPr id="9225" name="Picture 4"/>
          <p:cNvPicPr>
            <a:picLocks noChangeAspect="1" noChangeArrowheads="1"/>
          </p:cNvPicPr>
          <p:nvPr/>
        </p:nvPicPr>
        <p:blipFill>
          <a:blip r:embed="rId10"/>
          <a:srcRect/>
          <a:stretch>
            <a:fillRect/>
          </a:stretch>
        </p:blipFill>
        <p:spPr bwMode="auto">
          <a:xfrm>
            <a:off x="1828800" y="5710238"/>
            <a:ext cx="1359694" cy="1117600"/>
          </a:xfrm>
          <a:prstGeom prst="rect">
            <a:avLst/>
          </a:prstGeom>
          <a:noFill/>
          <a:ln w="9525">
            <a:noFill/>
            <a:miter lim="800000"/>
            <a:headEnd/>
            <a:tailEnd/>
          </a:ln>
        </p:spPr>
      </p:pic>
      <p:cxnSp>
        <p:nvCxnSpPr>
          <p:cNvPr id="27" name="Straight Connector 26"/>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4294967295"/>
          </p:nvPr>
        </p:nvSpPr>
        <p:spPr>
          <a:xfrm>
            <a:off x="7013972" y="6553200"/>
            <a:ext cx="2133600" cy="304800"/>
          </a:xfrm>
          <a:prstGeom prst="rect">
            <a:avLst/>
          </a:prstGeom>
          <a:noFill/>
          <a:ln>
            <a:miter lim="800000"/>
            <a:headEnd/>
            <a:tailEnd/>
          </a:ln>
        </p:spPr>
        <p:txBody>
          <a:bodyPr/>
          <a:lstStyle/>
          <a:p>
            <a:fld id="{E0C2BB6E-472F-47B4-8521-34EED721BFAB}" type="slidenum">
              <a:rPr lang="en-US" altLang="en-US"/>
              <a:pPr/>
              <a:t>9</a:t>
            </a:fld>
            <a:endParaRPr lang="en-US" altLang="en-US"/>
          </a:p>
        </p:txBody>
      </p:sp>
      <p:grpSp>
        <p:nvGrpSpPr>
          <p:cNvPr id="2" name="Group 45"/>
          <p:cNvGrpSpPr>
            <a:grpSpLocks/>
          </p:cNvGrpSpPr>
          <p:nvPr/>
        </p:nvGrpSpPr>
        <p:grpSpPr bwMode="auto">
          <a:xfrm>
            <a:off x="1828800" y="2057401"/>
            <a:ext cx="5600700" cy="3959225"/>
            <a:chOff x="624" y="1392"/>
            <a:chExt cx="4704" cy="2494"/>
          </a:xfrm>
        </p:grpSpPr>
        <p:sp>
          <p:nvSpPr>
            <p:cNvPr id="10248" name="Freeform 32"/>
            <p:cNvSpPr>
              <a:spLocks/>
            </p:cNvSpPr>
            <p:nvPr/>
          </p:nvSpPr>
          <p:spPr bwMode="auto">
            <a:xfrm>
              <a:off x="624" y="2094"/>
              <a:ext cx="1551" cy="1266"/>
            </a:xfrm>
            <a:custGeom>
              <a:avLst/>
              <a:gdLst>
                <a:gd name="T0" fmla="*/ 1 w 2754"/>
                <a:gd name="T1" fmla="*/ 1 h 1913"/>
                <a:gd name="T2" fmla="*/ 1 w 2754"/>
                <a:gd name="T3" fmla="*/ 1 h 1913"/>
                <a:gd name="T4" fmla="*/ 1 w 2754"/>
                <a:gd name="T5" fmla="*/ 2 h 1913"/>
                <a:gd name="T6" fmla="*/ 1 w 2754"/>
                <a:gd name="T7" fmla="*/ 2 h 1913"/>
                <a:gd name="T8" fmla="*/ 1 w 2754"/>
                <a:gd name="T9" fmla="*/ 1 h 1913"/>
                <a:gd name="T10" fmla="*/ 1 w 2754"/>
                <a:gd name="T11" fmla="*/ 1 h 1913"/>
                <a:gd name="T12" fmla="*/ 1 w 2754"/>
                <a:gd name="T13" fmla="*/ 1 h 1913"/>
                <a:gd name="T14" fmla="*/ 1 w 2754"/>
                <a:gd name="T15" fmla="*/ 1 h 1913"/>
                <a:gd name="T16" fmla="*/ 1 w 2754"/>
                <a:gd name="T17" fmla="*/ 2 h 1913"/>
                <a:gd name="T18" fmla="*/ 1 w 2754"/>
                <a:gd name="T19" fmla="*/ 2 h 1913"/>
                <a:gd name="T20" fmla="*/ 1 w 2754"/>
                <a:gd name="T21" fmla="*/ 1 h 1913"/>
                <a:gd name="T22" fmla="*/ 1 w 2754"/>
                <a:gd name="T23" fmla="*/ 1 h 1913"/>
                <a:gd name="T24" fmla="*/ 1 w 2754"/>
                <a:gd name="T25" fmla="*/ 1 h 19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4" h="1913">
                  <a:moveTo>
                    <a:pt x="2620" y="52"/>
                  </a:moveTo>
                  <a:cubicBezTo>
                    <a:pt x="2624" y="171"/>
                    <a:pt x="2682" y="490"/>
                    <a:pt x="2643" y="764"/>
                  </a:cubicBezTo>
                  <a:cubicBezTo>
                    <a:pt x="2604" y="1038"/>
                    <a:pt x="2754" y="1541"/>
                    <a:pt x="2388" y="1694"/>
                  </a:cubicBezTo>
                  <a:cubicBezTo>
                    <a:pt x="2022" y="1847"/>
                    <a:pt x="828" y="1913"/>
                    <a:pt x="445" y="1679"/>
                  </a:cubicBezTo>
                  <a:cubicBezTo>
                    <a:pt x="62" y="1445"/>
                    <a:pt x="151" y="565"/>
                    <a:pt x="88" y="291"/>
                  </a:cubicBezTo>
                  <a:cubicBezTo>
                    <a:pt x="25" y="17"/>
                    <a:pt x="0" y="72"/>
                    <a:pt x="66" y="36"/>
                  </a:cubicBezTo>
                  <a:cubicBezTo>
                    <a:pt x="132" y="0"/>
                    <a:pt x="379" y="27"/>
                    <a:pt x="486" y="74"/>
                  </a:cubicBezTo>
                  <a:cubicBezTo>
                    <a:pt x="593" y="121"/>
                    <a:pt x="630" y="106"/>
                    <a:pt x="711" y="321"/>
                  </a:cubicBezTo>
                  <a:cubicBezTo>
                    <a:pt x="792" y="536"/>
                    <a:pt x="772" y="1200"/>
                    <a:pt x="973" y="1364"/>
                  </a:cubicBezTo>
                  <a:cubicBezTo>
                    <a:pt x="1174" y="1528"/>
                    <a:pt x="1744" y="1480"/>
                    <a:pt x="1919" y="1303"/>
                  </a:cubicBezTo>
                  <a:cubicBezTo>
                    <a:pt x="2094" y="1126"/>
                    <a:pt x="1989" y="501"/>
                    <a:pt x="2023" y="299"/>
                  </a:cubicBezTo>
                  <a:cubicBezTo>
                    <a:pt x="2057" y="97"/>
                    <a:pt x="2025" y="130"/>
                    <a:pt x="2121" y="89"/>
                  </a:cubicBezTo>
                  <a:cubicBezTo>
                    <a:pt x="2217" y="48"/>
                    <a:pt x="2502" y="59"/>
                    <a:pt x="2602" y="51"/>
                  </a:cubicBezTo>
                </a:path>
              </a:pathLst>
            </a:custGeom>
            <a:solidFill>
              <a:srgbClr val="969696"/>
            </a:solidFill>
            <a:ln w="9525">
              <a:solidFill>
                <a:srgbClr val="808080"/>
              </a:solidFill>
              <a:round/>
              <a:headEnd/>
              <a:tailEnd/>
            </a:ln>
          </p:spPr>
          <p:txBody>
            <a:bodyPr/>
            <a:lstStyle/>
            <a:p>
              <a:endParaRPr lang="it-IT"/>
            </a:p>
          </p:txBody>
        </p:sp>
        <p:sp>
          <p:nvSpPr>
            <p:cNvPr id="10249" name="Freeform 6"/>
            <p:cNvSpPr>
              <a:spLocks/>
            </p:cNvSpPr>
            <p:nvPr/>
          </p:nvSpPr>
          <p:spPr bwMode="auto">
            <a:xfrm>
              <a:off x="644" y="2069"/>
              <a:ext cx="1462" cy="1031"/>
            </a:xfrm>
            <a:custGeom>
              <a:avLst/>
              <a:gdLst>
                <a:gd name="T0" fmla="*/ 0 w 2595"/>
                <a:gd name="T1" fmla="*/ 1 h 1558"/>
                <a:gd name="T2" fmla="*/ 1 w 2595"/>
                <a:gd name="T3" fmla="*/ 1 h 1558"/>
                <a:gd name="T4" fmla="*/ 1 w 2595"/>
                <a:gd name="T5" fmla="*/ 2 h 1558"/>
                <a:gd name="T6" fmla="*/ 1 w 2595"/>
                <a:gd name="T7" fmla="*/ 2 h 1558"/>
                <a:gd name="T8" fmla="*/ 1 w 2595"/>
                <a:gd name="T9" fmla="*/ 1 h 1558"/>
                <a:gd name="T10" fmla="*/ 1 w 2595"/>
                <a:gd name="T11" fmla="*/ 1 h 15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95" h="1558">
                  <a:moveTo>
                    <a:pt x="0" y="59"/>
                  </a:moveTo>
                  <a:cubicBezTo>
                    <a:pt x="104" y="86"/>
                    <a:pt x="465" y="12"/>
                    <a:pt x="622" y="232"/>
                  </a:cubicBezTo>
                  <a:cubicBezTo>
                    <a:pt x="779" y="452"/>
                    <a:pt x="730" y="1200"/>
                    <a:pt x="945" y="1379"/>
                  </a:cubicBezTo>
                  <a:cubicBezTo>
                    <a:pt x="1160" y="1558"/>
                    <a:pt x="1736" y="1499"/>
                    <a:pt x="1912" y="1304"/>
                  </a:cubicBezTo>
                  <a:cubicBezTo>
                    <a:pt x="2088" y="1109"/>
                    <a:pt x="1888" y="418"/>
                    <a:pt x="2002" y="209"/>
                  </a:cubicBezTo>
                  <a:cubicBezTo>
                    <a:pt x="2116" y="0"/>
                    <a:pt x="2472" y="85"/>
                    <a:pt x="2595" y="52"/>
                  </a:cubicBezTo>
                </a:path>
              </a:pathLst>
            </a:custGeom>
            <a:noFill/>
            <a:ln w="9525">
              <a:solidFill>
                <a:srgbClr val="000000"/>
              </a:solidFill>
              <a:round/>
              <a:headEnd/>
              <a:tailEnd/>
            </a:ln>
          </p:spPr>
          <p:txBody>
            <a:bodyPr/>
            <a:lstStyle/>
            <a:p>
              <a:endParaRPr lang="it-IT"/>
            </a:p>
          </p:txBody>
        </p:sp>
        <p:sp>
          <p:nvSpPr>
            <p:cNvPr id="10250" name="Freeform 7"/>
            <p:cNvSpPr>
              <a:spLocks/>
            </p:cNvSpPr>
            <p:nvPr/>
          </p:nvSpPr>
          <p:spPr bwMode="auto">
            <a:xfrm>
              <a:off x="1075" y="2144"/>
              <a:ext cx="634" cy="850"/>
            </a:xfrm>
            <a:custGeom>
              <a:avLst/>
              <a:gdLst>
                <a:gd name="T0" fmla="*/ 25 w 634"/>
                <a:gd name="T1" fmla="*/ 267 h 850"/>
                <a:gd name="T2" fmla="*/ 65 w 634"/>
                <a:gd name="T3" fmla="*/ 467 h 850"/>
                <a:gd name="T4" fmla="*/ 139 w 634"/>
                <a:gd name="T5" fmla="*/ 754 h 850"/>
                <a:gd name="T6" fmla="*/ 321 w 634"/>
                <a:gd name="T7" fmla="*/ 843 h 850"/>
                <a:gd name="T8" fmla="*/ 563 w 634"/>
                <a:gd name="T9" fmla="*/ 712 h 850"/>
                <a:gd name="T10" fmla="*/ 593 w 634"/>
                <a:gd name="T11" fmla="*/ 484 h 850"/>
                <a:gd name="T12" fmla="*/ 630 w 634"/>
                <a:gd name="T13" fmla="*/ 53 h 850"/>
                <a:gd name="T14" fmla="*/ 567 w 634"/>
                <a:gd name="T15" fmla="*/ 163 h 850"/>
                <a:gd name="T16" fmla="*/ 518 w 634"/>
                <a:gd name="T17" fmla="*/ 88 h 850"/>
                <a:gd name="T18" fmla="*/ 450 w 634"/>
                <a:gd name="T19" fmla="*/ 168 h 850"/>
                <a:gd name="T20" fmla="*/ 385 w 634"/>
                <a:gd name="T21" fmla="*/ 65 h 850"/>
                <a:gd name="T22" fmla="*/ 285 w 634"/>
                <a:gd name="T23" fmla="*/ 208 h 850"/>
                <a:gd name="T24" fmla="*/ 213 w 634"/>
                <a:gd name="T25" fmla="*/ 125 h 850"/>
                <a:gd name="T26" fmla="*/ 167 w 634"/>
                <a:gd name="T27" fmla="*/ 228 h 850"/>
                <a:gd name="T28" fmla="*/ 0 w 634"/>
                <a:gd name="T29" fmla="*/ 118 h 8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4" h="850">
                  <a:moveTo>
                    <a:pt x="25" y="267"/>
                  </a:moveTo>
                  <a:cubicBezTo>
                    <a:pt x="31" y="300"/>
                    <a:pt x="46" y="386"/>
                    <a:pt x="65" y="467"/>
                  </a:cubicBezTo>
                  <a:cubicBezTo>
                    <a:pt x="84" y="549"/>
                    <a:pt x="96" y="691"/>
                    <a:pt x="139" y="754"/>
                  </a:cubicBezTo>
                  <a:cubicBezTo>
                    <a:pt x="182" y="817"/>
                    <a:pt x="250" y="850"/>
                    <a:pt x="321" y="843"/>
                  </a:cubicBezTo>
                  <a:cubicBezTo>
                    <a:pt x="392" y="836"/>
                    <a:pt x="518" y="772"/>
                    <a:pt x="563" y="712"/>
                  </a:cubicBezTo>
                  <a:cubicBezTo>
                    <a:pt x="608" y="652"/>
                    <a:pt x="582" y="594"/>
                    <a:pt x="593" y="484"/>
                  </a:cubicBezTo>
                  <a:cubicBezTo>
                    <a:pt x="604" y="374"/>
                    <a:pt x="634" y="106"/>
                    <a:pt x="630" y="53"/>
                  </a:cubicBezTo>
                  <a:cubicBezTo>
                    <a:pt x="626" y="0"/>
                    <a:pt x="585" y="157"/>
                    <a:pt x="567" y="163"/>
                  </a:cubicBezTo>
                  <a:cubicBezTo>
                    <a:pt x="548" y="169"/>
                    <a:pt x="537" y="88"/>
                    <a:pt x="518" y="88"/>
                  </a:cubicBezTo>
                  <a:cubicBezTo>
                    <a:pt x="498" y="89"/>
                    <a:pt x="472" y="172"/>
                    <a:pt x="450" y="168"/>
                  </a:cubicBezTo>
                  <a:cubicBezTo>
                    <a:pt x="428" y="164"/>
                    <a:pt x="412" y="58"/>
                    <a:pt x="385" y="65"/>
                  </a:cubicBezTo>
                  <a:cubicBezTo>
                    <a:pt x="357" y="71"/>
                    <a:pt x="314" y="198"/>
                    <a:pt x="285" y="208"/>
                  </a:cubicBezTo>
                  <a:cubicBezTo>
                    <a:pt x="257" y="218"/>
                    <a:pt x="232" y="122"/>
                    <a:pt x="213" y="125"/>
                  </a:cubicBezTo>
                  <a:cubicBezTo>
                    <a:pt x="193" y="128"/>
                    <a:pt x="202" y="229"/>
                    <a:pt x="167" y="228"/>
                  </a:cubicBezTo>
                  <a:cubicBezTo>
                    <a:pt x="131" y="226"/>
                    <a:pt x="35" y="141"/>
                    <a:pt x="0" y="118"/>
                  </a:cubicBezTo>
                </a:path>
              </a:pathLst>
            </a:custGeom>
            <a:solidFill>
              <a:srgbClr val="C0C0C0">
                <a:alpha val="65097"/>
              </a:srgbClr>
            </a:solidFill>
            <a:ln w="9525">
              <a:noFill/>
              <a:round/>
              <a:headEnd/>
              <a:tailEnd/>
            </a:ln>
          </p:spPr>
          <p:txBody>
            <a:bodyPr/>
            <a:lstStyle/>
            <a:p>
              <a:endParaRPr lang="it-IT"/>
            </a:p>
          </p:txBody>
        </p:sp>
        <p:sp>
          <p:nvSpPr>
            <p:cNvPr id="10251" name="Oval 8"/>
            <p:cNvSpPr>
              <a:spLocks noChangeArrowheads="1"/>
            </p:cNvSpPr>
            <p:nvPr/>
          </p:nvSpPr>
          <p:spPr bwMode="auto">
            <a:xfrm>
              <a:off x="4517" y="2585"/>
              <a:ext cx="405" cy="476"/>
            </a:xfrm>
            <a:prstGeom prst="ellipse">
              <a:avLst/>
            </a:prstGeom>
            <a:solidFill>
              <a:srgbClr val="969696"/>
            </a:solidFill>
            <a:ln w="9525">
              <a:solidFill>
                <a:srgbClr val="969696"/>
              </a:solidFill>
              <a:round/>
              <a:headEnd/>
              <a:tailEnd/>
            </a:ln>
          </p:spPr>
          <p:txBody>
            <a:bodyPr/>
            <a:lstStyle/>
            <a:p>
              <a:pPr algn="ctr" eaLnBrk="1" hangingPunct="1"/>
              <a:endParaRPr lang="en-CA" altLang="en-US"/>
            </a:p>
          </p:txBody>
        </p:sp>
        <p:sp>
          <p:nvSpPr>
            <p:cNvPr id="10252" name="Oval 9"/>
            <p:cNvSpPr>
              <a:spLocks noChangeArrowheads="1"/>
            </p:cNvSpPr>
            <p:nvPr/>
          </p:nvSpPr>
          <p:spPr bwMode="auto">
            <a:xfrm>
              <a:off x="4618" y="2108"/>
              <a:ext cx="406" cy="477"/>
            </a:xfrm>
            <a:prstGeom prst="ellipse">
              <a:avLst/>
            </a:prstGeom>
            <a:solidFill>
              <a:srgbClr val="969696"/>
            </a:solidFill>
            <a:ln w="9525">
              <a:solidFill>
                <a:srgbClr val="969696"/>
              </a:solidFill>
              <a:round/>
              <a:headEnd/>
              <a:tailEnd/>
            </a:ln>
          </p:spPr>
          <p:txBody>
            <a:bodyPr/>
            <a:lstStyle/>
            <a:p>
              <a:pPr algn="ctr" eaLnBrk="1" hangingPunct="1"/>
              <a:endParaRPr lang="en-CA" altLang="en-US"/>
            </a:p>
          </p:txBody>
        </p:sp>
        <p:sp>
          <p:nvSpPr>
            <p:cNvPr id="10253" name="Oval 10"/>
            <p:cNvSpPr>
              <a:spLocks noChangeArrowheads="1"/>
            </p:cNvSpPr>
            <p:nvPr/>
          </p:nvSpPr>
          <p:spPr bwMode="auto">
            <a:xfrm>
              <a:off x="4918" y="2833"/>
              <a:ext cx="351" cy="228"/>
            </a:xfrm>
            <a:prstGeom prst="ellipse">
              <a:avLst/>
            </a:prstGeom>
            <a:solidFill>
              <a:srgbClr val="969696"/>
            </a:solidFill>
            <a:ln w="9525">
              <a:solidFill>
                <a:srgbClr val="969696"/>
              </a:solidFill>
              <a:round/>
              <a:headEnd/>
              <a:tailEnd/>
            </a:ln>
          </p:spPr>
          <p:txBody>
            <a:bodyPr/>
            <a:lstStyle/>
            <a:p>
              <a:pPr algn="ctr" eaLnBrk="1" hangingPunct="1"/>
              <a:endParaRPr lang="en-CA" altLang="en-US"/>
            </a:p>
          </p:txBody>
        </p:sp>
        <p:sp>
          <p:nvSpPr>
            <p:cNvPr id="10254" name="Oval 11"/>
            <p:cNvSpPr>
              <a:spLocks noChangeArrowheads="1"/>
            </p:cNvSpPr>
            <p:nvPr/>
          </p:nvSpPr>
          <p:spPr bwMode="auto">
            <a:xfrm>
              <a:off x="5047" y="2227"/>
              <a:ext cx="281" cy="596"/>
            </a:xfrm>
            <a:prstGeom prst="ellipse">
              <a:avLst/>
            </a:prstGeom>
            <a:solidFill>
              <a:srgbClr val="969696"/>
            </a:solidFill>
            <a:ln w="9525">
              <a:solidFill>
                <a:srgbClr val="969696"/>
              </a:solidFill>
              <a:round/>
              <a:headEnd/>
              <a:tailEnd/>
            </a:ln>
          </p:spPr>
          <p:txBody>
            <a:bodyPr/>
            <a:lstStyle/>
            <a:p>
              <a:pPr algn="ctr" eaLnBrk="1" hangingPunct="1"/>
              <a:endParaRPr lang="en-CA" altLang="en-US"/>
            </a:p>
          </p:txBody>
        </p:sp>
        <p:sp>
          <p:nvSpPr>
            <p:cNvPr id="10255" name="Oval 12"/>
            <p:cNvSpPr>
              <a:spLocks noChangeArrowheads="1"/>
            </p:cNvSpPr>
            <p:nvPr/>
          </p:nvSpPr>
          <p:spPr bwMode="auto">
            <a:xfrm>
              <a:off x="4111" y="2227"/>
              <a:ext cx="406" cy="477"/>
            </a:xfrm>
            <a:prstGeom prst="ellipse">
              <a:avLst/>
            </a:prstGeom>
            <a:solidFill>
              <a:srgbClr val="969696"/>
            </a:solidFill>
            <a:ln w="9525">
              <a:solidFill>
                <a:srgbClr val="969696"/>
              </a:solidFill>
              <a:round/>
              <a:headEnd/>
              <a:tailEnd/>
            </a:ln>
          </p:spPr>
          <p:txBody>
            <a:bodyPr/>
            <a:lstStyle/>
            <a:p>
              <a:pPr algn="ctr" eaLnBrk="1" hangingPunct="1"/>
              <a:endParaRPr lang="en-CA" altLang="en-US"/>
            </a:p>
          </p:txBody>
        </p:sp>
        <p:sp>
          <p:nvSpPr>
            <p:cNvPr id="10256" name="Freeform 13"/>
            <p:cNvSpPr>
              <a:spLocks/>
            </p:cNvSpPr>
            <p:nvPr/>
          </p:nvSpPr>
          <p:spPr bwMode="auto">
            <a:xfrm>
              <a:off x="4244" y="2091"/>
              <a:ext cx="412" cy="851"/>
            </a:xfrm>
            <a:custGeom>
              <a:avLst/>
              <a:gdLst>
                <a:gd name="T0" fmla="*/ 0 w 731"/>
                <a:gd name="T1" fmla="*/ 2 h 1286"/>
                <a:gd name="T2" fmla="*/ 1 w 731"/>
                <a:gd name="T3" fmla="*/ 2 h 1286"/>
                <a:gd name="T4" fmla="*/ 1 w 731"/>
                <a:gd name="T5" fmla="*/ 1 h 1286"/>
                <a:gd name="T6" fmla="*/ 1 w 731"/>
                <a:gd name="T7" fmla="*/ 1 h 1286"/>
                <a:gd name="T8" fmla="*/ 1 w 731"/>
                <a:gd name="T9" fmla="*/ 1 h 1286"/>
                <a:gd name="T10" fmla="*/ 1 w 731"/>
                <a:gd name="T11" fmla="*/ 1 h 1286"/>
                <a:gd name="T12" fmla="*/ 1 w 731"/>
                <a:gd name="T13" fmla="*/ 1 h 1286"/>
                <a:gd name="T14" fmla="*/ 1 w 731"/>
                <a:gd name="T15" fmla="*/ 1 h 1286"/>
                <a:gd name="T16" fmla="*/ 1 w 731"/>
                <a:gd name="T17" fmla="*/ 1 h 1286"/>
                <a:gd name="T18" fmla="*/ 1 w 731"/>
                <a:gd name="T19" fmla="*/ 1 h 1286"/>
                <a:gd name="T20" fmla="*/ 1 w 731"/>
                <a:gd name="T21" fmla="*/ 1 h 12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1" h="1286">
                  <a:moveTo>
                    <a:pt x="0" y="1181"/>
                  </a:moveTo>
                  <a:cubicBezTo>
                    <a:pt x="77" y="1193"/>
                    <a:pt x="398" y="1286"/>
                    <a:pt x="465" y="1264"/>
                  </a:cubicBezTo>
                  <a:cubicBezTo>
                    <a:pt x="532" y="1242"/>
                    <a:pt x="396" y="1115"/>
                    <a:pt x="405" y="1046"/>
                  </a:cubicBezTo>
                  <a:cubicBezTo>
                    <a:pt x="414" y="977"/>
                    <a:pt x="465" y="909"/>
                    <a:pt x="517" y="851"/>
                  </a:cubicBezTo>
                  <a:cubicBezTo>
                    <a:pt x="569" y="793"/>
                    <a:pt x="709" y="751"/>
                    <a:pt x="720" y="694"/>
                  </a:cubicBezTo>
                  <a:cubicBezTo>
                    <a:pt x="731" y="637"/>
                    <a:pt x="595" y="611"/>
                    <a:pt x="585" y="506"/>
                  </a:cubicBezTo>
                  <a:cubicBezTo>
                    <a:pt x="575" y="401"/>
                    <a:pt x="726" y="128"/>
                    <a:pt x="660" y="64"/>
                  </a:cubicBezTo>
                  <a:cubicBezTo>
                    <a:pt x="594" y="0"/>
                    <a:pt x="213" y="78"/>
                    <a:pt x="187" y="124"/>
                  </a:cubicBezTo>
                  <a:cubicBezTo>
                    <a:pt x="161" y="170"/>
                    <a:pt x="456" y="230"/>
                    <a:pt x="502" y="341"/>
                  </a:cubicBezTo>
                  <a:cubicBezTo>
                    <a:pt x="548" y="452"/>
                    <a:pt x="545" y="676"/>
                    <a:pt x="465" y="791"/>
                  </a:cubicBezTo>
                  <a:cubicBezTo>
                    <a:pt x="385" y="906"/>
                    <a:pt x="114" y="981"/>
                    <a:pt x="22" y="1031"/>
                  </a:cubicBezTo>
                </a:path>
              </a:pathLst>
            </a:custGeom>
            <a:solidFill>
              <a:srgbClr val="C0C0C0">
                <a:alpha val="65097"/>
              </a:srgbClr>
            </a:solidFill>
            <a:ln w="9525">
              <a:noFill/>
              <a:round/>
              <a:headEnd/>
              <a:tailEnd/>
            </a:ln>
          </p:spPr>
          <p:txBody>
            <a:bodyPr/>
            <a:lstStyle/>
            <a:p>
              <a:endParaRPr lang="it-IT"/>
            </a:p>
          </p:txBody>
        </p:sp>
        <p:sp>
          <p:nvSpPr>
            <p:cNvPr id="10257" name="Freeform 14"/>
            <p:cNvSpPr>
              <a:spLocks/>
            </p:cNvSpPr>
            <p:nvPr/>
          </p:nvSpPr>
          <p:spPr bwMode="auto">
            <a:xfrm>
              <a:off x="4878" y="2516"/>
              <a:ext cx="193" cy="297"/>
            </a:xfrm>
            <a:custGeom>
              <a:avLst/>
              <a:gdLst>
                <a:gd name="T0" fmla="*/ 1 w 343"/>
                <a:gd name="T1" fmla="*/ 1 h 449"/>
                <a:gd name="T2" fmla="*/ 1 w 343"/>
                <a:gd name="T3" fmla="*/ 1 h 449"/>
                <a:gd name="T4" fmla="*/ 1 w 343"/>
                <a:gd name="T5" fmla="*/ 1 h 449"/>
                <a:gd name="T6" fmla="*/ 1 w 343"/>
                <a:gd name="T7" fmla="*/ 1 h 449"/>
                <a:gd name="T8" fmla="*/ 1 w 343"/>
                <a:gd name="T9" fmla="*/ 1 h 449"/>
                <a:gd name="T10" fmla="*/ 0 w 343"/>
                <a:gd name="T11" fmla="*/ 1 h 4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3" h="449">
                  <a:moveTo>
                    <a:pt x="168" y="449"/>
                  </a:moveTo>
                  <a:cubicBezTo>
                    <a:pt x="194" y="442"/>
                    <a:pt x="309" y="443"/>
                    <a:pt x="326" y="404"/>
                  </a:cubicBezTo>
                  <a:cubicBezTo>
                    <a:pt x="343" y="365"/>
                    <a:pt x="288" y="281"/>
                    <a:pt x="270" y="217"/>
                  </a:cubicBezTo>
                  <a:cubicBezTo>
                    <a:pt x="252" y="153"/>
                    <a:pt x="242" y="44"/>
                    <a:pt x="217" y="22"/>
                  </a:cubicBezTo>
                  <a:cubicBezTo>
                    <a:pt x="192" y="0"/>
                    <a:pt x="156" y="58"/>
                    <a:pt x="120" y="82"/>
                  </a:cubicBezTo>
                  <a:cubicBezTo>
                    <a:pt x="84" y="106"/>
                    <a:pt x="25" y="147"/>
                    <a:pt x="0" y="164"/>
                  </a:cubicBezTo>
                </a:path>
              </a:pathLst>
            </a:custGeom>
            <a:solidFill>
              <a:srgbClr val="C0C0C0">
                <a:alpha val="65097"/>
              </a:srgbClr>
            </a:solidFill>
            <a:ln w="9525">
              <a:noFill/>
              <a:round/>
              <a:headEnd/>
              <a:tailEnd/>
            </a:ln>
          </p:spPr>
          <p:txBody>
            <a:bodyPr/>
            <a:lstStyle/>
            <a:p>
              <a:endParaRPr lang="it-IT"/>
            </a:p>
          </p:txBody>
        </p:sp>
        <p:sp>
          <p:nvSpPr>
            <p:cNvPr id="10258" name="AutoShape 15"/>
            <p:cNvSpPr>
              <a:spLocks noChangeArrowheads="1"/>
            </p:cNvSpPr>
            <p:nvPr/>
          </p:nvSpPr>
          <p:spPr bwMode="auto">
            <a:xfrm rot="-2105749">
              <a:off x="1475" y="1989"/>
              <a:ext cx="405" cy="119"/>
            </a:xfrm>
            <a:prstGeom prst="leftArrow">
              <a:avLst>
                <a:gd name="adj1" fmla="val 50000"/>
                <a:gd name="adj2" fmla="val 85084"/>
              </a:avLst>
            </a:prstGeom>
            <a:solidFill>
              <a:srgbClr val="808080">
                <a:alpha val="65097"/>
              </a:srgbClr>
            </a:solidFill>
            <a:ln w="9525">
              <a:noFill/>
              <a:miter lim="800000"/>
              <a:headEnd/>
              <a:tailEnd/>
            </a:ln>
          </p:spPr>
          <p:txBody>
            <a:bodyPr/>
            <a:lstStyle/>
            <a:p>
              <a:pPr algn="ctr" eaLnBrk="1" hangingPunct="1"/>
              <a:endParaRPr lang="en-CA" altLang="en-US"/>
            </a:p>
          </p:txBody>
        </p:sp>
        <p:sp>
          <p:nvSpPr>
            <p:cNvPr id="10259" name="AutoShape 16"/>
            <p:cNvSpPr>
              <a:spLocks noChangeArrowheads="1"/>
            </p:cNvSpPr>
            <p:nvPr/>
          </p:nvSpPr>
          <p:spPr bwMode="auto">
            <a:xfrm rot="-2105749">
              <a:off x="4517" y="1870"/>
              <a:ext cx="405" cy="119"/>
            </a:xfrm>
            <a:prstGeom prst="leftArrow">
              <a:avLst>
                <a:gd name="adj1" fmla="val 50000"/>
                <a:gd name="adj2" fmla="val 85084"/>
              </a:avLst>
            </a:prstGeom>
            <a:solidFill>
              <a:srgbClr val="808080">
                <a:alpha val="65097"/>
              </a:srgbClr>
            </a:solidFill>
            <a:ln w="9525">
              <a:noFill/>
              <a:miter lim="800000"/>
              <a:headEnd/>
              <a:tailEnd/>
            </a:ln>
          </p:spPr>
          <p:txBody>
            <a:bodyPr/>
            <a:lstStyle/>
            <a:p>
              <a:pPr algn="ctr" eaLnBrk="1" hangingPunct="1"/>
              <a:endParaRPr lang="en-CA" altLang="en-US"/>
            </a:p>
          </p:txBody>
        </p:sp>
        <p:sp>
          <p:nvSpPr>
            <p:cNvPr id="10260" name="Text Box 17"/>
            <p:cNvSpPr txBox="1">
              <a:spLocks noChangeArrowheads="1"/>
            </p:cNvSpPr>
            <p:nvPr/>
          </p:nvSpPr>
          <p:spPr bwMode="auto">
            <a:xfrm>
              <a:off x="2688" y="1872"/>
              <a:ext cx="764" cy="238"/>
            </a:xfrm>
            <a:prstGeom prst="rect">
              <a:avLst/>
            </a:prstGeom>
            <a:solidFill>
              <a:srgbClr val="FFFFFF"/>
            </a:solidFill>
            <a:ln w="9525">
              <a:noFill/>
              <a:miter lim="800000"/>
              <a:headEnd/>
              <a:tailEnd/>
            </a:ln>
          </p:spPr>
          <p:txBody>
            <a:bodyPr/>
            <a:lstStyle/>
            <a:p>
              <a:pPr algn="ctr" eaLnBrk="1" hangingPunct="1"/>
              <a:r>
                <a:rPr lang="en-CA" altLang="ja-JP" sz="1400" b="1">
                  <a:ea typeface="MS Mincho" pitchFamily="49" charset="-128"/>
                </a:rPr>
                <a:t>container object</a:t>
              </a:r>
              <a:endParaRPr lang="en-CA" altLang="en-US" sz="1400"/>
            </a:p>
          </p:txBody>
        </p:sp>
        <p:sp>
          <p:nvSpPr>
            <p:cNvPr id="10261" name="Text Box 18"/>
            <p:cNvSpPr txBox="1">
              <a:spLocks noChangeArrowheads="1"/>
            </p:cNvSpPr>
            <p:nvPr/>
          </p:nvSpPr>
          <p:spPr bwMode="auto">
            <a:xfrm>
              <a:off x="2592" y="2256"/>
              <a:ext cx="912" cy="239"/>
            </a:xfrm>
            <a:prstGeom prst="rect">
              <a:avLst/>
            </a:prstGeom>
            <a:solidFill>
              <a:srgbClr val="FFFFFF"/>
            </a:solidFill>
            <a:ln w="9525">
              <a:noFill/>
              <a:miter lim="800000"/>
              <a:headEnd/>
              <a:tailEnd/>
            </a:ln>
          </p:spPr>
          <p:txBody>
            <a:bodyPr/>
            <a:lstStyle/>
            <a:p>
              <a:pPr algn="ctr" eaLnBrk="1" hangingPunct="1"/>
              <a:r>
                <a:rPr lang="en-CA" altLang="ja-JP" sz="1400" b="1">
                  <a:ea typeface="MS Mincho" pitchFamily="49" charset="-128"/>
                </a:rPr>
                <a:t>container matter</a:t>
              </a:r>
              <a:endParaRPr lang="en-CA" altLang="en-US" sz="1400"/>
            </a:p>
          </p:txBody>
        </p:sp>
        <p:sp>
          <p:nvSpPr>
            <p:cNvPr id="10262" name="Text Box 19"/>
            <p:cNvSpPr txBox="1">
              <a:spLocks noChangeArrowheads="1"/>
            </p:cNvSpPr>
            <p:nvPr/>
          </p:nvSpPr>
          <p:spPr bwMode="auto">
            <a:xfrm>
              <a:off x="2640" y="3216"/>
              <a:ext cx="912" cy="238"/>
            </a:xfrm>
            <a:prstGeom prst="rect">
              <a:avLst/>
            </a:prstGeom>
            <a:solidFill>
              <a:srgbClr val="FFFFFF"/>
            </a:solidFill>
            <a:ln w="9525">
              <a:noFill/>
              <a:miter lim="800000"/>
              <a:headEnd/>
              <a:tailEnd/>
            </a:ln>
          </p:spPr>
          <p:txBody>
            <a:bodyPr/>
            <a:lstStyle/>
            <a:p>
              <a:pPr algn="ctr" eaLnBrk="1" hangingPunct="1"/>
              <a:r>
                <a:rPr lang="en-CA" altLang="ja-JP" sz="1400" b="1">
                  <a:ea typeface="MS Mincho" pitchFamily="49" charset="-128"/>
                </a:rPr>
                <a:t>fluid body</a:t>
              </a:r>
              <a:endParaRPr lang="en-CA" altLang="en-US" sz="1400"/>
            </a:p>
          </p:txBody>
        </p:sp>
        <p:sp>
          <p:nvSpPr>
            <p:cNvPr id="10263" name="Text Box 20"/>
            <p:cNvSpPr txBox="1">
              <a:spLocks noChangeArrowheads="1"/>
            </p:cNvSpPr>
            <p:nvPr/>
          </p:nvSpPr>
          <p:spPr bwMode="auto">
            <a:xfrm>
              <a:off x="2640" y="3648"/>
              <a:ext cx="912" cy="238"/>
            </a:xfrm>
            <a:prstGeom prst="rect">
              <a:avLst/>
            </a:prstGeom>
            <a:solidFill>
              <a:srgbClr val="FFFFFF"/>
            </a:solidFill>
            <a:ln w="9525">
              <a:noFill/>
              <a:miter lim="800000"/>
              <a:headEnd/>
              <a:tailEnd/>
            </a:ln>
          </p:spPr>
          <p:txBody>
            <a:bodyPr/>
            <a:lstStyle/>
            <a:p>
              <a:pPr algn="ctr" eaLnBrk="1" hangingPunct="1"/>
              <a:r>
                <a:rPr lang="en-CA" altLang="ja-JP" sz="1400" b="1">
                  <a:ea typeface="MS Mincho" pitchFamily="49" charset="-128"/>
                </a:rPr>
                <a:t>fluid matter</a:t>
              </a:r>
              <a:endParaRPr lang="en-CA" altLang="en-US" sz="1400"/>
            </a:p>
          </p:txBody>
        </p:sp>
        <p:sp>
          <p:nvSpPr>
            <p:cNvPr id="10264" name="Text Box 21"/>
            <p:cNvSpPr txBox="1">
              <a:spLocks noChangeArrowheads="1"/>
            </p:cNvSpPr>
            <p:nvPr/>
          </p:nvSpPr>
          <p:spPr bwMode="auto">
            <a:xfrm>
              <a:off x="2640" y="1392"/>
              <a:ext cx="912" cy="238"/>
            </a:xfrm>
            <a:prstGeom prst="rect">
              <a:avLst/>
            </a:prstGeom>
            <a:solidFill>
              <a:srgbClr val="FFFFFF"/>
            </a:solidFill>
            <a:ln w="9525">
              <a:noFill/>
              <a:miter lim="800000"/>
              <a:headEnd/>
              <a:tailEnd/>
            </a:ln>
          </p:spPr>
          <p:txBody>
            <a:bodyPr/>
            <a:lstStyle/>
            <a:p>
              <a:pPr algn="ctr" eaLnBrk="1" hangingPunct="1"/>
              <a:r>
                <a:rPr lang="en-CA" altLang="ja-JP" sz="1400" b="1">
                  <a:ea typeface="MS Mincho" pitchFamily="49" charset="-128"/>
                </a:rPr>
                <a:t>fluid flow</a:t>
              </a:r>
              <a:endParaRPr lang="en-CA" altLang="en-US" sz="1400"/>
            </a:p>
          </p:txBody>
        </p:sp>
        <p:sp>
          <p:nvSpPr>
            <p:cNvPr id="10265" name="Line 22"/>
            <p:cNvSpPr>
              <a:spLocks noChangeShapeType="1"/>
            </p:cNvSpPr>
            <p:nvPr/>
          </p:nvSpPr>
          <p:spPr bwMode="auto">
            <a:xfrm>
              <a:off x="3552" y="1488"/>
              <a:ext cx="1066" cy="382"/>
            </a:xfrm>
            <a:prstGeom prst="line">
              <a:avLst/>
            </a:prstGeom>
            <a:noFill/>
            <a:ln w="9525">
              <a:solidFill>
                <a:srgbClr val="000000"/>
              </a:solidFill>
              <a:round/>
              <a:headEnd/>
              <a:tailEnd type="triangle" w="med" len="med"/>
            </a:ln>
          </p:spPr>
          <p:txBody>
            <a:bodyPr/>
            <a:lstStyle/>
            <a:p>
              <a:endParaRPr lang="it-IT"/>
            </a:p>
          </p:txBody>
        </p:sp>
        <p:sp>
          <p:nvSpPr>
            <p:cNvPr id="10266" name="Line 23"/>
            <p:cNvSpPr>
              <a:spLocks noChangeShapeType="1"/>
            </p:cNvSpPr>
            <p:nvPr/>
          </p:nvSpPr>
          <p:spPr bwMode="auto">
            <a:xfrm flipH="1">
              <a:off x="1982" y="1488"/>
              <a:ext cx="706" cy="382"/>
            </a:xfrm>
            <a:prstGeom prst="line">
              <a:avLst/>
            </a:prstGeom>
            <a:noFill/>
            <a:ln w="9525">
              <a:solidFill>
                <a:srgbClr val="000000"/>
              </a:solidFill>
              <a:round/>
              <a:headEnd/>
              <a:tailEnd type="triangle" w="med" len="med"/>
            </a:ln>
          </p:spPr>
          <p:txBody>
            <a:bodyPr/>
            <a:lstStyle/>
            <a:p>
              <a:endParaRPr lang="it-IT"/>
            </a:p>
          </p:txBody>
        </p:sp>
        <p:sp>
          <p:nvSpPr>
            <p:cNvPr id="10267" name="Line 24"/>
            <p:cNvSpPr>
              <a:spLocks noChangeShapeType="1"/>
            </p:cNvSpPr>
            <p:nvPr/>
          </p:nvSpPr>
          <p:spPr bwMode="auto">
            <a:xfrm>
              <a:off x="3401" y="2108"/>
              <a:ext cx="775" cy="196"/>
            </a:xfrm>
            <a:prstGeom prst="line">
              <a:avLst/>
            </a:prstGeom>
            <a:noFill/>
            <a:ln w="9525">
              <a:solidFill>
                <a:srgbClr val="000000"/>
              </a:solidFill>
              <a:round/>
              <a:headEnd/>
              <a:tailEnd type="triangle" w="med" len="med"/>
            </a:ln>
          </p:spPr>
          <p:txBody>
            <a:bodyPr/>
            <a:lstStyle/>
            <a:p>
              <a:endParaRPr lang="it-IT"/>
            </a:p>
          </p:txBody>
        </p:sp>
        <p:sp>
          <p:nvSpPr>
            <p:cNvPr id="10268" name="Line 25"/>
            <p:cNvSpPr>
              <a:spLocks noChangeShapeType="1"/>
            </p:cNvSpPr>
            <p:nvPr/>
          </p:nvSpPr>
          <p:spPr bwMode="auto">
            <a:xfrm flipH="1">
              <a:off x="2112" y="2108"/>
              <a:ext cx="580" cy="148"/>
            </a:xfrm>
            <a:prstGeom prst="line">
              <a:avLst/>
            </a:prstGeom>
            <a:noFill/>
            <a:ln w="9525">
              <a:solidFill>
                <a:srgbClr val="000000"/>
              </a:solidFill>
              <a:round/>
              <a:headEnd/>
              <a:tailEnd type="triangle" w="med" len="med"/>
            </a:ln>
          </p:spPr>
          <p:txBody>
            <a:bodyPr/>
            <a:lstStyle/>
            <a:p>
              <a:endParaRPr lang="it-IT"/>
            </a:p>
          </p:txBody>
        </p:sp>
        <p:sp>
          <p:nvSpPr>
            <p:cNvPr id="10269" name="Line 28"/>
            <p:cNvSpPr>
              <a:spLocks noChangeShapeType="1"/>
            </p:cNvSpPr>
            <p:nvPr/>
          </p:nvSpPr>
          <p:spPr bwMode="auto">
            <a:xfrm flipH="1" flipV="1">
              <a:off x="1584" y="2880"/>
              <a:ext cx="1152" cy="432"/>
            </a:xfrm>
            <a:prstGeom prst="line">
              <a:avLst/>
            </a:prstGeom>
            <a:noFill/>
            <a:ln w="9525">
              <a:solidFill>
                <a:srgbClr val="000000"/>
              </a:solidFill>
              <a:round/>
              <a:headEnd/>
              <a:tailEnd type="triangle" w="med" len="med"/>
            </a:ln>
          </p:spPr>
          <p:txBody>
            <a:bodyPr/>
            <a:lstStyle/>
            <a:p>
              <a:endParaRPr lang="it-IT"/>
            </a:p>
          </p:txBody>
        </p:sp>
        <p:sp>
          <p:nvSpPr>
            <p:cNvPr id="10270" name="Line 29"/>
            <p:cNvSpPr>
              <a:spLocks noChangeShapeType="1"/>
            </p:cNvSpPr>
            <p:nvPr/>
          </p:nvSpPr>
          <p:spPr bwMode="auto">
            <a:xfrm flipV="1">
              <a:off x="3456" y="2832"/>
              <a:ext cx="822" cy="480"/>
            </a:xfrm>
            <a:prstGeom prst="line">
              <a:avLst/>
            </a:prstGeom>
            <a:noFill/>
            <a:ln w="9525">
              <a:solidFill>
                <a:srgbClr val="000000"/>
              </a:solidFill>
              <a:round/>
              <a:headEnd/>
              <a:tailEnd type="triangle" w="med" len="med"/>
            </a:ln>
          </p:spPr>
          <p:txBody>
            <a:bodyPr/>
            <a:lstStyle/>
            <a:p>
              <a:endParaRPr lang="it-IT"/>
            </a:p>
          </p:txBody>
        </p:sp>
        <p:sp>
          <p:nvSpPr>
            <p:cNvPr id="10271" name="Line 30"/>
            <p:cNvSpPr>
              <a:spLocks noChangeShapeType="1"/>
            </p:cNvSpPr>
            <p:nvPr/>
          </p:nvSpPr>
          <p:spPr bwMode="auto">
            <a:xfrm flipV="1">
              <a:off x="3504" y="2832"/>
              <a:ext cx="912" cy="912"/>
            </a:xfrm>
            <a:prstGeom prst="line">
              <a:avLst/>
            </a:prstGeom>
            <a:noFill/>
            <a:ln w="9525">
              <a:solidFill>
                <a:srgbClr val="000000"/>
              </a:solidFill>
              <a:round/>
              <a:headEnd/>
              <a:tailEnd type="triangle" w="med" len="med"/>
            </a:ln>
          </p:spPr>
          <p:txBody>
            <a:bodyPr/>
            <a:lstStyle/>
            <a:p>
              <a:endParaRPr lang="it-IT"/>
            </a:p>
          </p:txBody>
        </p:sp>
        <p:sp>
          <p:nvSpPr>
            <p:cNvPr id="10272" name="Line 31"/>
            <p:cNvSpPr>
              <a:spLocks noChangeShapeType="1"/>
            </p:cNvSpPr>
            <p:nvPr/>
          </p:nvSpPr>
          <p:spPr bwMode="auto">
            <a:xfrm flipH="1" flipV="1">
              <a:off x="1392" y="2880"/>
              <a:ext cx="1296" cy="864"/>
            </a:xfrm>
            <a:prstGeom prst="line">
              <a:avLst/>
            </a:prstGeom>
            <a:noFill/>
            <a:ln w="9525">
              <a:solidFill>
                <a:srgbClr val="000000"/>
              </a:solidFill>
              <a:round/>
              <a:headEnd/>
              <a:tailEnd type="triangle" w="med" len="med"/>
            </a:ln>
          </p:spPr>
          <p:txBody>
            <a:bodyPr/>
            <a:lstStyle/>
            <a:p>
              <a:endParaRPr lang="it-IT"/>
            </a:p>
          </p:txBody>
        </p:sp>
        <p:sp>
          <p:nvSpPr>
            <p:cNvPr id="10273" name="Line 33"/>
            <p:cNvSpPr>
              <a:spLocks noChangeShapeType="1"/>
            </p:cNvSpPr>
            <p:nvPr/>
          </p:nvSpPr>
          <p:spPr bwMode="auto">
            <a:xfrm flipH="1">
              <a:off x="1968" y="2448"/>
              <a:ext cx="745" cy="144"/>
            </a:xfrm>
            <a:prstGeom prst="line">
              <a:avLst/>
            </a:prstGeom>
            <a:noFill/>
            <a:ln w="9525">
              <a:solidFill>
                <a:srgbClr val="000000"/>
              </a:solidFill>
              <a:round/>
              <a:headEnd/>
              <a:tailEnd type="triangle" w="med" len="med"/>
            </a:ln>
          </p:spPr>
          <p:txBody>
            <a:bodyPr/>
            <a:lstStyle/>
            <a:p>
              <a:endParaRPr lang="it-IT"/>
            </a:p>
          </p:txBody>
        </p:sp>
        <p:sp>
          <p:nvSpPr>
            <p:cNvPr id="10274" name="Line 34"/>
            <p:cNvSpPr>
              <a:spLocks noChangeShapeType="1"/>
            </p:cNvSpPr>
            <p:nvPr/>
          </p:nvSpPr>
          <p:spPr bwMode="auto">
            <a:xfrm>
              <a:off x="3456" y="2448"/>
              <a:ext cx="864" cy="48"/>
            </a:xfrm>
            <a:prstGeom prst="line">
              <a:avLst/>
            </a:prstGeom>
            <a:noFill/>
            <a:ln w="9525">
              <a:solidFill>
                <a:srgbClr val="000000"/>
              </a:solidFill>
              <a:round/>
              <a:headEnd/>
              <a:tailEnd type="triangle" w="med" len="med"/>
            </a:ln>
          </p:spPr>
          <p:txBody>
            <a:bodyPr/>
            <a:lstStyle/>
            <a:p>
              <a:endParaRPr lang="it-IT"/>
            </a:p>
          </p:txBody>
        </p:sp>
        <p:sp>
          <p:nvSpPr>
            <p:cNvPr id="10275" name="Text Box 35"/>
            <p:cNvSpPr txBox="1">
              <a:spLocks noChangeArrowheads="1"/>
            </p:cNvSpPr>
            <p:nvPr/>
          </p:nvSpPr>
          <p:spPr bwMode="auto">
            <a:xfrm>
              <a:off x="2640" y="2784"/>
              <a:ext cx="912" cy="239"/>
            </a:xfrm>
            <a:prstGeom prst="rect">
              <a:avLst/>
            </a:prstGeom>
            <a:solidFill>
              <a:srgbClr val="FFFFFF"/>
            </a:solidFill>
            <a:ln w="9525">
              <a:noFill/>
              <a:miter lim="800000"/>
              <a:headEnd/>
              <a:tailEnd/>
            </a:ln>
          </p:spPr>
          <p:txBody>
            <a:bodyPr/>
            <a:lstStyle/>
            <a:p>
              <a:pPr algn="ctr" eaLnBrk="1" hangingPunct="1"/>
              <a:r>
                <a:rPr lang="en-CA" altLang="ja-JP" sz="1400" b="1">
                  <a:ea typeface="MS Mincho" pitchFamily="49" charset="-128"/>
                </a:rPr>
                <a:t>void</a:t>
              </a:r>
              <a:endParaRPr lang="en-CA" altLang="en-US" sz="1400"/>
            </a:p>
          </p:txBody>
        </p:sp>
        <p:sp>
          <p:nvSpPr>
            <p:cNvPr id="10276" name="Line 40"/>
            <p:cNvSpPr>
              <a:spLocks noChangeShapeType="1"/>
            </p:cNvSpPr>
            <p:nvPr/>
          </p:nvSpPr>
          <p:spPr bwMode="auto">
            <a:xfrm flipV="1">
              <a:off x="3360" y="2736"/>
              <a:ext cx="816" cy="144"/>
            </a:xfrm>
            <a:prstGeom prst="line">
              <a:avLst/>
            </a:prstGeom>
            <a:noFill/>
            <a:ln w="9525">
              <a:solidFill>
                <a:srgbClr val="000000"/>
              </a:solidFill>
              <a:round/>
              <a:headEnd/>
              <a:tailEnd type="triangle" w="med" len="med"/>
            </a:ln>
          </p:spPr>
          <p:txBody>
            <a:bodyPr/>
            <a:lstStyle/>
            <a:p>
              <a:endParaRPr lang="it-IT"/>
            </a:p>
          </p:txBody>
        </p:sp>
        <p:sp>
          <p:nvSpPr>
            <p:cNvPr id="10277" name="Line 41"/>
            <p:cNvSpPr>
              <a:spLocks noChangeShapeType="1"/>
            </p:cNvSpPr>
            <p:nvPr/>
          </p:nvSpPr>
          <p:spPr bwMode="auto">
            <a:xfrm flipH="1" flipV="1">
              <a:off x="1680" y="2736"/>
              <a:ext cx="1129" cy="144"/>
            </a:xfrm>
            <a:prstGeom prst="line">
              <a:avLst/>
            </a:prstGeom>
            <a:noFill/>
            <a:ln w="9525">
              <a:solidFill>
                <a:srgbClr val="000000"/>
              </a:solidFill>
              <a:round/>
              <a:headEnd/>
              <a:tailEnd type="triangle" w="med" len="med"/>
            </a:ln>
          </p:spPr>
          <p:txBody>
            <a:bodyPr/>
            <a:lstStyle/>
            <a:p>
              <a:endParaRPr lang="it-IT"/>
            </a:p>
          </p:txBody>
        </p:sp>
      </p:grpSp>
      <p:sp>
        <p:nvSpPr>
          <p:cNvPr id="36" name="Content Placeholder 2"/>
          <p:cNvSpPr txBox="1">
            <a:spLocks/>
          </p:cNvSpPr>
          <p:nvPr/>
        </p:nvSpPr>
        <p:spPr>
          <a:xfrm>
            <a:off x="1143000" y="390525"/>
            <a:ext cx="6860381" cy="1079500"/>
          </a:xfrm>
          <a:prstGeom prst="rect">
            <a:avLst/>
          </a:prstGeom>
        </p:spPr>
        <p:txBody>
          <a:bodyPr/>
          <a:lstStyle>
            <a:lvl1pPr marL="342900" indent="-342900" algn="l" rtl="0" eaLnBrk="0" fontAlgn="base" hangingPunct="0">
              <a:spcBef>
                <a:spcPct val="20000"/>
              </a:spcBef>
              <a:spcAft>
                <a:spcPct val="0"/>
              </a:spcAft>
              <a:buClr>
                <a:srgbClr val="9BB99B"/>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9BB99B"/>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9BB99B"/>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9BB99B"/>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9BB99B"/>
              </a:buClr>
              <a:buFont typeface="Wingdings" pitchFamily="2" charset="2"/>
              <a:buChar char="§"/>
              <a:defRPr sz="2000">
                <a:solidFill>
                  <a:schemeClr val="tx1"/>
                </a:solidFill>
                <a:latin typeface="+mn-lt"/>
              </a:defRPr>
            </a:lvl9pPr>
          </a:lstStyle>
          <a:p>
            <a:pPr marL="0" indent="0" algn="ctr">
              <a:spcBef>
                <a:spcPct val="0"/>
              </a:spcBef>
              <a:buFont typeface="Wingdings" pitchFamily="2" charset="2"/>
              <a:buNone/>
              <a:defRPr/>
            </a:pPr>
            <a:r>
              <a:rPr lang="en-CA" altLang="en-US" sz="3600" b="1" kern="0" dirty="0">
                <a:solidFill>
                  <a:srgbClr val="557D55"/>
                </a:solidFill>
              </a:rPr>
              <a:t>Conceptual Model: GW &amp; SW</a:t>
            </a:r>
          </a:p>
          <a:p>
            <a:pPr algn="ctr">
              <a:spcBef>
                <a:spcPct val="0"/>
              </a:spcBef>
              <a:defRPr/>
            </a:pPr>
            <a:r>
              <a:rPr lang="en-CA" altLang="en-US" sz="2800" kern="0" dirty="0"/>
              <a:t>Fluid Container Pattern: Containers, Voids, Fluids</a:t>
            </a:r>
          </a:p>
        </p:txBody>
      </p:sp>
      <p:sp>
        <p:nvSpPr>
          <p:cNvPr id="10245" name="TextBox 1"/>
          <p:cNvSpPr txBox="1">
            <a:spLocks noChangeArrowheads="1"/>
          </p:cNvSpPr>
          <p:nvPr/>
        </p:nvSpPr>
        <p:spPr bwMode="auto">
          <a:xfrm>
            <a:off x="2114550" y="5257800"/>
            <a:ext cx="1331119" cy="646331"/>
          </a:xfrm>
          <a:prstGeom prst="rect">
            <a:avLst/>
          </a:prstGeom>
          <a:noFill/>
          <a:ln w="9525">
            <a:noFill/>
            <a:miter lim="800000"/>
            <a:headEnd/>
            <a:tailEnd/>
          </a:ln>
        </p:spPr>
        <p:txBody>
          <a:bodyPr>
            <a:spAutoFit/>
          </a:bodyPr>
          <a:lstStyle/>
          <a:p>
            <a:r>
              <a:rPr lang="en-CA" altLang="en-US">
                <a:solidFill>
                  <a:srgbClr val="557D55"/>
                </a:solidFill>
              </a:rPr>
              <a:t>surface water</a:t>
            </a:r>
          </a:p>
        </p:txBody>
      </p:sp>
      <p:sp>
        <p:nvSpPr>
          <p:cNvPr id="10246" name="TextBox 37"/>
          <p:cNvSpPr txBox="1">
            <a:spLocks noChangeArrowheads="1"/>
          </p:cNvSpPr>
          <p:nvPr/>
        </p:nvSpPr>
        <p:spPr bwMode="auto">
          <a:xfrm>
            <a:off x="6211491" y="4929189"/>
            <a:ext cx="1331119" cy="646331"/>
          </a:xfrm>
          <a:prstGeom prst="rect">
            <a:avLst/>
          </a:prstGeom>
          <a:noFill/>
          <a:ln w="9525">
            <a:noFill/>
            <a:miter lim="800000"/>
            <a:headEnd/>
            <a:tailEnd/>
          </a:ln>
        </p:spPr>
        <p:txBody>
          <a:bodyPr>
            <a:spAutoFit/>
          </a:bodyPr>
          <a:lstStyle/>
          <a:p>
            <a:r>
              <a:rPr lang="en-CA" altLang="en-US">
                <a:solidFill>
                  <a:srgbClr val="557D55"/>
                </a:solidFill>
              </a:rPr>
              <a:t>groundwater</a:t>
            </a:r>
          </a:p>
        </p:txBody>
      </p:sp>
      <p:cxnSp>
        <p:nvCxnSpPr>
          <p:cNvPr id="38" name="Straight Connector 37"/>
          <p:cNvCxnSpPr/>
          <p:nvPr/>
        </p:nvCxnSpPr>
        <p:spPr>
          <a:xfrm>
            <a:off x="-3572" y="1524000"/>
            <a:ext cx="9147572" cy="0"/>
          </a:xfrm>
          <a:prstGeom prst="line">
            <a:avLst/>
          </a:prstGeom>
          <a:ln>
            <a:solidFill>
              <a:srgbClr val="557D5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WMO_WHITE_Powerpoint_en_fr</Template>
  <TotalTime>1125</TotalTime>
  <Words>1508</Words>
  <Application>Microsoft Office PowerPoint</Application>
  <PresentationFormat>Presentazione su schermo (4:3)</PresentationFormat>
  <Paragraphs>230</Paragraphs>
  <Slides>36</Slides>
  <Notes>5</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WMO_WHITE_Powerpoint_en_fr</vt:lpstr>
      <vt:lpstr>Diapositiva 1</vt:lpstr>
      <vt:lpstr>Specification to data encoding</vt:lpstr>
      <vt:lpstr>International Standardization for Water Data</vt:lpstr>
      <vt:lpstr>WaterML2.0 standards</vt:lpstr>
      <vt:lpstr>ADOPTIONS by OGC and WMO</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WMO INTEGRATED GLOBAL OBSERVING SYSTEM (WIGOS) and WMO HYDROLOGICAL OBSERVING SYSTEM (WHOS)</vt:lpstr>
      <vt:lpstr>Diapositiva 23</vt:lpstr>
      <vt:lpstr>Tethys GRACE App</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vector>
  </TitlesOfParts>
  <Company>World Meteorological Organization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Thomas</dc:creator>
  <cp:lastModifiedBy>fbordini</cp:lastModifiedBy>
  <cp:revision>221</cp:revision>
  <dcterms:created xsi:type="dcterms:W3CDTF">2016-08-17T13:13:24Z</dcterms:created>
  <dcterms:modified xsi:type="dcterms:W3CDTF">2019-06-26T14:18:30Z</dcterms:modified>
</cp:coreProperties>
</file>