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83" r:id="rId3"/>
    <p:sldId id="265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84" r:id="rId14"/>
    <p:sldId id="267" r:id="rId15"/>
    <p:sldId id="27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48"/>
  </p:normalViewPr>
  <p:slideViewPr>
    <p:cSldViewPr snapToGrid="0" snapToObjects="1">
      <p:cViewPr varScale="1">
        <p:scale>
          <a:sx n="54" d="100"/>
          <a:sy n="54" d="100"/>
        </p:scale>
        <p:origin x="1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0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000" b="1" dirty="0">
              <a:latin typeface="CG Times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6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 b="1">
                <a:solidFill>
                  <a:srgbClr val="00B1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14035938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053" y="2390223"/>
            <a:ext cx="10429948" cy="1132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4" y="918735"/>
            <a:ext cx="6126909" cy="31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85730"/>
            <a:ext cx="21971000" cy="9718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/>
            </a:lvl2pPr>
            <a:lvl3pPr>
              <a:lnSpc>
                <a:spcPct val="100000"/>
              </a:lnSpc>
              <a:spcBef>
                <a:spcPts val="1500"/>
              </a:spcBef>
              <a:defRPr/>
            </a:lvl3pPr>
            <a:lvl4pPr>
              <a:lnSpc>
                <a:spcPct val="100000"/>
              </a:lnSpc>
              <a:spcBef>
                <a:spcPts val="1500"/>
              </a:spcBef>
              <a:defRPr/>
            </a:lvl4pPr>
            <a:lvl5pPr>
              <a:lnSpc>
                <a:spcPct val="100000"/>
              </a:lnSpc>
              <a:spcBef>
                <a:spcPts val="1500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2B0C06E-0977-954B-BAB3-30BEF9D8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5246"/>
            <a:ext cx="24580123" cy="1373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D Mark.png" descr="3D Mark.png"/>
          <p:cNvPicPr>
            <a:picLocks noChangeAspect="1"/>
          </p:cNvPicPr>
          <p:nvPr/>
        </p:nvPicPr>
        <p:blipFill>
          <a:blip r:embed="rId2" cstate="email">
            <a:alphaModFix amt="2804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6343" y="856308"/>
            <a:ext cx="8393334" cy="839333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ank Yo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43969" y="1227969"/>
            <a:ext cx="9779001" cy="14351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500" b="1" spc="-170">
                <a:solidFill>
                  <a:srgbClr val="00B1FF"/>
                </a:solidFill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241" name="Rectangle"/>
          <p:cNvSpPr/>
          <p:nvPr/>
        </p:nvSpPr>
        <p:spPr>
          <a:xfrm>
            <a:off x="11343969" y="2853794"/>
            <a:ext cx="3569395" cy="151693"/>
          </a:xfrm>
          <a:prstGeom prst="rect">
            <a:avLst/>
          </a:prstGeom>
          <a:solidFill>
            <a:srgbClr val="00B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Community"/>
          <p:cNvSpPr txBox="1">
            <a:spLocks noGrp="1"/>
          </p:cNvSpPr>
          <p:nvPr>
            <p:ph type="body" sz="quarter" idx="23"/>
          </p:nvPr>
        </p:nvSpPr>
        <p:spPr>
          <a:xfrm>
            <a:off x="11339402" y="3196211"/>
            <a:ext cx="9779001" cy="76633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500" b="1">
                <a:solidFill>
                  <a:srgbClr val="262626"/>
                </a:solidFill>
              </a:defRPr>
            </a:lvl1pPr>
          </a:lstStyle>
          <a:p>
            <a:r>
              <a:rPr dirty="0"/>
              <a:t>Community</a:t>
            </a:r>
          </a:p>
        </p:txBody>
      </p:sp>
      <p:sp>
        <p:nvSpPr>
          <p:cNvPr id="243" name="500+ International Members…"/>
          <p:cNvSpPr txBox="1"/>
          <p:nvPr/>
        </p:nvSpPr>
        <p:spPr>
          <a:xfrm>
            <a:off x="11339402" y="4029351"/>
            <a:ext cx="10439854" cy="28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500+ International Members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110+ Member Meetings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60+ Alliance and Liaison partners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50+ Standards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45+ Domain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25+ Years of Not for Profit Work</a:t>
            </a:r>
            <a:br>
              <a:rPr dirty="0"/>
            </a:br>
            <a:r>
              <a:rPr dirty="0"/>
              <a:t>10+ Regional and Country Forums</a:t>
            </a:r>
          </a:p>
        </p:txBody>
      </p:sp>
      <p:sp>
        <p:nvSpPr>
          <p:cNvPr id="244" name="Innovation"/>
          <p:cNvSpPr txBox="1"/>
          <p:nvPr/>
        </p:nvSpPr>
        <p:spPr>
          <a:xfrm>
            <a:off x="11339402" y="713570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245" name="120+ Innovation Initiatives…"/>
          <p:cNvSpPr txBox="1"/>
          <p:nvPr/>
        </p:nvSpPr>
        <p:spPr>
          <a:xfrm>
            <a:off x="11339402" y="8053019"/>
            <a:ext cx="10439854" cy="119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120+ Innovation Initiatives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380+ Technical reports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Quarterly Tech Trends monitoring</a:t>
            </a:r>
          </a:p>
        </p:txBody>
      </p:sp>
      <p:sp>
        <p:nvSpPr>
          <p:cNvPr id="246" name="Standards"/>
          <p:cNvSpPr txBox="1"/>
          <p:nvPr/>
        </p:nvSpPr>
        <p:spPr>
          <a:xfrm>
            <a:off x="11339402" y="946876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Standards</a:t>
            </a:r>
          </a:p>
        </p:txBody>
      </p:sp>
      <p:sp>
        <p:nvSpPr>
          <p:cNvPr id="247" name="65+ Adopted Standards…"/>
          <p:cNvSpPr txBox="1"/>
          <p:nvPr/>
        </p:nvSpPr>
        <p:spPr>
          <a:xfrm>
            <a:off x="11339402" y="10454222"/>
            <a:ext cx="10439854" cy="160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65+ Adopted Standards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300+ products with 1000+ certified implementations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1,700,000+ Operational Data Sets </a:t>
            </a:r>
            <a:br>
              <a:rPr dirty="0"/>
            </a:br>
            <a:r>
              <a:rPr dirty="0"/>
              <a:t>Using OGC Standards</a:t>
            </a:r>
          </a:p>
        </p:txBody>
      </p:sp>
      <p:pic>
        <p:nvPicPr>
          <p:cNvPr id="248" name="OGC Mark.pdf" descr="OGC Mark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43" y="12374675"/>
            <a:ext cx="574285" cy="647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Copyright © 2021 Open Geospatial Consortium"/>
          <p:cNvSpPr txBox="1"/>
          <p:nvPr/>
        </p:nvSpPr>
        <p:spPr>
          <a:xfrm>
            <a:off x="2058447" y="12456573"/>
            <a:ext cx="10439855" cy="48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</a:t>
            </a:r>
            <a:r>
              <a:rPr dirty="0"/>
              <a:t> Open Geospatial Consortium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8088" y="12968286"/>
            <a:ext cx="495328" cy="4873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27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31B8C-D1BF-8D47-A3EB-AE9638A047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945301" y="12968286"/>
            <a:ext cx="480901" cy="4873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AC4-9ADF-FA4E-BD12-A120307F0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360" y="13080314"/>
            <a:ext cx="418783" cy="3752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500">
                <a:solidFill>
                  <a:srgbClr val="00B1FF"/>
                </a:solidFill>
                <a:latin typeface="Mont SemiBold"/>
                <a:ea typeface="Mont SemiBold"/>
                <a:cs typeface="Mont SemiBold"/>
                <a:sym typeface="Mont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70" r:id="rId4"/>
    <p:sldLayoutId id="2147483671" r:id="rId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geospatial.org/is/14-111r6/14-111r6.html" TargetMode="External"/><Relationship Id="rId2" Type="http://schemas.openxmlformats.org/officeDocument/2006/relationships/hyperlink" Target="https://doi.org/10.1016/j.jhydrol.2011.12.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.adsabs.harvard.edu/abs/2021AGUFM.H43D..01O" TargetMode="External"/><Relationship Id="rId5" Type="http://schemas.openxmlformats.org/officeDocument/2006/relationships/hyperlink" Target="https://doi.org/10.1016/j.envsoft.2020.104927" TargetMode="External"/><Relationship Id="rId4" Type="http://schemas.openxmlformats.org/officeDocument/2006/relationships/hyperlink" Target="https://github.com/NRCan/chy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esentation Title"/>
          <p:cNvSpPr txBox="1">
            <a:spLocks noGrp="1"/>
          </p:cNvSpPr>
          <p:nvPr>
            <p:ph type="title"/>
          </p:nvPr>
        </p:nvSpPr>
        <p:spPr>
          <a:xfrm>
            <a:off x="1206496" y="2456746"/>
            <a:ext cx="15347298" cy="4648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500" b="1" dirty="0"/>
              <a:t>Hydrologic modeling and river corridor applications of HY_Features concepts</a:t>
            </a:r>
            <a:endParaRPr sz="9500" dirty="0"/>
          </a:p>
        </p:txBody>
      </p:sp>
      <p:sp>
        <p:nvSpPr>
          <p:cNvPr id="262" name="Author and D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124</a:t>
            </a:r>
            <a:r>
              <a:rPr lang="en-US" baseline="30000" dirty="0"/>
              <a:t>th</a:t>
            </a:r>
            <a:r>
              <a:rPr lang="en-US" dirty="0"/>
              <a:t> OGC Member Meeting</a:t>
            </a:r>
            <a:endParaRPr dirty="0"/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D17ED5E-F497-D24E-82F8-50CA37AC85C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201340" y="9115492"/>
            <a:ext cx="21971003" cy="3963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David Blodgett, </a:t>
            </a:r>
          </a:p>
          <a:p>
            <a:r>
              <a:rPr lang="en-US" dirty="0"/>
              <a:t>J Michael Johnson,</a:t>
            </a:r>
          </a:p>
          <a:p>
            <a:r>
              <a:rPr lang="en-US" dirty="0"/>
              <a:t>Andy Bock,</a:t>
            </a:r>
          </a:p>
          <a:p>
            <a:r>
              <a:rPr lang="en-US" dirty="0"/>
              <a:t>Jess LeRoy,</a:t>
            </a:r>
          </a:p>
          <a:p>
            <a:r>
              <a:rPr lang="en-US" dirty="0"/>
              <a:t>Marty Wernimont</a:t>
            </a:r>
          </a:p>
          <a:p>
            <a:r>
              <a:rPr lang="en-US"/>
              <a:t>5 October </a:t>
            </a:r>
            <a:r>
              <a:rPr lang="en-US" dirty="0"/>
              <a:t>2022</a:t>
            </a:r>
          </a:p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3617E-90BE-984A-9825-F69529B2D3E4}"/>
              </a:ext>
            </a:extLst>
          </p:cNvPr>
          <p:cNvSpPr txBox="1"/>
          <p:nvPr/>
        </p:nvSpPr>
        <p:spPr>
          <a:xfrm>
            <a:off x="10514909" y="9591125"/>
            <a:ext cx="33438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96FF"/>
                </a:solidFill>
              </a:rPr>
              <a:t>Meeting sponsor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96FF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  <p:pic>
        <p:nvPicPr>
          <p:cNvPr id="4" name="Picture 2" descr="Singapore Land Authority - Wikipedia">
            <a:extLst>
              <a:ext uri="{FF2B5EF4-FFF2-40B4-BE49-F238E27FC236}">
                <a16:creationId xmlns:a16="http://schemas.microsoft.com/office/drawing/2014/main" id="{C2FD1292-CA09-FE0B-A642-DE10031D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591" y="10723349"/>
            <a:ext cx="3743442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ingapore Land Authority Launches 3D Singapore Sandbox at GeoWorks">
            <a:extLst>
              <a:ext uri="{FF2B5EF4-FFF2-40B4-BE49-F238E27FC236}">
                <a16:creationId xmlns:a16="http://schemas.microsoft.com/office/drawing/2014/main" id="{17402F27-FE83-7AED-79E7-20DDC973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547" y="10068791"/>
            <a:ext cx="60071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127B6-C6AF-11BD-EA90-AB8FD6687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163" y="10549054"/>
            <a:ext cx="2660904" cy="26609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60A5-4950-469A-8E70-C74B837C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175" y="2785730"/>
            <a:ext cx="7020789" cy="9718786"/>
          </a:xfrm>
        </p:spPr>
        <p:txBody>
          <a:bodyPr/>
          <a:lstStyle/>
          <a:p>
            <a:r>
              <a:rPr lang="en-US" dirty="0"/>
              <a:t>Where does a non-flowpath catchment drain?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7E8AF33-C102-4EF4-ACEF-B797A6F9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35" y="1198846"/>
            <a:ext cx="16527665" cy="102935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0D99E98-4177-45C0-AFBB-DAFAD8EC5225}"/>
              </a:ext>
            </a:extLst>
          </p:cNvPr>
          <p:cNvSpPr/>
          <p:nvPr/>
        </p:nvSpPr>
        <p:spPr>
          <a:xfrm>
            <a:off x="13417939" y="3622240"/>
            <a:ext cx="4021584" cy="1496292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C537C-74E1-4DD0-B482-784966E4DD90}"/>
              </a:ext>
            </a:extLst>
          </p:cNvPr>
          <p:cNvSpPr/>
          <p:nvPr/>
        </p:nvSpPr>
        <p:spPr>
          <a:xfrm>
            <a:off x="18851810" y="3601219"/>
            <a:ext cx="4021584" cy="1496292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0BE12-5D80-4AF9-AD39-019D2105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31" y="547870"/>
            <a:ext cx="21971000" cy="1433163"/>
          </a:xfrm>
        </p:spPr>
        <p:txBody>
          <a:bodyPr/>
          <a:lstStyle/>
          <a:p>
            <a:r>
              <a:rPr lang="en-US" dirty="0"/>
              <a:t>Frontal and internal nexuses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47C668C-0C2F-41E3-9F1A-A79CEF2C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7" y="7370381"/>
            <a:ext cx="12803680" cy="61457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79DC3EB-34F8-4B31-A1A9-36B6992E919B}"/>
              </a:ext>
            </a:extLst>
          </p:cNvPr>
          <p:cNvSpPr/>
          <p:nvPr/>
        </p:nvSpPr>
        <p:spPr>
          <a:xfrm>
            <a:off x="5306215" y="10504771"/>
            <a:ext cx="5352728" cy="3207433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8078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3C5FF-0D9B-4E77-A239-F2B39047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169" y="1998607"/>
            <a:ext cx="7803493" cy="9801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i="1" dirty="0"/>
              <a:t> flowline </a:t>
            </a:r>
            <a:r>
              <a:rPr lang="en-US" dirty="0"/>
              <a:t>is the linear element for a flowing body of water that does not realize a catchment.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One-dimensional (linear) feature that represents a flowing body of water. A flowline is functionally similar to a flowpath but does not realize the catchment concept and, as such, does not have to flow from, or to, a nexus.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8DCBFB2-C890-48BA-89C4-354C22D3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1211484"/>
            <a:ext cx="15172908" cy="12291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0E73E-01FF-472F-AB6A-43B1750A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24" y="384134"/>
            <a:ext cx="21971000" cy="1433163"/>
          </a:xfrm>
        </p:spPr>
        <p:txBody>
          <a:bodyPr/>
          <a:lstStyle/>
          <a:p>
            <a:r>
              <a:rPr lang="en-US" dirty="0"/>
              <a:t>Flowline as a general flowpath</a:t>
            </a:r>
          </a:p>
        </p:txBody>
      </p:sp>
    </p:spTree>
    <p:extLst>
      <p:ext uri="{BB962C8B-B14F-4D97-AF65-F5344CB8AC3E}">
        <p14:creationId xmlns:p14="http://schemas.microsoft.com/office/powerpoint/2010/main" val="2247323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EF69-52D7-4FB7-B89F-019FF24A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Catchment and hydrogeologic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722A5-0422-4702-8F5A-246D15C2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829" y="2071188"/>
            <a:ext cx="11092080" cy="10809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3E553-C56D-40DF-9DAF-D90BB2119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52" y="2915142"/>
            <a:ext cx="7693572" cy="8488821"/>
          </a:xfrm>
          <a:prstGeom prst="rect">
            <a:avLst/>
          </a:prstGeom>
        </p:spPr>
      </p:pic>
      <p:pic>
        <p:nvPicPr>
          <p:cNvPr id="8" name="Graphic 7" descr="Puzzle outline">
            <a:extLst>
              <a:ext uri="{FF2B5EF4-FFF2-40B4-BE49-F238E27FC236}">
                <a16:creationId xmlns:a16="http://schemas.microsoft.com/office/drawing/2014/main" id="{9298AF1D-2DDE-4A5A-8C00-AF35738D2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3654" y="5009678"/>
            <a:ext cx="2722179" cy="2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21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723900"/>
            <a:ext cx="21971000" cy="1433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5400" dirty="0">
                <a:ea typeface="MS PGothic" charset="-128"/>
              </a:rPr>
              <a:t>Motion for release of OGC-22-040: </a:t>
            </a:r>
            <a:r>
              <a:rPr lang="en-US" sz="5400" b="1" dirty="0"/>
              <a:t>Hydrologic modeling and river corridor applications of HY_Features concepts engineering report</a:t>
            </a:r>
            <a:endParaRPr lang="en-US" altLang="en-US" sz="7200" dirty="0">
              <a:ea typeface="MS PGothic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ea typeface="MS PGothic" charset="-128"/>
              </a:rPr>
              <a:t>The Hydrology DWG recommends that the OGC Technical Committee approve release of OGC-22-040 </a:t>
            </a:r>
            <a:r>
              <a:rPr lang="ja-JP" altLang="en-US" dirty="0">
                <a:ea typeface="MS PGothic" charset="-128"/>
              </a:rPr>
              <a:t>“</a:t>
            </a:r>
            <a:r>
              <a:rPr lang="en-US" sz="4800" dirty="0"/>
              <a:t>Hydrologic modeling and river corridor applications of HY_Features concepts engineering report</a:t>
            </a:r>
            <a:r>
              <a:rPr lang="ja-JP" altLang="en-US" dirty="0">
                <a:ea typeface="MS PGothic" charset="-128"/>
              </a:rPr>
              <a:t>”</a:t>
            </a:r>
            <a:r>
              <a:rPr lang="en-US" altLang="ja-JP" dirty="0">
                <a:ea typeface="MS PGothic" charset="-128"/>
              </a:rPr>
              <a:t> as an OGC Engineering Report.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ea typeface="MS PGothic" charset="-128"/>
              </a:rPr>
              <a:t>Pending any final edits and review by OGC staff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accent1"/>
                </a:solidFill>
                <a:ea typeface="MS PGothic" charset="-128"/>
              </a:rPr>
              <a:t>&lt;Any Discussion Points that the TC needs to be aware of&gt;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ea typeface="MS PGothic" charset="-128"/>
              </a:rPr>
              <a:t>Motion: &lt;</a:t>
            </a:r>
            <a:r>
              <a:rPr lang="en-US" altLang="en-US" dirty="0">
                <a:solidFill>
                  <a:schemeClr val="accent1"/>
                </a:solidFill>
                <a:ea typeface="MS PGothic" charset="-128"/>
              </a:rPr>
              <a:t>Name of person making the motion</a:t>
            </a:r>
            <a:r>
              <a:rPr lang="en-US" altLang="en-US" dirty="0">
                <a:ea typeface="MS PGothic" charset="-128"/>
              </a:rPr>
              <a:t>&gt;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ea typeface="MS PGothic" charset="-128"/>
              </a:rPr>
              <a:t>Second: &lt;</a:t>
            </a:r>
            <a:r>
              <a:rPr lang="en-US" altLang="en-US" dirty="0">
                <a:solidFill>
                  <a:schemeClr val="accent1"/>
                </a:solidFill>
                <a:ea typeface="MS PGothic" charset="-128"/>
              </a:rPr>
              <a:t>name of the person seconding the motion</a:t>
            </a:r>
            <a:r>
              <a:rPr lang="en-US" altLang="en-US" dirty="0">
                <a:ea typeface="MS PGothic" charset="-128"/>
              </a:rPr>
              <a:t>&gt;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ea typeface="MS PGothic" charset="-128"/>
              </a:rPr>
              <a:t>Discussion: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accent1"/>
                </a:solidFill>
                <a:ea typeface="MS PGothic" charset="-128"/>
              </a:rPr>
              <a:t>If there is a hand vote, the results of the vote. Otherwise, the phrase</a:t>
            </a:r>
            <a:r>
              <a:rPr lang="en-US" altLang="en-US" dirty="0">
                <a:ea typeface="MS PGothic" charset="-128"/>
              </a:rPr>
              <a:t> &lt;There was no objection to unanimous consent&gt; </a:t>
            </a:r>
            <a:r>
              <a:rPr lang="en-US" altLang="en-US" dirty="0">
                <a:solidFill>
                  <a:schemeClr val="accent1"/>
                </a:solidFill>
                <a:ea typeface="MS PGothic" charset="-128"/>
              </a:rPr>
              <a:t>should be used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4200" dirty="0"/>
              <a:t>This engineering report presents progress on formalizing a </a:t>
            </a:r>
            <a:r>
              <a:rPr lang="en-US" sz="4200" dirty="0" err="1"/>
              <a:t>hydrofabric</a:t>
            </a:r>
            <a:r>
              <a:rPr lang="en-US" sz="4200" dirty="0"/>
              <a:t> for drainage basins of the United States adhering to HY_Features concepts with focus on their use in modelling hydrologic process.</a:t>
            </a:r>
            <a:endParaRPr lang="en-US" altLang="en-US" sz="4200" dirty="0">
              <a:solidFill>
                <a:schemeClr val="accent1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9893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Next Steps?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198" y="1270000"/>
            <a:ext cx="9344152" cy="10780776"/>
          </a:xfrm>
          <a:prstGeom prst="rect">
            <a:avLst/>
          </a:prstGeom>
        </p:spPr>
      </p:pic>
      <p:sp>
        <p:nvSpPr>
          <p:cNvPr id="331" name="Thank You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32" name="Community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Community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- HY_Features history and relation to HDWG</a:t>
            </a:r>
          </a:p>
          <a:p>
            <a:r>
              <a:rPr lang="en-US" dirty="0"/>
              <a:t>Mainstems and drainage basin data model </a:t>
            </a:r>
          </a:p>
          <a:p>
            <a:r>
              <a:rPr lang="en-US" dirty="0"/>
              <a:t>Modeling and data integration use cases for </a:t>
            </a:r>
            <a:r>
              <a:rPr lang="en-US" dirty="0" err="1"/>
              <a:t>hydrofabrics</a:t>
            </a:r>
            <a:endParaRPr lang="en-US" dirty="0"/>
          </a:p>
          <a:p>
            <a:r>
              <a:rPr lang="en-US" dirty="0"/>
              <a:t>Logical model overview</a:t>
            </a:r>
          </a:p>
          <a:p>
            <a:r>
              <a:rPr lang="en-US" dirty="0"/>
              <a:t>HY_Features change requests</a:t>
            </a:r>
          </a:p>
          <a:p>
            <a:pPr lvl="1"/>
            <a:r>
              <a:rPr lang="en-US" dirty="0"/>
              <a:t>Specifics regarding realization </a:t>
            </a:r>
          </a:p>
          <a:p>
            <a:pPr lvl="1"/>
            <a:r>
              <a:rPr lang="en-US" dirty="0"/>
              <a:t>Additional nexus realizations</a:t>
            </a:r>
          </a:p>
          <a:p>
            <a:pPr lvl="1"/>
            <a:r>
              <a:rPr lang="en-US" dirty="0"/>
              <a:t>Flowline concept</a:t>
            </a:r>
          </a:p>
          <a:p>
            <a:pPr lvl="1"/>
            <a:r>
              <a:rPr lang="en-US" dirty="0"/>
              <a:t>Catchment association to hydrogeologic unit</a:t>
            </a:r>
          </a:p>
          <a:p>
            <a:r>
              <a:rPr lang="en-US" dirty="0"/>
              <a:t>Motion and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163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HY_Features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0785-A144-8146-B8F3-10B7E1BB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Envisioned for use by WMO circa 2012 (Atkinson et al., 2012)</a:t>
            </a:r>
          </a:p>
          <a:p>
            <a:r>
              <a:rPr lang="en-US" dirty="0"/>
              <a:t>Published as WaterML2 Part 3 in 2018 (Blodgett &amp; </a:t>
            </a:r>
            <a:r>
              <a:rPr lang="en-US" dirty="0" err="1"/>
              <a:t>Dornblut</a:t>
            </a:r>
            <a:r>
              <a:rPr lang="en-US" dirty="0"/>
              <a:t>, 2018)</a:t>
            </a:r>
          </a:p>
          <a:p>
            <a:r>
              <a:rPr lang="en-US" dirty="0"/>
              <a:t>Canadian experimental work “</a:t>
            </a:r>
            <a:r>
              <a:rPr lang="en-US" dirty="0" err="1"/>
              <a:t>CHyF</a:t>
            </a:r>
            <a:r>
              <a:rPr lang="en-US" dirty="0"/>
              <a:t>” in 2019 (Sondheim &amp; Hodgson, 2019)</a:t>
            </a:r>
          </a:p>
          <a:p>
            <a:r>
              <a:rPr lang="en-US" dirty="0"/>
              <a:t>U.S. experimental work 2018-present (Blodgett et al., 2021) (Ogden et al., 2021)</a:t>
            </a:r>
          </a:p>
          <a:p>
            <a:r>
              <a:rPr lang="en-US" sz="3600" dirty="0"/>
              <a:t>NOTE: this list is not exhaustive but represents work that directly informed this logical model.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F8468-39A9-4D4F-B1DA-40F7CBFBE847}"/>
              </a:ext>
            </a:extLst>
          </p:cNvPr>
          <p:cNvSpPr txBox="1"/>
          <p:nvPr/>
        </p:nvSpPr>
        <p:spPr>
          <a:xfrm>
            <a:off x="1206500" y="10972304"/>
            <a:ext cx="22213176" cy="2964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>
                <a:effectLst/>
              </a:rPr>
              <a:t>Atkinson, R., </a:t>
            </a:r>
            <a:r>
              <a:rPr lang="en-US" sz="1800" dirty="0" err="1">
                <a:effectLst/>
              </a:rPr>
              <a:t>Dornblut</a:t>
            </a:r>
            <a:r>
              <a:rPr lang="en-US" sz="1800" dirty="0">
                <a:effectLst/>
              </a:rPr>
              <a:t>, I., &amp; Smith, D. (2012). An international standard conceptual model for sharing references to hydrologic features. </a:t>
            </a:r>
            <a:r>
              <a:rPr lang="en-US" sz="1800" i="1" dirty="0">
                <a:effectLst/>
              </a:rPr>
              <a:t>Journal of Hydrology</a:t>
            </a:r>
            <a:r>
              <a:rPr lang="en-US" sz="1800" dirty="0">
                <a:effectLst/>
              </a:rPr>
              <a:t>, </a:t>
            </a:r>
            <a:r>
              <a:rPr lang="en-US" sz="1800" i="1" dirty="0">
                <a:effectLst/>
              </a:rPr>
              <a:t>424–425</a:t>
            </a:r>
            <a:r>
              <a:rPr lang="en-US" sz="1800" dirty="0">
                <a:effectLst/>
              </a:rPr>
              <a:t>, 24–36. </a:t>
            </a:r>
            <a:r>
              <a:rPr lang="en-US" sz="1800" dirty="0">
                <a:effectLst/>
                <a:hlinkClick r:id="rId2"/>
              </a:rPr>
              <a:t>https://doi.org/10.1016/j.jhydrol.2011.12.002</a:t>
            </a:r>
            <a:endParaRPr lang="en-US" sz="1800" dirty="0"/>
          </a:p>
          <a:p>
            <a:pPr algn="l"/>
            <a:r>
              <a:rPr lang="en-US" sz="1800" dirty="0">
                <a:effectLst/>
              </a:rPr>
              <a:t> Blodgett, D., &amp; </a:t>
            </a:r>
            <a:r>
              <a:rPr lang="en-US" sz="1800" dirty="0" err="1">
                <a:effectLst/>
              </a:rPr>
              <a:t>Dornblut</a:t>
            </a:r>
            <a:r>
              <a:rPr lang="en-US" sz="1800" dirty="0">
                <a:effectLst/>
              </a:rPr>
              <a:t>, I. (2018). OGC® </a:t>
            </a:r>
            <a:r>
              <a:rPr lang="en-US" sz="1800" dirty="0" err="1">
                <a:effectLst/>
              </a:rPr>
              <a:t>WaterML</a:t>
            </a:r>
            <a:r>
              <a:rPr lang="en-US" sz="1800" dirty="0">
                <a:effectLst/>
              </a:rPr>
              <a:t> 2: Part 3 - Surface Hydrology Features (HY_Features) - Conceptual Model. (Accessed: 4 June 2018). </a:t>
            </a:r>
            <a:r>
              <a:rPr lang="en-US" sz="1800" dirty="0">
                <a:effectLst/>
                <a:hlinkClick r:id="rId3"/>
              </a:rPr>
              <a:t>https://docs.opengeospatial.org/is/14-111r6/14-111r6.html</a:t>
            </a:r>
            <a:endParaRPr lang="en-US" sz="1800" dirty="0">
              <a:effectLst/>
            </a:endParaRPr>
          </a:p>
          <a:p>
            <a:pPr algn="l"/>
            <a:r>
              <a:rPr lang="en-US" sz="1800" dirty="0">
                <a:effectLst/>
              </a:rPr>
              <a:t> Sondheim, M., &amp; Hodgson, C. (2019). Common Hydrology Features (</a:t>
            </a:r>
            <a:r>
              <a:rPr lang="en-US" sz="1800" dirty="0" err="1">
                <a:effectLst/>
              </a:rPr>
              <a:t>CHyF</a:t>
            </a:r>
            <a:r>
              <a:rPr lang="en-US" sz="1800" dirty="0">
                <a:effectLst/>
              </a:rPr>
              <a:t>) v0.9. </a:t>
            </a:r>
            <a:r>
              <a:rPr lang="en-US" sz="1800" dirty="0">
                <a:effectLst/>
                <a:hlinkClick r:id="rId4"/>
              </a:rPr>
              <a:t>https://github.com/NRCan/chyf/</a:t>
            </a:r>
            <a:endParaRPr lang="en-US" sz="1800" dirty="0">
              <a:effectLst/>
            </a:endParaRPr>
          </a:p>
          <a:p>
            <a:pPr algn="l"/>
            <a:r>
              <a:rPr lang="en-US" sz="1800" dirty="0">
                <a:effectLst/>
              </a:rPr>
              <a:t> Blodgett, D., Johnson, J. M., Sondheim, M., Wieczorek, M., &amp; Frazier, N. (2021). Mainstems: A logical data model implementing mainstem and drainage basin feature types based on WaterML2 Part 3: HY Features concepts. Environmental Modelling and Software, 135. </a:t>
            </a:r>
            <a:r>
              <a:rPr lang="en-US" sz="1800" dirty="0">
                <a:effectLst/>
                <a:hlinkClick r:id="rId5"/>
              </a:rPr>
              <a:t>https://doi.org/10.1016/j.envsoft.2020.104927</a:t>
            </a:r>
            <a:r>
              <a:rPr lang="en-US" sz="1800" dirty="0">
                <a:effectLst/>
              </a:rPr>
              <a:t> </a:t>
            </a:r>
          </a:p>
          <a:p>
            <a:pPr algn="l"/>
            <a:r>
              <a:rPr lang="en-US" sz="1800" dirty="0">
                <a:effectLst/>
              </a:rPr>
              <a:t> Ogden, F., Avant, B., </a:t>
            </a:r>
            <a:r>
              <a:rPr lang="en-US" sz="1800" dirty="0" err="1">
                <a:effectLst/>
              </a:rPr>
              <a:t>Bartel</a:t>
            </a:r>
            <a:r>
              <a:rPr lang="en-US" sz="1800" dirty="0">
                <a:effectLst/>
              </a:rPr>
              <a:t>, R., Blodgett, D., Clark, E., Coon, E., Cosgrove, B., Cui, S., </a:t>
            </a:r>
            <a:r>
              <a:rPr lang="en-US" sz="1800" dirty="0" err="1">
                <a:effectLst/>
              </a:rPr>
              <a:t>Kindl</a:t>
            </a:r>
            <a:r>
              <a:rPr lang="en-US" sz="1800" dirty="0">
                <a:effectLst/>
              </a:rPr>
              <a:t> da Cunha, L., Farthing, M., Flowers, T., Frame, J., Frazier, N., Graziano, T., </a:t>
            </a:r>
            <a:r>
              <a:rPr lang="en-US" sz="1800" dirty="0" err="1">
                <a:effectLst/>
              </a:rPr>
              <a:t>Gutenson</a:t>
            </a:r>
            <a:r>
              <a:rPr lang="en-US" sz="1800" dirty="0">
                <a:effectLst/>
              </a:rPr>
              <a:t>, J., Johnson, D., McDaniel, R., Moulton, J., </a:t>
            </a:r>
            <a:r>
              <a:rPr lang="en-US" sz="1800" dirty="0" err="1">
                <a:effectLst/>
              </a:rPr>
              <a:t>Loney</a:t>
            </a:r>
            <a:r>
              <a:rPr lang="en-US" sz="1800" dirty="0">
                <a:effectLst/>
              </a:rPr>
              <a:t>, D., … Johnson, J. (2021). The Next Generation Water Resources Modeling Framework: Open Source, Standards Based, Community Accessible, Model Interoperability for Large Scale Water Prediction. 2021, H43D-01. </a:t>
            </a:r>
            <a:r>
              <a:rPr lang="en-US" sz="1800" dirty="0">
                <a:effectLst/>
                <a:hlinkClick r:id="rId6"/>
              </a:rPr>
              <a:t>https://ui.adsabs.harvard.edu/abs/2021AGUFM.H43D..01O</a:t>
            </a:r>
            <a:r>
              <a:rPr lang="en-US" sz="1800" dirty="0">
                <a:effectLst/>
              </a:rPr>
              <a:t> </a:t>
            </a:r>
          </a:p>
          <a:p>
            <a:pPr algn="l"/>
            <a:endParaRPr lang="en-US" sz="1800" dirty="0">
              <a:effectLst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9;p8">
            <a:extLst>
              <a:ext uri="{FF2B5EF4-FFF2-40B4-BE49-F238E27FC236}">
                <a16:creationId xmlns:a16="http://schemas.microsoft.com/office/drawing/2014/main" id="{B4DCEDF9-F552-43CA-BE77-7363491C3D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1525" y="739665"/>
            <a:ext cx="6115832" cy="85613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A7F64-522A-4E58-B4AC-7B43025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Mainstems</a:t>
            </a:r>
          </a:p>
        </p:txBody>
      </p:sp>
      <p:pic>
        <p:nvPicPr>
          <p:cNvPr id="5" name="Google Shape;61;p2">
            <a:extLst>
              <a:ext uri="{FF2B5EF4-FFF2-40B4-BE49-F238E27FC236}">
                <a16:creationId xmlns:a16="http://schemas.microsoft.com/office/drawing/2014/main" id="{8C8285E1-026A-4E4F-A5EF-58332B65D2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104" b="35327"/>
          <a:stretch/>
        </p:blipFill>
        <p:spPr>
          <a:xfrm>
            <a:off x="1296768" y="4072270"/>
            <a:ext cx="6630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2">
            <a:extLst>
              <a:ext uri="{FF2B5EF4-FFF2-40B4-BE49-F238E27FC236}">
                <a16:creationId xmlns:a16="http://schemas.microsoft.com/office/drawing/2014/main" id="{B5CE5321-8CA5-4414-81BE-15BAD234580B}"/>
              </a:ext>
            </a:extLst>
          </p:cNvPr>
          <p:cNvSpPr txBox="1"/>
          <p:nvPr/>
        </p:nvSpPr>
        <p:spPr>
          <a:xfrm>
            <a:off x="4002391" y="4072269"/>
            <a:ext cx="4684734" cy="10772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Catchment area study by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Marriotte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showing the Seine mainstem and drainage basin.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(Image from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Dooge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J.C.L., 1959. Quantitative hydrology in the 17th century. La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Houille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Blanche 6, 799–807. ) </a:t>
            </a:r>
            <a:endParaRPr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DB133FD-4C16-49FA-85CA-EB63CEB4B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00" y="2270235"/>
            <a:ext cx="9382998" cy="79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75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E373-FAC9-476A-922D-FD733626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Hydrofabric</a:t>
            </a:r>
            <a:r>
              <a:rPr lang="en-US" dirty="0"/>
              <a:t>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007C1-18B9-4DF4-AB8F-8A74F8D2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8741541" cy="9718786"/>
          </a:xfrm>
        </p:spPr>
        <p:txBody>
          <a:bodyPr/>
          <a:lstStyle/>
          <a:p>
            <a:r>
              <a:rPr lang="en-US" dirty="0"/>
              <a:t>Geospatial frameworks for hydrologic modeling</a:t>
            </a:r>
          </a:p>
          <a:p>
            <a:r>
              <a:rPr lang="en-US" dirty="0"/>
              <a:t>River corridor data integration</a:t>
            </a:r>
          </a:p>
          <a:p>
            <a:endParaRPr lang="en-US" dirty="0"/>
          </a:p>
          <a:p>
            <a:r>
              <a:rPr lang="en-US" dirty="0"/>
              <a:t>Locating information along linear network elements is a shared use case.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8C7C264-9D0F-481A-A50F-1D8800382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41" y="2103623"/>
            <a:ext cx="14183278" cy="105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236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B9F58CC-7C3D-4518-A194-61FF0F33D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44" y="4972282"/>
            <a:ext cx="16721642" cy="8026388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520EB533-123C-4C24-80D0-61E2D7A95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9" y="606468"/>
            <a:ext cx="16721641" cy="4001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800E8-863D-4A96-B33A-CF7C0ACC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890549"/>
            <a:ext cx="5438666" cy="1433163"/>
          </a:xfrm>
        </p:spPr>
        <p:txBody>
          <a:bodyPr>
            <a:normAutofit fontScale="90000"/>
          </a:bodyPr>
          <a:lstStyle/>
          <a:p>
            <a:r>
              <a:rPr lang="en-US" dirty="0"/>
              <a:t>Logical Model</a:t>
            </a:r>
          </a:p>
        </p:txBody>
      </p:sp>
    </p:spTree>
    <p:extLst>
      <p:ext uri="{BB962C8B-B14F-4D97-AF65-F5344CB8AC3E}">
        <p14:creationId xmlns:p14="http://schemas.microsoft.com/office/powerpoint/2010/main" val="10186033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00E8-863D-4A96-B33A-CF7C0ACC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890549"/>
            <a:ext cx="5438666" cy="1433163"/>
          </a:xfrm>
        </p:spPr>
        <p:txBody>
          <a:bodyPr>
            <a:normAutofit fontScale="90000"/>
          </a:bodyPr>
          <a:lstStyle/>
          <a:p>
            <a:r>
              <a:rPr lang="en-US" dirty="0"/>
              <a:t>Logical Model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5B984EB-B164-449B-A3F9-1AA1678D1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09" y="1120620"/>
            <a:ext cx="18122536" cy="112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11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C4A2E19-DBF1-45B9-8FEF-C61421764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84" y="2093030"/>
            <a:ext cx="19172616" cy="10298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800E8-863D-4A96-B33A-CF7C0ACC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890549"/>
            <a:ext cx="5438666" cy="1433163"/>
          </a:xfrm>
        </p:spPr>
        <p:txBody>
          <a:bodyPr>
            <a:normAutofit fontScale="90000"/>
          </a:bodyPr>
          <a:lstStyle/>
          <a:p>
            <a:r>
              <a:rPr lang="en-US" dirty="0"/>
              <a:t>Logical Model</a:t>
            </a:r>
          </a:p>
        </p:txBody>
      </p:sp>
    </p:spTree>
    <p:extLst>
      <p:ext uri="{BB962C8B-B14F-4D97-AF65-F5344CB8AC3E}">
        <p14:creationId xmlns:p14="http://schemas.microsoft.com/office/powerpoint/2010/main" val="31057537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1A3DD5F-CA03-43EB-A91A-8CE8A51E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6" y="2138968"/>
            <a:ext cx="14627037" cy="11012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B9A10-595E-4CF6-9123-805D2C5C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Realization and inheritance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AFF0-91E0-40F1-AEB2-4225DB952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2071" y="8040412"/>
            <a:ext cx="15715749" cy="4288221"/>
          </a:xfrm>
        </p:spPr>
        <p:txBody>
          <a:bodyPr/>
          <a:lstStyle/>
          <a:p>
            <a:r>
              <a:rPr lang="en-US" dirty="0"/>
              <a:t>What does flowpath inherit via </a:t>
            </a:r>
            <a:r>
              <a:rPr lang="en-US" dirty="0" err="1"/>
              <a:t>realizedCatchment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What does </a:t>
            </a:r>
            <a:r>
              <a:rPr lang="en-US" dirty="0" err="1"/>
              <a:t>hydrolocation</a:t>
            </a:r>
            <a:r>
              <a:rPr lang="en-US" dirty="0"/>
              <a:t> inherit via </a:t>
            </a:r>
            <a:r>
              <a:rPr lang="en-US" dirty="0" err="1"/>
              <a:t>realizedNexus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C90A9D-8FC3-4C72-B7BA-F24DB24B1F25}"/>
              </a:ext>
            </a:extLst>
          </p:cNvPr>
          <p:cNvSpPr/>
          <p:nvPr/>
        </p:nvSpPr>
        <p:spPr>
          <a:xfrm>
            <a:off x="5636173" y="10066284"/>
            <a:ext cx="1876097" cy="2560320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AC63FE-6511-44AC-90A6-0EB9AFB0B74B}"/>
              </a:ext>
            </a:extLst>
          </p:cNvPr>
          <p:cNvSpPr/>
          <p:nvPr/>
        </p:nvSpPr>
        <p:spPr>
          <a:xfrm>
            <a:off x="2230244" y="9068743"/>
            <a:ext cx="1409540" cy="1360265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9322B-10CB-4E1E-B851-40C3F52D8374}"/>
              </a:ext>
            </a:extLst>
          </p:cNvPr>
          <p:cNvSpPr txBox="1"/>
          <p:nvPr/>
        </p:nvSpPr>
        <p:spPr>
          <a:xfrm>
            <a:off x="16089945" y="2771388"/>
            <a:ext cx="7960352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HY_Features includes the following sentence in the definition of "hydrologic realization."</a:t>
            </a:r>
            <a:endParaRPr lang="en-US" sz="3200" b="1" i="1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i="1" dirty="0"/>
              <a:t>Shares identity and catchment-nexus relationships with the catchment or nexus it realizes but has hydrologically determined topological properties that express unique ways of perceiving catchments and hydrologic nexuses.</a:t>
            </a:r>
            <a:endParaRPr kumimoji="0" lang="en-US" sz="3200" b="0" i="1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</p:spTree>
    <p:extLst>
      <p:ext uri="{BB962C8B-B14F-4D97-AF65-F5344CB8AC3E}">
        <p14:creationId xmlns:p14="http://schemas.microsoft.com/office/powerpoint/2010/main" val="15346775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10023</TotalTime>
  <Words>891</Words>
  <Application>Microsoft Office PowerPoint</Application>
  <PresentationFormat>Custom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CG Times</vt:lpstr>
      <vt:lpstr>Helvetica Neue</vt:lpstr>
      <vt:lpstr>Helvetica Neue Medium</vt:lpstr>
      <vt:lpstr>Mont Book</vt:lpstr>
      <vt:lpstr>Mont SemiBold</vt:lpstr>
      <vt:lpstr>30_BasicColor</vt:lpstr>
      <vt:lpstr>Hydrologic modeling and river corridor applications of HY_Features concepts</vt:lpstr>
      <vt:lpstr>Agenda</vt:lpstr>
      <vt:lpstr>Background – HY_Features</vt:lpstr>
      <vt:lpstr>Mainstems</vt:lpstr>
      <vt:lpstr>Hydrofabric Use Cases</vt:lpstr>
      <vt:lpstr>Logical Model</vt:lpstr>
      <vt:lpstr>Logical Model</vt:lpstr>
      <vt:lpstr>Logical Model</vt:lpstr>
      <vt:lpstr>Realization and inheritance</vt:lpstr>
      <vt:lpstr>Frontal and internal nexuses</vt:lpstr>
      <vt:lpstr>Flowline as a general flowpath</vt:lpstr>
      <vt:lpstr>Catchment and hydrogeologic unit</vt:lpstr>
      <vt:lpstr>Motion for release of OGC-22-040: Hydrologic modeling and river corridor applications of HY_Features concepts engineering report</vt:lpstr>
      <vt:lpstr>Next Steps?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Blodgett, David L.</dc:creator>
  <cp:lastModifiedBy>Blodgett, David L</cp:lastModifiedBy>
  <cp:revision>48</cp:revision>
  <dcterms:modified xsi:type="dcterms:W3CDTF">2022-10-05T11:44:53Z</dcterms:modified>
</cp:coreProperties>
</file>