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7" r:id="rId2"/>
    <p:sldId id="283" r:id="rId3"/>
    <p:sldId id="284" r:id="rId4"/>
    <p:sldId id="285" r:id="rId5"/>
    <p:sldId id="286" r:id="rId6"/>
    <p:sldId id="287" r:id="rId7"/>
    <p:sldId id="290" r:id="rId8"/>
    <p:sldId id="288" r:id="rId9"/>
    <p:sldId id="289" r:id="rId10"/>
    <p:sldId id="291" r:id="rId11"/>
    <p:sldId id="292" r:id="rId12"/>
    <p:sldId id="293" r:id="rId13"/>
    <p:sldId id="295" r:id="rId14"/>
    <p:sldId id="294" r:id="rId15"/>
    <p:sldId id="297" r:id="rId16"/>
    <p:sldId id="296" r:id="rId17"/>
    <p:sldId id="299" r:id="rId18"/>
    <p:sldId id="298" r:id="rId19"/>
    <p:sldId id="277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262626"/>
        </a:solidFill>
        <a:effectLst/>
        <a:uFillTx/>
        <a:latin typeface="Mont Book"/>
        <a:ea typeface="Mont Book"/>
        <a:cs typeface="Mont Book"/>
        <a:sym typeface="Mont Book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262626"/>
        </a:solidFill>
        <a:effectLst/>
        <a:uFillTx/>
        <a:latin typeface="Mont Book"/>
        <a:ea typeface="Mont Book"/>
        <a:cs typeface="Mont Book"/>
        <a:sym typeface="Mont Book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262626"/>
        </a:solidFill>
        <a:effectLst/>
        <a:uFillTx/>
        <a:latin typeface="Mont Book"/>
        <a:ea typeface="Mont Book"/>
        <a:cs typeface="Mont Book"/>
        <a:sym typeface="Mont Book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262626"/>
        </a:solidFill>
        <a:effectLst/>
        <a:uFillTx/>
        <a:latin typeface="Mont Book"/>
        <a:ea typeface="Mont Book"/>
        <a:cs typeface="Mont Book"/>
        <a:sym typeface="Mont Book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262626"/>
        </a:solidFill>
        <a:effectLst/>
        <a:uFillTx/>
        <a:latin typeface="Mont Book"/>
        <a:ea typeface="Mont Book"/>
        <a:cs typeface="Mont Book"/>
        <a:sym typeface="Mont Book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262626"/>
        </a:solidFill>
        <a:effectLst/>
        <a:uFillTx/>
        <a:latin typeface="Mont Book"/>
        <a:ea typeface="Mont Book"/>
        <a:cs typeface="Mont Book"/>
        <a:sym typeface="Mont Book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262626"/>
        </a:solidFill>
        <a:effectLst/>
        <a:uFillTx/>
        <a:latin typeface="Mont Book"/>
        <a:ea typeface="Mont Book"/>
        <a:cs typeface="Mont Book"/>
        <a:sym typeface="Mont Book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262626"/>
        </a:solidFill>
        <a:effectLst/>
        <a:uFillTx/>
        <a:latin typeface="Mont Book"/>
        <a:ea typeface="Mont Book"/>
        <a:cs typeface="Mont Book"/>
        <a:sym typeface="Mont Book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262626"/>
        </a:solidFill>
        <a:effectLst/>
        <a:uFillTx/>
        <a:latin typeface="Mont Book"/>
        <a:ea typeface="Mont Book"/>
        <a:cs typeface="Mont Book"/>
        <a:sym typeface="Mont Book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 snapToObjects="1">
      <p:cViewPr>
        <p:scale>
          <a:sx n="33" d="100"/>
          <a:sy n="33" d="100"/>
        </p:scale>
        <p:origin x="1330" y="4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lbart\AppData\Local\Temp\Air%20Curves%20CFCs%20SF6%203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005376159120233"/>
          <c:y val="9.2584317359121204E-2"/>
          <c:w val="0.6529883760354247"/>
          <c:h val="0.80584377307446498"/>
        </c:manualLayout>
      </c:layout>
      <c:scatterChart>
        <c:scatterStyle val="lineMarker"/>
        <c:varyColors val="0"/>
        <c:ser>
          <c:idx val="2"/>
          <c:order val="0"/>
          <c:tx>
            <c:strRef>
              <c:f>'[Air Curves CFCs SF6 3H.xlsx]Air Curves'!$B$2</c:f>
              <c:strCache>
                <c:ptCount val="1"/>
                <c:pt idx="0">
                  <c:v>cfc-12</c:v>
                </c:pt>
              </c:strCache>
            </c:strRef>
          </c:tx>
          <c:marker>
            <c:symbol val="none"/>
          </c:marker>
          <c:xVal>
            <c:numRef>
              <c:f>'[Air Curves CFCs SF6 3H.xlsx]Air Curves'!$A$3:$A$144</c:f>
              <c:numCache>
                <c:formatCode>General</c:formatCode>
                <c:ptCount val="142"/>
                <c:pt idx="0">
                  <c:v>1940</c:v>
                </c:pt>
                <c:pt idx="1">
                  <c:v>1941</c:v>
                </c:pt>
                <c:pt idx="2">
                  <c:v>1942</c:v>
                </c:pt>
                <c:pt idx="3">
                  <c:v>1943</c:v>
                </c:pt>
                <c:pt idx="4">
                  <c:v>1944</c:v>
                </c:pt>
                <c:pt idx="5">
                  <c:v>1945</c:v>
                </c:pt>
                <c:pt idx="6">
                  <c:v>1946</c:v>
                </c:pt>
                <c:pt idx="7">
                  <c:v>1947</c:v>
                </c:pt>
                <c:pt idx="8">
                  <c:v>1948</c:v>
                </c:pt>
                <c:pt idx="9">
                  <c:v>1949</c:v>
                </c:pt>
                <c:pt idx="10">
                  <c:v>1950</c:v>
                </c:pt>
                <c:pt idx="11">
                  <c:v>1951</c:v>
                </c:pt>
                <c:pt idx="12">
                  <c:v>1952</c:v>
                </c:pt>
                <c:pt idx="13">
                  <c:v>1953</c:v>
                </c:pt>
                <c:pt idx="14">
                  <c:v>1953.5</c:v>
                </c:pt>
                <c:pt idx="15">
                  <c:v>1954</c:v>
                </c:pt>
                <c:pt idx="16">
                  <c:v>1954.5</c:v>
                </c:pt>
                <c:pt idx="17">
                  <c:v>1955</c:v>
                </c:pt>
                <c:pt idx="18">
                  <c:v>1955.5</c:v>
                </c:pt>
                <c:pt idx="19">
                  <c:v>1956</c:v>
                </c:pt>
                <c:pt idx="20">
                  <c:v>1956.5</c:v>
                </c:pt>
                <c:pt idx="21">
                  <c:v>1957</c:v>
                </c:pt>
                <c:pt idx="22">
                  <c:v>1957.5</c:v>
                </c:pt>
                <c:pt idx="23">
                  <c:v>1958</c:v>
                </c:pt>
                <c:pt idx="24">
                  <c:v>1958.5</c:v>
                </c:pt>
                <c:pt idx="25">
                  <c:v>1959</c:v>
                </c:pt>
                <c:pt idx="26">
                  <c:v>1959.5</c:v>
                </c:pt>
                <c:pt idx="27">
                  <c:v>1960</c:v>
                </c:pt>
                <c:pt idx="28">
                  <c:v>1960.5</c:v>
                </c:pt>
                <c:pt idx="29">
                  <c:v>1961</c:v>
                </c:pt>
                <c:pt idx="30">
                  <c:v>1961.5</c:v>
                </c:pt>
                <c:pt idx="31">
                  <c:v>1962</c:v>
                </c:pt>
                <c:pt idx="32">
                  <c:v>1962.5</c:v>
                </c:pt>
                <c:pt idx="33">
                  <c:v>1963</c:v>
                </c:pt>
                <c:pt idx="34">
                  <c:v>1963.5</c:v>
                </c:pt>
                <c:pt idx="35">
                  <c:v>1964</c:v>
                </c:pt>
                <c:pt idx="36">
                  <c:v>1964.5</c:v>
                </c:pt>
                <c:pt idx="37">
                  <c:v>1965</c:v>
                </c:pt>
                <c:pt idx="38">
                  <c:v>1965.5</c:v>
                </c:pt>
                <c:pt idx="39">
                  <c:v>1966</c:v>
                </c:pt>
                <c:pt idx="40">
                  <c:v>1966.5</c:v>
                </c:pt>
                <c:pt idx="41">
                  <c:v>1967</c:v>
                </c:pt>
                <c:pt idx="42">
                  <c:v>1967.5</c:v>
                </c:pt>
                <c:pt idx="43">
                  <c:v>1968</c:v>
                </c:pt>
                <c:pt idx="44">
                  <c:v>1968.5</c:v>
                </c:pt>
                <c:pt idx="45">
                  <c:v>1969</c:v>
                </c:pt>
                <c:pt idx="46">
                  <c:v>1969.5</c:v>
                </c:pt>
                <c:pt idx="47">
                  <c:v>1970</c:v>
                </c:pt>
                <c:pt idx="48">
                  <c:v>1970.5</c:v>
                </c:pt>
                <c:pt idx="49">
                  <c:v>1971</c:v>
                </c:pt>
                <c:pt idx="50">
                  <c:v>1971.5</c:v>
                </c:pt>
                <c:pt idx="51">
                  <c:v>1972</c:v>
                </c:pt>
                <c:pt idx="52">
                  <c:v>1972.5</c:v>
                </c:pt>
                <c:pt idx="53">
                  <c:v>1973</c:v>
                </c:pt>
                <c:pt idx="54">
                  <c:v>1973.5</c:v>
                </c:pt>
                <c:pt idx="55">
                  <c:v>1974</c:v>
                </c:pt>
                <c:pt idx="56">
                  <c:v>1974.5</c:v>
                </c:pt>
                <c:pt idx="57">
                  <c:v>1975</c:v>
                </c:pt>
                <c:pt idx="58">
                  <c:v>1975.5</c:v>
                </c:pt>
                <c:pt idx="59">
                  <c:v>1976</c:v>
                </c:pt>
                <c:pt idx="60">
                  <c:v>1976.5</c:v>
                </c:pt>
                <c:pt idx="61">
                  <c:v>1977</c:v>
                </c:pt>
                <c:pt idx="62">
                  <c:v>1977.5</c:v>
                </c:pt>
                <c:pt idx="63">
                  <c:v>1978.5</c:v>
                </c:pt>
                <c:pt idx="64">
                  <c:v>1979</c:v>
                </c:pt>
                <c:pt idx="65">
                  <c:v>1979.5</c:v>
                </c:pt>
                <c:pt idx="66">
                  <c:v>1980</c:v>
                </c:pt>
                <c:pt idx="67">
                  <c:v>1980.5</c:v>
                </c:pt>
                <c:pt idx="68">
                  <c:v>1981</c:v>
                </c:pt>
                <c:pt idx="69">
                  <c:v>1981.5</c:v>
                </c:pt>
                <c:pt idx="70">
                  <c:v>1982</c:v>
                </c:pt>
                <c:pt idx="71">
                  <c:v>1982.5</c:v>
                </c:pt>
                <c:pt idx="72">
                  <c:v>1983</c:v>
                </c:pt>
                <c:pt idx="73">
                  <c:v>1983.5</c:v>
                </c:pt>
                <c:pt idx="74">
                  <c:v>1984</c:v>
                </c:pt>
                <c:pt idx="75">
                  <c:v>1984.5</c:v>
                </c:pt>
                <c:pt idx="76">
                  <c:v>1985</c:v>
                </c:pt>
                <c:pt idx="77">
                  <c:v>1985.5</c:v>
                </c:pt>
                <c:pt idx="78">
                  <c:v>1986</c:v>
                </c:pt>
                <c:pt idx="79">
                  <c:v>1986.5</c:v>
                </c:pt>
                <c:pt idx="80">
                  <c:v>1987</c:v>
                </c:pt>
                <c:pt idx="81">
                  <c:v>1987.5</c:v>
                </c:pt>
                <c:pt idx="82">
                  <c:v>1988</c:v>
                </c:pt>
                <c:pt idx="83">
                  <c:v>1988.5</c:v>
                </c:pt>
                <c:pt idx="84">
                  <c:v>1989</c:v>
                </c:pt>
                <c:pt idx="85">
                  <c:v>1989.5</c:v>
                </c:pt>
                <c:pt idx="86">
                  <c:v>1990</c:v>
                </c:pt>
                <c:pt idx="87">
                  <c:v>1990.5</c:v>
                </c:pt>
                <c:pt idx="88">
                  <c:v>1991</c:v>
                </c:pt>
                <c:pt idx="89">
                  <c:v>1991.5</c:v>
                </c:pt>
                <c:pt idx="90">
                  <c:v>1992</c:v>
                </c:pt>
                <c:pt idx="91">
                  <c:v>1992.5</c:v>
                </c:pt>
                <c:pt idx="92">
                  <c:v>1993</c:v>
                </c:pt>
                <c:pt idx="93">
                  <c:v>1993.5</c:v>
                </c:pt>
                <c:pt idx="94">
                  <c:v>1994</c:v>
                </c:pt>
                <c:pt idx="95">
                  <c:v>1994.5</c:v>
                </c:pt>
                <c:pt idx="96">
                  <c:v>1995</c:v>
                </c:pt>
                <c:pt idx="97">
                  <c:v>1995.5</c:v>
                </c:pt>
                <c:pt idx="98">
                  <c:v>1996</c:v>
                </c:pt>
                <c:pt idx="99">
                  <c:v>1996.5</c:v>
                </c:pt>
                <c:pt idx="100">
                  <c:v>1997</c:v>
                </c:pt>
                <c:pt idx="101">
                  <c:v>1997.5</c:v>
                </c:pt>
                <c:pt idx="102">
                  <c:v>1998</c:v>
                </c:pt>
                <c:pt idx="103">
                  <c:v>1998.5</c:v>
                </c:pt>
                <c:pt idx="104">
                  <c:v>1999</c:v>
                </c:pt>
                <c:pt idx="105">
                  <c:v>1999.5</c:v>
                </c:pt>
                <c:pt idx="106">
                  <c:v>2000</c:v>
                </c:pt>
                <c:pt idx="107">
                  <c:v>2000.5</c:v>
                </c:pt>
                <c:pt idx="108">
                  <c:v>2001</c:v>
                </c:pt>
                <c:pt idx="109">
                  <c:v>2001.5</c:v>
                </c:pt>
                <c:pt idx="110">
                  <c:v>2002</c:v>
                </c:pt>
                <c:pt idx="111">
                  <c:v>2002.5</c:v>
                </c:pt>
                <c:pt idx="112">
                  <c:v>2003</c:v>
                </c:pt>
                <c:pt idx="113">
                  <c:v>2003.5</c:v>
                </c:pt>
                <c:pt idx="114">
                  <c:v>2004</c:v>
                </c:pt>
                <c:pt idx="115">
                  <c:v>2004.5</c:v>
                </c:pt>
                <c:pt idx="116">
                  <c:v>2005</c:v>
                </c:pt>
                <c:pt idx="117">
                  <c:v>2005.5</c:v>
                </c:pt>
                <c:pt idx="118">
                  <c:v>2006</c:v>
                </c:pt>
                <c:pt idx="119">
                  <c:v>2006.5</c:v>
                </c:pt>
                <c:pt idx="120">
                  <c:v>2007</c:v>
                </c:pt>
                <c:pt idx="121">
                  <c:v>2007.5</c:v>
                </c:pt>
                <c:pt idx="122">
                  <c:v>2008</c:v>
                </c:pt>
                <c:pt idx="123">
                  <c:v>2008.5</c:v>
                </c:pt>
                <c:pt idx="124">
                  <c:v>2009</c:v>
                </c:pt>
                <c:pt idx="125">
                  <c:v>2009.5</c:v>
                </c:pt>
                <c:pt idx="126">
                  <c:v>2010</c:v>
                </c:pt>
                <c:pt idx="127">
                  <c:v>2010.5</c:v>
                </c:pt>
                <c:pt idx="128">
                  <c:v>2011</c:v>
                </c:pt>
                <c:pt idx="129">
                  <c:v>2011.5</c:v>
                </c:pt>
                <c:pt idx="130">
                  <c:v>2012</c:v>
                </c:pt>
                <c:pt idx="131">
                  <c:v>2012.5</c:v>
                </c:pt>
                <c:pt idx="132">
                  <c:v>2013</c:v>
                </c:pt>
                <c:pt idx="133">
                  <c:v>2013.5</c:v>
                </c:pt>
                <c:pt idx="134">
                  <c:v>2014</c:v>
                </c:pt>
                <c:pt idx="135">
                  <c:v>2014.5</c:v>
                </c:pt>
                <c:pt idx="136">
                  <c:v>2015</c:v>
                </c:pt>
                <c:pt idx="137">
                  <c:v>2015.5</c:v>
                </c:pt>
                <c:pt idx="138">
                  <c:v>2016</c:v>
                </c:pt>
                <c:pt idx="139">
                  <c:v>2016.5</c:v>
                </c:pt>
                <c:pt idx="140">
                  <c:v>2017</c:v>
                </c:pt>
                <c:pt idx="141">
                  <c:v>2017.5</c:v>
                </c:pt>
              </c:numCache>
            </c:numRef>
          </c:xVal>
          <c:yVal>
            <c:numRef>
              <c:f>'[Air Curves CFCs SF6 3H.xlsx]Air Curves'!$B$3:$B$144</c:f>
              <c:numCache>
                <c:formatCode>General</c:formatCode>
                <c:ptCount val="142"/>
                <c:pt idx="0">
                  <c:v>0.33541199999999999</c:v>
                </c:pt>
                <c:pt idx="1">
                  <c:v>0.47770800000000002</c:v>
                </c:pt>
                <c:pt idx="2">
                  <c:v>0.66066000000000003</c:v>
                </c:pt>
                <c:pt idx="3">
                  <c:v>0.88426800000000005</c:v>
                </c:pt>
                <c:pt idx="4">
                  <c:v>1.1790240000000001</c:v>
                </c:pt>
                <c:pt idx="5">
                  <c:v>1.5550919999999999</c:v>
                </c:pt>
                <c:pt idx="6">
                  <c:v>2.1547679999999998</c:v>
                </c:pt>
                <c:pt idx="7">
                  <c:v>3.1101839999999998</c:v>
                </c:pt>
                <c:pt idx="8">
                  <c:v>4.37052</c:v>
                </c:pt>
                <c:pt idx="9">
                  <c:v>5.762988</c:v>
                </c:pt>
                <c:pt idx="10">
                  <c:v>7.2774239999999999</c:v>
                </c:pt>
                <c:pt idx="11">
                  <c:v>8.9341559999999998</c:v>
                </c:pt>
                <c:pt idx="12">
                  <c:v>10.692527999999999</c:v>
                </c:pt>
                <c:pt idx="13">
                  <c:v>12.593196000000001</c:v>
                </c:pt>
                <c:pt idx="14">
                  <c:v>13.665497999999999</c:v>
                </c:pt>
                <c:pt idx="15">
                  <c:v>14.7378</c:v>
                </c:pt>
                <c:pt idx="16">
                  <c:v>15.942233999999999</c:v>
                </c:pt>
                <c:pt idx="17">
                  <c:v>17.146667999999998</c:v>
                </c:pt>
                <c:pt idx="18">
                  <c:v>18.523890000000002</c:v>
                </c:pt>
                <c:pt idx="19">
                  <c:v>19.901112000000001</c:v>
                </c:pt>
                <c:pt idx="20">
                  <c:v>21.481614</c:v>
                </c:pt>
                <c:pt idx="21">
                  <c:v>23.062116</c:v>
                </c:pt>
                <c:pt idx="22">
                  <c:v>24.779831999999999</c:v>
                </c:pt>
                <c:pt idx="23">
                  <c:v>26.497547999999998</c:v>
                </c:pt>
                <c:pt idx="24">
                  <c:v>28.357559999999999</c:v>
                </c:pt>
                <c:pt idx="25">
                  <c:v>30.217572000000001</c:v>
                </c:pt>
                <c:pt idx="26">
                  <c:v>32.367258</c:v>
                </c:pt>
                <c:pt idx="27">
                  <c:v>34.516944000000002</c:v>
                </c:pt>
                <c:pt idx="28">
                  <c:v>36.996960000000001</c:v>
                </c:pt>
                <c:pt idx="29">
                  <c:v>39.476976000000001</c:v>
                </c:pt>
                <c:pt idx="30">
                  <c:v>42.287322000000003</c:v>
                </c:pt>
                <c:pt idx="31">
                  <c:v>45.097667999999999</c:v>
                </c:pt>
                <c:pt idx="32">
                  <c:v>48.355229999999999</c:v>
                </c:pt>
                <c:pt idx="33">
                  <c:v>51.612791999999999</c:v>
                </c:pt>
                <c:pt idx="34">
                  <c:v>55.41921</c:v>
                </c:pt>
                <c:pt idx="35">
                  <c:v>59.225628</c:v>
                </c:pt>
                <c:pt idx="36">
                  <c:v>63.570737999999999</c:v>
                </c:pt>
                <c:pt idx="37">
                  <c:v>67.915847999999997</c:v>
                </c:pt>
                <c:pt idx="38">
                  <c:v>72.779322000000008</c:v>
                </c:pt>
                <c:pt idx="39">
                  <c:v>77.642796000000004</c:v>
                </c:pt>
                <c:pt idx="40">
                  <c:v>82.637944619999999</c:v>
                </c:pt>
                <c:pt idx="41">
                  <c:v>87.633093239999994</c:v>
                </c:pt>
                <c:pt idx="42">
                  <c:v>93.680571600000007</c:v>
                </c:pt>
                <c:pt idx="43">
                  <c:v>99.728049960000007</c:v>
                </c:pt>
                <c:pt idx="44">
                  <c:v>106.46983116000001</c:v>
                </c:pt>
                <c:pt idx="45">
                  <c:v>113.21161236</c:v>
                </c:pt>
                <c:pt idx="46">
                  <c:v>120.63260285999999</c:v>
                </c:pt>
                <c:pt idx="47">
                  <c:v>128.05359335999998</c:v>
                </c:pt>
                <c:pt idx="48">
                  <c:v>136.05316955999999</c:v>
                </c:pt>
                <c:pt idx="49">
                  <c:v>144.05274575999999</c:v>
                </c:pt>
                <c:pt idx="50">
                  <c:v>152.67115709999999</c:v>
                </c:pt>
                <c:pt idx="51">
                  <c:v>161.28956843999998</c:v>
                </c:pt>
                <c:pt idx="52">
                  <c:v>170.74818683999999</c:v>
                </c:pt>
                <c:pt idx="53">
                  <c:v>180.20680523999999</c:v>
                </c:pt>
                <c:pt idx="54">
                  <c:v>190.5307866</c:v>
                </c:pt>
                <c:pt idx="55">
                  <c:v>200.85476796</c:v>
                </c:pt>
                <c:pt idx="56">
                  <c:v>211.31962235999998</c:v>
                </c:pt>
                <c:pt idx="57">
                  <c:v>221.78447675999999</c:v>
                </c:pt>
                <c:pt idx="58">
                  <c:v>231.76633787999998</c:v>
                </c:pt>
                <c:pt idx="59">
                  <c:v>241.748199</c:v>
                </c:pt>
                <c:pt idx="60">
                  <c:v>251.19172386</c:v>
                </c:pt>
                <c:pt idx="61">
                  <c:v>260.63524871999999</c:v>
                </c:pt>
                <c:pt idx="62">
                  <c:v>271.646390550999</c:v>
                </c:pt>
                <c:pt idx="63">
                  <c:v>282.65753238199801</c:v>
                </c:pt>
                <c:pt idx="64">
                  <c:v>283.14945444566411</c:v>
                </c:pt>
                <c:pt idx="65">
                  <c:v>291.56206366630084</c:v>
                </c:pt>
                <c:pt idx="66">
                  <c:v>305.57116136114161</c:v>
                </c:pt>
                <c:pt idx="67">
                  <c:v>306.79065203073543</c:v>
                </c:pt>
                <c:pt idx="68">
                  <c:v>314.21172777167948</c:v>
                </c:pt>
                <c:pt idx="69">
                  <c:v>328.48960702524698</c:v>
                </c:pt>
                <c:pt idx="70">
                  <c:v>334.21786608122937</c:v>
                </c:pt>
                <c:pt idx="71">
                  <c:v>346.50540944017558</c:v>
                </c:pt>
                <c:pt idx="72">
                  <c:v>352.7009088913282</c:v>
                </c:pt>
                <c:pt idx="73">
                  <c:v>364.65036223929746</c:v>
                </c:pt>
                <c:pt idx="74">
                  <c:v>372.35002414928641</c:v>
                </c:pt>
                <c:pt idx="75">
                  <c:v>374.94790779363331</c:v>
                </c:pt>
                <c:pt idx="76">
                  <c:v>382.13130625686057</c:v>
                </c:pt>
                <c:pt idx="77">
                  <c:v>391.31315477497247</c:v>
                </c:pt>
                <c:pt idx="78">
                  <c:v>409.04394731064758</c:v>
                </c:pt>
                <c:pt idx="79">
                  <c:v>417.54691108671778</c:v>
                </c:pt>
                <c:pt idx="80">
                  <c:v>426.51880570801313</c:v>
                </c:pt>
                <c:pt idx="81">
                  <c:v>440.22598902305162</c:v>
                </c:pt>
                <c:pt idx="82">
                  <c:v>451.45091547749718</c:v>
                </c:pt>
                <c:pt idx="83">
                  <c:v>462.30766190998901</c:v>
                </c:pt>
                <c:pt idx="84">
                  <c:v>467.0098177826564</c:v>
                </c:pt>
                <c:pt idx="85">
                  <c:v>476.52231833150381</c:v>
                </c:pt>
                <c:pt idx="86">
                  <c:v>485.29778265642148</c:v>
                </c:pt>
                <c:pt idx="87">
                  <c:v>492.98865422612516</c:v>
                </c:pt>
                <c:pt idx="88">
                  <c:v>499.15135894621289</c:v>
                </c:pt>
                <c:pt idx="89">
                  <c:v>503.50257738748627</c:v>
                </c:pt>
                <c:pt idx="90">
                  <c:v>509.2487552140505</c:v>
                </c:pt>
                <c:pt idx="91">
                  <c:v>516.11063007683867</c:v>
                </c:pt>
                <c:pt idx="92">
                  <c:v>516.17385290889126</c:v>
                </c:pt>
                <c:pt idx="93">
                  <c:v>521.96432052689352</c:v>
                </c:pt>
                <c:pt idx="94">
                  <c:v>525.29619758507135</c:v>
                </c:pt>
                <c:pt idx="95">
                  <c:v>528.92431174533499</c:v>
                </c:pt>
                <c:pt idx="96">
                  <c:v>529.80936114160261</c:v>
                </c:pt>
                <c:pt idx="97">
                  <c:v>532.21588583973642</c:v>
                </c:pt>
                <c:pt idx="98">
                  <c:v>535.75467398463218</c:v>
                </c:pt>
                <c:pt idx="99">
                  <c:v>536.90384193194291</c:v>
                </c:pt>
                <c:pt idx="100">
                  <c:v>538.07904281009871</c:v>
                </c:pt>
                <c:pt idx="101">
                  <c:v>538.99154774972556</c:v>
                </c:pt>
                <c:pt idx="102">
                  <c:v>542.65407683863884</c:v>
                </c:pt>
                <c:pt idx="103">
                  <c:v>542.96275301866069</c:v>
                </c:pt>
                <c:pt idx="104">
                  <c:v>543.26331503841936</c:v>
                </c:pt>
                <c:pt idx="105">
                  <c:v>544.33979363336994</c:v>
                </c:pt>
                <c:pt idx="106">
                  <c:v>545.31045005488465</c:v>
                </c:pt>
                <c:pt idx="107">
                  <c:v>546.1066520307354</c:v>
                </c:pt>
                <c:pt idx="108">
                  <c:v>546.97621953896817</c:v>
                </c:pt>
                <c:pt idx="109">
                  <c:v>547.5736245883644</c:v>
                </c:pt>
                <c:pt idx="110">
                  <c:v>548.51655762897906</c:v>
                </c:pt>
                <c:pt idx="111">
                  <c:v>546.5762590559824</c:v>
                </c:pt>
                <c:pt idx="112">
                  <c:v>546.40146652030728</c:v>
                </c:pt>
                <c:pt idx="113">
                  <c:v>546.32590340285401</c:v>
                </c:pt>
                <c:pt idx="114">
                  <c:v>546.13843249176728</c:v>
                </c:pt>
                <c:pt idx="115">
                  <c:v>545.49978046103183</c:v>
                </c:pt>
                <c:pt idx="116">
                  <c:v>545.451433589462</c:v>
                </c:pt>
                <c:pt idx="117">
                  <c:v>544.70053567508228</c:v>
                </c:pt>
                <c:pt idx="118">
                  <c:v>543.91718111964872</c:v>
                </c:pt>
                <c:pt idx="119">
                  <c:v>542.86673545554333</c:v>
                </c:pt>
                <c:pt idx="120">
                  <c:v>542.16384632272229</c:v>
                </c:pt>
                <c:pt idx="121">
                  <c:v>540.48455323819974</c:v>
                </c:pt>
                <c:pt idx="122">
                  <c:v>539.30022392974763</c:v>
                </c:pt>
                <c:pt idx="123">
                  <c:v>537.57156970362223</c:v>
                </c:pt>
                <c:pt idx="124">
                  <c:v>536.98599780461029</c:v>
                </c:pt>
                <c:pt idx="125">
                  <c:v>535.25869593852894</c:v>
                </c:pt>
                <c:pt idx="126">
                  <c:v>534.93717233809002</c:v>
                </c:pt>
                <c:pt idx="127">
                  <c:v>532.80517672886936</c:v>
                </c:pt>
                <c:pt idx="128">
                  <c:v>532.21960482985742</c:v>
                </c:pt>
                <c:pt idx="129">
                  <c:v>530.49230296377607</c:v>
                </c:pt>
                <c:pt idx="130">
                  <c:v>530.17077936333715</c:v>
                </c:pt>
                <c:pt idx="131">
                  <c:v>528.03878375411648</c:v>
                </c:pt>
                <c:pt idx="132">
                  <c:v>527.45321185510454</c:v>
                </c:pt>
                <c:pt idx="133">
                  <c:v>525.72590998902319</c:v>
                </c:pt>
                <c:pt idx="134">
                  <c:v>525.40438638858427</c:v>
                </c:pt>
                <c:pt idx="135">
                  <c:v>521.46166773999994</c:v>
                </c:pt>
                <c:pt idx="136">
                  <c:v>520.09652180000012</c:v>
                </c:pt>
                <c:pt idx="137">
                  <c:v>518.7313758600003</c:v>
                </c:pt>
                <c:pt idx="138">
                  <c:v>517.36622992000048</c:v>
                </c:pt>
                <c:pt idx="139">
                  <c:v>516.00108397999975</c:v>
                </c:pt>
                <c:pt idx="140">
                  <c:v>514.63593803999993</c:v>
                </c:pt>
                <c:pt idx="141">
                  <c:v>513.27079210000011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E00-46D8-940A-E8FFC0ABA631}"/>
            </c:ext>
          </c:extLst>
        </c:ser>
        <c:ser>
          <c:idx val="3"/>
          <c:order val="1"/>
          <c:tx>
            <c:strRef>
              <c:f>'[Air Curves CFCs SF6 3H.xlsx]Air Curves'!$C$2</c:f>
              <c:strCache>
                <c:ptCount val="1"/>
                <c:pt idx="0">
                  <c:v>cfc-11</c:v>
                </c:pt>
              </c:strCache>
            </c:strRef>
          </c:tx>
          <c:marker>
            <c:symbol val="none"/>
          </c:marker>
          <c:xVal>
            <c:numRef>
              <c:f>'[Air Curves CFCs SF6 3H.xlsx]Air Curves'!$A$3:$A$144</c:f>
              <c:numCache>
                <c:formatCode>General</c:formatCode>
                <c:ptCount val="142"/>
                <c:pt idx="0">
                  <c:v>1940</c:v>
                </c:pt>
                <c:pt idx="1">
                  <c:v>1941</c:v>
                </c:pt>
                <c:pt idx="2">
                  <c:v>1942</c:v>
                </c:pt>
                <c:pt idx="3">
                  <c:v>1943</c:v>
                </c:pt>
                <c:pt idx="4">
                  <c:v>1944</c:v>
                </c:pt>
                <c:pt idx="5">
                  <c:v>1945</c:v>
                </c:pt>
                <c:pt idx="6">
                  <c:v>1946</c:v>
                </c:pt>
                <c:pt idx="7">
                  <c:v>1947</c:v>
                </c:pt>
                <c:pt idx="8">
                  <c:v>1948</c:v>
                </c:pt>
                <c:pt idx="9">
                  <c:v>1949</c:v>
                </c:pt>
                <c:pt idx="10">
                  <c:v>1950</c:v>
                </c:pt>
                <c:pt idx="11">
                  <c:v>1951</c:v>
                </c:pt>
                <c:pt idx="12">
                  <c:v>1952</c:v>
                </c:pt>
                <c:pt idx="13">
                  <c:v>1953</c:v>
                </c:pt>
                <c:pt idx="14">
                  <c:v>1953.5</c:v>
                </c:pt>
                <c:pt idx="15">
                  <c:v>1954</c:v>
                </c:pt>
                <c:pt idx="16">
                  <c:v>1954.5</c:v>
                </c:pt>
                <c:pt idx="17">
                  <c:v>1955</c:v>
                </c:pt>
                <c:pt idx="18">
                  <c:v>1955.5</c:v>
                </c:pt>
                <c:pt idx="19">
                  <c:v>1956</c:v>
                </c:pt>
                <c:pt idx="20">
                  <c:v>1956.5</c:v>
                </c:pt>
                <c:pt idx="21">
                  <c:v>1957</c:v>
                </c:pt>
                <c:pt idx="22">
                  <c:v>1957.5</c:v>
                </c:pt>
                <c:pt idx="23">
                  <c:v>1958</c:v>
                </c:pt>
                <c:pt idx="24">
                  <c:v>1958.5</c:v>
                </c:pt>
                <c:pt idx="25">
                  <c:v>1959</c:v>
                </c:pt>
                <c:pt idx="26">
                  <c:v>1959.5</c:v>
                </c:pt>
                <c:pt idx="27">
                  <c:v>1960</c:v>
                </c:pt>
                <c:pt idx="28">
                  <c:v>1960.5</c:v>
                </c:pt>
                <c:pt idx="29">
                  <c:v>1961</c:v>
                </c:pt>
                <c:pt idx="30">
                  <c:v>1961.5</c:v>
                </c:pt>
                <c:pt idx="31">
                  <c:v>1962</c:v>
                </c:pt>
                <c:pt idx="32">
                  <c:v>1962.5</c:v>
                </c:pt>
                <c:pt idx="33">
                  <c:v>1963</c:v>
                </c:pt>
                <c:pt idx="34">
                  <c:v>1963.5</c:v>
                </c:pt>
                <c:pt idx="35">
                  <c:v>1964</c:v>
                </c:pt>
                <c:pt idx="36">
                  <c:v>1964.5</c:v>
                </c:pt>
                <c:pt idx="37">
                  <c:v>1965</c:v>
                </c:pt>
                <c:pt idx="38">
                  <c:v>1965.5</c:v>
                </c:pt>
                <c:pt idx="39">
                  <c:v>1966</c:v>
                </c:pt>
                <c:pt idx="40">
                  <c:v>1966.5</c:v>
                </c:pt>
                <c:pt idx="41">
                  <c:v>1967</c:v>
                </c:pt>
                <c:pt idx="42">
                  <c:v>1967.5</c:v>
                </c:pt>
                <c:pt idx="43">
                  <c:v>1968</c:v>
                </c:pt>
                <c:pt idx="44">
                  <c:v>1968.5</c:v>
                </c:pt>
                <c:pt idx="45">
                  <c:v>1969</c:v>
                </c:pt>
                <c:pt idx="46">
                  <c:v>1969.5</c:v>
                </c:pt>
                <c:pt idx="47">
                  <c:v>1970</c:v>
                </c:pt>
                <c:pt idx="48">
                  <c:v>1970.5</c:v>
                </c:pt>
                <c:pt idx="49">
                  <c:v>1971</c:v>
                </c:pt>
                <c:pt idx="50">
                  <c:v>1971.5</c:v>
                </c:pt>
                <c:pt idx="51">
                  <c:v>1972</c:v>
                </c:pt>
                <c:pt idx="52">
                  <c:v>1972.5</c:v>
                </c:pt>
                <c:pt idx="53">
                  <c:v>1973</c:v>
                </c:pt>
                <c:pt idx="54">
                  <c:v>1973.5</c:v>
                </c:pt>
                <c:pt idx="55">
                  <c:v>1974</c:v>
                </c:pt>
                <c:pt idx="56">
                  <c:v>1974.5</c:v>
                </c:pt>
                <c:pt idx="57">
                  <c:v>1975</c:v>
                </c:pt>
                <c:pt idx="58">
                  <c:v>1975.5</c:v>
                </c:pt>
                <c:pt idx="59">
                  <c:v>1976</c:v>
                </c:pt>
                <c:pt idx="60">
                  <c:v>1976.5</c:v>
                </c:pt>
                <c:pt idx="61">
                  <c:v>1977</c:v>
                </c:pt>
                <c:pt idx="62">
                  <c:v>1977.5</c:v>
                </c:pt>
                <c:pt idx="63">
                  <c:v>1978.5</c:v>
                </c:pt>
                <c:pt idx="64">
                  <c:v>1979</c:v>
                </c:pt>
                <c:pt idx="65">
                  <c:v>1979.5</c:v>
                </c:pt>
                <c:pt idx="66">
                  <c:v>1980</c:v>
                </c:pt>
                <c:pt idx="67">
                  <c:v>1980.5</c:v>
                </c:pt>
                <c:pt idx="68">
                  <c:v>1981</c:v>
                </c:pt>
                <c:pt idx="69">
                  <c:v>1981.5</c:v>
                </c:pt>
                <c:pt idx="70">
                  <c:v>1982</c:v>
                </c:pt>
                <c:pt idx="71">
                  <c:v>1982.5</c:v>
                </c:pt>
                <c:pt idx="72">
                  <c:v>1983</c:v>
                </c:pt>
                <c:pt idx="73">
                  <c:v>1983.5</c:v>
                </c:pt>
                <c:pt idx="74">
                  <c:v>1984</c:v>
                </c:pt>
                <c:pt idx="75">
                  <c:v>1984.5</c:v>
                </c:pt>
                <c:pt idx="76">
                  <c:v>1985</c:v>
                </c:pt>
                <c:pt idx="77">
                  <c:v>1985.5</c:v>
                </c:pt>
                <c:pt idx="78">
                  <c:v>1986</c:v>
                </c:pt>
                <c:pt idx="79">
                  <c:v>1986.5</c:v>
                </c:pt>
                <c:pt idx="80">
                  <c:v>1987</c:v>
                </c:pt>
                <c:pt idx="81">
                  <c:v>1987.5</c:v>
                </c:pt>
                <c:pt idx="82">
                  <c:v>1988</c:v>
                </c:pt>
                <c:pt idx="83">
                  <c:v>1988.5</c:v>
                </c:pt>
                <c:pt idx="84">
                  <c:v>1989</c:v>
                </c:pt>
                <c:pt idx="85">
                  <c:v>1989.5</c:v>
                </c:pt>
                <c:pt idx="86">
                  <c:v>1990</c:v>
                </c:pt>
                <c:pt idx="87">
                  <c:v>1990.5</c:v>
                </c:pt>
                <c:pt idx="88">
                  <c:v>1991</c:v>
                </c:pt>
                <c:pt idx="89">
                  <c:v>1991.5</c:v>
                </c:pt>
                <c:pt idx="90">
                  <c:v>1992</c:v>
                </c:pt>
                <c:pt idx="91">
                  <c:v>1992.5</c:v>
                </c:pt>
                <c:pt idx="92">
                  <c:v>1993</c:v>
                </c:pt>
                <c:pt idx="93">
                  <c:v>1993.5</c:v>
                </c:pt>
                <c:pt idx="94">
                  <c:v>1994</c:v>
                </c:pt>
                <c:pt idx="95">
                  <c:v>1994.5</c:v>
                </c:pt>
                <c:pt idx="96">
                  <c:v>1995</c:v>
                </c:pt>
                <c:pt idx="97">
                  <c:v>1995.5</c:v>
                </c:pt>
                <c:pt idx="98">
                  <c:v>1996</c:v>
                </c:pt>
                <c:pt idx="99">
                  <c:v>1996.5</c:v>
                </c:pt>
                <c:pt idx="100">
                  <c:v>1997</c:v>
                </c:pt>
                <c:pt idx="101">
                  <c:v>1997.5</c:v>
                </c:pt>
                <c:pt idx="102">
                  <c:v>1998</c:v>
                </c:pt>
                <c:pt idx="103">
                  <c:v>1998.5</c:v>
                </c:pt>
                <c:pt idx="104">
                  <c:v>1999</c:v>
                </c:pt>
                <c:pt idx="105">
                  <c:v>1999.5</c:v>
                </c:pt>
                <c:pt idx="106">
                  <c:v>2000</c:v>
                </c:pt>
                <c:pt idx="107">
                  <c:v>2000.5</c:v>
                </c:pt>
                <c:pt idx="108">
                  <c:v>2001</c:v>
                </c:pt>
                <c:pt idx="109">
                  <c:v>2001.5</c:v>
                </c:pt>
                <c:pt idx="110">
                  <c:v>2002</c:v>
                </c:pt>
                <c:pt idx="111">
                  <c:v>2002.5</c:v>
                </c:pt>
                <c:pt idx="112">
                  <c:v>2003</c:v>
                </c:pt>
                <c:pt idx="113">
                  <c:v>2003.5</c:v>
                </c:pt>
                <c:pt idx="114">
                  <c:v>2004</c:v>
                </c:pt>
                <c:pt idx="115">
                  <c:v>2004.5</c:v>
                </c:pt>
                <c:pt idx="116">
                  <c:v>2005</c:v>
                </c:pt>
                <c:pt idx="117">
                  <c:v>2005.5</c:v>
                </c:pt>
                <c:pt idx="118">
                  <c:v>2006</c:v>
                </c:pt>
                <c:pt idx="119">
                  <c:v>2006.5</c:v>
                </c:pt>
                <c:pt idx="120">
                  <c:v>2007</c:v>
                </c:pt>
                <c:pt idx="121">
                  <c:v>2007.5</c:v>
                </c:pt>
                <c:pt idx="122">
                  <c:v>2008</c:v>
                </c:pt>
                <c:pt idx="123">
                  <c:v>2008.5</c:v>
                </c:pt>
                <c:pt idx="124">
                  <c:v>2009</c:v>
                </c:pt>
                <c:pt idx="125">
                  <c:v>2009.5</c:v>
                </c:pt>
                <c:pt idx="126">
                  <c:v>2010</c:v>
                </c:pt>
                <c:pt idx="127">
                  <c:v>2010.5</c:v>
                </c:pt>
                <c:pt idx="128">
                  <c:v>2011</c:v>
                </c:pt>
                <c:pt idx="129">
                  <c:v>2011.5</c:v>
                </c:pt>
                <c:pt idx="130">
                  <c:v>2012</c:v>
                </c:pt>
                <c:pt idx="131">
                  <c:v>2012.5</c:v>
                </c:pt>
                <c:pt idx="132">
                  <c:v>2013</c:v>
                </c:pt>
                <c:pt idx="133">
                  <c:v>2013.5</c:v>
                </c:pt>
                <c:pt idx="134">
                  <c:v>2014</c:v>
                </c:pt>
                <c:pt idx="135">
                  <c:v>2014.5</c:v>
                </c:pt>
                <c:pt idx="136">
                  <c:v>2015</c:v>
                </c:pt>
                <c:pt idx="137">
                  <c:v>2015.5</c:v>
                </c:pt>
                <c:pt idx="138">
                  <c:v>2016</c:v>
                </c:pt>
                <c:pt idx="139">
                  <c:v>2016.5</c:v>
                </c:pt>
                <c:pt idx="140">
                  <c:v>2017</c:v>
                </c:pt>
                <c:pt idx="141">
                  <c:v>2017.5</c:v>
                </c:pt>
              </c:numCache>
            </c:numRef>
          </c:xVal>
          <c:yVal>
            <c:numRef>
              <c:f>'[Air Curves CFCs SF6 3H.xlsx]Air Curves'!$C$3:$C$144</c:f>
              <c:numCache>
                <c:formatCode>General</c:formatCode>
                <c:ptCount val="142"/>
                <c:pt idx="0">
                  <c:v>1.18576224E-2</c:v>
                </c:pt>
                <c:pt idx="1">
                  <c:v>1.5810163200000001E-2</c:v>
                </c:pt>
                <c:pt idx="2">
                  <c:v>2.0750839200000003E-2</c:v>
                </c:pt>
                <c:pt idx="3">
                  <c:v>2.7667785600000001E-2</c:v>
                </c:pt>
                <c:pt idx="4">
                  <c:v>3.6561002400000008E-2</c:v>
                </c:pt>
                <c:pt idx="5">
                  <c:v>4.74304896E-2</c:v>
                </c:pt>
                <c:pt idx="6">
                  <c:v>6.818132880000001E-2</c:v>
                </c:pt>
                <c:pt idx="7">
                  <c:v>0.10869487200000001</c:v>
                </c:pt>
                <c:pt idx="8">
                  <c:v>0.19762704000000003</c:v>
                </c:pt>
                <c:pt idx="9">
                  <c:v>0.335965968</c:v>
                </c:pt>
                <c:pt idx="10">
                  <c:v>0.553355712</c:v>
                </c:pt>
                <c:pt idx="11">
                  <c:v>0.84979627200000007</c:v>
                </c:pt>
                <c:pt idx="12">
                  <c:v>1.274694408</c:v>
                </c:pt>
                <c:pt idx="13">
                  <c:v>1.8675755280000002</c:v>
                </c:pt>
                <c:pt idx="14">
                  <c:v>2.2480075800000003</c:v>
                </c:pt>
                <c:pt idx="15">
                  <c:v>2.6284396320000001</c:v>
                </c:pt>
                <c:pt idx="16">
                  <c:v>3.0928631760000003</c:v>
                </c:pt>
                <c:pt idx="17">
                  <c:v>3.5572867200000005</c:v>
                </c:pt>
                <c:pt idx="18">
                  <c:v>4.1353458120000006</c:v>
                </c:pt>
                <c:pt idx="19">
                  <c:v>4.7134049040000008</c:v>
                </c:pt>
                <c:pt idx="20">
                  <c:v>5.3853368400000008</c:v>
                </c:pt>
                <c:pt idx="21">
                  <c:v>6.0572687759999999</c:v>
                </c:pt>
                <c:pt idx="22">
                  <c:v>6.7390820639999998</c:v>
                </c:pt>
                <c:pt idx="23">
                  <c:v>7.4208953520000005</c:v>
                </c:pt>
                <c:pt idx="24">
                  <c:v>8.0681239080000005</c:v>
                </c:pt>
                <c:pt idx="25">
                  <c:v>8.7153524640000004</c:v>
                </c:pt>
                <c:pt idx="26">
                  <c:v>9.4762165680000017</c:v>
                </c:pt>
                <c:pt idx="27">
                  <c:v>10.237080672000001</c:v>
                </c:pt>
                <c:pt idx="28">
                  <c:v>11.230156548</c:v>
                </c:pt>
                <c:pt idx="29">
                  <c:v>12.223232424000001</c:v>
                </c:pt>
                <c:pt idx="30">
                  <c:v>13.497926832000001</c:v>
                </c:pt>
                <c:pt idx="31">
                  <c:v>14.772621239999999</c:v>
                </c:pt>
                <c:pt idx="32">
                  <c:v>16.348696883999999</c:v>
                </c:pt>
                <c:pt idx="33">
                  <c:v>17.924772528000002</c:v>
                </c:pt>
                <c:pt idx="34">
                  <c:v>19.821992112</c:v>
                </c:pt>
                <c:pt idx="35">
                  <c:v>21.719211695999999</c:v>
                </c:pt>
                <c:pt idx="36">
                  <c:v>23.912871840000001</c:v>
                </c:pt>
                <c:pt idx="37">
                  <c:v>26.106531984</c:v>
                </c:pt>
                <c:pt idx="38">
                  <c:v>28.566988632000001</c:v>
                </c:pt>
                <c:pt idx="39">
                  <c:v>31.027445280000002</c:v>
                </c:pt>
                <c:pt idx="40">
                  <c:v>33.784342488</c:v>
                </c:pt>
                <c:pt idx="41">
                  <c:v>36.541239695999998</c:v>
                </c:pt>
                <c:pt idx="42">
                  <c:v>39.668687603999999</c:v>
                </c:pt>
                <c:pt idx="43">
                  <c:v>42.796135511999999</c:v>
                </c:pt>
                <c:pt idx="44">
                  <c:v>46.383066288000002</c:v>
                </c:pt>
                <c:pt idx="45">
                  <c:v>49.969997064000005</c:v>
                </c:pt>
                <c:pt idx="46">
                  <c:v>54.080639496000003</c:v>
                </c:pt>
                <c:pt idx="47">
                  <c:v>58.191281928000002</c:v>
                </c:pt>
                <c:pt idx="48">
                  <c:v>62.746585200000013</c:v>
                </c:pt>
                <c:pt idx="49">
                  <c:v>67.301888472000016</c:v>
                </c:pt>
                <c:pt idx="50">
                  <c:v>72.356200020000017</c:v>
                </c:pt>
                <c:pt idx="51">
                  <c:v>77.410511568000018</c:v>
                </c:pt>
                <c:pt idx="52">
                  <c:v>83.136755052000012</c:v>
                </c:pt>
                <c:pt idx="53">
                  <c:v>88.862998536000006</c:v>
                </c:pt>
                <c:pt idx="54">
                  <c:v>95.251292604000014</c:v>
                </c:pt>
                <c:pt idx="55">
                  <c:v>101.63958667200001</c:v>
                </c:pt>
                <c:pt idx="56">
                  <c:v>107.79072829200001</c:v>
                </c:pt>
                <c:pt idx="57">
                  <c:v>113.94186991200002</c:v>
                </c:pt>
                <c:pt idx="58">
                  <c:v>121.07620605600002</c:v>
                </c:pt>
                <c:pt idx="59">
                  <c:v>128.21054220000002</c:v>
                </c:pt>
                <c:pt idx="60">
                  <c:v>134.75693790000003</c:v>
                </c:pt>
                <c:pt idx="61">
                  <c:v>141.3033336</c:v>
                </c:pt>
                <c:pt idx="62">
                  <c:v>148.10121076499999</c:v>
                </c:pt>
                <c:pt idx="63">
                  <c:v>154.89908792999998</c:v>
                </c:pt>
                <c:pt idx="64">
                  <c:v>157.24782540000001</c:v>
                </c:pt>
                <c:pt idx="65">
                  <c:v>160.80271581</c:v>
                </c:pt>
                <c:pt idx="66">
                  <c:v>167.27253072000002</c:v>
                </c:pt>
                <c:pt idx="67">
                  <c:v>171.62647274999998</c:v>
                </c:pt>
                <c:pt idx="68">
                  <c:v>174.0226395</c:v>
                </c:pt>
                <c:pt idx="69">
                  <c:v>178.49383725000004</c:v>
                </c:pt>
                <c:pt idx="70">
                  <c:v>181.88634825</c:v>
                </c:pt>
                <c:pt idx="71">
                  <c:v>186.85983524999997</c:v>
                </c:pt>
                <c:pt idx="72">
                  <c:v>191.72627699999998</c:v>
                </c:pt>
                <c:pt idx="73">
                  <c:v>196.11710847000003</c:v>
                </c:pt>
                <c:pt idx="74">
                  <c:v>200.76353106000002</c:v>
                </c:pt>
                <c:pt idx="75">
                  <c:v>202.91892834000001</c:v>
                </c:pt>
                <c:pt idx="76">
                  <c:v>210.21809691000001</c:v>
                </c:pt>
                <c:pt idx="77">
                  <c:v>214.41789377999999</c:v>
                </c:pt>
                <c:pt idx="78">
                  <c:v>222.06355958999998</c:v>
                </c:pt>
                <c:pt idx="79">
                  <c:v>226.01764644000002</c:v>
                </c:pt>
                <c:pt idx="80">
                  <c:v>232.20156819000002</c:v>
                </c:pt>
                <c:pt idx="81">
                  <c:v>238.55050430999998</c:v>
                </c:pt>
                <c:pt idx="82">
                  <c:v>246.72283275000004</c:v>
                </c:pt>
                <c:pt idx="83">
                  <c:v>252.12450075000001</c:v>
                </c:pt>
                <c:pt idx="84">
                  <c:v>255.79928184000002</c:v>
                </c:pt>
                <c:pt idx="85">
                  <c:v>260.19604197000007</c:v>
                </c:pt>
                <c:pt idx="86">
                  <c:v>263.27104028999997</c:v>
                </c:pt>
                <c:pt idx="87">
                  <c:v>262.35473294999997</c:v>
                </c:pt>
                <c:pt idx="88">
                  <c:v>265.82530464000001</c:v>
                </c:pt>
                <c:pt idx="89">
                  <c:v>265.93761981</c:v>
                </c:pt>
                <c:pt idx="90">
                  <c:v>268.52844423000005</c:v>
                </c:pt>
                <c:pt idx="91">
                  <c:v>270.34590789000003</c:v>
                </c:pt>
                <c:pt idx="92">
                  <c:v>270.40190078999996</c:v>
                </c:pt>
                <c:pt idx="93">
                  <c:v>270.86466564000006</c:v>
                </c:pt>
                <c:pt idx="94">
                  <c:v>271.08106172999999</c:v>
                </c:pt>
                <c:pt idx="95">
                  <c:v>270.19439768999996</c:v>
                </c:pt>
                <c:pt idx="96">
                  <c:v>269.38546496999999</c:v>
                </c:pt>
                <c:pt idx="97">
                  <c:v>269.49020462999999</c:v>
                </c:pt>
                <c:pt idx="98">
                  <c:v>269.19838281000006</c:v>
                </c:pt>
                <c:pt idx="99">
                  <c:v>267.78472677000008</c:v>
                </c:pt>
                <c:pt idx="100">
                  <c:v>267.24126627000004</c:v>
                </c:pt>
                <c:pt idx="101">
                  <c:v>266.45736567</c:v>
                </c:pt>
                <c:pt idx="102">
                  <c:v>265.93959603000002</c:v>
                </c:pt>
                <c:pt idx="103">
                  <c:v>264.84213518999996</c:v>
                </c:pt>
                <c:pt idx="104">
                  <c:v>263.86291818000001</c:v>
                </c:pt>
                <c:pt idx="105">
                  <c:v>262.14097182</c:v>
                </c:pt>
                <c:pt idx="106">
                  <c:v>262.03656152999997</c:v>
                </c:pt>
                <c:pt idx="107">
                  <c:v>261.11959545000002</c:v>
                </c:pt>
                <c:pt idx="108">
                  <c:v>261.08138853000003</c:v>
                </c:pt>
                <c:pt idx="109">
                  <c:v>259.41016515000001</c:v>
                </c:pt>
                <c:pt idx="110">
                  <c:v>258.89997102000001</c:v>
                </c:pt>
                <c:pt idx="111">
                  <c:v>256.99357746000004</c:v>
                </c:pt>
                <c:pt idx="112">
                  <c:v>256.88488536</c:v>
                </c:pt>
                <c:pt idx="113">
                  <c:v>254.87506962</c:v>
                </c:pt>
                <c:pt idx="114">
                  <c:v>253.47261216000001</c:v>
                </c:pt>
                <c:pt idx="115">
                  <c:v>251.99966952</c:v>
                </c:pt>
                <c:pt idx="116">
                  <c:v>250.93415757000002</c:v>
                </c:pt>
                <c:pt idx="117">
                  <c:v>249.85975263</c:v>
                </c:pt>
                <c:pt idx="118">
                  <c:v>248.65821086999998</c:v>
                </c:pt>
                <c:pt idx="119">
                  <c:v>247.70600220000003</c:v>
                </c:pt>
                <c:pt idx="120">
                  <c:v>246.52125831000001</c:v>
                </c:pt>
                <c:pt idx="121">
                  <c:v>245.19192099</c:v>
                </c:pt>
                <c:pt idx="122">
                  <c:v>243.88498083000002</c:v>
                </c:pt>
                <c:pt idx="123">
                  <c:v>242.91333932999999</c:v>
                </c:pt>
                <c:pt idx="124">
                  <c:v>241.99472639999999</c:v>
                </c:pt>
                <c:pt idx="125">
                  <c:v>240.66209538000001</c:v>
                </c:pt>
                <c:pt idx="126">
                  <c:v>240.18780258000001</c:v>
                </c:pt>
                <c:pt idx="127">
                  <c:v>238.80477795000002</c:v>
                </c:pt>
                <c:pt idx="128">
                  <c:v>237.49783779000003</c:v>
                </c:pt>
                <c:pt idx="129">
                  <c:v>236.52619629</c:v>
                </c:pt>
                <c:pt idx="130">
                  <c:v>235.60758336000001</c:v>
                </c:pt>
                <c:pt idx="131">
                  <c:v>234.27495234000003</c:v>
                </c:pt>
                <c:pt idx="132">
                  <c:v>232.89192771000003</c:v>
                </c:pt>
                <c:pt idx="133">
                  <c:v>231.50890308000004</c:v>
                </c:pt>
                <c:pt idx="134">
                  <c:v>230.20196292000006</c:v>
                </c:pt>
                <c:pt idx="135">
                  <c:v>230.15578828328543</c:v>
                </c:pt>
                <c:pt idx="136">
                  <c:v>229.05450157474164</c:v>
                </c:pt>
                <c:pt idx="137">
                  <c:v>227.95321486619812</c:v>
                </c:pt>
                <c:pt idx="138">
                  <c:v>226.85192815765492</c:v>
                </c:pt>
                <c:pt idx="139">
                  <c:v>225.7506414491111</c:v>
                </c:pt>
                <c:pt idx="140">
                  <c:v>224.64935474056759</c:v>
                </c:pt>
                <c:pt idx="141">
                  <c:v>223.54806803202382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E00-46D8-940A-E8FFC0ABA631}"/>
            </c:ext>
          </c:extLst>
        </c:ser>
        <c:ser>
          <c:idx val="4"/>
          <c:order val="2"/>
          <c:tx>
            <c:strRef>
              <c:f>'[Air Curves CFCs SF6 3H.xlsx]Air Curves'!$D$2</c:f>
              <c:strCache>
                <c:ptCount val="1"/>
                <c:pt idx="0">
                  <c:v>cfc-113</c:v>
                </c:pt>
              </c:strCache>
            </c:strRef>
          </c:tx>
          <c:marker>
            <c:symbol val="none"/>
          </c:marker>
          <c:xVal>
            <c:numRef>
              <c:f>'[Air Curves CFCs SF6 3H.xlsx]Air Curves'!$A$3:$A$144</c:f>
              <c:numCache>
                <c:formatCode>General</c:formatCode>
                <c:ptCount val="142"/>
                <c:pt idx="0">
                  <c:v>1940</c:v>
                </c:pt>
                <c:pt idx="1">
                  <c:v>1941</c:v>
                </c:pt>
                <c:pt idx="2">
                  <c:v>1942</c:v>
                </c:pt>
                <c:pt idx="3">
                  <c:v>1943</c:v>
                </c:pt>
                <c:pt idx="4">
                  <c:v>1944</c:v>
                </c:pt>
                <c:pt idx="5">
                  <c:v>1945</c:v>
                </c:pt>
                <c:pt idx="6">
                  <c:v>1946</c:v>
                </c:pt>
                <c:pt idx="7">
                  <c:v>1947</c:v>
                </c:pt>
                <c:pt idx="8">
                  <c:v>1948</c:v>
                </c:pt>
                <c:pt idx="9">
                  <c:v>1949</c:v>
                </c:pt>
                <c:pt idx="10">
                  <c:v>1950</c:v>
                </c:pt>
                <c:pt idx="11">
                  <c:v>1951</c:v>
                </c:pt>
                <c:pt idx="12">
                  <c:v>1952</c:v>
                </c:pt>
                <c:pt idx="13">
                  <c:v>1953</c:v>
                </c:pt>
                <c:pt idx="14">
                  <c:v>1953.5</c:v>
                </c:pt>
                <c:pt idx="15">
                  <c:v>1954</c:v>
                </c:pt>
                <c:pt idx="16">
                  <c:v>1954.5</c:v>
                </c:pt>
                <c:pt idx="17">
                  <c:v>1955</c:v>
                </c:pt>
                <c:pt idx="18">
                  <c:v>1955.5</c:v>
                </c:pt>
                <c:pt idx="19">
                  <c:v>1956</c:v>
                </c:pt>
                <c:pt idx="20">
                  <c:v>1956.5</c:v>
                </c:pt>
                <c:pt idx="21">
                  <c:v>1957</c:v>
                </c:pt>
                <c:pt idx="22">
                  <c:v>1957.5</c:v>
                </c:pt>
                <c:pt idx="23">
                  <c:v>1958</c:v>
                </c:pt>
                <c:pt idx="24">
                  <c:v>1958.5</c:v>
                </c:pt>
                <c:pt idx="25">
                  <c:v>1959</c:v>
                </c:pt>
                <c:pt idx="26">
                  <c:v>1959.5</c:v>
                </c:pt>
                <c:pt idx="27">
                  <c:v>1960</c:v>
                </c:pt>
                <c:pt idx="28">
                  <c:v>1960.5</c:v>
                </c:pt>
                <c:pt idx="29">
                  <c:v>1961</c:v>
                </c:pt>
                <c:pt idx="30">
                  <c:v>1961.5</c:v>
                </c:pt>
                <c:pt idx="31">
                  <c:v>1962</c:v>
                </c:pt>
                <c:pt idx="32">
                  <c:v>1962.5</c:v>
                </c:pt>
                <c:pt idx="33">
                  <c:v>1963</c:v>
                </c:pt>
                <c:pt idx="34">
                  <c:v>1963.5</c:v>
                </c:pt>
                <c:pt idx="35">
                  <c:v>1964</c:v>
                </c:pt>
                <c:pt idx="36">
                  <c:v>1964.5</c:v>
                </c:pt>
                <c:pt idx="37">
                  <c:v>1965</c:v>
                </c:pt>
                <c:pt idx="38">
                  <c:v>1965.5</c:v>
                </c:pt>
                <c:pt idx="39">
                  <c:v>1966</c:v>
                </c:pt>
                <c:pt idx="40">
                  <c:v>1966.5</c:v>
                </c:pt>
                <c:pt idx="41">
                  <c:v>1967</c:v>
                </c:pt>
                <c:pt idx="42">
                  <c:v>1967.5</c:v>
                </c:pt>
                <c:pt idx="43">
                  <c:v>1968</c:v>
                </c:pt>
                <c:pt idx="44">
                  <c:v>1968.5</c:v>
                </c:pt>
                <c:pt idx="45">
                  <c:v>1969</c:v>
                </c:pt>
                <c:pt idx="46">
                  <c:v>1969.5</c:v>
                </c:pt>
                <c:pt idx="47">
                  <c:v>1970</c:v>
                </c:pt>
                <c:pt idx="48">
                  <c:v>1970.5</c:v>
                </c:pt>
                <c:pt idx="49">
                  <c:v>1971</c:v>
                </c:pt>
                <c:pt idx="50">
                  <c:v>1971.5</c:v>
                </c:pt>
                <c:pt idx="51">
                  <c:v>1972</c:v>
                </c:pt>
                <c:pt idx="52">
                  <c:v>1972.5</c:v>
                </c:pt>
                <c:pt idx="53">
                  <c:v>1973</c:v>
                </c:pt>
                <c:pt idx="54">
                  <c:v>1973.5</c:v>
                </c:pt>
                <c:pt idx="55">
                  <c:v>1974</c:v>
                </c:pt>
                <c:pt idx="56">
                  <c:v>1974.5</c:v>
                </c:pt>
                <c:pt idx="57">
                  <c:v>1975</c:v>
                </c:pt>
                <c:pt idx="58">
                  <c:v>1975.5</c:v>
                </c:pt>
                <c:pt idx="59">
                  <c:v>1976</c:v>
                </c:pt>
                <c:pt idx="60">
                  <c:v>1976.5</c:v>
                </c:pt>
                <c:pt idx="61">
                  <c:v>1977</c:v>
                </c:pt>
                <c:pt idx="62">
                  <c:v>1977.5</c:v>
                </c:pt>
                <c:pt idx="63">
                  <c:v>1978.5</c:v>
                </c:pt>
                <c:pt idx="64">
                  <c:v>1979</c:v>
                </c:pt>
                <c:pt idx="65">
                  <c:v>1979.5</c:v>
                </c:pt>
                <c:pt idx="66">
                  <c:v>1980</c:v>
                </c:pt>
                <c:pt idx="67">
                  <c:v>1980.5</c:v>
                </c:pt>
                <c:pt idx="68">
                  <c:v>1981</c:v>
                </c:pt>
                <c:pt idx="69">
                  <c:v>1981.5</c:v>
                </c:pt>
                <c:pt idx="70">
                  <c:v>1982</c:v>
                </c:pt>
                <c:pt idx="71">
                  <c:v>1982.5</c:v>
                </c:pt>
                <c:pt idx="72">
                  <c:v>1983</c:v>
                </c:pt>
                <c:pt idx="73">
                  <c:v>1983.5</c:v>
                </c:pt>
                <c:pt idx="74">
                  <c:v>1984</c:v>
                </c:pt>
                <c:pt idx="75">
                  <c:v>1984.5</c:v>
                </c:pt>
                <c:pt idx="76">
                  <c:v>1985</c:v>
                </c:pt>
                <c:pt idx="77">
                  <c:v>1985.5</c:v>
                </c:pt>
                <c:pt idx="78">
                  <c:v>1986</c:v>
                </c:pt>
                <c:pt idx="79">
                  <c:v>1986.5</c:v>
                </c:pt>
                <c:pt idx="80">
                  <c:v>1987</c:v>
                </c:pt>
                <c:pt idx="81">
                  <c:v>1987.5</c:v>
                </c:pt>
                <c:pt idx="82">
                  <c:v>1988</c:v>
                </c:pt>
                <c:pt idx="83">
                  <c:v>1988.5</c:v>
                </c:pt>
                <c:pt idx="84">
                  <c:v>1989</c:v>
                </c:pt>
                <c:pt idx="85">
                  <c:v>1989.5</c:v>
                </c:pt>
                <c:pt idx="86">
                  <c:v>1990</c:v>
                </c:pt>
                <c:pt idx="87">
                  <c:v>1990.5</c:v>
                </c:pt>
                <c:pt idx="88">
                  <c:v>1991</c:v>
                </c:pt>
                <c:pt idx="89">
                  <c:v>1991.5</c:v>
                </c:pt>
                <c:pt idx="90">
                  <c:v>1992</c:v>
                </c:pt>
                <c:pt idx="91">
                  <c:v>1992.5</c:v>
                </c:pt>
                <c:pt idx="92">
                  <c:v>1993</c:v>
                </c:pt>
                <c:pt idx="93">
                  <c:v>1993.5</c:v>
                </c:pt>
                <c:pt idx="94">
                  <c:v>1994</c:v>
                </c:pt>
                <c:pt idx="95">
                  <c:v>1994.5</c:v>
                </c:pt>
                <c:pt idx="96">
                  <c:v>1995</c:v>
                </c:pt>
                <c:pt idx="97">
                  <c:v>1995.5</c:v>
                </c:pt>
                <c:pt idx="98">
                  <c:v>1996</c:v>
                </c:pt>
                <c:pt idx="99">
                  <c:v>1996.5</c:v>
                </c:pt>
                <c:pt idx="100">
                  <c:v>1997</c:v>
                </c:pt>
                <c:pt idx="101">
                  <c:v>1997.5</c:v>
                </c:pt>
                <c:pt idx="102">
                  <c:v>1998</c:v>
                </c:pt>
                <c:pt idx="103">
                  <c:v>1998.5</c:v>
                </c:pt>
                <c:pt idx="104">
                  <c:v>1999</c:v>
                </c:pt>
                <c:pt idx="105">
                  <c:v>1999.5</c:v>
                </c:pt>
                <c:pt idx="106">
                  <c:v>2000</c:v>
                </c:pt>
                <c:pt idx="107">
                  <c:v>2000.5</c:v>
                </c:pt>
                <c:pt idx="108">
                  <c:v>2001</c:v>
                </c:pt>
                <c:pt idx="109">
                  <c:v>2001.5</c:v>
                </c:pt>
                <c:pt idx="110">
                  <c:v>2002</c:v>
                </c:pt>
                <c:pt idx="111">
                  <c:v>2002.5</c:v>
                </c:pt>
                <c:pt idx="112">
                  <c:v>2003</c:v>
                </c:pt>
                <c:pt idx="113">
                  <c:v>2003.5</c:v>
                </c:pt>
                <c:pt idx="114">
                  <c:v>2004</c:v>
                </c:pt>
                <c:pt idx="115">
                  <c:v>2004.5</c:v>
                </c:pt>
                <c:pt idx="116">
                  <c:v>2005</c:v>
                </c:pt>
                <c:pt idx="117">
                  <c:v>2005.5</c:v>
                </c:pt>
                <c:pt idx="118">
                  <c:v>2006</c:v>
                </c:pt>
                <c:pt idx="119">
                  <c:v>2006.5</c:v>
                </c:pt>
                <c:pt idx="120">
                  <c:v>2007</c:v>
                </c:pt>
                <c:pt idx="121">
                  <c:v>2007.5</c:v>
                </c:pt>
                <c:pt idx="122">
                  <c:v>2008</c:v>
                </c:pt>
                <c:pt idx="123">
                  <c:v>2008.5</c:v>
                </c:pt>
                <c:pt idx="124">
                  <c:v>2009</c:v>
                </c:pt>
                <c:pt idx="125">
                  <c:v>2009.5</c:v>
                </c:pt>
                <c:pt idx="126">
                  <c:v>2010</c:v>
                </c:pt>
                <c:pt idx="127">
                  <c:v>2010.5</c:v>
                </c:pt>
                <c:pt idx="128">
                  <c:v>2011</c:v>
                </c:pt>
                <c:pt idx="129">
                  <c:v>2011.5</c:v>
                </c:pt>
                <c:pt idx="130">
                  <c:v>2012</c:v>
                </c:pt>
                <c:pt idx="131">
                  <c:v>2012.5</c:v>
                </c:pt>
                <c:pt idx="132">
                  <c:v>2013</c:v>
                </c:pt>
                <c:pt idx="133">
                  <c:v>2013.5</c:v>
                </c:pt>
                <c:pt idx="134">
                  <c:v>2014</c:v>
                </c:pt>
                <c:pt idx="135">
                  <c:v>2014.5</c:v>
                </c:pt>
                <c:pt idx="136">
                  <c:v>2015</c:v>
                </c:pt>
                <c:pt idx="137">
                  <c:v>2015.5</c:v>
                </c:pt>
                <c:pt idx="138">
                  <c:v>2016</c:v>
                </c:pt>
                <c:pt idx="139">
                  <c:v>2016.5</c:v>
                </c:pt>
                <c:pt idx="140">
                  <c:v>2017</c:v>
                </c:pt>
                <c:pt idx="141">
                  <c:v>2017.5</c:v>
                </c:pt>
              </c:numCache>
            </c:numRef>
          </c:xVal>
          <c:yVal>
            <c:numRef>
              <c:f>'[Air Curves CFCs SF6 3H.xlsx]Air Curves'!$D$3:$D$144</c:f>
              <c:numCache>
                <c:formatCode>General</c:formatCode>
                <c:ptCount val="1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1.2820922660000001E-2</c:v>
                </c:pt>
                <c:pt idx="5">
                  <c:v>4.2407667259999997E-2</c:v>
                </c:pt>
                <c:pt idx="6">
                  <c:v>7.3966861499999995E-2</c:v>
                </c:pt>
                <c:pt idx="7">
                  <c:v>0.1084847302</c:v>
                </c:pt>
                <c:pt idx="8">
                  <c:v>0.14793372299999999</c:v>
                </c:pt>
                <c:pt idx="9">
                  <c:v>0.19724496399999999</c:v>
                </c:pt>
                <c:pt idx="10">
                  <c:v>0.246556205</c:v>
                </c:pt>
                <c:pt idx="11">
                  <c:v>0.30572969420000001</c:v>
                </c:pt>
                <c:pt idx="12">
                  <c:v>0.37476543159999998</c:v>
                </c:pt>
                <c:pt idx="13">
                  <c:v>0.443801169</c:v>
                </c:pt>
                <c:pt idx="14">
                  <c:v>0.48818128589999998</c:v>
                </c:pt>
                <c:pt idx="15">
                  <c:v>0.53256140279999997</c:v>
                </c:pt>
                <c:pt idx="16">
                  <c:v>0.58187264379999992</c:v>
                </c:pt>
                <c:pt idx="17">
                  <c:v>0.63118388479999998</c:v>
                </c:pt>
                <c:pt idx="18">
                  <c:v>0.69035737399999997</c:v>
                </c:pt>
                <c:pt idx="19">
                  <c:v>0.74953086319999995</c:v>
                </c:pt>
                <c:pt idx="20">
                  <c:v>0.81363547650000001</c:v>
                </c:pt>
                <c:pt idx="21">
                  <c:v>0.87774008979999996</c:v>
                </c:pt>
                <c:pt idx="22">
                  <c:v>0.95170695130000005</c:v>
                </c:pt>
                <c:pt idx="23">
                  <c:v>1.0256738128</c:v>
                </c:pt>
                <c:pt idx="24">
                  <c:v>1.1095029224999999</c:v>
                </c:pt>
                <c:pt idx="25">
                  <c:v>1.1933320322000001</c:v>
                </c:pt>
                <c:pt idx="26">
                  <c:v>1.2919545142</c:v>
                </c:pt>
                <c:pt idx="27">
                  <c:v>1.3905769961999999</c:v>
                </c:pt>
                <c:pt idx="28">
                  <c:v>1.4990617263999999</c:v>
                </c:pt>
                <c:pt idx="29">
                  <c:v>1.6075464566000002</c:v>
                </c:pt>
                <c:pt idx="30">
                  <c:v>1.7357556832000001</c:v>
                </c:pt>
                <c:pt idx="31">
                  <c:v>1.8639649098</c:v>
                </c:pt>
                <c:pt idx="32">
                  <c:v>2.0069675086999998</c:v>
                </c:pt>
                <c:pt idx="33">
                  <c:v>2.1499701076000002</c:v>
                </c:pt>
                <c:pt idx="34">
                  <c:v>2.3176283270000004</c:v>
                </c:pt>
                <c:pt idx="35">
                  <c:v>2.4852865464000002</c:v>
                </c:pt>
                <c:pt idx="36">
                  <c:v>2.6726692622000003</c:v>
                </c:pt>
                <c:pt idx="37">
                  <c:v>2.860051978</c:v>
                </c:pt>
                <c:pt idx="38">
                  <c:v>3.0770214384000001</c:v>
                </c:pt>
                <c:pt idx="39">
                  <c:v>3.2939908987999997</c:v>
                </c:pt>
                <c:pt idx="40">
                  <c:v>3.5405471037999998</c:v>
                </c:pt>
                <c:pt idx="41">
                  <c:v>3.7871033087999999</c:v>
                </c:pt>
                <c:pt idx="42">
                  <c:v>4.0681773825</c:v>
                </c:pt>
                <c:pt idx="43">
                  <c:v>4.3492514562000002</c:v>
                </c:pt>
                <c:pt idx="44">
                  <c:v>4.6747056467999997</c:v>
                </c:pt>
                <c:pt idx="45">
                  <c:v>5.0001598374</c:v>
                </c:pt>
                <c:pt idx="46">
                  <c:v>5.3749252690000002</c:v>
                </c:pt>
                <c:pt idx="47">
                  <c:v>5.7496907005999995</c:v>
                </c:pt>
                <c:pt idx="48">
                  <c:v>6.1737673731999996</c:v>
                </c:pt>
                <c:pt idx="49">
                  <c:v>6.5978440457999996</c:v>
                </c:pt>
                <c:pt idx="50">
                  <c:v>7.0860253317000002</c:v>
                </c:pt>
                <c:pt idx="51">
                  <c:v>7.5742066175999998</c:v>
                </c:pt>
                <c:pt idx="52">
                  <c:v>8.1314236408999996</c:v>
                </c:pt>
                <c:pt idx="53">
                  <c:v>8.6886406641999994</c:v>
                </c:pt>
                <c:pt idx="54">
                  <c:v>9.3296867972000008</c:v>
                </c:pt>
                <c:pt idx="55">
                  <c:v>9.9707329302000005</c:v>
                </c:pt>
                <c:pt idx="56">
                  <c:v>10.705470421099999</c:v>
                </c:pt>
                <c:pt idx="57">
                  <c:v>11.440207912</c:v>
                </c:pt>
                <c:pt idx="58">
                  <c:v>12.283430133100001</c:v>
                </c:pt>
                <c:pt idx="59">
                  <c:v>13.126652354200001</c:v>
                </c:pt>
                <c:pt idx="60">
                  <c:v>14.0882215537</c:v>
                </c:pt>
                <c:pt idx="61">
                  <c:v>15.0497907532</c:v>
                </c:pt>
                <c:pt idx="62">
                  <c:v>16.785546436399997</c:v>
                </c:pt>
                <c:pt idx="63">
                  <c:v>18.521302119599998</c:v>
                </c:pt>
                <c:pt idx="64">
                  <c:v>19.783669889199999</c:v>
                </c:pt>
                <c:pt idx="65">
                  <c:v>21.233420374599998</c:v>
                </c:pt>
                <c:pt idx="66">
                  <c:v>22.683170860000001</c:v>
                </c:pt>
                <c:pt idx="67">
                  <c:v>24.251268323799998</c:v>
                </c:pt>
                <c:pt idx="68">
                  <c:v>25.829228035799996</c:v>
                </c:pt>
                <c:pt idx="69">
                  <c:v>27.4564989888</c:v>
                </c:pt>
                <c:pt idx="70">
                  <c:v>29.0837699418</c:v>
                </c:pt>
                <c:pt idx="71">
                  <c:v>31.167999999999996</c:v>
                </c:pt>
                <c:pt idx="72">
                  <c:v>32.713233333333335</c:v>
                </c:pt>
                <c:pt idx="73">
                  <c:v>34.572499999999998</c:v>
                </c:pt>
                <c:pt idx="74">
                  <c:v>36.753599999999999</c:v>
                </c:pt>
                <c:pt idx="75">
                  <c:v>39.912500000000001</c:v>
                </c:pt>
                <c:pt idx="76">
                  <c:v>42.358333333333334</c:v>
                </c:pt>
                <c:pt idx="77">
                  <c:v>44.808899999999994</c:v>
                </c:pt>
                <c:pt idx="78">
                  <c:v>47.478000000000009</c:v>
                </c:pt>
                <c:pt idx="79">
                  <c:v>51.061399999999992</c:v>
                </c:pt>
                <c:pt idx="80">
                  <c:v>53.847699999999996</c:v>
                </c:pt>
                <c:pt idx="81">
                  <c:v>56.634</c:v>
                </c:pt>
                <c:pt idx="82">
                  <c:v>60.756</c:v>
                </c:pt>
                <c:pt idx="83">
                  <c:v>64.331999999999994</c:v>
                </c:pt>
                <c:pt idx="84">
                  <c:v>67.354833333333332</c:v>
                </c:pt>
                <c:pt idx="85">
                  <c:v>70.683599999999998</c:v>
                </c:pt>
                <c:pt idx="86">
                  <c:v>73.1601</c:v>
                </c:pt>
                <c:pt idx="87">
                  <c:v>76.877666666666656</c:v>
                </c:pt>
                <c:pt idx="88">
                  <c:v>78.271333333333317</c:v>
                </c:pt>
                <c:pt idx="89">
                  <c:v>80.430933333333329</c:v>
                </c:pt>
                <c:pt idx="90">
                  <c:v>80.974300000000014</c:v>
                </c:pt>
                <c:pt idx="91">
                  <c:v>82.221900000000005</c:v>
                </c:pt>
                <c:pt idx="92">
                  <c:v>83.556266666666659</c:v>
                </c:pt>
                <c:pt idx="93">
                  <c:v>84.123000000000005</c:v>
                </c:pt>
                <c:pt idx="94">
                  <c:v>84.46</c:v>
                </c:pt>
                <c:pt idx="95">
                  <c:v>85.103200000000001</c:v>
                </c:pt>
                <c:pt idx="96">
                  <c:v>85.332999999999998</c:v>
                </c:pt>
                <c:pt idx="97">
                  <c:v>85.443533333332994</c:v>
                </c:pt>
                <c:pt idx="98">
                  <c:v>84.990166666666696</c:v>
                </c:pt>
                <c:pt idx="99">
                  <c:v>84.415166666666707</c:v>
                </c:pt>
                <c:pt idx="100">
                  <c:v>84.088999999999999</c:v>
                </c:pt>
                <c:pt idx="101">
                  <c:v>84.225666666666655</c:v>
                </c:pt>
                <c:pt idx="102">
                  <c:v>83.892333333333326</c:v>
                </c:pt>
                <c:pt idx="103">
                  <c:v>83.543833333333339</c:v>
                </c:pt>
                <c:pt idx="104">
                  <c:v>83.207666666666668</c:v>
                </c:pt>
                <c:pt idx="105">
                  <c:v>82.711333333333329</c:v>
                </c:pt>
                <c:pt idx="106">
                  <c:v>82.430999999999997</c:v>
                </c:pt>
                <c:pt idx="107">
                  <c:v>82.236666700000001</c:v>
                </c:pt>
                <c:pt idx="108">
                  <c:v>82.066666666666663</c:v>
                </c:pt>
                <c:pt idx="109">
                  <c:v>81.652500000000003</c:v>
                </c:pt>
                <c:pt idx="110">
                  <c:v>81.476000000000013</c:v>
                </c:pt>
                <c:pt idx="111">
                  <c:v>81.159333333333336</c:v>
                </c:pt>
                <c:pt idx="112">
                  <c:v>80.483000000000004</c:v>
                </c:pt>
                <c:pt idx="113">
                  <c:v>80.145499999999998</c:v>
                </c:pt>
                <c:pt idx="114">
                  <c:v>79.786333333333346</c:v>
                </c:pt>
                <c:pt idx="115">
                  <c:v>79.335000000000008</c:v>
                </c:pt>
                <c:pt idx="116">
                  <c:v>79.477573333333325</c:v>
                </c:pt>
                <c:pt idx="117">
                  <c:v>78.931251666666668</c:v>
                </c:pt>
                <c:pt idx="118">
                  <c:v>78.603666666666655</c:v>
                </c:pt>
                <c:pt idx="119">
                  <c:v>78.134000000000015</c:v>
                </c:pt>
                <c:pt idx="120">
                  <c:v>77.804999999999993</c:v>
                </c:pt>
                <c:pt idx="121">
                  <c:v>77.155666666666662</c:v>
                </c:pt>
                <c:pt idx="122">
                  <c:v>76.966333333333338</c:v>
                </c:pt>
                <c:pt idx="123">
                  <c:v>76.51766666666667</c:v>
                </c:pt>
                <c:pt idx="124">
                  <c:v>76.345333333333329</c:v>
                </c:pt>
                <c:pt idx="125">
                  <c:v>75.833833333333345</c:v>
                </c:pt>
                <c:pt idx="126">
                  <c:v>75.655333333333331</c:v>
                </c:pt>
                <c:pt idx="127">
                  <c:v>75.206666666666663</c:v>
                </c:pt>
                <c:pt idx="128">
                  <c:v>75.034333333333322</c:v>
                </c:pt>
                <c:pt idx="129">
                  <c:v>74.522833333333338</c:v>
                </c:pt>
                <c:pt idx="130">
                  <c:v>74.344333333333324</c:v>
                </c:pt>
                <c:pt idx="131">
                  <c:v>73.895666666666656</c:v>
                </c:pt>
                <c:pt idx="132">
                  <c:v>73.723333333333315</c:v>
                </c:pt>
                <c:pt idx="133">
                  <c:v>73.211833333333331</c:v>
                </c:pt>
                <c:pt idx="134">
                  <c:v>73.033333333333317</c:v>
                </c:pt>
                <c:pt idx="135">
                  <c:v>72.643303397340091</c:v>
                </c:pt>
                <c:pt idx="136">
                  <c:v>72.291209165319415</c:v>
                </c:pt>
                <c:pt idx="137">
                  <c:v>71.939114933298725</c:v>
                </c:pt>
                <c:pt idx="138">
                  <c:v>71.587020701278163</c:v>
                </c:pt>
                <c:pt idx="139">
                  <c:v>71.234926469257474</c:v>
                </c:pt>
                <c:pt idx="140">
                  <c:v>70.882832237236912</c:v>
                </c:pt>
                <c:pt idx="141">
                  <c:v>70.530738005216335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E00-46D8-940A-E8FFC0ABA6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268800"/>
        <c:axId val="98269376"/>
      </c:scatterChart>
      <c:scatterChart>
        <c:scatterStyle val="lineMarker"/>
        <c:varyColors val="0"/>
        <c:ser>
          <c:idx val="5"/>
          <c:order val="3"/>
          <c:tx>
            <c:v>SF6x100</c:v>
          </c:tx>
          <c:marker>
            <c:symbol val="none"/>
          </c:marker>
          <c:xVal>
            <c:numRef>
              <c:f>'[Air Curves CFCs SF6 3H.xlsx]Air Curves'!$A$3:$A$144</c:f>
              <c:numCache>
                <c:formatCode>General</c:formatCode>
                <c:ptCount val="142"/>
                <c:pt idx="0">
                  <c:v>1940</c:v>
                </c:pt>
                <c:pt idx="1">
                  <c:v>1941</c:v>
                </c:pt>
                <c:pt idx="2">
                  <c:v>1942</c:v>
                </c:pt>
                <c:pt idx="3">
                  <c:v>1943</c:v>
                </c:pt>
                <c:pt idx="4">
                  <c:v>1944</c:v>
                </c:pt>
                <c:pt idx="5">
                  <c:v>1945</c:v>
                </c:pt>
                <c:pt idx="6">
                  <c:v>1946</c:v>
                </c:pt>
                <c:pt idx="7">
                  <c:v>1947</c:v>
                </c:pt>
                <c:pt idx="8">
                  <c:v>1948</c:v>
                </c:pt>
                <c:pt idx="9">
                  <c:v>1949</c:v>
                </c:pt>
                <c:pt idx="10">
                  <c:v>1950</c:v>
                </c:pt>
                <c:pt idx="11">
                  <c:v>1951</c:v>
                </c:pt>
                <c:pt idx="12">
                  <c:v>1952</c:v>
                </c:pt>
                <c:pt idx="13">
                  <c:v>1953</c:v>
                </c:pt>
                <c:pt idx="14">
                  <c:v>1953.5</c:v>
                </c:pt>
                <c:pt idx="15">
                  <c:v>1954</c:v>
                </c:pt>
                <c:pt idx="16">
                  <c:v>1954.5</c:v>
                </c:pt>
                <c:pt idx="17">
                  <c:v>1955</c:v>
                </c:pt>
                <c:pt idx="18">
                  <c:v>1955.5</c:v>
                </c:pt>
                <c:pt idx="19">
                  <c:v>1956</c:v>
                </c:pt>
                <c:pt idx="20">
                  <c:v>1956.5</c:v>
                </c:pt>
                <c:pt idx="21">
                  <c:v>1957</c:v>
                </c:pt>
                <c:pt idx="22">
                  <c:v>1957.5</c:v>
                </c:pt>
                <c:pt idx="23">
                  <c:v>1958</c:v>
                </c:pt>
                <c:pt idx="24">
                  <c:v>1958.5</c:v>
                </c:pt>
                <c:pt idx="25">
                  <c:v>1959</c:v>
                </c:pt>
                <c:pt idx="26">
                  <c:v>1959.5</c:v>
                </c:pt>
                <c:pt idx="27">
                  <c:v>1960</c:v>
                </c:pt>
                <c:pt idx="28">
                  <c:v>1960.5</c:v>
                </c:pt>
                <c:pt idx="29">
                  <c:v>1961</c:v>
                </c:pt>
                <c:pt idx="30">
                  <c:v>1961.5</c:v>
                </c:pt>
                <c:pt idx="31">
                  <c:v>1962</c:v>
                </c:pt>
                <c:pt idx="32">
                  <c:v>1962.5</c:v>
                </c:pt>
                <c:pt idx="33">
                  <c:v>1963</c:v>
                </c:pt>
                <c:pt idx="34">
                  <c:v>1963.5</c:v>
                </c:pt>
                <c:pt idx="35">
                  <c:v>1964</c:v>
                </c:pt>
                <c:pt idx="36">
                  <c:v>1964.5</c:v>
                </c:pt>
                <c:pt idx="37">
                  <c:v>1965</c:v>
                </c:pt>
                <c:pt idx="38">
                  <c:v>1965.5</c:v>
                </c:pt>
                <c:pt idx="39">
                  <c:v>1966</c:v>
                </c:pt>
                <c:pt idx="40">
                  <c:v>1966.5</c:v>
                </c:pt>
                <c:pt idx="41">
                  <c:v>1967</c:v>
                </c:pt>
                <c:pt idx="42">
                  <c:v>1967.5</c:v>
                </c:pt>
                <c:pt idx="43">
                  <c:v>1968</c:v>
                </c:pt>
                <c:pt idx="44">
                  <c:v>1968.5</c:v>
                </c:pt>
                <c:pt idx="45">
                  <c:v>1969</c:v>
                </c:pt>
                <c:pt idx="46">
                  <c:v>1969.5</c:v>
                </c:pt>
                <c:pt idx="47">
                  <c:v>1970</c:v>
                </c:pt>
                <c:pt idx="48">
                  <c:v>1970.5</c:v>
                </c:pt>
                <c:pt idx="49">
                  <c:v>1971</c:v>
                </c:pt>
                <c:pt idx="50">
                  <c:v>1971.5</c:v>
                </c:pt>
                <c:pt idx="51">
                  <c:v>1972</c:v>
                </c:pt>
                <c:pt idx="52">
                  <c:v>1972.5</c:v>
                </c:pt>
                <c:pt idx="53">
                  <c:v>1973</c:v>
                </c:pt>
                <c:pt idx="54">
                  <c:v>1973.5</c:v>
                </c:pt>
                <c:pt idx="55">
                  <c:v>1974</c:v>
                </c:pt>
                <c:pt idx="56">
                  <c:v>1974.5</c:v>
                </c:pt>
                <c:pt idx="57">
                  <c:v>1975</c:v>
                </c:pt>
                <c:pt idx="58">
                  <c:v>1975.5</c:v>
                </c:pt>
                <c:pt idx="59">
                  <c:v>1976</c:v>
                </c:pt>
                <c:pt idx="60">
                  <c:v>1976.5</c:v>
                </c:pt>
                <c:pt idx="61">
                  <c:v>1977</c:v>
                </c:pt>
                <c:pt idx="62">
                  <c:v>1977.5</c:v>
                </c:pt>
                <c:pt idx="63">
                  <c:v>1978.5</c:v>
                </c:pt>
                <c:pt idx="64">
                  <c:v>1979</c:v>
                </c:pt>
                <c:pt idx="65">
                  <c:v>1979.5</c:v>
                </c:pt>
                <c:pt idx="66">
                  <c:v>1980</c:v>
                </c:pt>
                <c:pt idx="67">
                  <c:v>1980.5</c:v>
                </c:pt>
                <c:pt idx="68">
                  <c:v>1981</c:v>
                </c:pt>
                <c:pt idx="69">
                  <c:v>1981.5</c:v>
                </c:pt>
                <c:pt idx="70">
                  <c:v>1982</c:v>
                </c:pt>
                <c:pt idx="71">
                  <c:v>1982.5</c:v>
                </c:pt>
                <c:pt idx="72">
                  <c:v>1983</c:v>
                </c:pt>
                <c:pt idx="73">
                  <c:v>1983.5</c:v>
                </c:pt>
                <c:pt idx="74">
                  <c:v>1984</c:v>
                </c:pt>
                <c:pt idx="75">
                  <c:v>1984.5</c:v>
                </c:pt>
                <c:pt idx="76">
                  <c:v>1985</c:v>
                </c:pt>
                <c:pt idx="77">
                  <c:v>1985.5</c:v>
                </c:pt>
                <c:pt idx="78">
                  <c:v>1986</c:v>
                </c:pt>
                <c:pt idx="79">
                  <c:v>1986.5</c:v>
                </c:pt>
                <c:pt idx="80">
                  <c:v>1987</c:v>
                </c:pt>
                <c:pt idx="81">
                  <c:v>1987.5</c:v>
                </c:pt>
                <c:pt idx="82">
                  <c:v>1988</c:v>
                </c:pt>
                <c:pt idx="83">
                  <c:v>1988.5</c:v>
                </c:pt>
                <c:pt idx="84">
                  <c:v>1989</c:v>
                </c:pt>
                <c:pt idx="85">
                  <c:v>1989.5</c:v>
                </c:pt>
                <c:pt idx="86">
                  <c:v>1990</c:v>
                </c:pt>
                <c:pt idx="87">
                  <c:v>1990.5</c:v>
                </c:pt>
                <c:pt idx="88">
                  <c:v>1991</c:v>
                </c:pt>
                <c:pt idx="89">
                  <c:v>1991.5</c:v>
                </c:pt>
                <c:pt idx="90">
                  <c:v>1992</c:v>
                </c:pt>
                <c:pt idx="91">
                  <c:v>1992.5</c:v>
                </c:pt>
                <c:pt idx="92">
                  <c:v>1993</c:v>
                </c:pt>
                <c:pt idx="93">
                  <c:v>1993.5</c:v>
                </c:pt>
                <c:pt idx="94">
                  <c:v>1994</c:v>
                </c:pt>
                <c:pt idx="95">
                  <c:v>1994.5</c:v>
                </c:pt>
                <c:pt idx="96">
                  <c:v>1995</c:v>
                </c:pt>
                <c:pt idx="97">
                  <c:v>1995.5</c:v>
                </c:pt>
                <c:pt idx="98">
                  <c:v>1996</c:v>
                </c:pt>
                <c:pt idx="99">
                  <c:v>1996.5</c:v>
                </c:pt>
                <c:pt idx="100">
                  <c:v>1997</c:v>
                </c:pt>
                <c:pt idx="101">
                  <c:v>1997.5</c:v>
                </c:pt>
                <c:pt idx="102">
                  <c:v>1998</c:v>
                </c:pt>
                <c:pt idx="103">
                  <c:v>1998.5</c:v>
                </c:pt>
                <c:pt idx="104">
                  <c:v>1999</c:v>
                </c:pt>
                <c:pt idx="105">
                  <c:v>1999.5</c:v>
                </c:pt>
                <c:pt idx="106">
                  <c:v>2000</c:v>
                </c:pt>
                <c:pt idx="107">
                  <c:v>2000.5</c:v>
                </c:pt>
                <c:pt idx="108">
                  <c:v>2001</c:v>
                </c:pt>
                <c:pt idx="109">
                  <c:v>2001.5</c:v>
                </c:pt>
                <c:pt idx="110">
                  <c:v>2002</c:v>
                </c:pt>
                <c:pt idx="111">
                  <c:v>2002.5</c:v>
                </c:pt>
                <c:pt idx="112">
                  <c:v>2003</c:v>
                </c:pt>
                <c:pt idx="113">
                  <c:v>2003.5</c:v>
                </c:pt>
                <c:pt idx="114">
                  <c:v>2004</c:v>
                </c:pt>
                <c:pt idx="115">
                  <c:v>2004.5</c:v>
                </c:pt>
                <c:pt idx="116">
                  <c:v>2005</c:v>
                </c:pt>
                <c:pt idx="117">
                  <c:v>2005.5</c:v>
                </c:pt>
                <c:pt idx="118">
                  <c:v>2006</c:v>
                </c:pt>
                <c:pt idx="119">
                  <c:v>2006.5</c:v>
                </c:pt>
                <c:pt idx="120">
                  <c:v>2007</c:v>
                </c:pt>
                <c:pt idx="121">
                  <c:v>2007.5</c:v>
                </c:pt>
                <c:pt idx="122">
                  <c:v>2008</c:v>
                </c:pt>
                <c:pt idx="123">
                  <c:v>2008.5</c:v>
                </c:pt>
                <c:pt idx="124">
                  <c:v>2009</c:v>
                </c:pt>
                <c:pt idx="125">
                  <c:v>2009.5</c:v>
                </c:pt>
                <c:pt idx="126">
                  <c:v>2010</c:v>
                </c:pt>
                <c:pt idx="127">
                  <c:v>2010.5</c:v>
                </c:pt>
                <c:pt idx="128">
                  <c:v>2011</c:v>
                </c:pt>
                <c:pt idx="129">
                  <c:v>2011.5</c:v>
                </c:pt>
                <c:pt idx="130">
                  <c:v>2012</c:v>
                </c:pt>
                <c:pt idx="131">
                  <c:v>2012.5</c:v>
                </c:pt>
                <c:pt idx="132">
                  <c:v>2013</c:v>
                </c:pt>
                <c:pt idx="133">
                  <c:v>2013.5</c:v>
                </c:pt>
                <c:pt idx="134">
                  <c:v>2014</c:v>
                </c:pt>
                <c:pt idx="135">
                  <c:v>2014.5</c:v>
                </c:pt>
                <c:pt idx="136">
                  <c:v>2015</c:v>
                </c:pt>
                <c:pt idx="137">
                  <c:v>2015.5</c:v>
                </c:pt>
                <c:pt idx="138">
                  <c:v>2016</c:v>
                </c:pt>
                <c:pt idx="139">
                  <c:v>2016.5</c:v>
                </c:pt>
                <c:pt idx="140">
                  <c:v>2017</c:v>
                </c:pt>
                <c:pt idx="141">
                  <c:v>2017.5</c:v>
                </c:pt>
              </c:numCache>
            </c:numRef>
          </c:xVal>
          <c:yVal>
            <c:numRef>
              <c:f>'[Air Curves CFCs SF6 3H.xlsx]Air Curves'!$E$3:$E$144</c:f>
              <c:numCache>
                <c:formatCode>General</c:formatCode>
                <c:ptCount val="1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5.4</c:v>
                </c:pt>
                <c:pt idx="14">
                  <c:v>5.4500000000000011</c:v>
                </c:pt>
                <c:pt idx="15">
                  <c:v>5.5</c:v>
                </c:pt>
                <c:pt idx="16">
                  <c:v>5.5</c:v>
                </c:pt>
                <c:pt idx="17">
                  <c:v>5.5</c:v>
                </c:pt>
                <c:pt idx="18">
                  <c:v>5.5499999999999989</c:v>
                </c:pt>
                <c:pt idx="19">
                  <c:v>5.6</c:v>
                </c:pt>
                <c:pt idx="20">
                  <c:v>5.6999999999999993</c:v>
                </c:pt>
                <c:pt idx="21">
                  <c:v>5.8</c:v>
                </c:pt>
                <c:pt idx="22">
                  <c:v>5.8999999999999995</c:v>
                </c:pt>
                <c:pt idx="23">
                  <c:v>6</c:v>
                </c:pt>
                <c:pt idx="24">
                  <c:v>6.1</c:v>
                </c:pt>
                <c:pt idx="25">
                  <c:v>6.2</c:v>
                </c:pt>
                <c:pt idx="26">
                  <c:v>6.4</c:v>
                </c:pt>
                <c:pt idx="27">
                  <c:v>6.6000000000000005</c:v>
                </c:pt>
                <c:pt idx="28">
                  <c:v>6.9</c:v>
                </c:pt>
                <c:pt idx="29">
                  <c:v>7.2000000000000011</c:v>
                </c:pt>
                <c:pt idx="30">
                  <c:v>7.5500000000000007</c:v>
                </c:pt>
                <c:pt idx="31">
                  <c:v>7.9</c:v>
                </c:pt>
                <c:pt idx="32">
                  <c:v>8.35</c:v>
                </c:pt>
                <c:pt idx="33">
                  <c:v>8.8000000000000007</c:v>
                </c:pt>
                <c:pt idx="34">
                  <c:v>9.4</c:v>
                </c:pt>
                <c:pt idx="35">
                  <c:v>10</c:v>
                </c:pt>
                <c:pt idx="36">
                  <c:v>11</c:v>
                </c:pt>
                <c:pt idx="37">
                  <c:v>12</c:v>
                </c:pt>
                <c:pt idx="38">
                  <c:v>13</c:v>
                </c:pt>
                <c:pt idx="39">
                  <c:v>14.000000000000002</c:v>
                </c:pt>
                <c:pt idx="40">
                  <c:v>15.000000000000002</c:v>
                </c:pt>
                <c:pt idx="41">
                  <c:v>16</c:v>
                </c:pt>
                <c:pt idx="42">
                  <c:v>17.5</c:v>
                </c:pt>
                <c:pt idx="43">
                  <c:v>19</c:v>
                </c:pt>
                <c:pt idx="44">
                  <c:v>20</c:v>
                </c:pt>
                <c:pt idx="45">
                  <c:v>21</c:v>
                </c:pt>
                <c:pt idx="46">
                  <c:v>22</c:v>
                </c:pt>
                <c:pt idx="47">
                  <c:v>23</c:v>
                </c:pt>
                <c:pt idx="48">
                  <c:v>24.5</c:v>
                </c:pt>
                <c:pt idx="49">
                  <c:v>26</c:v>
                </c:pt>
                <c:pt idx="50">
                  <c:v>27</c:v>
                </c:pt>
                <c:pt idx="51">
                  <c:v>28.000000000000004</c:v>
                </c:pt>
                <c:pt idx="52">
                  <c:v>30.000000000000004</c:v>
                </c:pt>
                <c:pt idx="53">
                  <c:v>32</c:v>
                </c:pt>
                <c:pt idx="54">
                  <c:v>34</c:v>
                </c:pt>
                <c:pt idx="55">
                  <c:v>36</c:v>
                </c:pt>
                <c:pt idx="56">
                  <c:v>39</c:v>
                </c:pt>
                <c:pt idx="57">
                  <c:v>42</c:v>
                </c:pt>
                <c:pt idx="58">
                  <c:v>44.999999999999993</c:v>
                </c:pt>
                <c:pt idx="59">
                  <c:v>48</c:v>
                </c:pt>
                <c:pt idx="60">
                  <c:v>51.5</c:v>
                </c:pt>
                <c:pt idx="61">
                  <c:v>55.000000000000007</c:v>
                </c:pt>
                <c:pt idx="62">
                  <c:v>61.5</c:v>
                </c:pt>
                <c:pt idx="63">
                  <c:v>68</c:v>
                </c:pt>
                <c:pt idx="64">
                  <c:v>73</c:v>
                </c:pt>
                <c:pt idx="65">
                  <c:v>77</c:v>
                </c:pt>
                <c:pt idx="66">
                  <c:v>83</c:v>
                </c:pt>
                <c:pt idx="67">
                  <c:v>88</c:v>
                </c:pt>
                <c:pt idx="68">
                  <c:v>94</c:v>
                </c:pt>
                <c:pt idx="69">
                  <c:v>99</c:v>
                </c:pt>
                <c:pt idx="70">
                  <c:v>105</c:v>
                </c:pt>
                <c:pt idx="71">
                  <c:v>112.00000000000001</c:v>
                </c:pt>
                <c:pt idx="72">
                  <c:v>118</c:v>
                </c:pt>
                <c:pt idx="73">
                  <c:v>125</c:v>
                </c:pt>
                <c:pt idx="74">
                  <c:v>132</c:v>
                </c:pt>
                <c:pt idx="75">
                  <c:v>139</c:v>
                </c:pt>
                <c:pt idx="76">
                  <c:v>147</c:v>
                </c:pt>
                <c:pt idx="77">
                  <c:v>154</c:v>
                </c:pt>
                <c:pt idx="78">
                  <c:v>162</c:v>
                </c:pt>
                <c:pt idx="79">
                  <c:v>170</c:v>
                </c:pt>
                <c:pt idx="80">
                  <c:v>179</c:v>
                </c:pt>
                <c:pt idx="81">
                  <c:v>187</c:v>
                </c:pt>
                <c:pt idx="82">
                  <c:v>196</c:v>
                </c:pt>
                <c:pt idx="83">
                  <c:v>204.99999999999997</c:v>
                </c:pt>
                <c:pt idx="84">
                  <c:v>215</c:v>
                </c:pt>
                <c:pt idx="85">
                  <c:v>224.00000000000003</c:v>
                </c:pt>
                <c:pt idx="86">
                  <c:v>234</c:v>
                </c:pt>
                <c:pt idx="87">
                  <c:v>244</c:v>
                </c:pt>
                <c:pt idx="88">
                  <c:v>254.16183058000001</c:v>
                </c:pt>
                <c:pt idx="89">
                  <c:v>265.41634277000412</c:v>
                </c:pt>
                <c:pt idx="90">
                  <c:v>276.67085496000254</c:v>
                </c:pt>
                <c:pt idx="91">
                  <c:v>287.92536715000097</c:v>
                </c:pt>
                <c:pt idx="92">
                  <c:v>299.17987933999939</c:v>
                </c:pt>
                <c:pt idx="93">
                  <c:v>310.4343915300035</c:v>
                </c:pt>
                <c:pt idx="94">
                  <c:v>321.68890372000192</c:v>
                </c:pt>
                <c:pt idx="95">
                  <c:v>332.94341591000034</c:v>
                </c:pt>
                <c:pt idx="96">
                  <c:v>344.19792810000445</c:v>
                </c:pt>
                <c:pt idx="97">
                  <c:v>355.45244029000287</c:v>
                </c:pt>
                <c:pt idx="98">
                  <c:v>366.70695248000129</c:v>
                </c:pt>
                <c:pt idx="99">
                  <c:v>377.96146466999971</c:v>
                </c:pt>
                <c:pt idx="100">
                  <c:v>389.21597686000382</c:v>
                </c:pt>
                <c:pt idx="101">
                  <c:v>400.47048905000224</c:v>
                </c:pt>
                <c:pt idx="102">
                  <c:v>411.72500124000067</c:v>
                </c:pt>
                <c:pt idx="103">
                  <c:v>422.97951343000477</c:v>
                </c:pt>
                <c:pt idx="104">
                  <c:v>434.23402562000319</c:v>
                </c:pt>
                <c:pt idx="105">
                  <c:v>445.48853781000162</c:v>
                </c:pt>
                <c:pt idx="106">
                  <c:v>456.74305000000004</c:v>
                </c:pt>
                <c:pt idx="107">
                  <c:v>467.99756219000415</c:v>
                </c:pt>
                <c:pt idx="108">
                  <c:v>479.25207438000257</c:v>
                </c:pt>
                <c:pt idx="109">
                  <c:v>490.50658657000099</c:v>
                </c:pt>
                <c:pt idx="110">
                  <c:v>501.76109875999941</c:v>
                </c:pt>
                <c:pt idx="111">
                  <c:v>513.01561095000352</c:v>
                </c:pt>
                <c:pt idx="112">
                  <c:v>524.27012314000194</c:v>
                </c:pt>
                <c:pt idx="113">
                  <c:v>535.52463533000036</c:v>
                </c:pt>
                <c:pt idx="114">
                  <c:v>546.77914752000447</c:v>
                </c:pt>
                <c:pt idx="115">
                  <c:v>558.03365971000289</c:v>
                </c:pt>
                <c:pt idx="116">
                  <c:v>565.85</c:v>
                </c:pt>
                <c:pt idx="117">
                  <c:v>578.65</c:v>
                </c:pt>
                <c:pt idx="118">
                  <c:v>593.55000000000007</c:v>
                </c:pt>
                <c:pt idx="119">
                  <c:v>606</c:v>
                </c:pt>
                <c:pt idx="120">
                  <c:v>616.64999999999986</c:v>
                </c:pt>
                <c:pt idx="121">
                  <c:v>631.1</c:v>
                </c:pt>
                <c:pt idx="122">
                  <c:v>649.85</c:v>
                </c:pt>
                <c:pt idx="123">
                  <c:v>663.25</c:v>
                </c:pt>
                <c:pt idx="124">
                  <c:v>676.15</c:v>
                </c:pt>
                <c:pt idx="125">
                  <c:v>689.3</c:v>
                </c:pt>
                <c:pt idx="126">
                  <c:v>706.4</c:v>
                </c:pt>
                <c:pt idx="127">
                  <c:v>719.35</c:v>
                </c:pt>
                <c:pt idx="128">
                  <c:v>733.35</c:v>
                </c:pt>
                <c:pt idx="129">
                  <c:v>747.34999999999991</c:v>
                </c:pt>
                <c:pt idx="130">
                  <c:v>761.34999999999991</c:v>
                </c:pt>
                <c:pt idx="131">
                  <c:v>775.34999999999991</c:v>
                </c:pt>
                <c:pt idx="132">
                  <c:v>789.34999999999991</c:v>
                </c:pt>
                <c:pt idx="133">
                  <c:v>805.00000000000011</c:v>
                </c:pt>
                <c:pt idx="134">
                  <c:v>819.99999999999989</c:v>
                </c:pt>
                <c:pt idx="135" formatCode="0.00">
                  <c:v>824.90007060441712</c:v>
                </c:pt>
                <c:pt idx="136" formatCode="0.00">
                  <c:v>840.82026251753632</c:v>
                </c:pt>
                <c:pt idx="137" formatCode="0.00">
                  <c:v>856.93447512767307</c:v>
                </c:pt>
                <c:pt idx="138" formatCode="0.00">
                  <c:v>873.24270843455452</c:v>
                </c:pt>
                <c:pt idx="139" formatCode="0.00">
                  <c:v>889.74496243845351</c:v>
                </c:pt>
                <c:pt idx="140" formatCode="0.00">
                  <c:v>906.44123713937006</c:v>
                </c:pt>
                <c:pt idx="141" formatCode="0.00">
                  <c:v>923.33153253712226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E00-46D8-940A-E8FFC0ABA6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270528"/>
        <c:axId val="98269952"/>
      </c:scatterChart>
      <c:valAx>
        <c:axId val="98268800"/>
        <c:scaling>
          <c:orientation val="minMax"/>
          <c:max val="2015"/>
          <c:min val="194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fr-FR"/>
          </a:p>
        </c:txPr>
        <c:crossAx val="98269376"/>
        <c:crosses val="autoZero"/>
        <c:crossBetween val="midCat"/>
      </c:valAx>
      <c:valAx>
        <c:axId val="9826937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100" baseline="0"/>
                </a:pPr>
                <a:r>
                  <a:rPr lang="en-US" sz="1100" baseline="0"/>
                  <a:t>Conc. In Air pptv CFCs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fr-FR"/>
          </a:p>
        </c:txPr>
        <c:crossAx val="98268800"/>
        <c:crosses val="autoZero"/>
        <c:crossBetween val="midCat"/>
      </c:valAx>
      <c:valAx>
        <c:axId val="98269952"/>
        <c:scaling>
          <c:orientation val="minMax"/>
          <c:max val="250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100" baseline="0"/>
                </a:pPr>
                <a:r>
                  <a:rPr lang="en-US" sz="1100" baseline="0"/>
                  <a:t>SF6 pptv in air x 100, Tritium TU in precip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8270528"/>
        <c:crosses val="max"/>
        <c:crossBetween val="midCat"/>
      </c:valAx>
      <c:valAx>
        <c:axId val="982705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826995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7137573415092069"/>
          <c:y val="6.7723175505404103E-4"/>
          <c:w val="0.39702456552994864"/>
          <c:h val="0.23374225203939594"/>
        </c:manualLayout>
      </c:layout>
      <c:overlay val="0"/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fr-F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BBFB6-EA16-814E-8BA7-170BD942239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309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BBFB6-EA16-814E-8BA7-170BD942239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108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BBFB6-EA16-814E-8BA7-170BD942239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722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BBFB6-EA16-814E-8BA7-170BD942239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649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BBFB6-EA16-814E-8BA7-170BD942239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083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BBFB6-EA16-814E-8BA7-170BD942239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5083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BBFB6-EA16-814E-8BA7-170BD942239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3509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BBFB6-EA16-814E-8BA7-170BD942239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743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BBFB6-EA16-814E-8BA7-170BD942239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198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BBFB6-EA16-814E-8BA7-170BD942239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319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BBFB6-EA16-814E-8BA7-170BD942239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431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BBFB6-EA16-814E-8BA7-170BD942239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345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BBFB6-EA16-814E-8BA7-170BD942239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147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BBFB6-EA16-814E-8BA7-170BD942239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937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BBFB6-EA16-814E-8BA7-170BD942239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80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BBFB6-EA16-814E-8BA7-170BD942239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377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600" b="1">
                <a:solidFill>
                  <a:srgbClr val="00B1FF"/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14035938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5500" b="1">
                <a:solidFill>
                  <a:srgbClr val="00B1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5500" b="1">
                <a:solidFill>
                  <a:srgbClr val="00B1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5500" b="1">
                <a:solidFill>
                  <a:srgbClr val="00B1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5500" b="1">
                <a:solidFill>
                  <a:srgbClr val="00B1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5500" b="1">
                <a:solidFill>
                  <a:srgbClr val="00B1FF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4" name="Image" descr="Image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54053" y="2390223"/>
            <a:ext cx="10429948" cy="11325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374" y="918735"/>
            <a:ext cx="6126909" cy="3121682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2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2785730"/>
            <a:ext cx="21971000" cy="971878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defRPr/>
            </a:lvl1pPr>
            <a:lvl2pPr>
              <a:lnSpc>
                <a:spcPct val="100000"/>
              </a:lnSpc>
              <a:spcBef>
                <a:spcPts val="1500"/>
              </a:spcBef>
              <a:defRPr/>
            </a:lvl2pPr>
            <a:lvl3pPr>
              <a:lnSpc>
                <a:spcPct val="100000"/>
              </a:lnSpc>
              <a:spcBef>
                <a:spcPts val="1500"/>
              </a:spcBef>
              <a:defRPr/>
            </a:lvl3pPr>
            <a:lvl4pPr>
              <a:lnSpc>
                <a:spcPct val="100000"/>
              </a:lnSpc>
              <a:spcBef>
                <a:spcPts val="1500"/>
              </a:spcBef>
              <a:defRPr/>
            </a:lvl4pPr>
            <a:lvl5pPr>
              <a:lnSpc>
                <a:spcPct val="100000"/>
              </a:lnSpc>
              <a:spcBef>
                <a:spcPts val="1500"/>
              </a:spcBef>
              <a:defRPr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3D Mark.png" descr="3D Mark.png"/>
          <p:cNvPicPr>
            <a:picLocks noChangeAspect="1"/>
          </p:cNvPicPr>
          <p:nvPr/>
        </p:nvPicPr>
        <p:blipFill>
          <a:blip r:embed="rId2" cstate="email">
            <a:alphaModFix amt="28042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6343" y="856308"/>
            <a:ext cx="8393334" cy="8393335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Thank You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1343969" y="1227969"/>
            <a:ext cx="9779001" cy="14351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500" b="1" spc="-170">
                <a:solidFill>
                  <a:srgbClr val="00B1FF"/>
                </a:solidFill>
              </a:defRPr>
            </a:lvl1pPr>
          </a:lstStyle>
          <a:p>
            <a:r>
              <a:rPr dirty="0"/>
              <a:t>Thank You</a:t>
            </a:r>
          </a:p>
        </p:txBody>
      </p:sp>
      <p:sp>
        <p:nvSpPr>
          <p:cNvPr id="241" name="Rectangle"/>
          <p:cNvSpPr/>
          <p:nvPr/>
        </p:nvSpPr>
        <p:spPr>
          <a:xfrm>
            <a:off x="11343969" y="2853794"/>
            <a:ext cx="3569395" cy="151693"/>
          </a:xfrm>
          <a:prstGeom prst="rect">
            <a:avLst/>
          </a:prstGeom>
          <a:solidFill>
            <a:srgbClr val="00B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2" name="Community"/>
          <p:cNvSpPr txBox="1">
            <a:spLocks noGrp="1"/>
          </p:cNvSpPr>
          <p:nvPr>
            <p:ph type="body" sz="quarter" idx="23"/>
          </p:nvPr>
        </p:nvSpPr>
        <p:spPr>
          <a:xfrm>
            <a:off x="11339402" y="3196211"/>
            <a:ext cx="9779001" cy="76633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500" b="1">
                <a:solidFill>
                  <a:srgbClr val="262626"/>
                </a:solidFill>
              </a:defRPr>
            </a:lvl1pPr>
          </a:lstStyle>
          <a:p>
            <a:r>
              <a:rPr dirty="0"/>
              <a:t>Community</a:t>
            </a:r>
          </a:p>
        </p:txBody>
      </p:sp>
      <p:sp>
        <p:nvSpPr>
          <p:cNvPr id="243" name="500+ International Members…"/>
          <p:cNvSpPr txBox="1"/>
          <p:nvPr/>
        </p:nvSpPr>
        <p:spPr>
          <a:xfrm>
            <a:off x="11339402" y="4029351"/>
            <a:ext cx="10439854" cy="2819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40000"/>
              </a:lnSpc>
              <a:defRPr sz="2000"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500+ International Members</a:t>
            </a:r>
          </a:p>
          <a:p>
            <a:pPr algn="l" defTabSz="457200">
              <a:lnSpc>
                <a:spcPct val="140000"/>
              </a:lnSpc>
              <a:defRPr sz="2000"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110+ Member Meetings</a:t>
            </a:r>
          </a:p>
          <a:p>
            <a:pPr algn="l" defTabSz="457200">
              <a:lnSpc>
                <a:spcPct val="140000"/>
              </a:lnSpc>
              <a:defRPr sz="2000"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60+ Alliance and Liaison partners</a:t>
            </a:r>
          </a:p>
          <a:p>
            <a:pPr algn="l" defTabSz="457200">
              <a:lnSpc>
                <a:spcPct val="140000"/>
              </a:lnSpc>
              <a:defRPr sz="2000"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50+ Standards Working Groups</a:t>
            </a:r>
          </a:p>
          <a:p>
            <a:pPr algn="l" defTabSz="457200">
              <a:lnSpc>
                <a:spcPct val="140000"/>
              </a:lnSpc>
              <a:defRPr sz="2000"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45+ Domain Working Groups</a:t>
            </a:r>
          </a:p>
          <a:p>
            <a:pPr algn="l" defTabSz="457200">
              <a:lnSpc>
                <a:spcPct val="140000"/>
              </a:lnSpc>
              <a:defRPr sz="2000"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25+ Years of Not for Profit Work</a:t>
            </a:r>
            <a:br>
              <a:rPr dirty="0"/>
            </a:br>
            <a:r>
              <a:rPr dirty="0"/>
              <a:t>10+ Regional and Country Forums</a:t>
            </a:r>
          </a:p>
        </p:txBody>
      </p:sp>
      <p:sp>
        <p:nvSpPr>
          <p:cNvPr id="244" name="Innovation"/>
          <p:cNvSpPr txBox="1"/>
          <p:nvPr/>
        </p:nvSpPr>
        <p:spPr>
          <a:xfrm>
            <a:off x="11339402" y="7135703"/>
            <a:ext cx="9779001" cy="76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 lnSpcReduction="10000"/>
          </a:bodyPr>
          <a:lstStyle>
            <a:lvl1pPr algn="l" defTabSz="825500">
              <a:defRPr sz="4500" b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dirty="0"/>
              <a:t>Innovation</a:t>
            </a:r>
          </a:p>
        </p:txBody>
      </p:sp>
      <p:sp>
        <p:nvSpPr>
          <p:cNvPr id="245" name="120+ Innovation Initiatives…"/>
          <p:cNvSpPr txBox="1"/>
          <p:nvPr/>
        </p:nvSpPr>
        <p:spPr>
          <a:xfrm>
            <a:off x="11339402" y="8053019"/>
            <a:ext cx="10439854" cy="1196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40000"/>
              </a:lnSpc>
              <a:defRPr sz="2000">
                <a:latin typeface="+mn-lt"/>
                <a:ea typeface="+mn-ea"/>
                <a:cs typeface="+mn-cs"/>
                <a:sym typeface="Arial"/>
              </a:defRPr>
            </a:pPr>
            <a:r>
              <a:t>120+ Innovation Initiatives</a:t>
            </a:r>
          </a:p>
          <a:p>
            <a:pPr algn="l" defTabSz="457200">
              <a:lnSpc>
                <a:spcPct val="140000"/>
              </a:lnSpc>
              <a:defRPr sz="2000">
                <a:latin typeface="+mn-lt"/>
                <a:ea typeface="+mn-ea"/>
                <a:cs typeface="+mn-cs"/>
                <a:sym typeface="Arial"/>
              </a:defRPr>
            </a:pPr>
            <a:r>
              <a:t>380+ Technical reports</a:t>
            </a:r>
          </a:p>
          <a:p>
            <a:pPr algn="l" defTabSz="457200">
              <a:lnSpc>
                <a:spcPct val="140000"/>
              </a:lnSpc>
              <a:defRPr sz="2000">
                <a:latin typeface="+mn-lt"/>
                <a:ea typeface="+mn-ea"/>
                <a:cs typeface="+mn-cs"/>
                <a:sym typeface="Arial"/>
              </a:defRPr>
            </a:pPr>
            <a:r>
              <a:t>Quarterly Tech Trends monitoring</a:t>
            </a:r>
          </a:p>
        </p:txBody>
      </p:sp>
      <p:sp>
        <p:nvSpPr>
          <p:cNvPr id="246" name="Standards"/>
          <p:cNvSpPr txBox="1"/>
          <p:nvPr/>
        </p:nvSpPr>
        <p:spPr>
          <a:xfrm>
            <a:off x="11339402" y="9468763"/>
            <a:ext cx="9779001" cy="76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 lnSpcReduction="10000"/>
          </a:bodyPr>
          <a:lstStyle>
            <a:lvl1pPr algn="l" defTabSz="825500">
              <a:defRPr sz="4500" b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dirty="0"/>
              <a:t>Standards</a:t>
            </a:r>
          </a:p>
        </p:txBody>
      </p:sp>
      <p:sp>
        <p:nvSpPr>
          <p:cNvPr id="247" name="65+ Adopted Standards…"/>
          <p:cNvSpPr txBox="1"/>
          <p:nvPr/>
        </p:nvSpPr>
        <p:spPr>
          <a:xfrm>
            <a:off x="11339402" y="10454222"/>
            <a:ext cx="10439854" cy="1602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40000"/>
              </a:lnSpc>
              <a:defRPr sz="2000"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65+ Adopted Standards</a:t>
            </a:r>
          </a:p>
          <a:p>
            <a:pPr algn="l" defTabSz="457200">
              <a:lnSpc>
                <a:spcPct val="140000"/>
              </a:lnSpc>
              <a:defRPr sz="2000"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300+ products with 1000+ certified implementations</a:t>
            </a:r>
          </a:p>
          <a:p>
            <a:pPr algn="l" defTabSz="457200">
              <a:lnSpc>
                <a:spcPct val="140000"/>
              </a:lnSpc>
              <a:defRPr sz="2000"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1,700,000+ Operational Data Sets </a:t>
            </a:r>
            <a:br>
              <a:rPr dirty="0"/>
            </a:br>
            <a:r>
              <a:rPr dirty="0"/>
              <a:t>Using OGC Standards</a:t>
            </a:r>
          </a:p>
        </p:txBody>
      </p:sp>
      <p:pic>
        <p:nvPicPr>
          <p:cNvPr id="248" name="OGC Mark.pdf" descr="OGC Mark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9743" y="12374675"/>
            <a:ext cx="574285" cy="647902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Copyright © 2021 Open Geospatial Consortium"/>
          <p:cNvSpPr txBox="1"/>
          <p:nvPr/>
        </p:nvSpPr>
        <p:spPr>
          <a:xfrm>
            <a:off x="2058447" y="12456573"/>
            <a:ext cx="10439855" cy="48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40000"/>
              </a:lnSpc>
              <a:defRPr sz="2000">
                <a:solidFill>
                  <a:srgbClr val="00206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dirty="0"/>
              <a:t>Copyright © 202</a:t>
            </a:r>
            <a:r>
              <a:rPr lang="en-US" dirty="0"/>
              <a:t>2</a:t>
            </a:r>
            <a:r>
              <a:rPr dirty="0"/>
              <a:t> Open Geospatial Consortium</a:t>
            </a:r>
          </a:p>
        </p:txBody>
      </p:sp>
      <p:sp>
        <p:nvSpPr>
          <p:cNvPr id="2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8088" y="12968286"/>
            <a:ext cx="495328" cy="48731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86CB4B4D-7CA3-9044-876B-883B54F8677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36275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4400"/>
            </a:lvl2pPr>
            <a:lvl3pPr>
              <a:defRPr sz="4000"/>
            </a:lvl3pPr>
            <a:lvl4pPr>
              <a:defRPr sz="36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CC31B8C-D1BF-8D47-A3EB-AE9638A0471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945301" y="12968286"/>
            <a:ext cx="480901" cy="487313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C7AC4-9ADF-FA4E-BD12-A120307F00ED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616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6360" y="13080314"/>
            <a:ext cx="418783" cy="37528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2500">
                <a:solidFill>
                  <a:srgbClr val="00B1FF"/>
                </a:solidFill>
                <a:latin typeface="Mont SemiBold"/>
                <a:ea typeface="Mont SemiBold"/>
                <a:cs typeface="Mont SemiBold"/>
                <a:sym typeface="Mont SemiBold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70" r:id="rId3"/>
    <p:sldLayoutId id="2147483671" r:id="rId4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B1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B1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B1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B1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B1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B1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B1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B1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B1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00B1FF"/>
        </a:buClr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00B1FF"/>
        </a:buClr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00B1FF"/>
        </a:buClr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00B1FF"/>
        </a:buClr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00B1FF"/>
        </a:buClr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00B1FF"/>
        </a:buClr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00B1FF"/>
        </a:buClr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00B1FF"/>
        </a:buClr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00B1FF"/>
        </a:buClr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 SemiBold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 SemiBold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 SemiBold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 SemiBold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 SemiBold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 SemiBold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 SemiBold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 SemiBold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 Semi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resentation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Surface water - Groundwater Feature Relation Discussion</a:t>
            </a:r>
            <a:endParaRPr dirty="0"/>
          </a:p>
        </p:txBody>
      </p:sp>
      <p:sp>
        <p:nvSpPr>
          <p:cNvPr id="262" name="Author and Dat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The 124</a:t>
            </a:r>
            <a:r>
              <a:rPr lang="en-US" baseline="30000" dirty="0"/>
              <a:t>th</a:t>
            </a:r>
            <a:r>
              <a:rPr lang="en-US" dirty="0"/>
              <a:t> OGC Member Meeting</a:t>
            </a:r>
            <a:endParaRPr dirty="0"/>
          </a:p>
        </p:txBody>
      </p:sp>
      <p:sp>
        <p:nvSpPr>
          <p:cNvPr id="5" name="Presentation Subtitle">
            <a:extLst>
              <a:ext uri="{FF2B5EF4-FFF2-40B4-BE49-F238E27FC236}">
                <a16:creationId xmlns:a16="http://schemas.microsoft.com/office/drawing/2014/main" id="{AD17ED5E-F497-D24E-82F8-50CA37AC85C0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1008186" y="11418278"/>
            <a:ext cx="22164158" cy="166041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dirty="0" smtClean="0"/>
              <a:t>Sylvain Grellet, </a:t>
            </a:r>
          </a:p>
          <a:p>
            <a:r>
              <a:rPr lang="en-US" dirty="0" smtClean="0"/>
              <a:t>Florent Millet </a:t>
            </a:r>
            <a:r>
              <a:rPr lang="en-US" dirty="0" smtClean="0"/>
              <a:t>BRGM</a:t>
            </a:r>
            <a:endParaRPr lang="en-US" dirty="0"/>
          </a:p>
          <a:p>
            <a:r>
              <a:rPr lang="en-US" dirty="0" smtClean="0"/>
              <a:t>05 </a:t>
            </a:r>
            <a:r>
              <a:rPr lang="en-US" dirty="0"/>
              <a:t>October 2022</a:t>
            </a:r>
          </a:p>
          <a:p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F3617E-90BE-984A-9825-F69529B2D3E4}"/>
              </a:ext>
            </a:extLst>
          </p:cNvPr>
          <p:cNvSpPr txBox="1"/>
          <p:nvPr/>
        </p:nvSpPr>
        <p:spPr>
          <a:xfrm>
            <a:off x="10514909" y="9591125"/>
            <a:ext cx="334386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srgbClr val="0096FF"/>
                </a:solidFill>
              </a:rPr>
              <a:t>Meeting sponsor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96FF"/>
              </a:solidFill>
              <a:effectLst/>
              <a:uFillTx/>
              <a:latin typeface="Mont Book"/>
              <a:ea typeface="Mont Book"/>
              <a:cs typeface="Mont Book"/>
              <a:sym typeface="Mont Book"/>
            </a:endParaRPr>
          </a:p>
        </p:txBody>
      </p:sp>
      <p:pic>
        <p:nvPicPr>
          <p:cNvPr id="4" name="Picture 2" descr="Singapore Land Authority - Wikipedia">
            <a:extLst>
              <a:ext uri="{FF2B5EF4-FFF2-40B4-BE49-F238E27FC236}">
                <a16:creationId xmlns:a16="http://schemas.microsoft.com/office/drawing/2014/main" id="{C2FD1292-CA09-FE0B-A642-DE10031D0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3591" y="10723349"/>
            <a:ext cx="3743442" cy="248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ingapore Land Authority Launches 3D Singapore Sandbox at GeoWorks">
            <a:extLst>
              <a:ext uri="{FF2B5EF4-FFF2-40B4-BE49-F238E27FC236}">
                <a16:creationId xmlns:a16="http://schemas.microsoft.com/office/drawing/2014/main" id="{17402F27-FE83-7AED-79E7-20DDC9733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52547" y="10068791"/>
            <a:ext cx="60071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6127B6-C6AF-11BD-EA90-AB8FD66878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0163" y="10549054"/>
            <a:ext cx="2660904" cy="266090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example – observation methods</a:t>
            </a:r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32C7D18-3F37-414C-8AE6-C08CA83CE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2785730"/>
            <a:ext cx="21971000" cy="9718786"/>
          </a:xfrm>
        </p:spPr>
        <p:txBody>
          <a:bodyPr/>
          <a:lstStyle/>
          <a:p>
            <a:r>
              <a:rPr lang="en-US" dirty="0" smtClean="0"/>
              <a:t>Chemical campaigns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D9480C7-813E-4D42-AE37-8EEFE56E39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40"/>
          <a:stretch/>
        </p:blipFill>
        <p:spPr>
          <a:xfrm>
            <a:off x="1660933" y="3743412"/>
            <a:ext cx="4658224" cy="48036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 r="23376"/>
          <a:stretch/>
        </p:blipFill>
        <p:spPr>
          <a:xfrm rot="5400000">
            <a:off x="6894981" y="8175861"/>
            <a:ext cx="4901673" cy="4788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ZoneTexte 9"/>
          <p:cNvSpPr txBox="1"/>
          <p:nvPr/>
        </p:nvSpPr>
        <p:spPr>
          <a:xfrm>
            <a:off x="12191999" y="3736508"/>
            <a:ext cx="11206843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fr-FR" sz="4000" i="1" dirty="0" smtClean="0">
                <a:latin typeface="+mj-lt"/>
              </a:rPr>
              <a:t>in situ</a:t>
            </a:r>
            <a:r>
              <a:rPr lang="fr-FR" sz="4000" dirty="0" smtClean="0">
                <a:latin typeface="+mj-lt"/>
              </a:rPr>
              <a:t> </a:t>
            </a:r>
            <a:r>
              <a:rPr lang="fr-FR" sz="4000" dirty="0" err="1" smtClean="0">
                <a:latin typeface="+mj-lt"/>
              </a:rPr>
              <a:t>physicochemical</a:t>
            </a:r>
            <a:r>
              <a:rPr lang="fr-FR" sz="4000" dirty="0" smtClean="0">
                <a:latin typeface="+mj-lt"/>
              </a:rPr>
              <a:t> </a:t>
            </a:r>
            <a:r>
              <a:rPr lang="fr-FR" sz="4000" dirty="0" err="1" smtClean="0">
                <a:latin typeface="+mj-lt"/>
              </a:rPr>
              <a:t>parameters</a:t>
            </a:r>
            <a:endParaRPr lang="fr-FR" sz="4000" dirty="0" smtClean="0">
              <a:latin typeface="+mj-lt"/>
            </a:endParaRPr>
          </a:p>
          <a:p>
            <a:pPr marL="571500" indent="-571500">
              <a:buFontTx/>
              <a:buChar char="-"/>
            </a:pPr>
            <a:endParaRPr lang="fr-FR" sz="4000" dirty="0">
              <a:latin typeface="+mj-lt"/>
            </a:endParaRPr>
          </a:p>
          <a:p>
            <a:pPr marL="571500" indent="-571500">
              <a:buFontTx/>
              <a:buChar char="-"/>
            </a:pPr>
            <a:r>
              <a:rPr lang="fr-FR" sz="4000" dirty="0" smtClean="0">
                <a:latin typeface="+mj-lt"/>
              </a:rPr>
              <a:t>water </a:t>
            </a:r>
            <a:r>
              <a:rPr lang="fr-FR" sz="4000" dirty="0" err="1" smtClean="0">
                <a:latin typeface="+mj-lt"/>
              </a:rPr>
              <a:t>dating</a:t>
            </a:r>
            <a:r>
              <a:rPr lang="fr-FR" sz="4000" dirty="0" smtClean="0">
                <a:latin typeface="+mj-lt"/>
              </a:rPr>
              <a:t> (@</a:t>
            </a:r>
            <a:r>
              <a:rPr lang="fr-FR" sz="4000" dirty="0" err="1" smtClean="0">
                <a:latin typeface="+mj-lt"/>
              </a:rPr>
              <a:t>fr</a:t>
            </a:r>
            <a:r>
              <a:rPr lang="fr-FR" sz="4000" dirty="0" smtClean="0">
                <a:latin typeface="+mj-lt"/>
              </a:rPr>
              <a:t> ‘datation’)</a:t>
            </a:r>
          </a:p>
          <a:p>
            <a:pPr marL="571500" indent="-571500">
              <a:buFontTx/>
              <a:buChar char="-"/>
            </a:pPr>
            <a:endParaRPr lang="fr-FR" sz="4000" dirty="0" smtClean="0">
              <a:latin typeface="+mj-lt"/>
            </a:endParaRPr>
          </a:p>
          <a:p>
            <a:pPr marL="571500" indent="-571500">
              <a:buFontTx/>
              <a:buChar char="-"/>
            </a:pPr>
            <a:r>
              <a:rPr lang="fr-FR" sz="4000" dirty="0" smtClean="0">
                <a:latin typeface="+mj-lt"/>
              </a:rPr>
              <a:t>radon</a:t>
            </a:r>
          </a:p>
          <a:p>
            <a:pPr marL="571500" indent="-571500">
              <a:buFontTx/>
              <a:buChar char="-"/>
            </a:pPr>
            <a:endParaRPr lang="fr-FR" sz="4000" dirty="0" smtClean="0">
              <a:latin typeface="+mj-lt"/>
            </a:endParaRPr>
          </a:p>
          <a:p>
            <a:pPr marL="571500" indent="-571500">
              <a:buFontTx/>
              <a:buChar char="-"/>
            </a:pPr>
            <a:r>
              <a:rPr lang="fr-FR" sz="4000" dirty="0" err="1" smtClean="0">
                <a:latin typeface="+mj-lt"/>
              </a:rPr>
              <a:t>organic</a:t>
            </a:r>
            <a:r>
              <a:rPr lang="fr-FR" sz="4000" dirty="0" smtClean="0">
                <a:latin typeface="+mj-lt"/>
              </a:rPr>
              <a:t> / </a:t>
            </a:r>
            <a:r>
              <a:rPr lang="fr-FR" sz="4000" dirty="0" err="1" smtClean="0">
                <a:latin typeface="+mj-lt"/>
              </a:rPr>
              <a:t>inorganic</a:t>
            </a:r>
            <a:r>
              <a:rPr lang="fr-FR" sz="4000" dirty="0" smtClean="0">
                <a:latin typeface="+mj-lt"/>
              </a:rPr>
              <a:t> </a:t>
            </a:r>
            <a:r>
              <a:rPr lang="fr-FR" sz="4000" dirty="0" err="1" smtClean="0">
                <a:latin typeface="+mj-lt"/>
              </a:rPr>
              <a:t>carbon</a:t>
            </a:r>
            <a:endParaRPr lang="fr-FR" sz="4000" dirty="0" smtClean="0">
              <a:latin typeface="+mj-lt"/>
            </a:endParaRPr>
          </a:p>
          <a:p>
            <a:pPr marL="571500" indent="-571500">
              <a:buFontTx/>
              <a:buChar char="-"/>
            </a:pPr>
            <a:endParaRPr lang="fr-FR" sz="4000" dirty="0" smtClean="0">
              <a:latin typeface="+mj-lt"/>
            </a:endParaRPr>
          </a:p>
          <a:p>
            <a:pPr marL="571500" indent="-571500">
              <a:buFontTx/>
              <a:buChar char="-"/>
            </a:pPr>
            <a:r>
              <a:rPr lang="fr-FR" sz="4000" dirty="0">
                <a:latin typeface="+mj-lt"/>
              </a:rPr>
              <a:t>i</a:t>
            </a:r>
            <a:r>
              <a:rPr lang="fr-FR" sz="4000" dirty="0" smtClean="0">
                <a:latin typeface="+mj-lt"/>
              </a:rPr>
              <a:t>sotopes</a:t>
            </a:r>
          </a:p>
          <a:p>
            <a:pPr marL="571500" indent="-571500">
              <a:buFontTx/>
              <a:buChar char="-"/>
            </a:pPr>
            <a:endParaRPr lang="fr-FR" sz="4000" dirty="0" smtClean="0">
              <a:latin typeface="+mj-lt"/>
            </a:endParaRPr>
          </a:p>
          <a:p>
            <a:pPr marL="571500" indent="-571500">
              <a:buFontTx/>
              <a:buChar char="-"/>
            </a:pPr>
            <a:r>
              <a:rPr lang="fr-FR" sz="4000" dirty="0" err="1" smtClean="0">
                <a:latin typeface="+mj-lt"/>
              </a:rPr>
              <a:t>piezometry</a:t>
            </a:r>
            <a:endParaRPr lang="fr-FR" sz="4000" dirty="0" smtClean="0">
              <a:latin typeface="+mj-lt"/>
            </a:endParaRPr>
          </a:p>
          <a:p>
            <a:pPr marL="571500" indent="-571500">
              <a:buFontTx/>
              <a:buChar char="-"/>
            </a:pPr>
            <a:endParaRPr lang="fr-FR" sz="4000" dirty="0" smtClean="0">
              <a:latin typeface="+mj-lt"/>
            </a:endParaRPr>
          </a:p>
          <a:p>
            <a:pPr marL="571500" indent="-571500">
              <a:buFontTx/>
              <a:buChar char="-"/>
            </a:pPr>
            <a:r>
              <a:rPr lang="fr-FR" sz="4000" dirty="0" smtClean="0">
                <a:latin typeface="+mj-lt"/>
              </a:rPr>
              <a:t>surface/</a:t>
            </a:r>
            <a:r>
              <a:rPr lang="fr-FR" sz="4000" dirty="0" err="1" smtClean="0">
                <a:latin typeface="+mj-lt"/>
              </a:rPr>
              <a:t>ground</a:t>
            </a:r>
            <a:r>
              <a:rPr lang="fr-FR" sz="4000" dirty="0" smtClean="0">
                <a:latin typeface="+mj-lt"/>
              </a:rPr>
              <a:t> water flow </a:t>
            </a:r>
            <a:r>
              <a:rPr lang="fr-FR" sz="4000" dirty="0" err="1" smtClean="0">
                <a:latin typeface="+mj-lt"/>
              </a:rPr>
              <a:t>difference</a:t>
            </a:r>
            <a:r>
              <a:rPr lang="fr-FR" sz="4000" dirty="0" smtClean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66213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example – observation methods</a:t>
            </a:r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32C7D18-3F37-414C-8AE6-C08CA83CE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2785730"/>
            <a:ext cx="21971000" cy="9718786"/>
          </a:xfrm>
        </p:spPr>
        <p:txBody>
          <a:bodyPr/>
          <a:lstStyle/>
          <a:p>
            <a:r>
              <a:rPr lang="en-US" dirty="0" smtClean="0"/>
              <a:t>Chemical campaigns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985156" y="9663779"/>
            <a:ext cx="77996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latin typeface="+mj-lt"/>
              </a:rPr>
              <a:t> Water </a:t>
            </a:r>
            <a:r>
              <a:rPr lang="fr-FR" sz="4000" dirty="0" err="1" smtClean="0">
                <a:latin typeface="+mj-lt"/>
              </a:rPr>
              <a:t>dating</a:t>
            </a:r>
            <a:r>
              <a:rPr lang="fr-FR" sz="4000" dirty="0" smtClean="0">
                <a:latin typeface="+mj-lt"/>
              </a:rPr>
              <a:t> (@</a:t>
            </a:r>
            <a:r>
              <a:rPr lang="fr-FR" sz="4000" dirty="0" err="1" smtClean="0">
                <a:latin typeface="+mj-lt"/>
              </a:rPr>
              <a:t>fr</a:t>
            </a:r>
            <a:r>
              <a:rPr lang="fr-FR" sz="4000" dirty="0" smtClean="0">
                <a:latin typeface="+mj-lt"/>
              </a:rPr>
              <a:t> ‘datation’) </a:t>
            </a:r>
            <a:r>
              <a:rPr lang="fr-FR" sz="4000" dirty="0" err="1" smtClean="0">
                <a:latin typeface="+mj-lt"/>
              </a:rPr>
              <a:t>with</a:t>
            </a:r>
            <a:r>
              <a:rPr lang="fr-FR" sz="4000" dirty="0" smtClean="0">
                <a:latin typeface="+mj-lt"/>
              </a:rPr>
              <a:t> water </a:t>
            </a:r>
            <a:r>
              <a:rPr lang="fr-FR" sz="4000" dirty="0" err="1" smtClean="0">
                <a:latin typeface="+mj-lt"/>
              </a:rPr>
              <a:t>from</a:t>
            </a:r>
            <a:r>
              <a:rPr lang="fr-FR" sz="4000" dirty="0" smtClean="0">
                <a:latin typeface="+mj-lt"/>
              </a:rPr>
              <a:t> the </a:t>
            </a:r>
            <a:r>
              <a:rPr lang="fr-FR" sz="4000" dirty="0" err="1" smtClean="0">
                <a:latin typeface="+mj-lt"/>
              </a:rPr>
              <a:t>pump</a:t>
            </a:r>
            <a:r>
              <a:rPr lang="fr-FR" sz="4000" dirty="0" smtClean="0">
                <a:latin typeface="+mj-lt"/>
              </a:rPr>
              <a:t> test (observation </a:t>
            </a:r>
            <a:r>
              <a:rPr lang="fr-FR" sz="4000" dirty="0" err="1" smtClean="0">
                <a:latin typeface="+mj-lt"/>
              </a:rPr>
              <a:t>well</a:t>
            </a:r>
            <a:r>
              <a:rPr lang="fr-FR" sz="4000" dirty="0" smtClean="0">
                <a:latin typeface="+mj-lt"/>
              </a:rPr>
              <a:t>)</a:t>
            </a:r>
          </a:p>
        </p:txBody>
      </p:sp>
      <p:graphicFrame>
        <p:nvGraphicFramePr>
          <p:cNvPr id="7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8808682"/>
              </p:ext>
            </p:extLst>
          </p:nvPr>
        </p:nvGraphicFramePr>
        <p:xfrm>
          <a:off x="1206500" y="3740577"/>
          <a:ext cx="8198757" cy="5860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0744" y="2302602"/>
            <a:ext cx="9651440" cy="8441598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2192000" y="11144267"/>
            <a:ext cx="7799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 smtClean="0">
                <a:latin typeface="+mj-lt"/>
              </a:rPr>
              <a:t>Isotopic</a:t>
            </a:r>
            <a:r>
              <a:rPr lang="fr-FR" sz="4000" dirty="0" smtClean="0">
                <a:latin typeface="+mj-lt"/>
              </a:rPr>
              <a:t> </a:t>
            </a:r>
            <a:r>
              <a:rPr lang="fr-FR" sz="4000" dirty="0" err="1" smtClean="0">
                <a:latin typeface="+mj-lt"/>
              </a:rPr>
              <a:t>analysis</a:t>
            </a:r>
            <a:endParaRPr lang="fr-FR" sz="40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5283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Structuring data</a:t>
            </a:r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32C7D18-3F37-414C-8AE6-C08CA83CE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2785730"/>
            <a:ext cx="23547614" cy="9718786"/>
          </a:xfrm>
        </p:spPr>
        <p:txBody>
          <a:bodyPr/>
          <a:lstStyle/>
          <a:p>
            <a:r>
              <a:rPr lang="en-US" dirty="0" smtClean="0"/>
              <a:t>Draft Data Model from domain colleagues -&gt; to be ported to an interoperable way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500" y="3905998"/>
            <a:ext cx="16320257" cy="95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423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Structuring data</a:t>
            </a:r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32C7D18-3F37-414C-8AE6-C08CA83CE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2785730"/>
            <a:ext cx="23547614" cy="9718786"/>
          </a:xfrm>
        </p:spPr>
        <p:txBody>
          <a:bodyPr/>
          <a:lstStyle/>
          <a:p>
            <a:r>
              <a:rPr lang="en-US" dirty="0" smtClean="0"/>
              <a:t>Underlying logic</a:t>
            </a:r>
          </a:p>
          <a:p>
            <a:pPr lvl="1"/>
            <a:r>
              <a:rPr lang="en-US" sz="4000" dirty="0" smtClean="0"/>
              <a:t>An observation workflow based on O&amp;M</a:t>
            </a:r>
            <a:endParaRPr lang="en-US" sz="4000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2200730" y="5024873"/>
            <a:ext cx="3707876" cy="964803"/>
          </a:xfrm>
          <a:prstGeom prst="roundRect">
            <a:avLst/>
          </a:prstGeom>
          <a:solidFill>
            <a:schemeClr val="bg1">
              <a:lumMod val="25000"/>
              <a:lumOff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fr-FR" sz="25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Field observation 1: </a:t>
            </a:r>
            <a:r>
              <a:rPr lang="fr-FR" sz="2500" dirty="0" err="1" smtClea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OM_Observation</a:t>
            </a:r>
            <a:endParaRPr kumimoji="0" lang="fr-FR" sz="25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904" y="6798540"/>
            <a:ext cx="3294151" cy="193946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332" y="10995450"/>
            <a:ext cx="4057428" cy="233609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2408" y="10682578"/>
            <a:ext cx="2737522" cy="2395116"/>
          </a:xfrm>
          <a:prstGeom prst="rect">
            <a:avLst/>
          </a:prstGeom>
        </p:spPr>
      </p:pic>
      <p:sp>
        <p:nvSpPr>
          <p:cNvPr id="11" name="Rectangle à coins arrondis 10"/>
          <p:cNvSpPr/>
          <p:nvPr/>
        </p:nvSpPr>
        <p:spPr>
          <a:xfrm>
            <a:off x="15695799" y="8071011"/>
            <a:ext cx="4131285" cy="658336"/>
          </a:xfrm>
          <a:prstGeom prst="round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FlowInterfaceFeature</a:t>
            </a: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4" name="Connecteur droit 13"/>
          <p:cNvCxnSpPr>
            <a:stCxn id="4" idx="2"/>
            <a:endCxn id="5" idx="0"/>
          </p:cNvCxnSpPr>
          <p:nvPr/>
        </p:nvCxnSpPr>
        <p:spPr>
          <a:xfrm flipH="1">
            <a:off x="3704980" y="5989676"/>
            <a:ext cx="349688" cy="808864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Connecteur droit 16"/>
          <p:cNvCxnSpPr>
            <a:stCxn id="37" idx="2"/>
            <a:endCxn id="9" idx="0"/>
          </p:cNvCxnSpPr>
          <p:nvPr/>
        </p:nvCxnSpPr>
        <p:spPr>
          <a:xfrm flipH="1">
            <a:off x="4476046" y="10236391"/>
            <a:ext cx="18613" cy="759059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Connecteur droit 20"/>
          <p:cNvCxnSpPr>
            <a:stCxn id="40" idx="2"/>
            <a:endCxn id="10" idx="0"/>
          </p:cNvCxnSpPr>
          <p:nvPr/>
        </p:nvCxnSpPr>
        <p:spPr>
          <a:xfrm>
            <a:off x="9671169" y="9754131"/>
            <a:ext cx="0" cy="928447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Connecteur droit 23"/>
          <p:cNvCxnSpPr>
            <a:stCxn id="44" idx="2"/>
            <a:endCxn id="11" idx="0"/>
          </p:cNvCxnSpPr>
          <p:nvPr/>
        </p:nvCxnSpPr>
        <p:spPr>
          <a:xfrm>
            <a:off x="17760495" y="6279777"/>
            <a:ext cx="947" cy="1791234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ZoneTexte 29"/>
          <p:cNvSpPr txBox="1"/>
          <p:nvPr/>
        </p:nvSpPr>
        <p:spPr>
          <a:xfrm>
            <a:off x="3814495" y="6457329"/>
            <a:ext cx="85600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spc="0" normalizeH="0" baseline="0" dirty="0" err="1" smtClean="0">
                <a:ln>
                  <a:noFill/>
                </a:ln>
                <a:solidFill>
                  <a:srgbClr val="262626"/>
                </a:solidFill>
                <a:effectLst/>
                <a:uFillTx/>
                <a:latin typeface="Mont Book"/>
                <a:ea typeface="Mont Book"/>
                <a:cs typeface="Mont Book"/>
                <a:sym typeface="Mont Book"/>
              </a:rPr>
              <a:t>result</a:t>
            </a: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262626"/>
              </a:solidFill>
              <a:effectLst/>
              <a:uFillTx/>
              <a:latin typeface="Mont Book"/>
              <a:ea typeface="Mont Book"/>
              <a:cs typeface="Mont Book"/>
              <a:sym typeface="Mont Book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4519220" y="10636027"/>
            <a:ext cx="85600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spc="0" normalizeH="0" baseline="0" dirty="0" err="1" smtClean="0">
                <a:ln>
                  <a:noFill/>
                </a:ln>
                <a:solidFill>
                  <a:srgbClr val="262626"/>
                </a:solidFill>
                <a:effectLst/>
                <a:uFillTx/>
                <a:latin typeface="Mont Book"/>
                <a:ea typeface="Mont Book"/>
                <a:cs typeface="Mont Book"/>
                <a:sym typeface="Mont Book"/>
              </a:rPr>
              <a:t>result</a:t>
            </a: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262626"/>
              </a:solidFill>
              <a:effectLst/>
              <a:uFillTx/>
              <a:latin typeface="Mont Book"/>
              <a:ea typeface="Mont Book"/>
              <a:cs typeface="Mont Book"/>
              <a:sym typeface="Mont Book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9867806" y="10155515"/>
            <a:ext cx="85600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spc="0" normalizeH="0" baseline="0" dirty="0" err="1" smtClean="0">
                <a:ln>
                  <a:noFill/>
                </a:ln>
                <a:solidFill>
                  <a:srgbClr val="262626"/>
                </a:solidFill>
                <a:effectLst/>
                <a:uFillTx/>
                <a:latin typeface="Mont Book"/>
                <a:ea typeface="Mont Book"/>
                <a:cs typeface="Mont Book"/>
                <a:sym typeface="Mont Book"/>
              </a:rPr>
              <a:t>result</a:t>
            </a: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262626"/>
              </a:solidFill>
              <a:effectLst/>
              <a:uFillTx/>
              <a:latin typeface="Mont Book"/>
              <a:ea typeface="Mont Book"/>
              <a:cs typeface="Mont Book"/>
              <a:sym typeface="Mont Book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17849096" y="7233420"/>
            <a:ext cx="85600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spc="0" normalizeH="0" baseline="0" dirty="0" err="1" smtClean="0">
                <a:ln>
                  <a:noFill/>
                </a:ln>
                <a:solidFill>
                  <a:srgbClr val="262626"/>
                </a:solidFill>
                <a:effectLst/>
                <a:uFillTx/>
                <a:latin typeface="Mont Book"/>
                <a:ea typeface="Mont Book"/>
                <a:cs typeface="Mont Book"/>
                <a:sym typeface="Mont Book"/>
              </a:rPr>
              <a:t>result</a:t>
            </a: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262626"/>
              </a:solidFill>
              <a:effectLst/>
              <a:uFillTx/>
              <a:latin typeface="Mont Book"/>
              <a:ea typeface="Mont Book"/>
              <a:cs typeface="Mont Book"/>
              <a:sym typeface="Mont Book"/>
            </a:endParaRPr>
          </a:p>
        </p:txBody>
      </p:sp>
      <p:sp>
        <p:nvSpPr>
          <p:cNvPr id="37" name="Rectangle à coins arrondis 36"/>
          <p:cNvSpPr/>
          <p:nvPr/>
        </p:nvSpPr>
        <p:spPr>
          <a:xfrm>
            <a:off x="2640721" y="9271588"/>
            <a:ext cx="3707876" cy="964803"/>
          </a:xfrm>
          <a:prstGeom prst="roundRect">
            <a:avLst/>
          </a:prstGeom>
          <a:solidFill>
            <a:schemeClr val="bg1">
              <a:lumMod val="25000"/>
              <a:lumOff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kumimoji="0" lang="fr-FR" sz="25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Field observation 2:</a:t>
            </a:r>
            <a:r>
              <a:rPr lang="fr-FR" sz="25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2500" dirty="0" err="1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OM_Observation</a:t>
            </a:r>
            <a:endParaRPr kumimoji="0" lang="fr-FR" sz="25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0" name="Rectangle à coins arrondis 39"/>
          <p:cNvSpPr/>
          <p:nvPr/>
        </p:nvSpPr>
        <p:spPr>
          <a:xfrm>
            <a:off x="7817231" y="8789328"/>
            <a:ext cx="3707876" cy="964803"/>
          </a:xfrm>
          <a:prstGeom prst="roundRect">
            <a:avLst/>
          </a:prstGeom>
          <a:solidFill>
            <a:schemeClr val="bg1">
              <a:lumMod val="25000"/>
              <a:lumOff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kumimoji="0" lang="fr-FR" sz="25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Field observation 3: </a:t>
            </a:r>
            <a:r>
              <a:rPr lang="fr-FR" sz="2500" dirty="0" err="1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OM_Observation</a:t>
            </a:r>
            <a:endParaRPr kumimoji="0" lang="fr-FR" sz="25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4" name="Rectangle à coins arrondis 43"/>
          <p:cNvSpPr/>
          <p:nvPr/>
        </p:nvSpPr>
        <p:spPr>
          <a:xfrm>
            <a:off x="15906557" y="5314974"/>
            <a:ext cx="3707876" cy="964803"/>
          </a:xfrm>
          <a:prstGeom prst="round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kumimoji="0" lang="fr-FR" sz="25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Interpretation</a:t>
            </a:r>
            <a:r>
              <a:rPr kumimoji="0" lang="fr-FR" sz="25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:</a:t>
            </a:r>
            <a:r>
              <a:rPr lang="fr-FR" sz="250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2500" dirty="0" err="1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OM_Observation</a:t>
            </a:r>
            <a:endParaRPr kumimoji="0" lang="fr-FR" sz="25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48" name="Connecteur droit 47"/>
          <p:cNvCxnSpPr>
            <a:stCxn id="44" idx="1"/>
            <a:endCxn id="4" idx="3"/>
          </p:cNvCxnSpPr>
          <p:nvPr/>
        </p:nvCxnSpPr>
        <p:spPr>
          <a:xfrm flipH="1" flipV="1">
            <a:off x="5908606" y="5507275"/>
            <a:ext cx="9997951" cy="290101"/>
          </a:xfrm>
          <a:prstGeom prst="line">
            <a:avLst/>
          </a:prstGeom>
          <a:noFill/>
          <a:ln w="254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Connecteur droit 50"/>
          <p:cNvCxnSpPr>
            <a:endCxn id="37" idx="0"/>
          </p:cNvCxnSpPr>
          <p:nvPr/>
        </p:nvCxnSpPr>
        <p:spPr>
          <a:xfrm flipH="1">
            <a:off x="4494659" y="5895573"/>
            <a:ext cx="11411898" cy="3376015"/>
          </a:xfrm>
          <a:prstGeom prst="line">
            <a:avLst/>
          </a:prstGeom>
          <a:noFill/>
          <a:ln w="254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Connecteur droit 53"/>
          <p:cNvCxnSpPr>
            <a:endCxn id="40" idx="0"/>
          </p:cNvCxnSpPr>
          <p:nvPr/>
        </p:nvCxnSpPr>
        <p:spPr>
          <a:xfrm flipH="1">
            <a:off x="9671169" y="5895573"/>
            <a:ext cx="6235388" cy="2893755"/>
          </a:xfrm>
          <a:prstGeom prst="line">
            <a:avLst/>
          </a:prstGeom>
          <a:noFill/>
          <a:ln w="254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7" name="ZoneTexte 56"/>
          <p:cNvSpPr txBox="1"/>
          <p:nvPr/>
        </p:nvSpPr>
        <p:spPr>
          <a:xfrm>
            <a:off x="13039482" y="5223616"/>
            <a:ext cx="270586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spc="0" normalizeH="0" baseline="0" dirty="0" err="1" smtClean="0">
                <a:ln>
                  <a:noFill/>
                </a:ln>
                <a:solidFill>
                  <a:srgbClr val="262626"/>
                </a:solidFill>
                <a:effectLst/>
                <a:uFillTx/>
                <a:latin typeface="Mont Book"/>
                <a:ea typeface="Mont Book"/>
                <a:cs typeface="Mont Book"/>
                <a:sym typeface="Mont Book"/>
              </a:rPr>
              <a:t>relatedObservation</a:t>
            </a: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262626"/>
              </a:solidFill>
              <a:effectLst/>
              <a:uFillTx/>
              <a:latin typeface="Mont Book"/>
              <a:ea typeface="Mont Book"/>
              <a:cs typeface="Mont Book"/>
              <a:sym typeface="Mont Book"/>
            </a:endParaRPr>
          </a:p>
        </p:txBody>
      </p:sp>
      <p:sp>
        <p:nvSpPr>
          <p:cNvPr id="61" name="Flèche droite 60"/>
          <p:cNvSpPr/>
          <p:nvPr/>
        </p:nvSpPr>
        <p:spPr>
          <a:xfrm>
            <a:off x="7409021" y="5413030"/>
            <a:ext cx="3845169" cy="2160230"/>
          </a:xfrm>
          <a:prstGeom prst="rightArrow">
            <a:avLst/>
          </a:prstGeom>
          <a:solidFill>
            <a:schemeClr val="tx1">
              <a:lumMod val="10000"/>
              <a:lumOff val="9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Observation workflow</a:t>
            </a: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54348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Structuring data</a:t>
            </a:r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32C7D18-3F37-414C-8AE6-C08CA83CE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2785730"/>
            <a:ext cx="23547614" cy="9718786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Enriching this</a:t>
            </a:r>
          </a:p>
          <a:p>
            <a:pPr marL="0" indent="0">
              <a:buNone/>
            </a:pPr>
            <a:r>
              <a:rPr lang="en-US" sz="4000" dirty="0" smtClean="0"/>
              <a:t>with pre-existing patterns</a:t>
            </a:r>
          </a:p>
          <a:p>
            <a:pPr marL="0" indent="0">
              <a:buNone/>
            </a:pPr>
            <a:r>
              <a:rPr lang="en-US" sz="4000" dirty="0" smtClean="0"/>
              <a:t>Ex : GroundWaterML2</a:t>
            </a:r>
          </a:p>
          <a:p>
            <a:pPr marL="0" indent="0">
              <a:buNone/>
            </a:pPr>
            <a:r>
              <a:rPr lang="en-US" sz="4000" dirty="0" err="1"/>
              <a:t>GW_AquiferTest</a:t>
            </a:r>
            <a:r>
              <a:rPr lang="en-US" sz="4000" dirty="0"/>
              <a:t> (O&amp;M profile)</a:t>
            </a:r>
            <a:endParaRPr lang="en-US" sz="4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972" y="148318"/>
            <a:ext cx="14358257" cy="1368385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0605790" y="12991424"/>
            <a:ext cx="285752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spc="0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Mont Book"/>
                <a:ea typeface="Mont Book"/>
                <a:cs typeface="Mont Book"/>
                <a:sym typeface="Mont Book"/>
              </a:rPr>
              <a:t>I’m</a:t>
            </a:r>
            <a:r>
              <a:rPr kumimoji="0" lang="fr-FR" sz="2400" b="0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Mont Book"/>
                <a:ea typeface="Mont Book"/>
                <a:cs typeface="Mont Book"/>
                <a:sym typeface="Mont Book"/>
              </a:rPr>
              <a:t> a </a:t>
            </a:r>
            <a:r>
              <a:rPr kumimoji="0" lang="fr-FR" sz="2400" b="0" i="0" u="none" strike="noStrike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Mont Book"/>
                <a:ea typeface="Mont Book"/>
                <a:cs typeface="Mont Book"/>
                <a:sym typeface="Mont Book"/>
              </a:rPr>
              <a:t>draft</a:t>
            </a:r>
            <a:r>
              <a:rPr kumimoji="0" lang="fr-FR" sz="2400" b="0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Mont Book"/>
                <a:ea typeface="Mont Book"/>
                <a:cs typeface="Mont Book"/>
                <a:sym typeface="Mont Book"/>
              </a:rPr>
              <a:t> model</a:t>
            </a: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Mont Book"/>
              <a:ea typeface="Mont Book"/>
              <a:cs typeface="Mont Book"/>
              <a:sym typeface="Mont Book"/>
            </a:endParaRPr>
          </a:p>
        </p:txBody>
      </p:sp>
      <p:sp>
        <p:nvSpPr>
          <p:cNvPr id="7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9" name="Image 8" descr="C:\Users\grellets\AppData\Local\Microsoft\Windows\INetCache\Content.MSO\DA075092.tm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88" y="6482443"/>
            <a:ext cx="9334440" cy="734972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/>
          <p:cNvSpPr txBox="1"/>
          <p:nvPr/>
        </p:nvSpPr>
        <p:spPr>
          <a:xfrm>
            <a:off x="460375" y="12932382"/>
            <a:ext cx="285752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 smtClean="0">
                <a:solidFill>
                  <a:schemeClr val="tx1"/>
                </a:solidFill>
              </a:rPr>
              <a:t>GWML2 </a:t>
            </a:r>
            <a:r>
              <a:rPr lang="fr-FR" dirty="0" err="1" smtClean="0">
                <a:solidFill>
                  <a:schemeClr val="tx1"/>
                </a:solidFill>
              </a:rPr>
              <a:t>Aquifer</a:t>
            </a:r>
            <a:r>
              <a:rPr lang="fr-FR" dirty="0" smtClean="0">
                <a:solidFill>
                  <a:schemeClr val="tx1"/>
                </a:solidFill>
              </a:rPr>
              <a:t> test</a:t>
            </a: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Mont Book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794815" y="12806758"/>
            <a:ext cx="285752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 smtClean="0">
                <a:solidFill>
                  <a:schemeClr val="tx1"/>
                </a:solidFill>
              </a:rPr>
              <a:t>Flow Interface </a:t>
            </a:r>
            <a:r>
              <a:rPr lang="fr-FR" dirty="0" err="1" smtClean="0">
                <a:solidFill>
                  <a:schemeClr val="tx1"/>
                </a:solidFill>
              </a:rPr>
              <a:t>Feature</a:t>
            </a:r>
            <a:r>
              <a:rPr lang="fr-FR" dirty="0" smtClean="0">
                <a:solidFill>
                  <a:schemeClr val="tx1"/>
                </a:solidFill>
              </a:rPr>
              <a:t> model</a:t>
            </a: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Mont Book"/>
            </a:endParaRPr>
          </a:p>
        </p:txBody>
      </p:sp>
    </p:spTree>
    <p:extLst>
      <p:ext uri="{BB962C8B-B14F-4D97-AF65-F5344CB8AC3E}">
        <p14:creationId xmlns:p14="http://schemas.microsoft.com/office/powerpoint/2010/main" val="3539730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Structuring data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99"/>
          <a:stretch/>
        </p:blipFill>
        <p:spPr>
          <a:xfrm>
            <a:off x="1937656" y="3691656"/>
            <a:ext cx="21125005" cy="958347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171670" y="12668621"/>
            <a:ext cx="285752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spc="0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Mont Book"/>
                <a:ea typeface="Mont Book"/>
                <a:cs typeface="Mont Book"/>
                <a:sym typeface="Mont Book"/>
              </a:rPr>
              <a:t>I’m</a:t>
            </a:r>
            <a:r>
              <a:rPr kumimoji="0" lang="fr-FR" sz="2400" b="0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Mont Book"/>
                <a:ea typeface="Mont Book"/>
                <a:cs typeface="Mont Book"/>
                <a:sym typeface="Mont Book"/>
              </a:rPr>
              <a:t> a </a:t>
            </a:r>
            <a:r>
              <a:rPr kumimoji="0" lang="fr-FR" sz="2400" b="0" i="0" u="none" strike="noStrike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Mont Book"/>
                <a:ea typeface="Mont Book"/>
                <a:cs typeface="Mont Book"/>
                <a:sym typeface="Mont Book"/>
              </a:rPr>
              <a:t>draft</a:t>
            </a:r>
            <a:r>
              <a:rPr kumimoji="0" lang="fr-FR" sz="2400" b="0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Mont Book"/>
                <a:ea typeface="Mont Book"/>
                <a:cs typeface="Mont Book"/>
                <a:sym typeface="Mont Book"/>
              </a:rPr>
              <a:t> model</a:t>
            </a: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Mont Book"/>
              <a:ea typeface="Mont Book"/>
              <a:cs typeface="Mont Book"/>
              <a:sym typeface="Mont Book"/>
            </a:endParaRPr>
          </a:p>
        </p:txBody>
      </p:sp>
      <p:sp>
        <p:nvSpPr>
          <p:cNvPr id="7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74849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Structuring data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" t="47124" r="1252" b="1804"/>
          <a:stretch/>
        </p:blipFill>
        <p:spPr>
          <a:xfrm>
            <a:off x="-1907932" y="2626892"/>
            <a:ext cx="18297193" cy="935627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60375" y="9664579"/>
            <a:ext cx="3384794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spc="0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Mont Book"/>
                <a:ea typeface="Mont Book"/>
                <a:cs typeface="Mont Book"/>
                <a:sym typeface="Mont Book"/>
              </a:rPr>
              <a:t>I’m</a:t>
            </a:r>
            <a:r>
              <a:rPr kumimoji="0" lang="fr-FR" sz="2400" b="0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Mont Book"/>
                <a:ea typeface="Mont Book"/>
                <a:cs typeface="Mont Book"/>
                <a:sym typeface="Mont Book"/>
              </a:rPr>
              <a:t> a </a:t>
            </a:r>
            <a:r>
              <a:rPr kumimoji="0" lang="fr-FR" sz="2400" b="0" i="0" u="none" strike="noStrike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Mont Book"/>
                <a:ea typeface="Mont Book"/>
                <a:cs typeface="Mont Book"/>
                <a:sym typeface="Mont Book"/>
              </a:rPr>
              <a:t>draft</a:t>
            </a:r>
            <a:r>
              <a:rPr kumimoji="0" lang="fr-FR" sz="2400" b="0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Mont Book"/>
                <a:ea typeface="Mont Book"/>
                <a:cs typeface="Mont Book"/>
                <a:sym typeface="Mont Book"/>
              </a:rPr>
              <a:t> model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baseline="0" dirty="0" smtClean="0">
                <a:solidFill>
                  <a:srgbClr val="FF0000"/>
                </a:solidFill>
              </a:rPr>
              <a:t>(ex : </a:t>
            </a:r>
            <a:r>
              <a:rPr lang="fr-FR" baseline="0" dirty="0" err="1" smtClean="0">
                <a:solidFill>
                  <a:srgbClr val="FF0000"/>
                </a:solidFill>
              </a:rPr>
              <a:t>chararacteristics</a:t>
            </a:r>
            <a:r>
              <a:rPr lang="fr-FR" baseline="0" dirty="0" smtClean="0">
                <a:solidFill>
                  <a:srgbClr val="FF0000"/>
                </a:solidFill>
              </a:rPr>
              <a:t> </a:t>
            </a:r>
            <a:r>
              <a:rPr lang="fr-FR" baseline="0" dirty="0" err="1" smtClean="0">
                <a:solidFill>
                  <a:srgbClr val="FF0000"/>
                </a:solidFill>
              </a:rPr>
              <a:t>will</a:t>
            </a:r>
            <a:r>
              <a:rPr lang="fr-FR" baseline="0" dirty="0" smtClean="0">
                <a:solidFill>
                  <a:srgbClr val="FF0000"/>
                </a:solidFill>
              </a:rPr>
              <a:t> </a:t>
            </a:r>
            <a:r>
              <a:rPr lang="fr-FR" baseline="0" dirty="0" err="1" smtClean="0">
                <a:solidFill>
                  <a:srgbClr val="FF0000"/>
                </a:solidFill>
              </a:rPr>
              <a:t>be</a:t>
            </a:r>
            <a:r>
              <a:rPr lang="fr-FR" baseline="0" dirty="0" smtClean="0">
                <a:solidFill>
                  <a:srgbClr val="FF0000"/>
                </a:solidFill>
              </a:rPr>
              <a:t> </a:t>
            </a:r>
            <a:r>
              <a:rPr lang="fr-FR" baseline="0" dirty="0" err="1" smtClean="0">
                <a:solidFill>
                  <a:srgbClr val="FF0000"/>
                </a:solidFill>
              </a:rPr>
              <a:t>adjusted</a:t>
            </a:r>
            <a:r>
              <a:rPr lang="fr-FR" baseline="0" dirty="0" smtClean="0">
                <a:solidFill>
                  <a:srgbClr val="FF0000"/>
                </a:solidFill>
              </a:rPr>
              <a:t>, </a:t>
            </a:r>
            <a:r>
              <a:rPr lang="fr-FR" baseline="0" dirty="0" err="1" smtClean="0">
                <a:solidFill>
                  <a:srgbClr val="FF0000"/>
                </a:solidFill>
              </a:rPr>
              <a:t>FlowInterfaceFeature</a:t>
            </a:r>
            <a:r>
              <a:rPr lang="fr-FR" baseline="0" dirty="0" smtClean="0">
                <a:solidFill>
                  <a:srgbClr val="FF0000"/>
                </a:solidFill>
              </a:rPr>
              <a:t> </a:t>
            </a:r>
            <a:r>
              <a:rPr lang="fr-FR" baseline="0" dirty="0" err="1" smtClean="0">
                <a:solidFill>
                  <a:srgbClr val="FF0000"/>
                </a:solidFill>
              </a:rPr>
              <a:t>will</a:t>
            </a:r>
            <a:r>
              <a:rPr lang="fr-FR" baseline="0" dirty="0" smtClean="0">
                <a:solidFill>
                  <a:srgbClr val="FF0000"/>
                </a:solidFill>
              </a:rPr>
              <a:t> point back to </a:t>
            </a:r>
            <a:r>
              <a:rPr lang="fr-FR" baseline="0" dirty="0" err="1" smtClean="0">
                <a:solidFill>
                  <a:srgbClr val="FF0000"/>
                </a:solidFill>
              </a:rPr>
              <a:t>its</a:t>
            </a:r>
            <a:r>
              <a:rPr lang="fr-FR" baseline="0" dirty="0" smtClean="0">
                <a:solidFill>
                  <a:srgbClr val="FF0000"/>
                </a:solidFill>
              </a:rPr>
              <a:t> parent ‘Observation’)</a:t>
            </a: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Mont Book"/>
              <a:ea typeface="Mont Book"/>
              <a:cs typeface="Mont Book"/>
              <a:sym typeface="Mont Book"/>
            </a:endParaRPr>
          </a:p>
        </p:txBody>
      </p:sp>
      <p:sp>
        <p:nvSpPr>
          <p:cNvPr id="7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12" name="Image 11" descr="C:\Users\grellets\AppData\Local\Microsoft\Windows\INetCache\Content.MSO\4DD20E70.tm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3519" y="7800562"/>
            <a:ext cx="7153981" cy="396522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32C7D18-3F37-414C-8AE6-C08CA83CE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31748" y="11765783"/>
            <a:ext cx="23547614" cy="97187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err="1" smtClean="0"/>
              <a:t>FlowInterfaceFeature</a:t>
            </a:r>
            <a:r>
              <a:rPr lang="en-US" sz="3000" dirty="0" smtClean="0"/>
              <a:t> comes from here </a:t>
            </a:r>
          </a:p>
          <a:p>
            <a:pPr marL="0" indent="0">
              <a:buNone/>
            </a:pPr>
            <a:r>
              <a:rPr lang="en-US" sz="3000" dirty="0" smtClean="0"/>
              <a:t>(GWML2 Flow package)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6656167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2C7D18-3F37-414C-8AE6-C08CA83CE4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Finalizing model </a:t>
            </a:r>
          </a:p>
          <a:p>
            <a:endParaRPr lang="en-US" dirty="0"/>
          </a:p>
          <a:p>
            <a:r>
              <a:rPr lang="en-US" dirty="0" smtClean="0"/>
              <a:t>Logical Model -&gt; Physical model + data-from CENARI-O project &gt; APIs</a:t>
            </a:r>
          </a:p>
          <a:p>
            <a:endParaRPr lang="en-US" dirty="0"/>
          </a:p>
          <a:p>
            <a:r>
              <a:rPr lang="en-US" dirty="0" smtClean="0"/>
              <a:t>Discussion with </a:t>
            </a:r>
            <a:r>
              <a:rPr lang="en-US" dirty="0" err="1" smtClean="0"/>
              <a:t>HY_Features</a:t>
            </a:r>
            <a:r>
              <a:rPr lang="en-US" dirty="0" smtClean="0"/>
              <a:t> &amp; GWML2 group how this fits in the current puzzle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4303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sigescen.brgm.fr/IMG/jpg/source_du_loiret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2123120"/>
            <a:ext cx="16975015" cy="113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A86A05-703D-084C-8F05-D8CF6C3C1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and thanks to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23999" y="10618695"/>
            <a:ext cx="81661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400" dirty="0">
                <a:solidFill>
                  <a:srgbClr val="FFFFFF"/>
                </a:solidFill>
                <a:latin typeface="+mj-lt"/>
              </a:rPr>
              <a:t>s.grellet@brgm.fr</a:t>
            </a:r>
          </a:p>
          <a:p>
            <a:pPr algn="l"/>
            <a:r>
              <a:rPr lang="en-US" sz="3400" dirty="0" smtClean="0">
                <a:solidFill>
                  <a:srgbClr val="FFFFFF"/>
                </a:solidFill>
                <a:latin typeface="+mj-lt"/>
              </a:rPr>
              <a:t>fl.millet@brgm.fr</a:t>
            </a:r>
          </a:p>
          <a:p>
            <a:pPr algn="l"/>
            <a:r>
              <a:rPr lang="en-US" sz="3400" dirty="0" smtClean="0">
                <a:solidFill>
                  <a:srgbClr val="FFFFFF"/>
                </a:solidFill>
                <a:latin typeface="+mj-lt"/>
              </a:rPr>
              <a:t>c.auterives@brgm.fr</a:t>
            </a:r>
          </a:p>
          <a:p>
            <a:pPr algn="l"/>
            <a:r>
              <a:rPr lang="en-US" sz="3400" dirty="0" smtClean="0">
                <a:solidFill>
                  <a:srgbClr val="FFFFFF"/>
                </a:solidFill>
                <a:latin typeface="+mj-lt"/>
              </a:rPr>
              <a:t>a.brugeron@brgm.fr</a:t>
            </a:r>
            <a:endParaRPr lang="en-US" sz="34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05CF631-5056-4EE2-9C17-7FE842B83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6122" y="12184363"/>
            <a:ext cx="2616333" cy="114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056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Hot-air balloons viewed from below against a blue sky" descr="Hot-air balloons viewed from below against a blue sky"/>
          <p:cNvPicPr>
            <a:picLocks noGrp="1" noChangeAspect="1"/>
          </p:cNvPicPr>
          <p:nvPr>
            <p:ph type="pic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1198" y="1270000"/>
            <a:ext cx="9344152" cy="10780776"/>
          </a:xfrm>
          <a:prstGeom prst="rect">
            <a:avLst/>
          </a:prstGeom>
        </p:spPr>
      </p:pic>
      <p:sp>
        <p:nvSpPr>
          <p:cNvPr id="331" name="Thank You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Thank You</a:t>
            </a:r>
          </a:p>
        </p:txBody>
      </p:sp>
      <p:sp>
        <p:nvSpPr>
          <p:cNvPr id="332" name="Community"/>
          <p:cNvSpPr txBox="1"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dirty="0"/>
              <a:t>Community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2C7D18-3F37-414C-8AE6-C08CA83CE4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Having a better knowledge of surface-ground water relations</a:t>
            </a:r>
          </a:p>
          <a:p>
            <a:endParaRPr lang="en-US" dirty="0"/>
          </a:p>
          <a:p>
            <a:r>
              <a:rPr lang="en-US" dirty="0" smtClean="0"/>
              <a:t>Through many local studies on the field</a:t>
            </a:r>
          </a:p>
          <a:p>
            <a:endParaRPr lang="en-US" dirty="0"/>
          </a:p>
          <a:p>
            <a:r>
              <a:rPr lang="en-US" dirty="0" smtClean="0"/>
              <a:t>Involving a wide diversity of technics</a:t>
            </a:r>
          </a:p>
          <a:p>
            <a:endParaRPr lang="en-US" dirty="0"/>
          </a:p>
          <a:p>
            <a:r>
              <a:rPr lang="en-US" dirty="0" smtClean="0"/>
              <a:t>Leading to interpretation and identification of Flow Interface Features between both water compartment </a:t>
            </a:r>
          </a:p>
          <a:p>
            <a:endParaRPr lang="en-US" dirty="0"/>
          </a:p>
          <a:p>
            <a:r>
              <a:rPr lang="en-US" dirty="0" smtClean="0"/>
              <a:t>So far, no interoperable approach agreed on to share this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2163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example</a:t>
            </a:r>
            <a:endParaRPr lang="en-US" dirty="0"/>
          </a:p>
        </p:txBody>
      </p:sp>
      <p:pic>
        <p:nvPicPr>
          <p:cNvPr id="10" name="Imag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772" y="4702549"/>
            <a:ext cx="16469220" cy="777020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0581" y="4475570"/>
            <a:ext cx="4173425" cy="63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9817" y="11257162"/>
            <a:ext cx="2704232" cy="24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32C7D18-3F37-414C-8AE6-C08CA83CE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2785730"/>
            <a:ext cx="21971000" cy="9718786"/>
          </a:xfrm>
        </p:spPr>
        <p:txBody>
          <a:bodyPr/>
          <a:lstStyle/>
          <a:p>
            <a:r>
              <a:rPr lang="en-US" dirty="0" smtClean="0"/>
              <a:t>The CENARI-O project : understanding river &lt;-&gt; aquifer relations on the Loire river near Orléans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3959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example – observation methods</a:t>
            </a:r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32C7D18-3F37-414C-8AE6-C08CA83CE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2785730"/>
            <a:ext cx="21971000" cy="9718786"/>
          </a:xfrm>
        </p:spPr>
        <p:txBody>
          <a:bodyPr/>
          <a:lstStyle/>
          <a:p>
            <a:r>
              <a:rPr lang="en-US" dirty="0" smtClean="0"/>
              <a:t>Remote sensing – identify exchange areas</a:t>
            </a:r>
          </a:p>
        </p:txBody>
      </p:sp>
      <p:pic>
        <p:nvPicPr>
          <p:cNvPr id="7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592" y="3923382"/>
            <a:ext cx="11630522" cy="822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5127131" y="3923381"/>
            <a:ext cx="78798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latin typeface="+mj-lt"/>
              </a:rPr>
              <a:t>LIDAR</a:t>
            </a:r>
            <a:endParaRPr lang="fr-FR" sz="4000" dirty="0">
              <a:latin typeface="+mj-lt"/>
            </a:endParaRPr>
          </a:p>
          <a:p>
            <a:r>
              <a:rPr lang="fr-FR" sz="4000" dirty="0" smtClean="0">
                <a:latin typeface="+mj-lt"/>
              </a:rPr>
              <a:t>Fine grain </a:t>
            </a:r>
            <a:r>
              <a:rPr lang="fr-FR" sz="4000" dirty="0" err="1" smtClean="0">
                <a:latin typeface="+mj-lt"/>
              </a:rPr>
              <a:t>Topography</a:t>
            </a:r>
            <a:r>
              <a:rPr lang="fr-FR" sz="4000" dirty="0" smtClean="0">
                <a:latin typeface="+mj-lt"/>
              </a:rPr>
              <a:t> data </a:t>
            </a:r>
          </a:p>
          <a:p>
            <a:endParaRPr lang="fr-FR" sz="4000" dirty="0">
              <a:latin typeface="+mj-lt"/>
            </a:endParaRPr>
          </a:p>
          <a:p>
            <a:endParaRPr lang="fr-FR" sz="4000" dirty="0" smtClean="0">
              <a:latin typeface="+mj-lt"/>
            </a:endParaRPr>
          </a:p>
          <a:p>
            <a:r>
              <a:rPr lang="fr-FR" sz="4000" dirty="0" err="1" smtClean="0">
                <a:latin typeface="+mj-lt"/>
              </a:rPr>
              <a:t>Here</a:t>
            </a:r>
            <a:r>
              <a:rPr lang="fr-FR" sz="4000" dirty="0" smtClean="0">
                <a:latin typeface="+mj-lt"/>
              </a:rPr>
              <a:t> : Loire </a:t>
            </a:r>
            <a:r>
              <a:rPr lang="fr-FR" sz="4000" dirty="0" err="1" smtClean="0">
                <a:latin typeface="+mj-lt"/>
              </a:rPr>
              <a:t>riverbed</a:t>
            </a:r>
            <a:r>
              <a:rPr lang="fr-FR" sz="4000" dirty="0" smtClean="0">
                <a:latin typeface="+mj-lt"/>
              </a:rPr>
              <a:t> </a:t>
            </a:r>
            <a:r>
              <a:rPr lang="fr-FR" sz="4000" dirty="0" err="1" smtClean="0">
                <a:latin typeface="+mj-lt"/>
              </a:rPr>
              <a:t>near</a:t>
            </a:r>
            <a:r>
              <a:rPr lang="fr-FR" sz="4000" dirty="0" smtClean="0">
                <a:latin typeface="+mj-lt"/>
              </a:rPr>
              <a:t> Jargeau =&gt; </a:t>
            </a:r>
            <a:r>
              <a:rPr lang="fr-FR" sz="4000" dirty="0" err="1" smtClean="0">
                <a:latin typeface="+mj-lt"/>
              </a:rPr>
              <a:t>identify</a:t>
            </a:r>
            <a:r>
              <a:rPr lang="fr-FR" sz="4000" dirty="0" smtClean="0">
                <a:latin typeface="+mj-lt"/>
              </a:rPr>
              <a:t> « </a:t>
            </a:r>
            <a:r>
              <a:rPr lang="fr-FR" sz="4000" dirty="0" err="1" smtClean="0">
                <a:latin typeface="+mj-lt"/>
              </a:rPr>
              <a:t>hollow</a:t>
            </a:r>
            <a:r>
              <a:rPr lang="fr-FR" sz="4000" dirty="0" smtClean="0">
                <a:latin typeface="+mj-lt"/>
              </a:rPr>
              <a:t> » zone -&gt; water </a:t>
            </a:r>
            <a:r>
              <a:rPr lang="fr-FR" sz="4000" dirty="0" err="1" smtClean="0">
                <a:latin typeface="+mj-lt"/>
              </a:rPr>
              <a:t>loss</a:t>
            </a:r>
            <a:r>
              <a:rPr lang="fr-FR" sz="4000" dirty="0" smtClean="0">
                <a:latin typeface="+mj-lt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6383938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example – observation methods</a:t>
            </a:r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32C7D18-3F37-414C-8AE6-C08CA83CE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2785730"/>
            <a:ext cx="21971000" cy="9718786"/>
          </a:xfrm>
        </p:spPr>
        <p:txBody>
          <a:bodyPr/>
          <a:lstStyle/>
          <a:p>
            <a:r>
              <a:rPr lang="en-US" dirty="0" smtClean="0"/>
              <a:t>Remote sensing</a:t>
            </a:r>
            <a:r>
              <a:rPr lang="en-US" dirty="0"/>
              <a:t> – identify exchange areas</a:t>
            </a:r>
            <a:endParaRPr lang="en-US" dirty="0" smtClean="0"/>
          </a:p>
        </p:txBody>
      </p:sp>
      <p:sp>
        <p:nvSpPr>
          <p:cNvPr id="8" name="ZoneTexte 7"/>
          <p:cNvSpPr txBox="1"/>
          <p:nvPr/>
        </p:nvSpPr>
        <p:spPr>
          <a:xfrm>
            <a:off x="-220480" y="12150573"/>
            <a:ext cx="7879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 smtClean="0">
                <a:latin typeface="+mj-lt"/>
              </a:rPr>
              <a:t>Catarob</a:t>
            </a:r>
            <a:r>
              <a:rPr lang="fr-FR" sz="4000" dirty="0" smtClean="0">
                <a:latin typeface="+mj-lt"/>
              </a:rPr>
              <a:t> drone</a:t>
            </a:r>
            <a:endParaRPr lang="fr-FR" sz="4000" dirty="0" smtClean="0">
              <a:latin typeface="+mj-l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r="20891"/>
          <a:stretch/>
        </p:blipFill>
        <p:spPr>
          <a:xfrm>
            <a:off x="1791562" y="3923381"/>
            <a:ext cx="11516223" cy="822960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5279531" y="4075781"/>
            <a:ext cx="787982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latin typeface="+mj-lt"/>
              </a:rPr>
              <a:t>Topo-</a:t>
            </a:r>
            <a:r>
              <a:rPr lang="fr-FR" sz="4000" dirty="0" err="1" smtClean="0">
                <a:latin typeface="+mj-lt"/>
              </a:rPr>
              <a:t>bathymetry</a:t>
            </a:r>
            <a:r>
              <a:rPr lang="fr-FR" sz="4000" dirty="0" smtClean="0">
                <a:latin typeface="+mj-lt"/>
              </a:rPr>
              <a:t> of the Loiret (a @</a:t>
            </a:r>
            <a:r>
              <a:rPr lang="fr-FR" sz="4000" dirty="0" err="1" smtClean="0">
                <a:latin typeface="+mj-lt"/>
              </a:rPr>
              <a:t>fr</a:t>
            </a:r>
            <a:r>
              <a:rPr lang="fr-FR" sz="4000" dirty="0" smtClean="0">
                <a:latin typeface="+mj-lt"/>
              </a:rPr>
              <a:t> ‘résurgence’ ? @</a:t>
            </a:r>
            <a:r>
              <a:rPr lang="fr-FR" sz="4000" dirty="0" err="1" smtClean="0">
                <a:latin typeface="+mj-lt"/>
              </a:rPr>
              <a:t>en’upwelling</a:t>
            </a:r>
            <a:r>
              <a:rPr lang="fr-FR" sz="4000" dirty="0" smtClean="0">
                <a:latin typeface="+mj-lt"/>
              </a:rPr>
              <a:t>’ of the Loire river)</a:t>
            </a:r>
          </a:p>
          <a:p>
            <a:endParaRPr lang="fr-FR" sz="4000" dirty="0" smtClean="0">
              <a:latin typeface="+mj-lt"/>
            </a:endParaRPr>
          </a:p>
          <a:p>
            <a:r>
              <a:rPr lang="fr-FR" sz="4000" dirty="0" err="1" smtClean="0">
                <a:latin typeface="+mj-lt"/>
              </a:rPr>
              <a:t>Identify</a:t>
            </a:r>
            <a:r>
              <a:rPr lang="fr-FR" sz="4000" dirty="0" smtClean="0">
                <a:latin typeface="+mj-lt"/>
              </a:rPr>
              <a:t> water exchange areas</a:t>
            </a:r>
          </a:p>
          <a:p>
            <a:endParaRPr lang="fr-FR" sz="4000" dirty="0" smtClean="0">
              <a:latin typeface="+mj-lt"/>
            </a:endParaRPr>
          </a:p>
          <a:p>
            <a:r>
              <a:rPr lang="fr-FR" sz="4000" dirty="0" err="1" smtClean="0">
                <a:latin typeface="+mj-lt"/>
              </a:rPr>
              <a:t>Coupling</a:t>
            </a:r>
            <a:r>
              <a:rPr lang="fr-FR" sz="4000" dirty="0" smtClean="0">
                <a:latin typeface="+mj-lt"/>
              </a:rPr>
              <a:t> </a:t>
            </a:r>
            <a:r>
              <a:rPr lang="fr-FR" sz="4000" dirty="0" err="1" smtClean="0">
                <a:latin typeface="+mj-lt"/>
              </a:rPr>
              <a:t>conductivity</a:t>
            </a:r>
            <a:r>
              <a:rPr lang="fr-FR" sz="4000" dirty="0" smtClean="0">
                <a:latin typeface="+mj-lt"/>
              </a:rPr>
              <a:t> and </a:t>
            </a:r>
            <a:r>
              <a:rPr lang="fr-FR" sz="4000" dirty="0" err="1" smtClean="0">
                <a:latin typeface="+mj-lt"/>
              </a:rPr>
              <a:t>temperature</a:t>
            </a:r>
            <a:r>
              <a:rPr lang="fr-FR" sz="4000" dirty="0" smtClean="0">
                <a:latin typeface="+mj-lt"/>
              </a:rPr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21378389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example – observation methods</a:t>
            </a:r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32C7D18-3F37-414C-8AE6-C08CA83CE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2785730"/>
            <a:ext cx="21971000" cy="9718786"/>
          </a:xfrm>
        </p:spPr>
        <p:txBody>
          <a:bodyPr/>
          <a:lstStyle/>
          <a:p>
            <a:r>
              <a:rPr lang="en-US" dirty="0" smtClean="0"/>
              <a:t>Pump test and tracing</a:t>
            </a:r>
          </a:p>
        </p:txBody>
      </p:sp>
      <p:sp>
        <p:nvSpPr>
          <p:cNvPr id="7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17901558" y="9434196"/>
            <a:ext cx="2743200" cy="365125"/>
          </a:xfrm>
          <a:prstGeom prst="rect">
            <a:avLst/>
          </a:prstGeom>
        </p:spPr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6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/>
          <a:srcRect t="21567"/>
          <a:stretch/>
        </p:blipFill>
        <p:spPr>
          <a:xfrm>
            <a:off x="14485516" y="4187859"/>
            <a:ext cx="9278998" cy="6514854"/>
          </a:xfrm>
          <a:prstGeom prst="rect">
            <a:avLst/>
          </a:prstGeom>
        </p:spPr>
      </p:pic>
      <p:pic>
        <p:nvPicPr>
          <p:cNvPr id="21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384" y="10204124"/>
            <a:ext cx="4210995" cy="31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21733329" y="7445286"/>
            <a:ext cx="190819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Loiret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3660022" y="7724030"/>
            <a:ext cx="67730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Puits </a:t>
            </a:r>
            <a:r>
              <a:rPr lang="fr-FR" sz="4000" dirty="0" err="1"/>
              <a:t>Liger</a:t>
            </a:r>
            <a:r>
              <a:rPr lang="fr-FR" sz="4000" dirty="0"/>
              <a:t> </a:t>
            </a:r>
            <a:r>
              <a:rPr lang="fr-FR" sz="4000" dirty="0" smtClean="0"/>
              <a:t>(observation </a:t>
            </a:r>
            <a:r>
              <a:rPr lang="fr-FR" sz="4000" dirty="0" err="1" smtClean="0"/>
              <a:t>well</a:t>
            </a:r>
            <a:r>
              <a:rPr lang="fr-FR" sz="4000" dirty="0" smtClean="0"/>
              <a:t>)</a:t>
            </a:r>
            <a:endParaRPr lang="fr-FR" sz="40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931417" y="10728472"/>
            <a:ext cx="40895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Puits De Koninck</a:t>
            </a:r>
          </a:p>
          <a:p>
            <a:r>
              <a:rPr lang="fr-FR" sz="4000" dirty="0"/>
              <a:t>(</a:t>
            </a:r>
            <a:r>
              <a:rPr lang="fr-FR" sz="4000" dirty="0" smtClean="0"/>
              <a:t>injection </a:t>
            </a:r>
            <a:r>
              <a:rPr lang="fr-FR" sz="4000" dirty="0" err="1" smtClean="0"/>
              <a:t>well</a:t>
            </a:r>
            <a:r>
              <a:rPr lang="fr-FR" sz="4000" dirty="0" smtClean="0"/>
              <a:t>)</a:t>
            </a:r>
            <a:endParaRPr lang="fr-FR" sz="4000" dirty="0"/>
          </a:p>
        </p:txBody>
      </p:sp>
      <p:cxnSp>
        <p:nvCxnSpPr>
          <p:cNvPr id="25" name="Connecteur droit avec flèche 24"/>
          <p:cNvCxnSpPr/>
          <p:nvPr/>
        </p:nvCxnSpPr>
        <p:spPr>
          <a:xfrm flipV="1">
            <a:off x="10399533" y="5617178"/>
            <a:ext cx="8725482" cy="29434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V="1">
            <a:off x="11492522" y="6172201"/>
            <a:ext cx="8018272" cy="49305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8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47" y="4380580"/>
            <a:ext cx="5274295" cy="2706019"/>
          </a:xfrm>
          <a:prstGeom prst="rect">
            <a:avLst/>
          </a:prstGeom>
        </p:spPr>
      </p:pic>
      <p:pic>
        <p:nvPicPr>
          <p:cNvPr id="29" name="Picture 2" descr="C:\@Illustrator\TK\Bloc_poreux\bloc_poreux_pompa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046" y="4243388"/>
            <a:ext cx="5553039" cy="284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Virage 29"/>
          <p:cNvSpPr/>
          <p:nvPr/>
        </p:nvSpPr>
        <p:spPr>
          <a:xfrm>
            <a:off x="11375565" y="3485118"/>
            <a:ext cx="604820" cy="585219"/>
          </a:xfrm>
          <a:prstGeom prst="ben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9906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example – observation methods</a:t>
            </a:r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32C7D18-3F37-414C-8AE6-C08CA83CE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2785730"/>
            <a:ext cx="21971000" cy="9718786"/>
          </a:xfrm>
        </p:spPr>
        <p:txBody>
          <a:bodyPr/>
          <a:lstStyle/>
          <a:p>
            <a:r>
              <a:rPr lang="en-US" dirty="0" smtClean="0"/>
              <a:t>Pump test and tracing</a:t>
            </a:r>
          </a:p>
        </p:txBody>
      </p:sp>
      <p:sp>
        <p:nvSpPr>
          <p:cNvPr id="7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14693417" y="9533947"/>
            <a:ext cx="2743200" cy="365125"/>
          </a:xfrm>
          <a:prstGeom prst="rect">
            <a:avLst/>
          </a:prstGeom>
        </p:spPr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7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4" y="4415563"/>
            <a:ext cx="5274295" cy="2706019"/>
          </a:xfrm>
          <a:prstGeom prst="rect">
            <a:avLst/>
          </a:prstGeom>
        </p:spPr>
      </p:pic>
      <p:pic>
        <p:nvPicPr>
          <p:cNvPr id="29" name="Picture 2" descr="C:\@Illustrator\TK\Bloc_poreux\bloc_poreux_pompa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5" y="9151481"/>
            <a:ext cx="5553039" cy="284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Virage 29"/>
          <p:cNvSpPr/>
          <p:nvPr/>
        </p:nvSpPr>
        <p:spPr>
          <a:xfrm>
            <a:off x="2856304" y="8349047"/>
            <a:ext cx="604820" cy="585219"/>
          </a:xfrm>
          <a:prstGeom prst="ben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5598855" y="11629567"/>
            <a:ext cx="2743200" cy="365125"/>
          </a:xfrm>
          <a:prstGeom prst="rect">
            <a:avLst/>
          </a:prstGeom>
        </p:spPr>
        <p:txBody>
          <a:bodyPr/>
          <a:lstStyle/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7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/>
          <a:srcRect t="89283" b="2278"/>
          <a:stretch/>
        </p:blipFill>
        <p:spPr>
          <a:xfrm>
            <a:off x="6375276" y="11434491"/>
            <a:ext cx="10463774" cy="659951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7375" y="4421825"/>
            <a:ext cx="11610297" cy="682862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483588" y="6756016"/>
            <a:ext cx="1548142" cy="336888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17762989" y="4665107"/>
            <a:ext cx="61555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latin typeface="+mj-lt"/>
              </a:rPr>
              <a:t>Water </a:t>
            </a:r>
            <a:r>
              <a:rPr lang="fr-FR" sz="4000" dirty="0" err="1" smtClean="0">
                <a:latin typeface="+mj-lt"/>
              </a:rPr>
              <a:t>temperature</a:t>
            </a:r>
            <a:r>
              <a:rPr lang="fr-FR" sz="4000" dirty="0" smtClean="0">
                <a:latin typeface="+mj-lt"/>
              </a:rPr>
              <a:t> </a:t>
            </a:r>
            <a:r>
              <a:rPr lang="fr-FR" sz="4000" dirty="0" err="1" smtClean="0">
                <a:latin typeface="+mj-lt"/>
              </a:rPr>
              <a:t>rising</a:t>
            </a:r>
            <a:r>
              <a:rPr lang="fr-FR" sz="4000" dirty="0" smtClean="0">
                <a:latin typeface="+mj-lt"/>
              </a:rPr>
              <a:t> in the </a:t>
            </a:r>
            <a:r>
              <a:rPr lang="fr-FR" sz="4000" dirty="0" err="1" smtClean="0">
                <a:latin typeface="+mj-lt"/>
              </a:rPr>
              <a:t>well</a:t>
            </a:r>
            <a:endParaRPr lang="fr-FR" sz="4000" dirty="0" smtClean="0">
              <a:latin typeface="+mj-lt"/>
            </a:endParaRPr>
          </a:p>
          <a:p>
            <a:endParaRPr lang="fr-FR" sz="4000" dirty="0" smtClean="0">
              <a:latin typeface="+mj-lt"/>
            </a:endParaRPr>
          </a:p>
          <a:p>
            <a:r>
              <a:rPr lang="fr-FR" sz="4000" dirty="0" err="1" smtClean="0">
                <a:latin typeface="+mj-lt"/>
              </a:rPr>
              <a:t>Linked</a:t>
            </a:r>
            <a:r>
              <a:rPr lang="fr-FR" sz="4000" dirty="0" smtClean="0">
                <a:latin typeface="+mj-lt"/>
              </a:rPr>
              <a:t> to « water pool » on surface </a:t>
            </a:r>
            <a:r>
              <a:rPr lang="fr-FR" sz="4000" dirty="0" err="1" smtClean="0">
                <a:latin typeface="+mj-lt"/>
              </a:rPr>
              <a:t>emptying</a:t>
            </a:r>
            <a:r>
              <a:rPr lang="fr-FR" sz="4000" dirty="0" smtClean="0">
                <a:latin typeface="+mj-lt"/>
              </a:rPr>
              <a:t> (max air </a:t>
            </a:r>
            <a:r>
              <a:rPr lang="fr-FR" sz="4000" dirty="0" err="1" smtClean="0">
                <a:latin typeface="+mj-lt"/>
              </a:rPr>
              <a:t>temp</a:t>
            </a:r>
            <a:r>
              <a:rPr lang="fr-FR" sz="4000" dirty="0" smtClean="0">
                <a:latin typeface="+mj-lt"/>
              </a:rPr>
              <a:t> 14/09/2020 </a:t>
            </a:r>
            <a:r>
              <a:rPr lang="fr-FR" sz="4000" dirty="0">
                <a:latin typeface="+mj-lt"/>
              </a:rPr>
              <a:t>= </a:t>
            </a:r>
            <a:r>
              <a:rPr lang="fr-FR" sz="4000" dirty="0" smtClean="0">
                <a:latin typeface="+mj-lt"/>
              </a:rPr>
              <a:t>34.5°C)</a:t>
            </a:r>
          </a:p>
        </p:txBody>
      </p:sp>
    </p:spTree>
    <p:extLst>
      <p:ext uri="{BB962C8B-B14F-4D97-AF65-F5344CB8AC3E}">
        <p14:creationId xmlns:p14="http://schemas.microsoft.com/office/powerpoint/2010/main" val="29764132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example – observation methods</a:t>
            </a:r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32C7D18-3F37-414C-8AE6-C08CA83CE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2785730"/>
            <a:ext cx="21971000" cy="9718786"/>
          </a:xfrm>
        </p:spPr>
        <p:txBody>
          <a:bodyPr/>
          <a:lstStyle/>
          <a:p>
            <a:r>
              <a:rPr lang="en-US" dirty="0" smtClean="0"/>
              <a:t>Pressure – temperature sensor</a:t>
            </a:r>
          </a:p>
        </p:txBody>
      </p:sp>
      <p:pic>
        <p:nvPicPr>
          <p:cNvPr id="16" name="Picture 4" descr="Sensus Ultra Data Recorder ONLY - Yellow | Dive Gear Express®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91" y="3841212"/>
            <a:ext cx="3373706" cy="337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4"/>
          <a:srcRect b="5519"/>
          <a:stretch/>
        </p:blipFill>
        <p:spPr>
          <a:xfrm>
            <a:off x="4482962" y="4940266"/>
            <a:ext cx="2567223" cy="1744995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210" y="6210124"/>
            <a:ext cx="16863746" cy="5595433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6525652" y="4232380"/>
            <a:ext cx="15761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kern="0" dirty="0" err="1" smtClean="0"/>
              <a:t>Conductivity</a:t>
            </a:r>
            <a:r>
              <a:rPr lang="fr-FR" sz="4000" kern="0" dirty="0" smtClean="0"/>
              <a:t> /T°C</a:t>
            </a:r>
            <a:r>
              <a:rPr lang="fr-FR" sz="4000" dirty="0"/>
              <a:t> </a:t>
            </a:r>
            <a:r>
              <a:rPr lang="fr-FR" sz="4000" dirty="0" err="1" smtClean="0"/>
              <a:t>prob</a:t>
            </a:r>
            <a:r>
              <a:rPr lang="fr-FR" sz="4000" dirty="0" smtClean="0"/>
              <a:t>: </a:t>
            </a:r>
            <a:r>
              <a:rPr lang="fr-FR" sz="4000" dirty="0" err="1" smtClean="0"/>
              <a:t>work</a:t>
            </a:r>
            <a:r>
              <a:rPr lang="fr-FR" sz="4000" dirty="0" smtClean="0"/>
              <a:t> </a:t>
            </a:r>
            <a:r>
              <a:rPr lang="fr-FR" sz="4000" dirty="0" err="1" smtClean="0"/>
              <a:t>with</a:t>
            </a:r>
            <a:r>
              <a:rPr lang="fr-FR" sz="4000" dirty="0" smtClean="0"/>
              <a:t> </a:t>
            </a:r>
            <a:r>
              <a:rPr lang="fr-FR" sz="4000" dirty="0" err="1" smtClean="0"/>
              <a:t>speleologist</a:t>
            </a:r>
            <a:r>
              <a:rPr lang="fr-FR" sz="4000" dirty="0" smtClean="0"/>
              <a:t> to </a:t>
            </a:r>
            <a:r>
              <a:rPr lang="fr-FR" sz="4000" dirty="0" err="1" smtClean="0"/>
              <a:t>define</a:t>
            </a:r>
            <a:r>
              <a:rPr lang="fr-FR" sz="4000" dirty="0" smtClean="0"/>
              <a:t> </a:t>
            </a:r>
            <a:r>
              <a:rPr lang="fr-FR" sz="4000" dirty="0" err="1" smtClean="0"/>
              <a:t>their</a:t>
            </a:r>
            <a:r>
              <a:rPr lang="fr-FR" sz="4000" dirty="0" smtClean="0"/>
              <a:t> location</a:t>
            </a:r>
            <a:endParaRPr lang="fr-FR" sz="4000" kern="0" dirty="0"/>
          </a:p>
        </p:txBody>
      </p:sp>
    </p:spTree>
    <p:extLst>
      <p:ext uri="{BB962C8B-B14F-4D97-AF65-F5344CB8AC3E}">
        <p14:creationId xmlns:p14="http://schemas.microsoft.com/office/powerpoint/2010/main" val="2862909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example – observation methods</a:t>
            </a:r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32C7D18-3F37-414C-8AE6-C08CA83CE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2785730"/>
            <a:ext cx="21971000" cy="9718786"/>
          </a:xfrm>
        </p:spPr>
        <p:txBody>
          <a:bodyPr/>
          <a:lstStyle/>
          <a:p>
            <a:r>
              <a:rPr lang="en-US" dirty="0" smtClean="0"/>
              <a:t>Pressure – temperature sensor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23251" r="3668"/>
          <a:stretch/>
        </p:blipFill>
        <p:spPr>
          <a:xfrm>
            <a:off x="125846" y="6766048"/>
            <a:ext cx="11205558" cy="675044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/>
          <a:srcRect l="1" r="320"/>
          <a:stretch/>
        </p:blipFill>
        <p:spPr>
          <a:xfrm>
            <a:off x="10962691" y="3439901"/>
            <a:ext cx="12468810" cy="718229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384686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0_BasicColor">
  <a:themeElements>
    <a:clrScheme name="30_BasicColor">
      <a:dk1>
        <a:srgbClr val="262626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262626"/>
            </a:solidFill>
            <a:effectLst/>
            <a:uFillTx/>
            <a:latin typeface="Mont Book"/>
            <a:ea typeface="Mont Book"/>
            <a:cs typeface="Mont Book"/>
            <a:sym typeface="Mont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262626"/>
            </a:solidFill>
            <a:effectLst/>
            <a:uFillTx/>
            <a:latin typeface="Mont Book"/>
            <a:ea typeface="Mont Book"/>
            <a:cs typeface="Mont Book"/>
            <a:sym typeface="Mont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9600</TotalTime>
  <Words>498</Words>
  <Application>Microsoft Office PowerPoint</Application>
  <PresentationFormat>Personnalisé</PresentationFormat>
  <Paragraphs>133</Paragraphs>
  <Slides>19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6" baseType="lpstr">
      <vt:lpstr>Arial</vt:lpstr>
      <vt:lpstr>Calibri</vt:lpstr>
      <vt:lpstr>Helvetica Neue</vt:lpstr>
      <vt:lpstr>Helvetica Neue Medium</vt:lpstr>
      <vt:lpstr>Mont Book</vt:lpstr>
      <vt:lpstr>Mont SemiBold</vt:lpstr>
      <vt:lpstr>30_BasicColor</vt:lpstr>
      <vt:lpstr>Surface water - Groundwater Feature Relation Discussion</vt:lpstr>
      <vt:lpstr>Context</vt:lpstr>
      <vt:lpstr>An example</vt:lpstr>
      <vt:lpstr>An example – observation methods</vt:lpstr>
      <vt:lpstr>An example – observation methods</vt:lpstr>
      <vt:lpstr>An example – observation methods</vt:lpstr>
      <vt:lpstr>An example – observation methods</vt:lpstr>
      <vt:lpstr>An example – observation methods</vt:lpstr>
      <vt:lpstr>An example – observation methods</vt:lpstr>
      <vt:lpstr>An example – observation methods</vt:lpstr>
      <vt:lpstr>An example – observation methods</vt:lpstr>
      <vt:lpstr>Structuring data</vt:lpstr>
      <vt:lpstr>Structuring data</vt:lpstr>
      <vt:lpstr>Structuring data</vt:lpstr>
      <vt:lpstr>Structuring data</vt:lpstr>
      <vt:lpstr>Structuring data</vt:lpstr>
      <vt:lpstr>Next steps</vt:lpstr>
      <vt:lpstr>Thank you and thanks to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Grellet Sylvain</cp:lastModifiedBy>
  <cp:revision>89</cp:revision>
  <dcterms:modified xsi:type="dcterms:W3CDTF">2022-10-05T13:57:44Z</dcterms:modified>
</cp:coreProperties>
</file>