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83" r:id="rId3"/>
    <p:sldId id="298" r:id="rId4"/>
    <p:sldId id="299" r:id="rId5"/>
    <p:sldId id="265" r:id="rId6"/>
    <p:sldId id="267" r:id="rId7"/>
    <p:sldId id="277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42" d="100"/>
          <a:sy n="42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0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0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30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 b="1">
                <a:solidFill>
                  <a:srgbClr val="00B1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14035938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4053" y="2390223"/>
            <a:ext cx="10429948" cy="11325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4" y="918735"/>
            <a:ext cx="6126909" cy="31216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785730"/>
            <a:ext cx="21971000" cy="9718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/>
            </a:lvl2pPr>
            <a:lvl3pPr>
              <a:lnSpc>
                <a:spcPct val="100000"/>
              </a:lnSpc>
              <a:spcBef>
                <a:spcPts val="1500"/>
              </a:spcBef>
              <a:defRPr/>
            </a:lvl3pPr>
            <a:lvl4pPr>
              <a:lnSpc>
                <a:spcPct val="100000"/>
              </a:lnSpc>
              <a:spcBef>
                <a:spcPts val="1500"/>
              </a:spcBef>
              <a:defRPr/>
            </a:lvl4pPr>
            <a:lvl5pPr>
              <a:lnSpc>
                <a:spcPct val="100000"/>
              </a:lnSpc>
              <a:spcBef>
                <a:spcPts val="1500"/>
              </a:spcBef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2B0C06E-0977-954B-BAB3-30BEF9D8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5246"/>
            <a:ext cx="24580123" cy="1373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4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D Mark.png" descr="3D Mark.png"/>
          <p:cNvPicPr>
            <a:picLocks noChangeAspect="1"/>
          </p:cNvPicPr>
          <p:nvPr/>
        </p:nvPicPr>
        <p:blipFill>
          <a:blip r:embed="rId2" cstate="email">
            <a:alphaModFix amt="2804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6343" y="856308"/>
            <a:ext cx="8393334" cy="839333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hank Yo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343969" y="1227969"/>
            <a:ext cx="9779001" cy="14351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500" b="1" spc="-170">
                <a:solidFill>
                  <a:srgbClr val="00B1FF"/>
                </a:solidFill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241" name="Rectangle"/>
          <p:cNvSpPr/>
          <p:nvPr/>
        </p:nvSpPr>
        <p:spPr>
          <a:xfrm>
            <a:off x="11343969" y="2853794"/>
            <a:ext cx="3569395" cy="151693"/>
          </a:xfrm>
          <a:prstGeom prst="rect">
            <a:avLst/>
          </a:prstGeom>
          <a:solidFill>
            <a:srgbClr val="00B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Community"/>
          <p:cNvSpPr txBox="1">
            <a:spLocks noGrp="1"/>
          </p:cNvSpPr>
          <p:nvPr>
            <p:ph type="body" sz="quarter" idx="23"/>
          </p:nvPr>
        </p:nvSpPr>
        <p:spPr>
          <a:xfrm>
            <a:off x="11339402" y="3196211"/>
            <a:ext cx="9779001" cy="76633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500" b="1">
                <a:solidFill>
                  <a:srgbClr val="262626"/>
                </a:solidFill>
              </a:defRPr>
            </a:lvl1pPr>
          </a:lstStyle>
          <a:p>
            <a:r>
              <a:rPr dirty="0"/>
              <a:t>Community</a:t>
            </a:r>
          </a:p>
        </p:txBody>
      </p:sp>
      <p:sp>
        <p:nvSpPr>
          <p:cNvPr id="243" name="500+ International Members…"/>
          <p:cNvSpPr txBox="1"/>
          <p:nvPr/>
        </p:nvSpPr>
        <p:spPr>
          <a:xfrm>
            <a:off x="11339402" y="4029351"/>
            <a:ext cx="10439854" cy="281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500+ International Members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110+ Member Meetings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60+ Alliance and Liaison partners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50+ Standards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45+ Domain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25+ Years of Not for Profit Work</a:t>
            </a:r>
            <a:br>
              <a:rPr dirty="0"/>
            </a:br>
            <a:r>
              <a:rPr dirty="0"/>
              <a:t>10+ Regional and Country Forums</a:t>
            </a:r>
          </a:p>
        </p:txBody>
      </p:sp>
      <p:sp>
        <p:nvSpPr>
          <p:cNvPr id="244" name="Innovation"/>
          <p:cNvSpPr txBox="1"/>
          <p:nvPr/>
        </p:nvSpPr>
        <p:spPr>
          <a:xfrm>
            <a:off x="11339402" y="713570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Innovation</a:t>
            </a:r>
          </a:p>
        </p:txBody>
      </p:sp>
      <p:sp>
        <p:nvSpPr>
          <p:cNvPr id="245" name="120+ Innovation Initiatives…"/>
          <p:cNvSpPr txBox="1"/>
          <p:nvPr/>
        </p:nvSpPr>
        <p:spPr>
          <a:xfrm>
            <a:off x="11339402" y="8053019"/>
            <a:ext cx="10439854" cy="119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120+ Innovation Initiatives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380+ Technical reports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Quarterly Tech Trends monitoring</a:t>
            </a:r>
          </a:p>
        </p:txBody>
      </p:sp>
      <p:sp>
        <p:nvSpPr>
          <p:cNvPr id="246" name="Standards"/>
          <p:cNvSpPr txBox="1"/>
          <p:nvPr/>
        </p:nvSpPr>
        <p:spPr>
          <a:xfrm>
            <a:off x="11339402" y="946876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Standards</a:t>
            </a:r>
          </a:p>
        </p:txBody>
      </p:sp>
      <p:sp>
        <p:nvSpPr>
          <p:cNvPr id="247" name="65+ Adopted Standards…"/>
          <p:cNvSpPr txBox="1"/>
          <p:nvPr/>
        </p:nvSpPr>
        <p:spPr>
          <a:xfrm>
            <a:off x="11339402" y="10454222"/>
            <a:ext cx="10439854" cy="160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65+ Adopted Standards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300+ products with 1000+ certified implementations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1,700,000+ Operational Data Sets </a:t>
            </a:r>
            <a:br>
              <a:rPr dirty="0"/>
            </a:br>
            <a:r>
              <a:rPr dirty="0"/>
              <a:t>Using OGC Standards</a:t>
            </a:r>
          </a:p>
        </p:txBody>
      </p:sp>
      <p:pic>
        <p:nvPicPr>
          <p:cNvPr id="248" name="OGC Mark.pdf" descr="OGC Mark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43" y="12374675"/>
            <a:ext cx="574285" cy="647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Copyright © 2021 Open Geospatial Consortium"/>
          <p:cNvSpPr txBox="1"/>
          <p:nvPr/>
        </p:nvSpPr>
        <p:spPr>
          <a:xfrm>
            <a:off x="2058447" y="12456573"/>
            <a:ext cx="10439855" cy="48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40000"/>
              </a:lnSpc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Copyright © 202</a:t>
            </a:r>
            <a:r>
              <a:rPr lang="en-US" dirty="0"/>
              <a:t>2</a:t>
            </a:r>
            <a:r>
              <a:rPr dirty="0"/>
              <a:t> Open Geospatial Consortium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8088" y="12968286"/>
            <a:ext cx="495328" cy="4873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27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31B8C-D1BF-8D47-A3EB-AE9638A047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945301" y="12968286"/>
            <a:ext cx="480901" cy="4873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AC4-9ADF-FA4E-BD12-A120307F00E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360" y="13080314"/>
            <a:ext cx="418783" cy="37528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500">
                <a:solidFill>
                  <a:srgbClr val="00B1FF"/>
                </a:solidFill>
                <a:latin typeface="Mont SemiBold"/>
                <a:ea typeface="Mont SemiBold"/>
                <a:cs typeface="Mont SemiBold"/>
                <a:sym typeface="Mont SemiBold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70" r:id="rId4"/>
    <p:sldLayoutId id="2147483671" r:id="rId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geospatial/WaterQualityI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geospatial/WaterQualityIE/tree/master/relevant_materi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geospatial/WaterQualityIE/tree/master/relevant_materi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Water quality IE update</a:t>
            </a:r>
            <a:endParaRPr dirty="0"/>
          </a:p>
        </p:txBody>
      </p:sp>
      <p:sp>
        <p:nvSpPr>
          <p:cNvPr id="262" name="Author and Da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124</a:t>
            </a:r>
            <a:r>
              <a:rPr lang="en-US" baseline="30000" dirty="0"/>
              <a:t>th</a:t>
            </a:r>
            <a:r>
              <a:rPr lang="en-US" dirty="0"/>
              <a:t> OGC Member Meeting</a:t>
            </a:r>
            <a:endParaRPr dirty="0"/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AD17ED5E-F497-D24E-82F8-50CA37AC85C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653144" y="11201016"/>
            <a:ext cx="22519200" cy="23533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Sylvain Grellet, BRGM</a:t>
            </a:r>
          </a:p>
          <a:p>
            <a:r>
              <a:rPr lang="en-US" dirty="0" smtClean="0"/>
              <a:t>Kyle </a:t>
            </a:r>
            <a:r>
              <a:rPr lang="en-US" dirty="0"/>
              <a:t>Onda, Lincoln Institute</a:t>
            </a:r>
            <a:endParaRPr lang="en-US" dirty="0" smtClean="0"/>
          </a:p>
          <a:p>
            <a:r>
              <a:rPr lang="en-US" smtClean="0"/>
              <a:t>Tony Boston, ANU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05 </a:t>
            </a:r>
            <a:r>
              <a:rPr lang="en-US" dirty="0"/>
              <a:t>October 2022</a:t>
            </a:r>
          </a:p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3617E-90BE-984A-9825-F69529B2D3E4}"/>
              </a:ext>
            </a:extLst>
          </p:cNvPr>
          <p:cNvSpPr txBox="1"/>
          <p:nvPr/>
        </p:nvSpPr>
        <p:spPr>
          <a:xfrm>
            <a:off x="10514909" y="9591125"/>
            <a:ext cx="33438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96FF"/>
                </a:solidFill>
              </a:rPr>
              <a:t>Meeting sponsor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96FF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  <p:pic>
        <p:nvPicPr>
          <p:cNvPr id="4" name="Picture 2" descr="Singapore Land Authority - Wikipedia">
            <a:extLst>
              <a:ext uri="{FF2B5EF4-FFF2-40B4-BE49-F238E27FC236}">
                <a16:creationId xmlns:a16="http://schemas.microsoft.com/office/drawing/2014/main" id="{C2FD1292-CA09-FE0B-A642-DE10031D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591" y="10723349"/>
            <a:ext cx="3743442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ingapore Land Authority Launches 3D Singapore Sandbox at GeoWorks">
            <a:extLst>
              <a:ext uri="{FF2B5EF4-FFF2-40B4-BE49-F238E27FC236}">
                <a16:creationId xmlns:a16="http://schemas.microsoft.com/office/drawing/2014/main" id="{17402F27-FE83-7AED-79E7-20DDC973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547" y="10068791"/>
            <a:ext cx="60071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6127B6-C6AF-11BD-EA90-AB8FD6687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163" y="10549054"/>
            <a:ext cx="2660904" cy="26609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Quality workshop </a:t>
            </a:r>
            <a:r>
              <a:rPr lang="en-US" dirty="0" smtClean="0"/>
              <a:t>March </a:t>
            </a:r>
            <a:r>
              <a:rPr lang="en-US" dirty="0"/>
              <a:t>2022</a:t>
            </a:r>
          </a:p>
          <a:p>
            <a:endParaRPr lang="en-US" dirty="0" smtClean="0"/>
          </a:p>
          <a:p>
            <a:r>
              <a:rPr lang="en-US" dirty="0" smtClean="0"/>
              <a:t>Kick-off : 13/09/2022</a:t>
            </a:r>
          </a:p>
          <a:p>
            <a:endParaRPr lang="en-US" dirty="0"/>
          </a:p>
          <a:p>
            <a:r>
              <a:rPr lang="en-US" dirty="0" smtClean="0"/>
              <a:t>Weekly </a:t>
            </a:r>
            <a:r>
              <a:rPr lang="en-US" dirty="0" err="1" smtClean="0"/>
              <a:t>webconf</a:t>
            </a:r>
            <a:r>
              <a:rPr lang="en-US" smtClean="0"/>
              <a:t> </a:t>
            </a:r>
            <a:r>
              <a:rPr lang="en-US" smtClean="0"/>
              <a:t>every Tuesday since </a:t>
            </a:r>
            <a:r>
              <a:rPr lang="en-US" dirty="0" smtClean="0"/>
              <a:t>then : 20, 27/09, 4/10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reference point : </a:t>
            </a:r>
            <a:r>
              <a:rPr lang="en-US" dirty="0">
                <a:hlinkClick r:id="rId3"/>
              </a:rPr>
              <a:t>https://github.com/opengeospatial/WaterQualityIE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Link to living </a:t>
            </a:r>
            <a:r>
              <a:rPr lang="en-US" dirty="0" err="1" smtClean="0"/>
              <a:t>G.Doc</a:t>
            </a:r>
            <a:r>
              <a:rPr lang="en-US" dirty="0" smtClean="0"/>
              <a:t> for minutes then GoToMeeting </a:t>
            </a:r>
            <a:r>
              <a:rPr lang="en-US" dirty="0" err="1" smtClean="0"/>
              <a:t>webconf</a:t>
            </a:r>
            <a:r>
              <a:rPr lang="en-US" dirty="0" smtClean="0"/>
              <a:t> link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163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presentations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github.com/opengeospatial/WaterQualityIE/tree/master/relevant_material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Kick-off presentations</a:t>
            </a:r>
          </a:p>
          <a:p>
            <a:pPr lvl="1"/>
            <a:r>
              <a:rPr lang="en-US" dirty="0" smtClean="0"/>
              <a:t>Expectations from various partners</a:t>
            </a:r>
          </a:p>
          <a:p>
            <a:pPr lvl="2"/>
            <a:r>
              <a:rPr lang="en-US" dirty="0" smtClean="0"/>
              <a:t>Done : USGS / US EPA, UNEP / GEMS Water, Internet Of Water US, University Tartu, BRGM / Pole INSIDE</a:t>
            </a:r>
          </a:p>
          <a:p>
            <a:pPr lvl="2"/>
            <a:r>
              <a:rPr lang="en-US" dirty="0" smtClean="0"/>
              <a:t>Upcoming : WMO La Plata river basin, DataStream, Geo Aqua Watch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8545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Momentum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22976114" cy="97187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Various presentations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github.com/opengeospatial/WaterQualityIE/tree/master/relevant_material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Kick-off presentations</a:t>
            </a:r>
          </a:p>
          <a:p>
            <a:pPr lvl="1"/>
            <a:r>
              <a:rPr lang="en-US" dirty="0" smtClean="0"/>
              <a:t>Expectations from various partners</a:t>
            </a:r>
          </a:p>
          <a:p>
            <a:pPr lvl="2"/>
            <a:r>
              <a:rPr lang="en-US" dirty="0"/>
              <a:t>Same </a:t>
            </a:r>
            <a:r>
              <a:rPr lang="en-US" dirty="0" smtClean="0"/>
              <a:t>pattern</a:t>
            </a:r>
            <a:endParaRPr lang="en-US" dirty="0"/>
          </a:p>
          <a:p>
            <a:pPr lvl="3"/>
            <a:r>
              <a:rPr lang="en-US" dirty="0"/>
              <a:t>expectation regarding the IE</a:t>
            </a:r>
          </a:p>
          <a:p>
            <a:pPr lvl="3"/>
            <a:r>
              <a:rPr lang="en-US" dirty="0"/>
              <a:t>what do the organization brings to the IE : </a:t>
            </a:r>
            <a:r>
              <a:rPr lang="en-US" dirty="0" err="1"/>
              <a:t>UseCase</a:t>
            </a:r>
            <a:r>
              <a:rPr lang="en-US" dirty="0"/>
              <a:t> (with data) / IT : with </a:t>
            </a:r>
            <a:r>
              <a:rPr lang="en-US" dirty="0" smtClean="0"/>
              <a:t>details</a:t>
            </a:r>
            <a:endParaRPr lang="en-US" dirty="0"/>
          </a:p>
          <a:p>
            <a:pPr lvl="3"/>
            <a:r>
              <a:rPr lang="en-US" dirty="0"/>
              <a:t>organization capacity of involvement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Done : USGS / US EPA, UNEP / GEMS Water, Internet Of Water US, University Tartu, BRGM / Pole INSIDE</a:t>
            </a:r>
          </a:p>
          <a:p>
            <a:pPr lvl="2"/>
            <a:r>
              <a:rPr lang="en-US" dirty="0" smtClean="0"/>
              <a:t>Upcoming : WMO La Plata river basin, DataStream, Geo Aqua Watch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13463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0785-A144-8146-B8F3-10B7E1BB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 week after 18/10</a:t>
            </a:r>
          </a:p>
          <a:p>
            <a:pPr lvl="1"/>
            <a:r>
              <a:rPr lang="en-US" dirty="0" smtClean="0"/>
              <a:t>Refining use case : whole group</a:t>
            </a:r>
          </a:p>
          <a:p>
            <a:pPr lvl="1"/>
            <a:r>
              <a:rPr lang="en-US" dirty="0" smtClean="0"/>
              <a:t>Then </a:t>
            </a:r>
          </a:p>
          <a:p>
            <a:pPr lvl="1"/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21" y="5408676"/>
            <a:ext cx="15523179" cy="65928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198" y="1270000"/>
            <a:ext cx="9344152" cy="10780776"/>
          </a:xfrm>
          <a:prstGeom prst="rect">
            <a:avLst/>
          </a:prstGeom>
        </p:spPr>
      </p:pic>
      <p:sp>
        <p:nvSpPr>
          <p:cNvPr id="331" name="Thank You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</a:p>
        </p:txBody>
      </p:sp>
      <p:sp>
        <p:nvSpPr>
          <p:cNvPr id="332" name="Community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Community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9366</TotalTime>
  <Words>215</Words>
  <Application>Microsoft Office PowerPoint</Application>
  <PresentationFormat>Personnalisé</PresentationFormat>
  <Paragraphs>47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</vt:lpstr>
      <vt:lpstr>Helvetica Neue Medium</vt:lpstr>
      <vt:lpstr>Mont Book</vt:lpstr>
      <vt:lpstr>Mont SemiBold</vt:lpstr>
      <vt:lpstr>30_BasicColor</vt:lpstr>
      <vt:lpstr>Water quality IE update</vt:lpstr>
      <vt:lpstr>Context</vt:lpstr>
      <vt:lpstr>Progress</vt:lpstr>
      <vt:lpstr>Building Momentum</vt:lpstr>
      <vt:lpstr>Next steps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Grellet Sylvain</cp:lastModifiedBy>
  <cp:revision>58</cp:revision>
  <dcterms:modified xsi:type="dcterms:W3CDTF">2022-10-05T13:27:59Z</dcterms:modified>
</cp:coreProperties>
</file>