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83" r:id="rId3"/>
    <p:sldId id="265" r:id="rId4"/>
    <p:sldId id="284" r:id="rId5"/>
    <p:sldId id="285" r:id="rId6"/>
    <p:sldId id="286" r:id="rId7"/>
    <p:sldId id="287" r:id="rId8"/>
    <p:sldId id="288" r:id="rId9"/>
    <p:sldId id="289" r:id="rId10"/>
    <p:sldId id="277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262626"/>
        </a:solidFill>
        <a:effectLst/>
        <a:uFillTx/>
        <a:latin typeface="Mont Book"/>
        <a:ea typeface="Mont Book"/>
        <a:cs typeface="Mont Book"/>
        <a:sym typeface="Mont 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F9140-D4E4-47F9-9A25-D49AA1EE7D87}" v="9" dt="2022-03-01T11:53:49.995"/>
    <p1510:client id="{47F1B840-CC5C-4DB5-83C5-18184184228D}" v="708" dt="2022-03-01T11:48:26.50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BBFB6-EA16-814E-8BA7-170BD94223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30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 b="1">
                <a:solidFill>
                  <a:srgbClr val="00B1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14035938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5500" b="1">
                <a:solidFill>
                  <a:srgbClr val="00B1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" name="Image" descr="Imag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4053" y="2390223"/>
            <a:ext cx="10429948" cy="11325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74" y="918735"/>
            <a:ext cx="6126909" cy="312168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785730"/>
            <a:ext cx="21971000" cy="971878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1500"/>
              </a:spcBef>
              <a:defRPr/>
            </a:lvl2pPr>
            <a:lvl3pPr>
              <a:lnSpc>
                <a:spcPct val="100000"/>
              </a:lnSpc>
              <a:spcBef>
                <a:spcPts val="1500"/>
              </a:spcBef>
              <a:defRPr/>
            </a:lvl3pPr>
            <a:lvl4pPr>
              <a:lnSpc>
                <a:spcPct val="100000"/>
              </a:lnSpc>
              <a:spcBef>
                <a:spcPts val="1500"/>
              </a:spcBef>
              <a:defRPr/>
            </a:lvl4pPr>
            <a:lvl5pPr>
              <a:lnSpc>
                <a:spcPct val="100000"/>
              </a:lnSpc>
              <a:spcBef>
                <a:spcPts val="1500"/>
              </a:spcBef>
              <a:defRPr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2B0C06E-0977-954B-BAB3-30BEF9D862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5246"/>
            <a:ext cx="24580123" cy="13732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3D Mark.png" descr="3D Mark.png"/>
          <p:cNvPicPr>
            <a:picLocks noChangeAspect="1"/>
          </p:cNvPicPr>
          <p:nvPr/>
        </p:nvPicPr>
        <p:blipFill>
          <a:blip r:embed="rId2" cstate="screen">
            <a:alphaModFix amt="28042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6343" y="856308"/>
            <a:ext cx="8393334" cy="839333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hank You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1343969" y="1227969"/>
            <a:ext cx="9779001" cy="14351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8500" b="1" spc="-170">
                <a:solidFill>
                  <a:srgbClr val="00B1FF"/>
                </a:solidFill>
              </a:defRPr>
            </a:lvl1pPr>
          </a:lstStyle>
          <a:p>
            <a:r>
              <a:t>Thank You</a:t>
            </a:r>
          </a:p>
        </p:txBody>
      </p:sp>
      <p:sp>
        <p:nvSpPr>
          <p:cNvPr id="241" name="Rectangle"/>
          <p:cNvSpPr/>
          <p:nvPr/>
        </p:nvSpPr>
        <p:spPr>
          <a:xfrm>
            <a:off x="11343969" y="2853794"/>
            <a:ext cx="3569395" cy="151693"/>
          </a:xfrm>
          <a:prstGeom prst="rect">
            <a:avLst/>
          </a:prstGeom>
          <a:solidFill>
            <a:srgbClr val="00B1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Community"/>
          <p:cNvSpPr txBox="1">
            <a:spLocks noGrp="1"/>
          </p:cNvSpPr>
          <p:nvPr>
            <p:ph type="body" sz="quarter" idx="23"/>
          </p:nvPr>
        </p:nvSpPr>
        <p:spPr>
          <a:xfrm>
            <a:off x="11339402" y="3196211"/>
            <a:ext cx="9779001" cy="76633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500" b="1">
                <a:solidFill>
                  <a:srgbClr val="262626"/>
                </a:solidFill>
              </a:defRPr>
            </a:lvl1pPr>
          </a:lstStyle>
          <a:p>
            <a:r>
              <a:t>Community</a:t>
            </a:r>
          </a:p>
        </p:txBody>
      </p:sp>
      <p:sp>
        <p:nvSpPr>
          <p:cNvPr id="243" name="500+ International Members…"/>
          <p:cNvSpPr txBox="1"/>
          <p:nvPr/>
        </p:nvSpPr>
        <p:spPr>
          <a:xfrm>
            <a:off x="11339402" y="4029351"/>
            <a:ext cx="10439854" cy="281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500+ International Members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110+ Member Meetings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60+ Alliance and Liaison partners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50+ Standards Working Groups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45+ Domain Working Groups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25+ Years of Not for Profit Work</a:t>
            </a:r>
            <a:br>
              <a:rPr/>
            </a:br>
            <a:r>
              <a:t>10+ Regional and Country Forums</a:t>
            </a:r>
          </a:p>
        </p:txBody>
      </p:sp>
      <p:sp>
        <p:nvSpPr>
          <p:cNvPr id="244" name="Innovation"/>
          <p:cNvSpPr txBox="1"/>
          <p:nvPr/>
        </p:nvSpPr>
        <p:spPr>
          <a:xfrm>
            <a:off x="11339402" y="7135703"/>
            <a:ext cx="9779001" cy="7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45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Innovation</a:t>
            </a:r>
          </a:p>
        </p:txBody>
      </p:sp>
      <p:sp>
        <p:nvSpPr>
          <p:cNvPr id="245" name="120+ Innovation Initiatives…"/>
          <p:cNvSpPr txBox="1"/>
          <p:nvPr/>
        </p:nvSpPr>
        <p:spPr>
          <a:xfrm>
            <a:off x="11339402" y="8053019"/>
            <a:ext cx="10439854" cy="119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120+ Innovation Initiatives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380+ Technical reports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Quarterly Tech Trends monitoring</a:t>
            </a:r>
          </a:p>
        </p:txBody>
      </p:sp>
      <p:sp>
        <p:nvSpPr>
          <p:cNvPr id="246" name="Standards"/>
          <p:cNvSpPr txBox="1"/>
          <p:nvPr/>
        </p:nvSpPr>
        <p:spPr>
          <a:xfrm>
            <a:off x="11339402" y="9468763"/>
            <a:ext cx="9779001" cy="7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algn="l" defTabSz="825500">
              <a:defRPr sz="45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Standards</a:t>
            </a:r>
          </a:p>
        </p:txBody>
      </p:sp>
      <p:sp>
        <p:nvSpPr>
          <p:cNvPr id="247" name="65+ Adopted Standards…"/>
          <p:cNvSpPr txBox="1"/>
          <p:nvPr/>
        </p:nvSpPr>
        <p:spPr>
          <a:xfrm>
            <a:off x="11339402" y="10454222"/>
            <a:ext cx="10439854" cy="1602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65+ Adopted Standards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300+ products with 1000+ certified implementations</a:t>
            </a:r>
          </a:p>
          <a:p>
            <a:pPr algn="l" defTabSz="457200">
              <a:lnSpc>
                <a:spcPct val="140000"/>
              </a:lnSpc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1,700,000+ Operational Data Sets </a:t>
            </a:r>
            <a:br>
              <a:rPr/>
            </a:br>
            <a:r>
              <a:t>Using OGC Standards</a:t>
            </a:r>
          </a:p>
        </p:txBody>
      </p:sp>
      <p:pic>
        <p:nvPicPr>
          <p:cNvPr id="248" name="OGC Mark.pdf" descr="OGC Mark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743" y="12374675"/>
            <a:ext cx="574285" cy="647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Copyright © 2021 Open Geospatial Consortium"/>
          <p:cNvSpPr txBox="1"/>
          <p:nvPr/>
        </p:nvSpPr>
        <p:spPr>
          <a:xfrm>
            <a:off x="2058447" y="12456573"/>
            <a:ext cx="10439855" cy="48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40000"/>
              </a:lnSpc>
              <a:defRPr sz="2000">
                <a:solidFill>
                  <a:srgbClr val="00206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Copyright © 202</a:t>
            </a:r>
            <a:r>
              <a:rPr lang="en-US"/>
              <a:t>2</a:t>
            </a:r>
            <a:r>
              <a:t> Open Geospatial Consortium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8088" y="12968286"/>
            <a:ext cx="495328" cy="4873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27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C31B8C-D1BF-8D47-A3EB-AE9638A047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945301" y="12968286"/>
            <a:ext cx="480901" cy="48731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7AC4-9ADF-FA4E-BD12-A120307F0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6360" y="13080314"/>
            <a:ext cx="418783" cy="37528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2500">
                <a:solidFill>
                  <a:srgbClr val="00B1FF"/>
                </a:solidFill>
                <a:latin typeface="Mont SemiBold"/>
                <a:ea typeface="Mont SemiBold"/>
                <a:cs typeface="Mont SemiBold"/>
                <a:sym typeface="Mont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9" r:id="rId3"/>
    <p:sldLayoutId id="2147483670" r:id="rId4"/>
    <p:sldLayoutId id="2147483671" r:id="rId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B1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>
          <a:srgbClr val="00B1FF"/>
        </a:buClr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gis.net/def/schema/hy_features/hyf?_profile=al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err="1"/>
              <a:t>HY_Features</a:t>
            </a:r>
            <a:r>
              <a:rPr lang="en-US"/>
              <a:t> Ontology</a:t>
            </a:r>
            <a:endParaRPr/>
          </a:p>
        </p:txBody>
      </p:sp>
      <p:sp>
        <p:nvSpPr>
          <p:cNvPr id="262" name="Author and Dat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The 122</a:t>
            </a:r>
            <a:r>
              <a:rPr lang="en-US" baseline="30000"/>
              <a:t>nd</a:t>
            </a:r>
            <a:r>
              <a:rPr lang="en-US"/>
              <a:t> OGC Member Meeting</a:t>
            </a:r>
            <a:endParaRPr/>
          </a:p>
        </p:txBody>
      </p:sp>
      <p:sp>
        <p:nvSpPr>
          <p:cNvPr id="5" name="Presentation Subtitle">
            <a:extLst>
              <a:ext uri="{FF2B5EF4-FFF2-40B4-BE49-F238E27FC236}">
                <a16:creationId xmlns:a16="http://schemas.microsoft.com/office/drawing/2014/main" id="{AD17ED5E-F497-D24E-82F8-50CA37AC85C0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201340" y="11847162"/>
            <a:ext cx="21971003" cy="1231529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/>
          <a:p>
            <a:r>
              <a:rPr lang="en-US"/>
              <a:t>Rob Atkinson, OGC</a:t>
            </a:r>
          </a:p>
          <a:p>
            <a:r>
              <a:rPr lang="en-US"/>
              <a:t>01 March 2022</a:t>
            </a:r>
          </a:p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48C30D-778E-C54B-8B3B-EB7DC6D11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972" y="11105083"/>
            <a:ext cx="3820067" cy="22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F3617E-90BE-984A-9825-F69529B2D3E4}"/>
              </a:ext>
            </a:extLst>
          </p:cNvPr>
          <p:cNvSpPr txBox="1"/>
          <p:nvPr/>
        </p:nvSpPr>
        <p:spPr>
          <a:xfrm>
            <a:off x="10514909" y="10145895"/>
            <a:ext cx="33438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>
                <a:solidFill>
                  <a:srgbClr val="0096FF"/>
                </a:solidFill>
              </a:rPr>
              <a:t>Meeting sponsor</a:t>
            </a:r>
            <a:endParaRPr kumimoji="0" lang="en-US" sz="3600" b="1" i="0" u="none" strike="noStrike" cap="none" spc="0" normalizeH="0" baseline="0">
              <a:ln>
                <a:noFill/>
              </a:ln>
              <a:solidFill>
                <a:srgbClr val="0096FF"/>
              </a:solidFill>
              <a:effectLst/>
              <a:uFillTx/>
              <a:latin typeface="Mont Book"/>
              <a:ea typeface="Mont Book"/>
              <a:cs typeface="Mont Book"/>
              <a:sym typeface="Mont Book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Hot-air balloons viewed from below against a blue sky" descr="Hot-air balloons viewed from below against a blue sky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1198" y="1270000"/>
            <a:ext cx="9344152" cy="10780776"/>
          </a:xfrm>
          <a:prstGeom prst="rect">
            <a:avLst/>
          </a:prstGeom>
        </p:spPr>
      </p:pic>
      <p:sp>
        <p:nvSpPr>
          <p:cNvPr id="331" name="Thank You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  <p:sp>
        <p:nvSpPr>
          <p:cNvPr id="332" name="Community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Community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2C7D18-3F37-414C-8AE6-C08CA83CE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/>
              <a:t>Status</a:t>
            </a:r>
          </a:p>
          <a:p>
            <a:r>
              <a:rPr lang="en-US"/>
              <a:t>Challenges</a:t>
            </a:r>
          </a:p>
          <a:p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932163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6A05-703D-084C-8F05-D8CF6C3C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/>
              <a:t>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0785-A144-8146-B8F3-10B7E1BBE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 err="1"/>
              <a:t>HY_HydroFeature</a:t>
            </a:r>
            <a:r>
              <a:rPr lang="en-US"/>
              <a:t> (</a:t>
            </a:r>
            <a:r>
              <a:rPr lang="en-US" err="1"/>
              <a:t>hyf</a:t>
            </a:r>
            <a:r>
              <a:rPr lang="en-US"/>
              <a:t>) online</a:t>
            </a:r>
          </a:p>
          <a:p>
            <a:pPr lvl="1"/>
            <a:r>
              <a:rPr lang="en-US"/>
              <a:t>https://www.opengis.net/def/schema/hy_features/hyf</a:t>
            </a:r>
          </a:p>
          <a:p>
            <a:r>
              <a:rPr lang="en-US"/>
              <a:t>Package level – multiples views available</a:t>
            </a:r>
          </a:p>
          <a:p>
            <a:pPr lvl="1"/>
            <a:r>
              <a:rPr lang="en-US">
                <a:ea typeface="+mn-lt"/>
                <a:cs typeface="+mn-lt"/>
                <a:hlinkClick r:id="rId2"/>
              </a:rPr>
              <a:t>https://www.opengis.net/def/schema/hy_features/hyf?</a:t>
            </a:r>
            <a:r>
              <a:rPr lang="en-US" b="1">
                <a:ea typeface="+mn-lt"/>
                <a:cs typeface="+mn-lt"/>
                <a:hlinkClick r:id="rId2"/>
              </a:rPr>
              <a:t>_profile=alt</a:t>
            </a:r>
            <a:endParaRPr lang="en-US">
              <a:ea typeface="+mn-lt"/>
              <a:cs typeface="+mn-lt"/>
            </a:endParaRPr>
          </a:p>
          <a:p>
            <a:r>
              <a:rPr lang="en-US"/>
              <a:t>Entailment and publishing on commit</a:t>
            </a:r>
          </a:p>
          <a:p>
            <a:pPr lvl="1"/>
            <a:r>
              <a:rPr lang="en-US"/>
              <a:t>Triggers and config in Naming Authority</a:t>
            </a:r>
          </a:p>
          <a:p>
            <a:endParaRPr lang="en-US" b="1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8CE8-A945-4D20-B4AA-C39DBDCEDA3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 lIns="50800" tIns="50800" rIns="50800" bIns="50800" anchor="t">
            <a:normAutofit/>
          </a:bodyPr>
          <a:lstStyle/>
          <a:p>
            <a:r>
              <a:rPr lang="en-US"/>
              <a:t>Repository structure</a:t>
            </a:r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C2F772-5332-4B44-AA9E-18F09C74B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99" y="3963344"/>
            <a:ext cx="16238862" cy="9354254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FAF969-EEFD-4FEB-BA9F-43FEF505A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921" y="5326837"/>
            <a:ext cx="15100453" cy="3544739"/>
          </a:xfrm>
          <a:prstGeom prst="rect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03E9FB19-A397-43B3-8382-59136A733520}"/>
              </a:ext>
            </a:extLst>
          </p:cNvPr>
          <p:cNvCxnSpPr/>
          <p:nvPr/>
        </p:nvCxnSpPr>
        <p:spPr>
          <a:xfrm>
            <a:off x="6373257" y="5556173"/>
            <a:ext cx="2677097" cy="1189820"/>
          </a:xfrm>
          <a:prstGeom prst="curvedConnector3">
            <a:avLst/>
          </a:prstGeom>
          <a:ln w="57150"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7CEEB45-1FA1-4099-A190-A1B0481B8C83}"/>
              </a:ext>
            </a:extLst>
          </p:cNvPr>
          <p:cNvSpPr txBox="1"/>
          <p:nvPr/>
        </p:nvSpPr>
        <p:spPr>
          <a:xfrm>
            <a:off x="10820399" y="6622038"/>
            <a:ext cx="27432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FillTx/>
                <a:latin typeface="Mont Book"/>
                <a:ea typeface="Mont Book"/>
                <a:cs typeface="Mont Book"/>
                <a:sym typeface="Mont Book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73339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D059-4EFD-449C-BAB2-7CC386F1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/>
              <a:t>Definitions Server Viewpoint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7B437FA-5062-45A0-8A9A-A86FC8A0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768" y="2218667"/>
            <a:ext cx="19782620" cy="118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55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F4EC-6C5B-4434-8F5A-51EA3410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/>
              <a:t>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73BA1-8CE0-4C2E-9232-B670FBF3D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/>
              <a:t>JSON schema</a:t>
            </a:r>
          </a:p>
          <a:p>
            <a:pPr lvl="1"/>
            <a:r>
              <a:rPr lang="en-US"/>
              <a:t>Proliferation of ad-hoc schemas</a:t>
            </a:r>
          </a:p>
          <a:p>
            <a:pPr lvl="1"/>
            <a:r>
              <a:rPr lang="en-US"/>
              <a:t>Can derive a common schema from OWL constraints</a:t>
            </a:r>
          </a:p>
          <a:p>
            <a:pPr lvl="2"/>
            <a:r>
              <a:rPr lang="en-US"/>
              <a:t>Or SHACL for better control (it’s a "frame")</a:t>
            </a:r>
          </a:p>
          <a:p>
            <a:pPr lvl="1"/>
            <a:r>
              <a:rPr lang="en-US"/>
              <a:t>FG-JSON </a:t>
            </a:r>
            <a:r>
              <a:rPr lang="en-US" i="1"/>
              <a:t>should be </a:t>
            </a:r>
            <a:r>
              <a:rPr lang="en-US"/>
              <a:t>an option </a:t>
            </a:r>
          </a:p>
          <a:p>
            <a:pPr lvl="2"/>
            <a:r>
              <a:rPr lang="en-US"/>
              <a:t>OGC-API support</a:t>
            </a:r>
          </a:p>
          <a:p>
            <a:pPr lvl="2"/>
            <a:r>
              <a:rPr lang="en-US"/>
              <a:t>Pathway from UML application schema to JSON schema ?</a:t>
            </a:r>
          </a:p>
          <a:p>
            <a:pPr lvl="2"/>
            <a:r>
              <a:rPr lang="en-US"/>
              <a:t>Pathway from OWL to FG-JSON schema ?</a:t>
            </a:r>
          </a:p>
          <a:p>
            <a:pPr lvl="2"/>
            <a:r>
              <a:rPr lang="en-US" err="1"/>
              <a:t>TopoJSON</a:t>
            </a:r>
            <a:r>
              <a:rPr lang="en-US"/>
              <a:t> may be relevant – pathway to that?</a:t>
            </a:r>
          </a:p>
        </p:txBody>
      </p:sp>
    </p:spTree>
    <p:extLst>
      <p:ext uri="{BB962C8B-B14F-4D97-AF65-F5344CB8AC3E}">
        <p14:creationId xmlns:p14="http://schemas.microsoft.com/office/powerpoint/2010/main" val="151441489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781B-C823-4A8D-B3FA-5FABF6E9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/>
              <a:t>Challenges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0CB82-8C84-4006-9AFA-1504FE08F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/>
              <a:t>Feature Type and Property level details</a:t>
            </a:r>
          </a:p>
          <a:p>
            <a:pPr lvl="1"/>
            <a:r>
              <a:rPr lang="en-US"/>
              <a:t>What machine readable views should be present for these</a:t>
            </a:r>
          </a:p>
          <a:p>
            <a:r>
              <a:rPr lang="en-US"/>
              <a:t>UI</a:t>
            </a:r>
          </a:p>
          <a:p>
            <a:pPr lvl="1"/>
            <a:r>
              <a:rPr lang="en-US"/>
              <a:t>Still generic and ugly</a:t>
            </a:r>
          </a:p>
          <a:p>
            <a:r>
              <a:rPr lang="en-US"/>
              <a:t>Cross referencing</a:t>
            </a:r>
          </a:p>
          <a:p>
            <a:pPr lvl="1"/>
            <a:r>
              <a:rPr lang="en-US"/>
              <a:t>Model elements -&gt; encoding elements </a:t>
            </a:r>
          </a:p>
          <a:p>
            <a:pPr lvl="2"/>
            <a:r>
              <a:rPr lang="en-US"/>
              <a:t>Need a general solution</a:t>
            </a:r>
          </a:p>
          <a:p>
            <a:r>
              <a:rPr lang="en-US"/>
              <a:t>Profiles of models</a:t>
            </a:r>
          </a:p>
          <a:p>
            <a:pPr lvl="1"/>
            <a:r>
              <a:rPr lang="en-US"/>
              <a:t>What should these look like?</a:t>
            </a:r>
          </a:p>
          <a:p>
            <a:pPr marL="609600" lvl="1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593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B9021-017D-4500-88C9-11613398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5AB07-4B75-459D-B2FB-7E9957963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/>
              <a:t>Define requirements</a:t>
            </a:r>
          </a:p>
          <a:p>
            <a:pPr lvl="1"/>
            <a:r>
              <a:rPr lang="en-US"/>
              <a:t>Will attempt to update Def Server and UI to meet needs</a:t>
            </a:r>
          </a:p>
          <a:p>
            <a:r>
              <a:rPr lang="en-US" err="1"/>
              <a:t>Formalise</a:t>
            </a:r>
            <a:r>
              <a:rPr lang="en-US"/>
              <a:t> profile(s) </a:t>
            </a:r>
          </a:p>
          <a:p>
            <a:pPr lvl="1"/>
            <a:r>
              <a:rPr lang="en-US"/>
              <a:t>Learn how to use the model in practice</a:t>
            </a:r>
          </a:p>
          <a:p>
            <a:r>
              <a:rPr lang="en-US"/>
              <a:t>OGC-API </a:t>
            </a:r>
          </a:p>
          <a:p>
            <a:pPr lvl="1"/>
            <a:r>
              <a:rPr lang="en-US"/>
              <a:t>Get some experience and provide feedback</a:t>
            </a:r>
          </a:p>
          <a:p>
            <a:pPr lvl="1"/>
            <a:r>
              <a:rPr lang="en-US"/>
              <a:t>To FG-JSON, OGC-API and Conceptual Modelling</a:t>
            </a:r>
          </a:p>
          <a:p>
            <a:r>
              <a:rPr lang="en-US"/>
              <a:t>Feature-of-interest O&amp;M patterns</a:t>
            </a:r>
          </a:p>
          <a:p>
            <a:pPr lvl="1"/>
            <a:r>
              <a:rPr lang="en-US"/>
              <a:t>Formal profile of SOSA for </a:t>
            </a:r>
            <a:r>
              <a:rPr lang="en-US" err="1"/>
              <a:t>ObservedProperty</a:t>
            </a:r>
            <a:r>
              <a:rPr lang="en-US"/>
              <a:t> = a feature attribute ..</a:t>
            </a:r>
          </a:p>
        </p:txBody>
      </p:sp>
    </p:spTree>
    <p:extLst>
      <p:ext uri="{BB962C8B-B14F-4D97-AF65-F5344CB8AC3E}">
        <p14:creationId xmlns:p14="http://schemas.microsoft.com/office/powerpoint/2010/main" val="29847170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04E3-8267-4153-9574-68E97798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 err="1"/>
              <a:t>Feature.Property</a:t>
            </a:r>
            <a:r>
              <a:rPr lang="en-US"/>
              <a:t>   as </a:t>
            </a:r>
            <a:r>
              <a:rPr lang="en-US" err="1"/>
              <a:t>observedProperty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DC24D73-903B-406B-827C-20B479987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18" y="3455639"/>
            <a:ext cx="10932404" cy="7988133"/>
          </a:xfrm>
          <a:prstGeom prst="rect">
            <a:avLst/>
          </a:prstGeom>
        </p:spPr>
      </p:pic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EC6687EE-3C7C-4C93-8789-587BECA8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386" y="3800442"/>
            <a:ext cx="11677650" cy="72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655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262626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262626"/>
            </a:solidFill>
            <a:effectLst/>
            <a:uFillTx/>
            <a:latin typeface="Mont Book"/>
            <a:ea typeface="Mont Book"/>
            <a:cs typeface="Mont Book"/>
            <a:sym typeface="Mont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30_BasicColor</vt:lpstr>
      <vt:lpstr>HY_Features Ontology</vt:lpstr>
      <vt:lpstr>Agenda</vt:lpstr>
      <vt:lpstr>Status</vt:lpstr>
      <vt:lpstr>Repository structure</vt:lpstr>
      <vt:lpstr>Definitions Server Viewpoint</vt:lpstr>
      <vt:lpstr>Challenges</vt:lpstr>
      <vt:lpstr>Challenges 2</vt:lpstr>
      <vt:lpstr>Next steps</vt:lpstr>
      <vt:lpstr>Feature.Property   as observedProperty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2022-03-01T17:57:05Z</dcterms:modified>
</cp:coreProperties>
</file>