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332" r:id="rId2"/>
    <p:sldId id="1345" r:id="rId3"/>
    <p:sldId id="1344" r:id="rId4"/>
    <p:sldId id="4163" r:id="rId5"/>
    <p:sldId id="731" r:id="rId6"/>
    <p:sldId id="398" r:id="rId7"/>
    <p:sldId id="400" r:id="rId8"/>
    <p:sldId id="399" r:id="rId9"/>
    <p:sldId id="1342" r:id="rId10"/>
    <p:sldId id="1343" r:id="rId11"/>
    <p:sldId id="1341" r:id="rId12"/>
    <p:sldId id="1340" r:id="rId13"/>
    <p:sldId id="1325" r:id="rId14"/>
    <p:sldId id="1323" r:id="rId15"/>
    <p:sldId id="1189" r:id="rId16"/>
    <p:sldId id="401" r:id="rId17"/>
    <p:sldId id="1324" r:id="rId18"/>
    <p:sldId id="4164" r:id="rId19"/>
    <p:sldId id="4165" r:id="rId20"/>
    <p:sldId id="679" r:id="rId21"/>
    <p:sldId id="13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A77E8-D347-41DC-8485-5F977EAF8C5C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A81FC-565B-4984-9458-000226BAAF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62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90AE-F3E1-4F1E-BEC0-2FF330CD85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2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D7448-BA1D-3742-9819-D3EC6E0D6A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29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D7448-BA1D-3742-9819-D3EC6E0D6A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0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562A2-BFE4-44A9-9B03-08696850D6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562A2-BFE4-44A9-9B03-08696850D6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60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562A2-BFE4-44A9-9B03-08696850D6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D7448-BA1D-3742-9819-D3EC6E0D6A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7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562A2-BFE4-44A9-9B03-08696850D6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0A817-EAD3-47AE-6892-FE545623B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FF24A-C9A5-E23C-5683-15E3A61A7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BB602-61E4-9328-6E2B-F4C90F03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1E6BB-56F6-26DF-6FA6-5A1B530A2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CE03F-207F-F7A0-FE3B-EF231259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2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AFB6-6562-489D-E307-F792E772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9CCAF-DAE9-30BC-5046-22ACA889E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8B8D9-4438-F446-A91B-22D7ED02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1FDD-08FD-DD2D-6E26-B80D3FCA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4CC51-96C9-FF72-5E18-B81F5030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4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24502E-1FA3-4A97-FA52-87E9EECBD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ACCE6-CAB0-4977-828E-65E46A667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9382F-BF39-4252-2BD7-4E30E3A3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3588B-B6C2-84D8-AB3F-87373EF1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BFA62-24B5-BBAD-F72A-9EB70AE3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8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3CF1-3A27-97F7-6C13-1BBECFADF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EE5B1-636C-EB01-E08A-0D5114792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4B6FE-3861-2D7B-33D6-F93EA4C7E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9A0C-B730-F6F3-29EA-B4D2B0CB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D502-35E5-73F0-A214-2493FE8C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74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1D3E-3F0D-3B97-FEC7-B4456136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3A70F-49D8-EA37-8273-A120FA2D3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3DA31-B847-6B7E-AFC2-81085415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A2C11-5CCD-2A37-6C7E-C51A5A50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C1BB-7EE2-E560-3605-41DB5618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6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6987-B788-493B-7791-23C190D4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D5BD-7BCE-7AD8-0153-5E656BCAD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4546"/>
            <a:ext cx="5181600" cy="497241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21966-8DE0-55CF-B74C-0B3358BEF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4546"/>
            <a:ext cx="5181600" cy="4972417"/>
          </a:xfrm>
        </p:spPr>
        <p:txBody>
          <a:bodyPr/>
          <a:lstStyle>
            <a:lvl1pPr>
              <a:defRPr lang="en-US" sz="2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104DC-8ED4-0C4D-E765-E1DE340E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727A6-E2B7-A622-90F1-62D071B2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340A1-B8DC-DDA6-96DB-8B451F7C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3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5558-15C5-8A40-7A8D-283B16477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977E-4285-ACD2-BF87-2EFFC0E61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3C1E1-32B3-4CC0-3926-726ABA3A7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45CE9-0B57-6DCA-DE8F-F4FF0E077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D00A0C-E6B1-FD56-EFDC-FCCDDA3E6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8F5B7-757E-0ED3-68A9-CD10EAAC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80CCBD-4782-BB1E-3EEF-7EF34694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944EA3-10B5-D77A-3A78-C441BEE1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9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59B58-63DB-333E-100A-0373AA19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89885-FB8C-B8F8-3283-97036C9D5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1B59E-052D-B2DC-7B56-7B952C24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01E82-8D02-73D9-0412-8CC552ED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95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37886-33F3-D6B4-A8F6-C3D19515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0B9E5-3830-E6FA-F075-36655531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9114A-F2BF-653A-C293-D010FBF6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7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D959-52AC-90E4-D97B-1D4CC0BE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CA881-AA02-470C-5480-25DC5F151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375BD-D5E8-34DB-F702-F9934CD4B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C671B-B93A-5D21-083C-71C3CF55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095F7-8D1E-4990-8DFB-094859C8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5E7D2-75B1-3423-6AF1-A3D94003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9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43B5-292D-2A71-45DA-F85B5ED8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EB1E6-AD56-6ABA-7F6C-0C29B3D42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97F75-709E-64EB-1DA8-C96656FD7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13965-F7B4-D410-587B-226E402E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40421-A03B-FE52-F297-B8CE27B7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F1BFD-9A52-42F9-4FED-55679F939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08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90BD37-97E8-F0D1-E016-B6E066E8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48"/>
            <a:ext cx="12192000" cy="833217"/>
          </a:xfrm>
          <a:prstGeom prst="rect">
            <a:avLst/>
          </a:prstGeom>
          <a:solidFill>
            <a:srgbClr val="00B0F0"/>
          </a:solidFill>
        </p:spPr>
        <p:txBody>
          <a:bodyPr lIns="91440" tIns="45720" rIns="91440" bIns="45720" anchor="t">
            <a:noAutofit/>
          </a:bodyPr>
          <a:lstStyle/>
          <a:p>
            <a:pPr marL="0" lvl="0" algn="ctr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B9758-6208-F9FA-F672-6ECD0C67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5562"/>
            <a:ext cx="10515600" cy="476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B52B0-B011-5AD3-FA53-810437F09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7571E3-2203-4035-BF86-53E411C24365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5404C-4C86-CF6B-AA9D-1D047ED3C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3551-F0DE-817A-FBD0-FE7B8118F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F5DA35-E838-4E25-955E-4F2B5B89F34D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09304D-5CCD-489F-9676-B4EA69B01B96}"/>
              </a:ext>
            </a:extLst>
          </p:cNvPr>
          <p:cNvGrpSpPr/>
          <p:nvPr userDrawn="1"/>
        </p:nvGrpSpPr>
        <p:grpSpPr>
          <a:xfrm>
            <a:off x="-11430" y="4284557"/>
            <a:ext cx="1264729" cy="2573442"/>
            <a:chOff x="-11430" y="4284557"/>
            <a:chExt cx="1264729" cy="2573442"/>
          </a:xfrm>
        </p:grpSpPr>
        <p:pic>
          <p:nvPicPr>
            <p:cNvPr id="8" name="Google Shape;350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3CD4CFB5-6B8A-4DB1-93A9-6262D63DAE73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-5400000">
              <a:off x="-1175559" y="5544924"/>
              <a:ext cx="2477204" cy="148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51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6AEB217E-B1F8-4397-9751-6D03B34E66B0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02955" y="5695665"/>
              <a:ext cx="1050344" cy="1050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52;p12">
              <a:extLst>
                <a:ext uri="{FF2B5EF4-FFF2-40B4-BE49-F238E27FC236}">
                  <a16:creationId xmlns:a16="http://schemas.microsoft.com/office/drawing/2014/main" id="{D61E244B-0133-4CB8-A190-A588B2EDB531}"/>
                </a:ext>
              </a:extLst>
            </p:cNvPr>
            <p:cNvSpPr txBox="1"/>
            <p:nvPr/>
          </p:nvSpPr>
          <p:spPr>
            <a:xfrm rot="-5400000">
              <a:off x="-502599" y="4924672"/>
              <a:ext cx="14648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WEATHER   CLIMATE    WATER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757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nrico.boldrini@cnr.i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hos.geodab.eu/gs-service/search?view=wis2box" TargetMode="External"/><Relationship Id="rId3" Type="http://schemas.openxmlformats.org/officeDocument/2006/relationships/hyperlink" Target="https://whos.geodab.eu/gs-service/search?view=cuahsi-full" TargetMode="External"/><Relationship Id="rId7" Type="http://schemas.openxmlformats.org/officeDocument/2006/relationships/hyperlink" Target="https://whos.geodab.eu/gs-service/search?view=whos-geoglowstogo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hos.geodab.eu/gs-service/search?view=whos-fra-brgm-hydrometry" TargetMode="External"/><Relationship Id="rId5" Type="http://schemas.openxmlformats.org/officeDocument/2006/relationships/hyperlink" Target="https://whos.geodab.eu/gs-service/search?view=igrac" TargetMode="External"/><Relationship Id="rId4" Type="http://schemas.openxmlformats.org/officeDocument/2006/relationships/hyperlink" Target="https://whos.geodab.eu/gs-service/search?view=grdc-arctic-hyco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des.wmo.int/wmdr/ObservedVariableTerrestrial/172" TargetMode="External"/><Relationship Id="rId5" Type="http://schemas.openxmlformats.org/officeDocument/2006/relationships/hyperlink" Target="http://hydro.geodab.eu/hydro-ontology/concept/11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codes.wmo.int/wmdr/ObservedVariableTerrestrial/171" TargetMode="External"/><Relationship Id="rId13" Type="http://schemas.openxmlformats.org/officeDocument/2006/relationships/hyperlink" Target="http://hydro.geodab.eu/hydro-ontology/concept/78" TargetMode="External"/><Relationship Id="rId18" Type="http://schemas.openxmlformats.org/officeDocument/2006/relationships/hyperlink" Target="http://hydro.geodab.eu/hydro-ontology/concept/34" TargetMode="External"/><Relationship Id="rId26" Type="http://schemas.openxmlformats.org/officeDocument/2006/relationships/hyperlink" Target="http://codes.wmo.int/wis/topic-hierarchy/earth-system-discipline" TargetMode="External"/><Relationship Id="rId3" Type="http://schemas.openxmlformats.org/officeDocument/2006/relationships/hyperlink" Target="http://whos.geodab.eu/gs-service/services/essi/view/gs-view-and(whos,gs-view-source(argentina-ina))/oapi/collections/discovery-metadata/items/urn:wmo:md:argentina-ina:all" TargetMode="External"/><Relationship Id="rId21" Type="http://schemas.openxmlformats.org/officeDocument/2006/relationships/hyperlink" Target="http://hydro.geodab.eu/hydro-ontology/concept/55b" TargetMode="External"/><Relationship Id="rId7" Type="http://schemas.openxmlformats.org/officeDocument/2006/relationships/hyperlink" Target="http://codes.wmo.int/wmdr/ObservedVariableAtmosphere/210" TargetMode="External"/><Relationship Id="rId12" Type="http://schemas.openxmlformats.org/officeDocument/2006/relationships/hyperlink" Target="http://hydro.geodab.eu/hydro-ontology/concept/12" TargetMode="External"/><Relationship Id="rId17" Type="http://schemas.openxmlformats.org/officeDocument/2006/relationships/hyperlink" Target="http://hydro.geodab.eu/hydro-ontology/concept/5328" TargetMode="External"/><Relationship Id="rId25" Type="http://schemas.openxmlformats.org/officeDocument/2006/relationships/hyperlink" Target="https://codes.wmo.int/wis/topic-hierarchy/earth-system-discipline/hydrology" TargetMode="External"/><Relationship Id="rId2" Type="http://schemas.openxmlformats.org/officeDocument/2006/relationships/image" Target="../media/image50.png"/><Relationship Id="rId16" Type="http://schemas.openxmlformats.org/officeDocument/2006/relationships/hyperlink" Target="http://hydro.geodab.eu/hydro-ontology/concept/49" TargetMode="External"/><Relationship Id="rId20" Type="http://schemas.openxmlformats.org/officeDocument/2006/relationships/hyperlink" Target="http://hydro.geodab.eu/hydro-ontology/concept/3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is.wmo.int/spec/wcmp/2/conf/core" TargetMode="External"/><Relationship Id="rId11" Type="http://schemas.openxmlformats.org/officeDocument/2006/relationships/hyperlink" Target="http://hydro.geodab.eu/hydro-ontology/concept/65" TargetMode="External"/><Relationship Id="rId24" Type="http://schemas.openxmlformats.org/officeDocument/2006/relationships/hyperlink" Target="http://hydro.geodab.eu/hydro-ontology/" TargetMode="External"/><Relationship Id="rId5" Type="http://schemas.openxmlformats.org/officeDocument/2006/relationships/hyperlink" Target="http://wis.wmo.int/spec/wcmp/2.0" TargetMode="External"/><Relationship Id="rId15" Type="http://schemas.openxmlformats.org/officeDocument/2006/relationships/hyperlink" Target="http://hydro.geodab.eu/hydro-ontology/concept/67" TargetMode="External"/><Relationship Id="rId23" Type="http://schemas.openxmlformats.org/officeDocument/2006/relationships/hyperlink" Target="http://hydro.geodab.eu/hydro-ontology/concept/5167" TargetMode="External"/><Relationship Id="rId10" Type="http://schemas.openxmlformats.org/officeDocument/2006/relationships/hyperlink" Target="http://codes.wmo.int/wmdr/ObservedVariableAtmosphere" TargetMode="External"/><Relationship Id="rId19" Type="http://schemas.openxmlformats.org/officeDocument/2006/relationships/hyperlink" Target="http://hydro.geodab.eu/hydro-ontology/concept/35" TargetMode="External"/><Relationship Id="rId4" Type="http://schemas.openxmlformats.org/officeDocument/2006/relationships/hyperlink" Target="http://whos.geodab.eu/gs-service/services/essi/view/gs-view-and(whos,gs-view-source(argentina-ina))/oapi/collections/urn:wmo:md:argentina-ina:all" TargetMode="External"/><Relationship Id="rId9" Type="http://schemas.openxmlformats.org/officeDocument/2006/relationships/hyperlink" Target="http://codes.wmo.int/wmdr/ObservedVariableAtmosphere/224" TargetMode="External"/><Relationship Id="rId14" Type="http://schemas.openxmlformats.org/officeDocument/2006/relationships/hyperlink" Target="http://hydro.geodab.eu/hydro-ontology/concept/133" TargetMode="External"/><Relationship Id="rId22" Type="http://schemas.openxmlformats.org/officeDocument/2006/relationships/hyperlink" Target="http://hydro.geodab.eu/hydro-ontology/concept/55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hyperlink" Target="https://github.com/ESSI-Lab/DAB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de.hydro.geodab.eu/apps/water-data-explorer-who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testwde.hydro.geodab.eu/apps/water-data-explorer-whos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E2AB-2EB4-AEBB-C1F0-60842E0C3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480" y="35655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JET-HYDMON FACE-TO-FACE MEETING </a:t>
            </a:r>
            <a:br>
              <a:rPr lang="en-US" b="1">
                <a:cs typeface="Calibri Light"/>
              </a:rPr>
            </a:br>
            <a:r>
              <a:rPr lang="en-US" b="1">
                <a:cs typeface="Calibri Light"/>
              </a:rPr>
              <a:t>29  NOV - 1 DEC,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EF789-A826-921F-ECC4-1C830FFC6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000" y="309403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cs typeface="Calibri"/>
              </a:rPr>
              <a:t>JET-HYDMON WHOS GROUP</a:t>
            </a:r>
          </a:p>
          <a:p>
            <a:r>
              <a:rPr lang="en-US" sz="3200">
                <a:cs typeface="Calibri"/>
              </a:rPr>
              <a:t>WHOS ACTIVITIES UPDATE</a:t>
            </a:r>
          </a:p>
        </p:txBody>
      </p:sp>
      <p:pic>
        <p:nvPicPr>
          <p:cNvPr id="6" name="Picture 5" descr="A screenshot of a cell phone">
            <a:extLst>
              <a:ext uri="{FF2B5EF4-FFF2-40B4-BE49-F238E27FC236}">
                <a16:creationId xmlns:a16="http://schemas.microsoft.com/office/drawing/2014/main" id="{D5E9C853-3F1B-7A8C-799B-FDB1165A5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1786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406760-7083-6CE7-38EE-1CF61D6BEBA2}"/>
              </a:ext>
            </a:extLst>
          </p:cNvPr>
          <p:cNvSpPr txBox="1">
            <a:spLocks/>
          </p:cNvSpPr>
          <p:nvPr/>
        </p:nvSpPr>
        <p:spPr>
          <a:xfrm>
            <a:off x="2346132" y="176265"/>
            <a:ext cx="954106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de-DE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WMO </a:t>
            </a:r>
            <a:r>
              <a:rPr lang="en-US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Activity Report</a:t>
            </a:r>
          </a:p>
          <a:p>
            <a:r>
              <a:rPr lang="en-US" sz="4100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Task Team WIS for Hydrology (TT-W4H)</a:t>
            </a:r>
            <a:endParaRPr lang="en-US" sz="4900" dirty="0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35B695-8838-88F8-7C9E-F25BA9E6E4A0}"/>
              </a:ext>
            </a:extLst>
          </p:cNvPr>
          <p:cNvSpPr txBox="1">
            <a:spLocks/>
          </p:cNvSpPr>
          <p:nvPr/>
        </p:nvSpPr>
        <p:spPr>
          <a:xfrm>
            <a:off x="3901752" y="2569465"/>
            <a:ext cx="8193728" cy="2387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4"/>
                </a:solidFill>
                <a:ea typeface="Calibri"/>
                <a:cs typeface="Calibri"/>
              </a:rPr>
              <a:t>Philipp Saile (Co-Lead) - International Centre for Water Resources and Global Change (UNESCO), </a:t>
            </a:r>
            <a:r>
              <a:rPr lang="fr-CH" b="1" dirty="0" err="1">
                <a:solidFill>
                  <a:schemeClr val="accent4"/>
                </a:solidFill>
                <a:ea typeface="Calibri"/>
                <a:cs typeface="Calibri"/>
              </a:rPr>
              <a:t>Federal</a:t>
            </a:r>
            <a:r>
              <a:rPr lang="fr-CH" b="1" dirty="0">
                <a:solidFill>
                  <a:schemeClr val="accent4"/>
                </a:solidFill>
                <a:ea typeface="Calibri"/>
                <a:cs typeface="Calibri"/>
              </a:rPr>
              <a:t> Institute of </a:t>
            </a:r>
            <a:r>
              <a:rPr lang="fr-CH" b="1" dirty="0" err="1">
                <a:solidFill>
                  <a:schemeClr val="accent4"/>
                </a:solidFill>
                <a:ea typeface="Calibri"/>
                <a:cs typeface="Calibri"/>
              </a:rPr>
              <a:t>Hydrology</a:t>
            </a:r>
            <a:r>
              <a:rPr lang="fr-CH" b="1" dirty="0">
                <a:solidFill>
                  <a:schemeClr val="accent4"/>
                </a:solidFill>
                <a:ea typeface="Calibri"/>
                <a:cs typeface="Calibri"/>
              </a:rPr>
              <a:t>, Germany</a:t>
            </a:r>
            <a:endParaRPr lang="en-US" b="1" dirty="0">
              <a:solidFill>
                <a:schemeClr val="accent4"/>
              </a:solidFill>
              <a:cs typeface="Calibri"/>
            </a:endParaRPr>
          </a:p>
          <a:p>
            <a:endParaRPr lang="fr-CH" b="1" dirty="0">
              <a:solidFill>
                <a:schemeClr val="accent4"/>
              </a:solidFill>
              <a:cs typeface="Calibri"/>
            </a:endParaRPr>
          </a:p>
          <a:p>
            <a:r>
              <a:rPr lang="en-US" b="1" dirty="0">
                <a:solidFill>
                  <a:schemeClr val="accent4"/>
                </a:solidFill>
                <a:cs typeface="Calibri"/>
              </a:rPr>
              <a:t>Enrico Boldrini (Co-lead) - National Research Council of Italy (CNR</a:t>
            </a:r>
            <a:r>
              <a:rPr lang="en-CH" b="1" dirty="0">
                <a:solidFill>
                  <a:schemeClr val="accent4"/>
                </a:solidFill>
                <a:cs typeface="Calibri"/>
              </a:rPr>
              <a:t>/IIA</a:t>
            </a:r>
            <a:r>
              <a:rPr lang="en-US" b="1" dirty="0">
                <a:solidFill>
                  <a:schemeClr val="accent4"/>
                </a:solidFill>
                <a:cs typeface="Calibri"/>
              </a:rPr>
              <a:t>)</a:t>
            </a:r>
            <a:endParaRPr lang="it-IT" b="1" dirty="0">
              <a:solidFill>
                <a:schemeClr val="accent4"/>
              </a:solidFill>
              <a:cs typeface="Calibri"/>
            </a:endParaRPr>
          </a:p>
          <a:p>
            <a:endParaRPr lang="en-US" b="1" dirty="0">
              <a:solidFill>
                <a:schemeClr val="accent4"/>
              </a:solidFill>
              <a:cs typeface="Calibri"/>
            </a:endParaRPr>
          </a:p>
          <a:p>
            <a:r>
              <a:rPr lang="it-IT" b="1" dirty="0" err="1">
                <a:solidFill>
                  <a:schemeClr val="accent4"/>
                </a:solidFill>
                <a:cs typeface="Calibri"/>
              </a:rPr>
              <a:t>Rania</a:t>
            </a:r>
            <a:r>
              <a:rPr lang="it-IT" b="1" dirty="0">
                <a:solidFill>
                  <a:schemeClr val="accent4"/>
                </a:solidFill>
                <a:cs typeface="Calibri"/>
              </a:rPr>
              <a:t> Kamel (Co-</a:t>
            </a:r>
            <a:r>
              <a:rPr lang="it-IT" b="1" dirty="0" err="1">
                <a:solidFill>
                  <a:schemeClr val="accent4"/>
                </a:solidFill>
                <a:cs typeface="Calibri"/>
              </a:rPr>
              <a:t>lead</a:t>
            </a:r>
            <a:r>
              <a:rPr lang="it-IT" b="1" dirty="0">
                <a:solidFill>
                  <a:schemeClr val="accent4"/>
                </a:solidFill>
                <a:cs typeface="Calibri"/>
              </a:rPr>
              <a:t>)– </a:t>
            </a:r>
            <a:r>
              <a:rPr lang="it-IT" b="1" dirty="0" err="1">
                <a:solidFill>
                  <a:schemeClr val="accent4"/>
                </a:solidFill>
                <a:cs typeface="Calibri"/>
              </a:rPr>
              <a:t>Nile</a:t>
            </a:r>
            <a:r>
              <a:rPr lang="it-IT" b="1" dirty="0">
                <a:solidFill>
                  <a:schemeClr val="accent4"/>
                </a:solidFill>
                <a:cs typeface="Calibri"/>
              </a:rPr>
              <a:t> </a:t>
            </a:r>
            <a:r>
              <a:rPr lang="it-IT" b="1" dirty="0" err="1">
                <a:solidFill>
                  <a:schemeClr val="accent4"/>
                </a:solidFill>
                <a:cs typeface="Calibri"/>
              </a:rPr>
              <a:t>Waters</a:t>
            </a:r>
            <a:r>
              <a:rPr lang="it-IT" b="1" dirty="0">
                <a:solidFill>
                  <a:schemeClr val="accent4"/>
                </a:solidFill>
                <a:cs typeface="Calibri"/>
              </a:rPr>
              <a:t> Department, </a:t>
            </a:r>
            <a:r>
              <a:rPr lang="it-IT" b="1" dirty="0" err="1">
                <a:solidFill>
                  <a:schemeClr val="accent4"/>
                </a:solidFill>
                <a:cs typeface="Calibri"/>
              </a:rPr>
              <a:t>Eygpt</a:t>
            </a:r>
            <a:endParaRPr lang="en-CH" b="1" dirty="0">
              <a:solidFill>
                <a:schemeClr val="accent4"/>
              </a:solidFill>
              <a:cs typeface="Calibri"/>
            </a:endParaRPr>
          </a:p>
          <a:p>
            <a:endParaRPr lang="en-CH" b="1" dirty="0">
              <a:solidFill>
                <a:schemeClr val="accent4"/>
              </a:solidFill>
              <a:cs typeface="Calibri"/>
            </a:endParaRPr>
          </a:p>
          <a:p>
            <a:r>
              <a:rPr lang="en-CH" b="1" dirty="0">
                <a:solidFill>
                  <a:schemeClr val="accent4"/>
                </a:solidFill>
                <a:cs typeface="Calibri"/>
              </a:rPr>
              <a:t>Washington Otieno –WMO Secretariat, ESM</a:t>
            </a:r>
            <a:endParaRPr lang="it-IT" b="1" dirty="0">
              <a:solidFill>
                <a:schemeClr val="accent4"/>
              </a:solidFill>
              <a:ea typeface="Calibri"/>
              <a:cs typeface="Calibri"/>
            </a:endParaRPr>
          </a:p>
          <a:p>
            <a:endParaRPr lang="en-CH" b="1" dirty="0">
              <a:solidFill>
                <a:schemeClr val="accent4"/>
              </a:solidFill>
              <a:cs typeface="Calibri"/>
            </a:endParaRPr>
          </a:p>
          <a:p>
            <a:endParaRPr lang="en-CH" b="1" dirty="0">
              <a:solidFill>
                <a:schemeClr val="accent4"/>
              </a:solidFill>
              <a:ea typeface="Calibri"/>
              <a:cs typeface="Calibri"/>
            </a:endParaRPr>
          </a:p>
          <a:p>
            <a:endParaRPr lang="it-IT" b="1" dirty="0">
              <a:solidFill>
                <a:schemeClr val="accent4"/>
              </a:solidFill>
              <a:ea typeface="Calibri"/>
              <a:cs typeface="Calibri"/>
            </a:endParaRP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endParaRPr lang="en-US" b="1" dirty="0">
              <a:solidFill>
                <a:schemeClr val="bg1"/>
              </a:solidFill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b="1" dirty="0">
              <a:solidFill>
                <a:schemeClr val="bg1"/>
              </a:solidFill>
              <a:cs typeface="Calibri"/>
            </a:endParaRPr>
          </a:p>
          <a:p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716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A799C-5AD0-50D6-7634-3C1E790B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4" b="8028"/>
          <a:stretch/>
        </p:blipFill>
        <p:spPr>
          <a:xfrm>
            <a:off x="4327556" y="3353422"/>
            <a:ext cx="7023479" cy="3257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92081-2D36-E9BA-9671-79A5626F1DE3}"/>
              </a:ext>
            </a:extLst>
          </p:cNvPr>
          <p:cNvSpPr txBox="1"/>
          <p:nvPr/>
        </p:nvSpPr>
        <p:spPr>
          <a:xfrm>
            <a:off x="308475" y="1040370"/>
            <a:ext cx="1152440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Testing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CUAHSI HIS Central </a:t>
            </a:r>
            <a:r>
              <a:rPr lang="en-US" dirty="0">
                <a:ea typeface="Calibri"/>
                <a:cs typeface="Calibri"/>
                <a:hlinkClick r:id="rId3"/>
              </a:rPr>
              <a:t>https://whos.geodab.eu/gs-service/search?view=cuahsi-full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GRDC </a:t>
            </a:r>
            <a:r>
              <a:rPr lang="en-US" dirty="0">
                <a:ea typeface="Calibri"/>
                <a:cs typeface="Calibri"/>
                <a:hlinkClick r:id="rId4"/>
              </a:rPr>
              <a:t>https://whos.geodab.eu/gs-service/search?view=grdc-arctic-hycos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IGRAC </a:t>
            </a:r>
            <a:r>
              <a:rPr lang="en-US" dirty="0">
                <a:ea typeface="Calibri"/>
                <a:cs typeface="Calibri"/>
                <a:hlinkClick r:id="rId5"/>
              </a:rPr>
              <a:t>https://whos.geodab.eu/gs-service/search?view=igrac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BRGM </a:t>
            </a:r>
            <a:r>
              <a:rPr lang="en-US" dirty="0">
                <a:latin typeface="Calibri"/>
                <a:ea typeface="Calibri"/>
                <a:cs typeface="Calibri"/>
              </a:rPr>
              <a:t>(France) </a:t>
            </a:r>
            <a:r>
              <a:rPr lang="en-US" dirty="0">
                <a:latin typeface="Calibri"/>
                <a:ea typeface="Calibri"/>
                <a:cs typeface="Calibri"/>
                <a:hlinkClick r:id="rId6"/>
              </a:rPr>
              <a:t>https://whos.geodab.eu/gs-service/search?view=whos-fra-brgm-hydrometry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HydroServer</a:t>
            </a:r>
            <a:r>
              <a:rPr lang="en-US" dirty="0">
                <a:latin typeface="Calibri"/>
                <a:ea typeface="Calibri"/>
                <a:cs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</a:rPr>
              <a:t>GeoGlows</a:t>
            </a:r>
            <a:r>
              <a:rPr lang="en-US" dirty="0">
                <a:latin typeface="Calibri"/>
                <a:ea typeface="Calibri"/>
                <a:cs typeface="Calibri"/>
              </a:rPr>
              <a:t>) </a:t>
            </a:r>
            <a:r>
              <a:rPr lang="en-US" dirty="0">
                <a:latin typeface="Calibri"/>
                <a:ea typeface="Calibri"/>
                <a:cs typeface="Calibri"/>
                <a:hlinkClick r:id="rId7"/>
              </a:rPr>
              <a:t>https://whos.geodab.eu/gs-service/search?view=whos-geoglowstogo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WIS Nodes </a:t>
            </a:r>
            <a:r>
              <a:rPr lang="en-US" dirty="0">
                <a:latin typeface="Calibri"/>
                <a:ea typeface="Calibri"/>
                <a:cs typeface="Calibri"/>
                <a:hlinkClick r:id="rId8"/>
              </a:rPr>
              <a:t>https://whos.geodab.eu/gs-service/search?view=wis2box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Each portal focuses on a specific view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F8F6C-B242-4697-A012-00BF9A57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WHOS test implementations test portals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5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57AC2C-9412-3CE9-08A5-BD027393220C}"/>
              </a:ext>
            </a:extLst>
          </p:cNvPr>
          <p:cNvSpPr txBox="1"/>
          <p:nvPr/>
        </p:nvSpPr>
        <p:spPr>
          <a:xfrm>
            <a:off x="2055137" y="1846906"/>
            <a:ext cx="7005217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800" dirty="0">
                <a:latin typeface="Arial"/>
                <a:ea typeface="Calibri"/>
                <a:cs typeface="Arial"/>
              </a:rPr>
              <a:t>OGC API Records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>
                <a:latin typeface="Arial"/>
                <a:ea typeface="Calibri"/>
                <a:cs typeface="Arial"/>
              </a:rPr>
              <a:t>WHOS WCMP records validated</a:t>
            </a:r>
          </a:p>
          <a:p>
            <a:pPr marL="285750" indent="-285750">
              <a:buFont typeface="Arial,Sans-Serif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800" dirty="0">
                <a:latin typeface="Arial"/>
                <a:cs typeface="Arial"/>
              </a:rPr>
              <a:t>MQTT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>
                <a:latin typeface="Arial"/>
                <a:cs typeface="Arial"/>
              </a:rPr>
              <a:t>Basic tests successfully executed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>
                <a:latin typeface="Arial"/>
                <a:cs typeface="Arial"/>
              </a:rPr>
              <a:t>Test topic hierarchy being drafted</a:t>
            </a:r>
          </a:p>
          <a:p>
            <a:pPr marL="285750" indent="-285750">
              <a:buFont typeface="Arial,Sans-Serif"/>
              <a:buChar char="•"/>
            </a:pPr>
            <a:endParaRPr lang="en-US" sz="2800" dirty="0">
              <a:latin typeface="Arial"/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sz="2800" dirty="0">
              <a:latin typeface="Arial"/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endParaRPr lang="en-US" sz="2800" b="1" dirty="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sz="2800" b="1" dirty="0">
              <a:ea typeface="Calibri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B37C52-A179-4635-9987-7D01EE8B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WHOS-WIS interoperability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3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D76CD18-F0A6-3B49-C0EB-82D859162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4" t="7797" r="21805" b="3898"/>
          <a:stretch/>
        </p:blipFill>
        <p:spPr>
          <a:xfrm>
            <a:off x="6412105" y="2244942"/>
            <a:ext cx="4931023" cy="4271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1AA38-B96E-4F4C-77D9-DDDE18B4798A}"/>
              </a:ext>
            </a:extLst>
          </p:cNvPr>
          <p:cNvSpPr txBox="1"/>
          <p:nvPr/>
        </p:nvSpPr>
        <p:spPr>
          <a:xfrm>
            <a:off x="1315616" y="5135275"/>
            <a:ext cx="53990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WHOS OAPI service enables compliant clients such as WIS 2 box </a:t>
            </a:r>
            <a:r>
              <a:rPr lang="en-US" sz="2400" b="1" dirty="0">
                <a:cs typeface="Calibri"/>
              </a:rPr>
              <a:t>UI</a:t>
            </a:r>
            <a:r>
              <a:rPr lang="en-US" sz="2400" dirty="0">
                <a:cs typeface="Calibri"/>
              </a:rPr>
              <a:t> to discover and access WHOS data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6A8585B-8C77-3EFF-F689-2F600CC1F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7" t="16838" r="22298" b="12715"/>
          <a:stretch/>
        </p:blipFill>
        <p:spPr>
          <a:xfrm>
            <a:off x="361518" y="2308486"/>
            <a:ext cx="3916925" cy="268305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CC2D7D9-46D6-C935-5569-85EDD8115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79" t="21863" r="24145" b="17767"/>
          <a:stretch/>
        </p:blipFill>
        <p:spPr>
          <a:xfrm>
            <a:off x="3143135" y="2945812"/>
            <a:ext cx="2952865" cy="19030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C0F621-85DC-6884-18D1-8799430CB072}"/>
              </a:ext>
            </a:extLst>
          </p:cNvPr>
          <p:cNvGrpSpPr/>
          <p:nvPr/>
        </p:nvGrpSpPr>
        <p:grpSpPr>
          <a:xfrm>
            <a:off x="114567" y="886088"/>
            <a:ext cx="11643324" cy="1210759"/>
            <a:chOff x="2087048" y="145270"/>
            <a:chExt cx="3627730" cy="1975316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529B300-D823-58B8-BDF1-2F23910A421F}"/>
                </a:ext>
              </a:extLst>
            </p:cNvPr>
            <p:cNvSpPr/>
            <p:nvPr/>
          </p:nvSpPr>
          <p:spPr>
            <a:xfrm rot="5400000">
              <a:off x="2913279" y="-680914"/>
              <a:ext cx="1975316" cy="362768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Top Corners Rounded 4">
              <a:extLst>
                <a:ext uri="{FF2B5EF4-FFF2-40B4-BE49-F238E27FC236}">
                  <a16:creationId xmlns:a16="http://schemas.microsoft.com/office/drawing/2014/main" id="{77BF9B1D-F3B3-1B77-F4ED-190E38214436}"/>
                </a:ext>
              </a:extLst>
            </p:cNvPr>
            <p:cNvSpPr txBox="1"/>
            <p:nvPr/>
          </p:nvSpPr>
          <p:spPr>
            <a:xfrm>
              <a:off x="2087048" y="188101"/>
              <a:ext cx="3520596" cy="1792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CH" sz="2800" b="1"/>
                <a:t>DAB</a:t>
              </a:r>
              <a:r>
                <a:rPr lang="en-CH" sz="2800" b="1" i="0" kern="1200"/>
                <a:t> </a:t>
              </a:r>
              <a:r>
                <a:rPr lang="en-CH" sz="2800" b="1"/>
                <a:t>configuration of</a:t>
              </a:r>
              <a:r>
                <a:rPr lang="en-CH" sz="2800" b="1" i="0" kern="1200"/>
                <a:t> </a:t>
              </a:r>
              <a:r>
                <a:rPr lang="it-IT" sz="2800" b="1" i="0" kern="1200"/>
                <a:t>OAPI Record </a:t>
              </a:r>
              <a:r>
                <a:rPr lang="en-CH" sz="2800" b="1"/>
                <a:t>profiler for</a:t>
              </a:r>
              <a:r>
                <a:rPr lang="en-CH" sz="2800" b="1" i="0" kern="1200"/>
                <a:t> </a:t>
              </a:r>
              <a:r>
                <a:rPr lang="en-CH" sz="2800" b="1"/>
                <a:t>WIS2.0 </a:t>
              </a:r>
              <a:r>
                <a:rPr lang="en-CH" sz="2400">
                  <a:solidFill>
                    <a:schemeClr val="tx1"/>
                  </a:solidFill>
                  <a:cs typeface="Calibri Light"/>
                </a:rPr>
                <a:t>for the test countries </a:t>
              </a:r>
              <a:endParaRPr lang="en-CH" b="1" kern="1200">
                <a:solidFill>
                  <a:srgbClr val="00B050"/>
                </a:solidFill>
                <a:ea typeface="Calibri" panose="020F0502020204030204"/>
                <a:cs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AA9D52E-E070-4845-9046-A30C4813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OAPI record profiler &amp; </a:t>
            </a:r>
            <a:r>
              <a:rPr lang="it-IT" dirty="0" err="1"/>
              <a:t>accessor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01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A6A98C-0F68-1A11-CA8F-3DF14CC951A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7886"/>
          </a:xfrm>
          <a:prstGeom prst="rect">
            <a:avLst/>
          </a:prstGeom>
          <a:solidFill>
            <a:srgbClr val="00B0F0"/>
          </a:solidFill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>
                <a:solidFill>
                  <a:schemeClr val="bg1"/>
                </a:solidFill>
              </a:rPr>
              <a:t>OAPI record profiler &amp; </a:t>
            </a:r>
            <a:r>
              <a:rPr lang="it-IT" sz="4800" dirty="0" err="1">
                <a:solidFill>
                  <a:schemeClr val="bg1"/>
                </a:solidFill>
              </a:rPr>
              <a:t>accessor</a:t>
            </a:r>
            <a:endParaRPr lang="en-US" sz="4800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1AA38-B96E-4F4C-77D9-DDDE18B4798A}"/>
              </a:ext>
            </a:extLst>
          </p:cNvPr>
          <p:cNvSpPr txBox="1"/>
          <p:nvPr/>
        </p:nvSpPr>
        <p:spPr>
          <a:xfrm>
            <a:off x="1474237" y="5188668"/>
            <a:ext cx="524040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WHOS OAPI accessor enables WHOS clients such as WDE, GI-portal, </a:t>
            </a:r>
            <a:r>
              <a:rPr lang="en-US" sz="2400" dirty="0" err="1">
                <a:cs typeface="Calibri"/>
              </a:rPr>
              <a:t>HydroDesktop</a:t>
            </a:r>
            <a:r>
              <a:rPr lang="en-US" sz="2400" dirty="0">
                <a:cs typeface="Calibri"/>
              </a:rPr>
              <a:t> to discover and access WIS2 data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C0F621-85DC-6884-18D1-8799430CB072}"/>
              </a:ext>
            </a:extLst>
          </p:cNvPr>
          <p:cNvGrpSpPr/>
          <p:nvPr/>
        </p:nvGrpSpPr>
        <p:grpSpPr>
          <a:xfrm>
            <a:off x="114567" y="895419"/>
            <a:ext cx="11366233" cy="1082298"/>
            <a:chOff x="2087048" y="145270"/>
            <a:chExt cx="3627730" cy="1975316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529B300-D823-58B8-BDF1-2F23910A421F}"/>
                </a:ext>
              </a:extLst>
            </p:cNvPr>
            <p:cNvSpPr/>
            <p:nvPr/>
          </p:nvSpPr>
          <p:spPr>
            <a:xfrm rot="5400000">
              <a:off x="2913279" y="-680914"/>
              <a:ext cx="1975316" cy="362768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Top Corners Rounded 4">
              <a:extLst>
                <a:ext uri="{FF2B5EF4-FFF2-40B4-BE49-F238E27FC236}">
                  <a16:creationId xmlns:a16="http://schemas.microsoft.com/office/drawing/2014/main" id="{77BF9B1D-F3B3-1B77-F4ED-190E38214436}"/>
                </a:ext>
              </a:extLst>
            </p:cNvPr>
            <p:cNvSpPr txBox="1"/>
            <p:nvPr/>
          </p:nvSpPr>
          <p:spPr>
            <a:xfrm>
              <a:off x="2087048" y="188101"/>
              <a:ext cx="3520596" cy="1792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0" lvl="1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CH" sz="2800" b="1"/>
                <a:t>DAB</a:t>
              </a:r>
              <a:r>
                <a:rPr lang="en-CH" sz="2800" b="1" i="0" kern="1200"/>
                <a:t> </a:t>
              </a:r>
              <a:r>
                <a:rPr lang="en-CH" sz="2800" b="1"/>
                <a:t>configuration of</a:t>
              </a:r>
              <a:r>
                <a:rPr lang="en-CH" sz="2800" b="1" i="0" kern="1200"/>
                <a:t> </a:t>
              </a:r>
              <a:r>
                <a:rPr lang="it-IT" sz="2800" b="1" i="0" kern="1200"/>
                <a:t>OAPI Record </a:t>
              </a:r>
              <a:r>
                <a:rPr lang="en-CH" sz="2800" b="1"/>
                <a:t>accessor</a:t>
              </a:r>
              <a:r>
                <a:rPr lang="it-IT" sz="2800" b="1"/>
                <a:t> </a:t>
              </a:r>
              <a:r>
                <a:rPr lang="en-CH" sz="2800" b="1"/>
                <a:t>for</a:t>
              </a:r>
              <a:r>
                <a:rPr lang="en-CH" sz="2800" b="1" i="0" kern="1200"/>
                <a:t> </a:t>
              </a:r>
              <a:r>
                <a:rPr lang="en-CH" sz="2800" b="1"/>
                <a:t>WIS2.0 </a:t>
              </a:r>
              <a:r>
                <a:rPr lang="en-CH" sz="2400">
                  <a:solidFill>
                    <a:schemeClr val="tx1"/>
                  </a:solidFill>
                  <a:cs typeface="Calibri Light"/>
                </a:rPr>
                <a:t>for the test countries </a:t>
              </a:r>
              <a:endParaRPr lang="en-CH" b="1" kern="1200">
                <a:solidFill>
                  <a:srgbClr val="00B050"/>
                </a:solidFill>
                <a:ea typeface="Calibri" panose="020F0502020204030204"/>
                <a:cs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810DD6-4BC8-32EE-4A31-31A963380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63" t="30706" r="941" b="7013"/>
          <a:stretch/>
        </p:blipFill>
        <p:spPr>
          <a:xfrm>
            <a:off x="548640" y="2187989"/>
            <a:ext cx="4727730" cy="3000679"/>
          </a:xfrm>
          <a:prstGeom prst="rect">
            <a:avLst/>
          </a:prstGeom>
        </p:spPr>
      </p:pic>
      <p:pic>
        <p:nvPicPr>
          <p:cNvPr id="13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FA3DAB-9BBB-3898-11D3-0255857AC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89" t="12997" r="8215" b="19629"/>
          <a:stretch/>
        </p:blipFill>
        <p:spPr>
          <a:xfrm>
            <a:off x="9020184" y="2216640"/>
            <a:ext cx="2995862" cy="1765687"/>
          </a:xfrm>
          <a:prstGeom prst="rect">
            <a:avLst/>
          </a:prstGeom>
        </p:spPr>
      </p:pic>
      <p:pic>
        <p:nvPicPr>
          <p:cNvPr id="14" name="Picture 1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A0DDBF8-D118-3CD4-05E2-D7263257F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8" t="18293" r="6185" b="17073"/>
          <a:stretch/>
        </p:blipFill>
        <p:spPr>
          <a:xfrm>
            <a:off x="9706498" y="3325511"/>
            <a:ext cx="2374434" cy="1298377"/>
          </a:xfrm>
          <a:prstGeom prst="rect">
            <a:avLst/>
          </a:prstGeom>
        </p:spPr>
      </p:pic>
      <p:pic>
        <p:nvPicPr>
          <p:cNvPr id="15" name="Picture 2" descr="Map&#10;&#10;Description automatically generated">
            <a:extLst>
              <a:ext uri="{FF2B5EF4-FFF2-40B4-BE49-F238E27FC236}">
                <a16:creationId xmlns:a16="http://schemas.microsoft.com/office/drawing/2014/main" id="{399B66C3-9AE3-BB10-862F-8419706F87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6" b="4268"/>
          <a:stretch/>
        </p:blipFill>
        <p:spPr>
          <a:xfrm>
            <a:off x="8509304" y="4779430"/>
            <a:ext cx="3558370" cy="1906657"/>
          </a:xfrm>
          <a:prstGeom prst="rect">
            <a:avLst/>
          </a:prstGeom>
        </p:spPr>
      </p:pic>
      <p:pic>
        <p:nvPicPr>
          <p:cNvPr id="16" name="Picture 5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F33B315E-923B-B6FC-3434-434BDC16F7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10" b="4486"/>
          <a:stretch/>
        </p:blipFill>
        <p:spPr>
          <a:xfrm>
            <a:off x="6832492" y="5222322"/>
            <a:ext cx="2433122" cy="1303762"/>
          </a:xfrm>
          <a:prstGeom prst="rect">
            <a:avLst/>
          </a:prstGeom>
        </p:spPr>
      </p:pic>
      <p:pic>
        <p:nvPicPr>
          <p:cNvPr id="17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78099FB5-9165-A97B-9056-CC8235394C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70" t="13263" r="7040" b="21889"/>
          <a:stretch/>
        </p:blipFill>
        <p:spPr>
          <a:xfrm>
            <a:off x="5478675" y="2200718"/>
            <a:ext cx="3030629" cy="1740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ED265-EA10-4FC4-AB71-C306A4259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OAPI record profiler &amp; </a:t>
            </a:r>
            <a:r>
              <a:rPr lang="it-IT" dirty="0" err="1"/>
              <a:t>accessor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13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25199A-7C61-58CB-3A79-2922B9667095}"/>
              </a:ext>
            </a:extLst>
          </p:cNvPr>
          <p:cNvSpPr/>
          <p:nvPr/>
        </p:nvSpPr>
        <p:spPr>
          <a:xfrm>
            <a:off x="796637" y="4857752"/>
            <a:ext cx="11395363" cy="18882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BAF9DD-2F79-44FF-B4F1-C3387DC8599E}"/>
              </a:ext>
            </a:extLst>
          </p:cNvPr>
          <p:cNvSpPr/>
          <p:nvPr/>
        </p:nvSpPr>
        <p:spPr>
          <a:xfrm>
            <a:off x="796637" y="2125423"/>
            <a:ext cx="11395363" cy="27276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458A10-642C-49AD-A037-C338007CAB1D}"/>
              </a:ext>
            </a:extLst>
          </p:cNvPr>
          <p:cNvGrpSpPr/>
          <p:nvPr/>
        </p:nvGrpSpPr>
        <p:grpSpPr>
          <a:xfrm>
            <a:off x="0" y="4284557"/>
            <a:ext cx="1264729" cy="2573442"/>
            <a:chOff x="-11430" y="4284557"/>
            <a:chExt cx="1264729" cy="2573442"/>
          </a:xfrm>
        </p:grpSpPr>
        <p:pic>
          <p:nvPicPr>
            <p:cNvPr id="21" name="Google Shape;350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3B76328-3ACD-48CA-ADAE-D6FF17F23C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175559" y="5544924"/>
              <a:ext cx="2477204" cy="148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51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7D2A56F-CD1A-4F7C-9D5B-370FB976D2A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955" y="5695665"/>
              <a:ext cx="1050344" cy="1050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52;p12">
              <a:extLst>
                <a:ext uri="{FF2B5EF4-FFF2-40B4-BE49-F238E27FC236}">
                  <a16:creationId xmlns:a16="http://schemas.microsoft.com/office/drawing/2014/main" id="{9F46F26B-CDDF-47EA-9FD3-76E9493503C9}"/>
                </a:ext>
              </a:extLst>
            </p:cNvPr>
            <p:cNvSpPr txBox="1"/>
            <p:nvPr/>
          </p:nvSpPr>
          <p:spPr>
            <a:xfrm rot="-5400000">
              <a:off x="-502599" y="4924672"/>
              <a:ext cx="14648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WEATHER   CLIMATE    WATER</a:t>
              </a:r>
              <a:endParaRPr/>
            </a:p>
          </p:txBody>
        </p:sp>
      </p:grpSp>
      <p:sp>
        <p:nvSpPr>
          <p:cNvPr id="8" name="Rectangle: Top Corners Rounded 4">
            <a:extLst>
              <a:ext uri="{FF2B5EF4-FFF2-40B4-BE49-F238E27FC236}">
                <a16:creationId xmlns:a16="http://schemas.microsoft.com/office/drawing/2014/main" id="{B27B4B09-6062-06A4-2B72-7AD19F33089C}"/>
              </a:ext>
            </a:extLst>
          </p:cNvPr>
          <p:cNvSpPr txBox="1"/>
          <p:nvPr/>
        </p:nvSpPr>
        <p:spPr>
          <a:xfrm>
            <a:off x="359909" y="783244"/>
            <a:ext cx="11472182" cy="30609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lvl="1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CH" sz="2000">
                <a:cs typeface="Calibri"/>
              </a:rPr>
              <a:t>WHOS </a:t>
            </a:r>
            <a:r>
              <a:rPr lang="it-IT" sz="2000">
                <a:cs typeface="Calibri"/>
              </a:rPr>
              <a:t>broker </a:t>
            </a:r>
            <a:r>
              <a:rPr lang="en-CH" sz="2000">
                <a:cs typeface="Calibri"/>
              </a:rPr>
              <a:t>produces WCMP 2.0 records from data provider records through </a:t>
            </a:r>
            <a:r>
              <a:rPr lang="en-CH" sz="2000" b="1">
                <a:cs typeface="Calibri"/>
              </a:rPr>
              <a:t>mapping </a:t>
            </a:r>
            <a:r>
              <a:rPr lang="en-CH" sz="2000">
                <a:cs typeface="Calibri"/>
              </a:rPr>
              <a:t>and </a:t>
            </a:r>
            <a:r>
              <a:rPr lang="en-CH" sz="2000" b="1">
                <a:cs typeface="Calibri"/>
              </a:rPr>
              <a:t>aggregation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4C730-E5F6-5C38-20B6-2800D35E71BB}"/>
              </a:ext>
            </a:extLst>
          </p:cNvPr>
          <p:cNvSpPr txBox="1"/>
          <p:nvPr/>
        </p:nvSpPr>
        <p:spPr>
          <a:xfrm>
            <a:off x="9443544" y="2121708"/>
            <a:ext cx="274688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Possible additional elements</a:t>
            </a:r>
            <a:r>
              <a:rPr lang="en-US" sz="1600">
                <a:cs typeface="Calibri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Interpolation type (from </a:t>
            </a:r>
            <a:r>
              <a:rPr lang="en-US" sz="1600" err="1">
                <a:ea typeface="+mn-lt"/>
                <a:cs typeface="+mn-lt"/>
              </a:rPr>
              <a:t>WaterML</a:t>
            </a:r>
            <a:r>
              <a:rPr lang="en-US" sz="1600">
                <a:ea typeface="+mn-lt"/>
                <a:cs typeface="+mn-lt"/>
              </a:rPr>
              <a:t>)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Aggregation period in ISO8601 (e.g. P1D, PT1H) 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Intended observing spacing in ISO8601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Reporting frequency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Quality control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Coordinate system</a:t>
            </a:r>
            <a:endParaRPr lang="en-CH" sz="16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37BDF-4ADB-65B7-7984-B2EE3C7C951B}"/>
              </a:ext>
            </a:extLst>
          </p:cNvPr>
          <p:cNvSpPr txBox="1"/>
          <p:nvPr/>
        </p:nvSpPr>
        <p:spPr>
          <a:xfrm>
            <a:off x="1045075" y="299235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Mapping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BF185-0C1F-3FF3-4290-29D845194363}"/>
              </a:ext>
            </a:extLst>
          </p:cNvPr>
          <p:cNvSpPr txBox="1"/>
          <p:nvPr/>
        </p:nvSpPr>
        <p:spPr>
          <a:xfrm>
            <a:off x="932628" y="537429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Aggregation</a:t>
            </a:r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BBCD0D-1D4D-67A8-B739-6E0D007E49ED}"/>
              </a:ext>
            </a:extLst>
          </p:cNvPr>
          <p:cNvGrpSpPr/>
          <p:nvPr/>
        </p:nvGrpSpPr>
        <p:grpSpPr>
          <a:xfrm>
            <a:off x="6336320" y="2422690"/>
            <a:ext cx="947058" cy="936172"/>
            <a:chOff x="8937171" y="1709058"/>
            <a:chExt cx="1240972" cy="124097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3F297A-110A-BAE0-5A73-6A8091731484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CCE8A2-4C9C-FFA8-8EBE-B555F4F09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7276697-889B-5E5D-03C6-169CD34AE618}"/>
              </a:ext>
            </a:extLst>
          </p:cNvPr>
          <p:cNvSpPr txBox="1"/>
          <p:nvPr/>
        </p:nvSpPr>
        <p:spPr>
          <a:xfrm>
            <a:off x="2869221" y="3777960"/>
            <a:ext cx="282484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Data provider</a:t>
            </a:r>
          </a:p>
          <a:p>
            <a:r>
              <a:rPr lang="en-US">
                <a:cs typeface="Calibri"/>
              </a:rPr>
              <a:t>metadata records</a:t>
            </a:r>
          </a:p>
          <a:p>
            <a:r>
              <a:rPr lang="en-US">
                <a:cs typeface="Calibri"/>
              </a:rPr>
              <a:t>(different standards)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3B5B71-1533-F716-B943-B889F63F6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349" y="2390032"/>
            <a:ext cx="947058" cy="936172"/>
          </a:xfrm>
          <a:prstGeom prst="rect">
            <a:avLst/>
          </a:prstGeom>
        </p:spPr>
      </p:pic>
      <p:pic>
        <p:nvPicPr>
          <p:cNvPr id="19" name="Picture 18" descr="A computer screen with numbers and a hexagon image&#10;&#10;Description automatically generated">
            <a:extLst>
              <a:ext uri="{FF2B5EF4-FFF2-40B4-BE49-F238E27FC236}">
                <a16:creationId xmlns:a16="http://schemas.microsoft.com/office/drawing/2014/main" id="{B167DC65-CFD5-D33C-369D-8173143DD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892" y="2858118"/>
            <a:ext cx="903515" cy="9144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1AACEF8-0EE8-96F2-6C64-958D9E4F2A7F}"/>
              </a:ext>
            </a:extLst>
          </p:cNvPr>
          <p:cNvGrpSpPr/>
          <p:nvPr/>
        </p:nvGrpSpPr>
        <p:grpSpPr>
          <a:xfrm>
            <a:off x="6739091" y="2912547"/>
            <a:ext cx="947058" cy="936172"/>
            <a:chOff x="8937171" y="1709058"/>
            <a:chExt cx="1240972" cy="124097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C0BCA28-2744-7F9C-790E-BF5E5D983F7C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9C01569-88C3-2E77-E04A-4A7C97F3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8E6E8A94-17B2-2D0B-7BD7-16B61E407E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0034" y="2683947"/>
            <a:ext cx="903515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D6E940F-87A0-16BB-7528-0BB5F5ED1361}"/>
              </a:ext>
            </a:extLst>
          </p:cNvPr>
          <p:cNvSpPr txBox="1"/>
          <p:nvPr/>
        </p:nvSpPr>
        <p:spPr>
          <a:xfrm>
            <a:off x="6330878" y="3854160"/>
            <a:ext cx="2824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WCMP 2.0 discovery metadata records</a:t>
            </a:r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2180B5C-939F-18A5-1FEC-0E971CED1984}"/>
              </a:ext>
            </a:extLst>
          </p:cNvPr>
          <p:cNvGrpSpPr/>
          <p:nvPr/>
        </p:nvGrpSpPr>
        <p:grpSpPr>
          <a:xfrm>
            <a:off x="2808119" y="4949953"/>
            <a:ext cx="511630" cy="500744"/>
            <a:chOff x="8937171" y="1709058"/>
            <a:chExt cx="1240972" cy="124097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3FE3F5-2AF4-8440-49C6-13474195D173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3B5DF59-485B-03D8-9B23-A7DEE606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EC698BB-D0BB-CC36-77A1-741FE02EBB52}"/>
              </a:ext>
            </a:extLst>
          </p:cNvPr>
          <p:cNvGrpSpPr/>
          <p:nvPr/>
        </p:nvGrpSpPr>
        <p:grpSpPr>
          <a:xfrm>
            <a:off x="3428604" y="4949953"/>
            <a:ext cx="511630" cy="500744"/>
            <a:chOff x="8937171" y="1709058"/>
            <a:chExt cx="1240972" cy="124097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71A0E6F-78E0-8E40-2D09-0761C3844258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7823F92-3CE0-5E74-2A3F-CCD6750A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2924DE6-7CC2-6FA3-DF31-6CA4FD675B3B}"/>
              </a:ext>
            </a:extLst>
          </p:cNvPr>
          <p:cNvGrpSpPr/>
          <p:nvPr/>
        </p:nvGrpSpPr>
        <p:grpSpPr>
          <a:xfrm>
            <a:off x="2808118" y="5516010"/>
            <a:ext cx="511630" cy="500744"/>
            <a:chOff x="8937171" y="1709058"/>
            <a:chExt cx="1240972" cy="124097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8439210-6CA8-FA1B-E037-5AAB5CA72475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AE68CCD-36DB-0961-BD9B-E5883D7FE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CCEF3EE-573B-35DE-DF0E-92E39EC7B136}"/>
              </a:ext>
            </a:extLst>
          </p:cNvPr>
          <p:cNvGrpSpPr/>
          <p:nvPr/>
        </p:nvGrpSpPr>
        <p:grpSpPr>
          <a:xfrm>
            <a:off x="3428603" y="5570438"/>
            <a:ext cx="511630" cy="500744"/>
            <a:chOff x="8937171" y="1709058"/>
            <a:chExt cx="1240972" cy="124097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8371C85-AA20-0EDD-8AB3-8DF03EFC333A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E9C06BD-DD02-90F6-3064-A9D9FE605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C3EE221-0E55-7094-F211-39263444E081}"/>
              </a:ext>
            </a:extLst>
          </p:cNvPr>
          <p:cNvGrpSpPr/>
          <p:nvPr/>
        </p:nvGrpSpPr>
        <p:grpSpPr>
          <a:xfrm>
            <a:off x="6639889" y="4884638"/>
            <a:ext cx="1186544" cy="1186544"/>
            <a:chOff x="8937171" y="1709058"/>
            <a:chExt cx="1240972" cy="124097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84B308A-D0B4-6730-05C7-1485822293DE}"/>
                </a:ext>
              </a:extLst>
            </p:cNvPr>
            <p:cNvSpPr/>
            <p:nvPr/>
          </p:nvSpPr>
          <p:spPr>
            <a:xfrm>
              <a:off x="8964386" y="1763485"/>
              <a:ext cx="1110342" cy="113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D6DF4AC-4991-8C4E-5E3B-41FDD93FE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7171" y="1709058"/>
              <a:ext cx="1240972" cy="1240972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3384C24-6887-AC46-352B-D4DD7CF86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963491" y="4949952"/>
            <a:ext cx="979715" cy="100148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E7FF1EC-5469-0DC7-57E5-9B4ED7FF5FF9}"/>
              </a:ext>
            </a:extLst>
          </p:cNvPr>
          <p:cNvSpPr txBox="1"/>
          <p:nvPr/>
        </p:nvSpPr>
        <p:spPr>
          <a:xfrm>
            <a:off x="2127763" y="6174595"/>
            <a:ext cx="28248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Time series level records</a:t>
            </a:r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0E48A1C-8C18-CD6E-0548-394FDBA6C424}"/>
              </a:ext>
            </a:extLst>
          </p:cNvPr>
          <p:cNvSpPr txBox="1"/>
          <p:nvPr/>
        </p:nvSpPr>
        <p:spPr>
          <a:xfrm>
            <a:off x="5948649" y="6076624"/>
            <a:ext cx="28248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Data provider level records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C89CE-7A17-4299-3A87-2D450FE45644}"/>
              </a:ext>
            </a:extLst>
          </p:cNvPr>
          <p:cNvSpPr txBox="1"/>
          <p:nvPr/>
        </p:nvSpPr>
        <p:spPr>
          <a:xfrm>
            <a:off x="7745035" y="2199860"/>
            <a:ext cx="168925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WCMP core elements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Id</a:t>
            </a:r>
          </a:p>
          <a:p>
            <a:pPr marL="285750" indent="-285750" algn="l">
              <a:buFont typeface="Arial"/>
              <a:buChar char="•"/>
            </a:pPr>
            <a:r>
              <a:rPr lang="en-US">
                <a:cs typeface="Calibri"/>
              </a:rPr>
              <a:t>Title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Description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...</a:t>
            </a:r>
          </a:p>
          <a:p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60DA6-C6C7-808A-046F-E189F3D522EE}"/>
              </a:ext>
            </a:extLst>
          </p:cNvPr>
          <p:cNvSpPr txBox="1"/>
          <p:nvPr/>
        </p:nvSpPr>
        <p:spPr>
          <a:xfrm>
            <a:off x="9457927" y="4904583"/>
            <a:ext cx="283347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cs typeface="Calibri"/>
              </a:rPr>
              <a:t>Different aggregation levels</a:t>
            </a:r>
            <a:r>
              <a:rPr lang="en-US" sz="1600">
                <a:cs typeface="Calibri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Level 7 (Data provider level)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Level 8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Level 9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Level 10</a:t>
            </a: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/>
                <a:cs typeface="Calibri"/>
              </a:rPr>
              <a:t>Level 11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E3547-27CD-ADD9-AF63-2724866C20DA}"/>
              </a:ext>
            </a:extLst>
          </p:cNvPr>
          <p:cNvSpPr txBox="1"/>
          <p:nvPr/>
        </p:nvSpPr>
        <p:spPr>
          <a:xfrm>
            <a:off x="1545054" y="1232781"/>
            <a:ext cx="776573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TT-W2FH document describing the target metadata model:</a:t>
            </a:r>
          </a:p>
          <a:p>
            <a:r>
              <a:rPr lang="en-US" sz="2000" b="1" dirty="0">
                <a:cs typeface="Calibri"/>
              </a:rPr>
              <a:t>WCMP for Hydrology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4D61B9-85B3-134D-C847-F5857C42D1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084" y="1215377"/>
            <a:ext cx="725290" cy="725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FEB9E4-F617-4CF6-DC9E-818AE4E363A0}"/>
              </a:ext>
            </a:extLst>
          </p:cNvPr>
          <p:cNvSpPr txBox="1"/>
          <p:nvPr/>
        </p:nvSpPr>
        <p:spPr>
          <a:xfrm>
            <a:off x="5861123" y="4463262"/>
            <a:ext cx="371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Validation ongoing using </a:t>
            </a:r>
            <a:r>
              <a:rPr lang="en-US" b="1" err="1"/>
              <a:t>pywcmp</a:t>
            </a: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802EAB-AD52-42D4-9D29-B434798C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Discovery metadata (WCMP2)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46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5458A10-642C-49AD-A037-C338007CAB1D}"/>
              </a:ext>
            </a:extLst>
          </p:cNvPr>
          <p:cNvGrpSpPr/>
          <p:nvPr/>
        </p:nvGrpSpPr>
        <p:grpSpPr>
          <a:xfrm>
            <a:off x="-11430" y="4284557"/>
            <a:ext cx="1264729" cy="2573442"/>
            <a:chOff x="-11430" y="4284557"/>
            <a:chExt cx="1264729" cy="2573442"/>
          </a:xfrm>
        </p:grpSpPr>
        <p:pic>
          <p:nvPicPr>
            <p:cNvPr id="21" name="Google Shape;350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3B76328-3ACD-48CA-ADAE-D6FF17F23C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175559" y="5544924"/>
              <a:ext cx="2477204" cy="148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51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7D2A56F-CD1A-4F7C-9D5B-370FB976D2A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955" y="5695665"/>
              <a:ext cx="1050344" cy="1050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52;p12">
              <a:extLst>
                <a:ext uri="{FF2B5EF4-FFF2-40B4-BE49-F238E27FC236}">
                  <a16:creationId xmlns:a16="http://schemas.microsoft.com/office/drawing/2014/main" id="{9F46F26B-CDDF-47EA-9FD3-76E9493503C9}"/>
                </a:ext>
              </a:extLst>
            </p:cNvPr>
            <p:cNvSpPr txBox="1"/>
            <p:nvPr/>
          </p:nvSpPr>
          <p:spPr>
            <a:xfrm rot="-5400000">
              <a:off x="-502599" y="4924672"/>
              <a:ext cx="14648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WEATHER   CLIMATE    WATER</a:t>
              </a: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0E40A8-EAE2-FB8B-3103-A3359EC5D5A7}"/>
              </a:ext>
            </a:extLst>
          </p:cNvPr>
          <p:cNvSpPr txBox="1"/>
          <p:nvPr/>
        </p:nvSpPr>
        <p:spPr>
          <a:xfrm>
            <a:off x="202954" y="768480"/>
            <a:ext cx="11989045" cy="12434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defTabSz="1244600">
              <a:buFont typeface="Arial"/>
              <a:buChar char="•"/>
            </a:pPr>
            <a:r>
              <a:rPr lang="en-CH" sz="2800" b="1" i="0" kern="1200"/>
              <a:t>Defini</a:t>
            </a:r>
            <a:r>
              <a:rPr lang="it-IT" sz="2800" b="1" i="0" kern="1200"/>
              <a:t>tion</a:t>
            </a:r>
            <a:r>
              <a:rPr lang="en-CH" sz="2800" b="1">
                <a:cs typeface="Calibri"/>
              </a:rPr>
              <a:t> combining:</a:t>
            </a:r>
            <a:endParaRPr lang="en-CH" kern="1200">
              <a:cs typeface="Calibri"/>
            </a:endParaRPr>
          </a:p>
          <a:p>
            <a:pPr marL="742950" lvl="2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CH" sz="2400" b="1">
                <a:cs typeface="Calibri"/>
              </a:rPr>
              <a:t>Bottom up</a:t>
            </a:r>
            <a:r>
              <a:rPr lang="en-CH" sz="2400">
                <a:cs typeface="Calibri"/>
              </a:rPr>
              <a:t> approach </a:t>
            </a:r>
            <a:r>
              <a:rPr lang="it-IT" sz="2400">
                <a:cs typeface="Calibri"/>
              </a:rPr>
              <a:t>(starting from hydro ontology and WMDR regsitry)</a:t>
            </a:r>
            <a:r>
              <a:rPr lang="en-CH" sz="2400">
                <a:cs typeface="Calibri"/>
              </a:rPr>
              <a:t> </a:t>
            </a:r>
            <a:r>
              <a:rPr lang="it-IT" sz="2400">
                <a:cs typeface="Calibri"/>
              </a:rPr>
              <a:t>and</a:t>
            </a:r>
          </a:p>
          <a:p>
            <a:pPr marL="742950" lvl="2" indent="-28575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CH" sz="2400" b="1">
                <a:cs typeface="Calibri"/>
              </a:rPr>
              <a:t>Top down</a:t>
            </a:r>
            <a:r>
              <a:rPr lang="en-CH" sz="2400">
                <a:cs typeface="Calibri"/>
              </a:rPr>
              <a:t> approach (starting from a general hierarchy that is useful for data discovery)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828CC8-775D-44D5-64E5-9D8077393BA3}"/>
              </a:ext>
            </a:extLst>
          </p:cNvPr>
          <p:cNvGraphicFramePr>
            <a:graphicFrameLocks noGrp="1"/>
          </p:cNvGraphicFramePr>
          <p:nvPr/>
        </p:nvGraphicFramePr>
        <p:xfrm>
          <a:off x="459618" y="1995714"/>
          <a:ext cx="11532573" cy="3073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672">
                  <a:extLst>
                    <a:ext uri="{9D8B030D-6E8A-4147-A177-3AD203B41FA5}">
                      <a16:colId xmlns:a16="http://schemas.microsoft.com/office/drawing/2014/main" val="241462287"/>
                    </a:ext>
                  </a:extLst>
                </a:gridCol>
                <a:gridCol w="4180949">
                  <a:extLst>
                    <a:ext uri="{9D8B030D-6E8A-4147-A177-3AD203B41FA5}">
                      <a16:colId xmlns:a16="http://schemas.microsoft.com/office/drawing/2014/main" val="3780389583"/>
                    </a:ext>
                  </a:extLst>
                </a:gridCol>
                <a:gridCol w="5847952">
                  <a:extLst>
                    <a:ext uri="{9D8B030D-6E8A-4147-A177-3AD203B41FA5}">
                      <a16:colId xmlns:a16="http://schemas.microsoft.com/office/drawing/2014/main" val="4159449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Level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638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Earth-system-discipline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Hydrology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932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Earth-system-discipline-subcategory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Surface water observations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51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Sub-sub-category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Surface water</a:t>
                      </a:r>
                      <a:r>
                        <a:rPr lang="en-CH"/>
                        <a:t> q</a:t>
                      </a:r>
                      <a:r>
                        <a:rPr lang="en-US" err="1"/>
                        <a:t>uantity</a:t>
                      </a:r>
                      <a:r>
                        <a:rPr lang="en-US"/>
                        <a:t> observations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03650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Water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/>
                        <a:t>Stream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43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level-stream</a:t>
                      </a:r>
                    </a:p>
                    <a:p>
                      <a:pPr lvl="0">
                        <a:buNone/>
                      </a:pPr>
                      <a:r>
                        <a:rPr lang="en-US" sz="1400" b="0" i="0" u="sng" strike="noStrike" noProof="0">
                          <a:latin typeface="Arial"/>
                          <a:hlinkClick r:id="rId5"/>
                        </a:rPr>
                        <a:t>http://hydro.geodab.eu/hydro-ontology/concept/11</a:t>
                      </a:r>
                      <a:endParaRPr lang="en-US" sz="1400" b="0" i="0" u="sng" strike="noStrike" noProof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400" b="0" i="0" u="sng" strike="noStrike" noProof="0">
                          <a:latin typeface="Arial"/>
                        </a:rPr>
                        <a:t>(concept 11 from Hydro ontology)</a:t>
                      </a:r>
                    </a:p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  <a:hlinkClick r:id="rId6"/>
                        </a:rPr>
                        <a:t>https://codes.wmo.int/wmdr/ObservedVariableTerrestrial/172</a:t>
                      </a:r>
                      <a:endParaRPr lang="en-US" sz="1400" b="0" i="0" u="none" strike="noStrike" noProof="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(concept 172 from WMO WMDR registry)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0528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DA5D75E-D3F7-B2DC-9370-C7A62BE8D535}"/>
              </a:ext>
            </a:extLst>
          </p:cNvPr>
          <p:cNvSpPr txBox="1"/>
          <p:nvPr/>
        </p:nvSpPr>
        <p:spPr>
          <a:xfrm>
            <a:off x="2319395" y="5896237"/>
            <a:ext cx="823694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Experts are finalizing to GitHub the hydrology topic hierarchy definition</a:t>
            </a:r>
            <a:endParaRPr lang="en-US" sz="2000" b="1" dirty="0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503E9-AAE6-A4DF-DE26-42F4E88AA079}"/>
              </a:ext>
            </a:extLst>
          </p:cNvPr>
          <p:cNvSpPr txBox="1"/>
          <p:nvPr/>
        </p:nvSpPr>
        <p:spPr>
          <a:xfrm>
            <a:off x="459618" y="5152701"/>
            <a:ext cx="11141255" cy="3440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600">
                <a:effectLst/>
                <a:ea typeface="Calibri"/>
                <a:cs typeface="Arial"/>
              </a:rPr>
              <a:t>Example: "origin/a/wis2/</a:t>
            </a:r>
            <a:r>
              <a:rPr lang="en-US" sz="1600" err="1">
                <a:effectLst/>
                <a:ea typeface="Calibri"/>
                <a:cs typeface="Arial"/>
              </a:rPr>
              <a:t>ke</a:t>
            </a:r>
            <a:r>
              <a:rPr lang="en-CH" sz="1600">
                <a:effectLst/>
                <a:ea typeface="Calibri"/>
                <a:cs typeface="Arial"/>
              </a:rPr>
              <a:t>-</a:t>
            </a:r>
            <a:r>
              <a:rPr lang="en-US" sz="1600" err="1">
                <a:effectLst/>
                <a:ea typeface="Calibri"/>
                <a:cs typeface="Arial"/>
              </a:rPr>
              <a:t>wra</a:t>
            </a:r>
            <a:r>
              <a:rPr lang="en-US" sz="1600">
                <a:effectLst/>
                <a:ea typeface="Calibri"/>
                <a:cs typeface="Arial"/>
              </a:rPr>
              <a:t>/data /core/hydrology/surface-observations/surface-water-quantity-observations/stream</a:t>
            </a:r>
            <a:r>
              <a:rPr lang="en-US" sz="1600">
                <a:ea typeface="Calibri"/>
                <a:cs typeface="Arial"/>
              </a:rPr>
              <a:t>/level</a:t>
            </a:r>
            <a:endParaRPr lang="fr-CH" sz="16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BFC79C-FA98-4CA4-BF9D-D2A5EDB2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Topic</a:t>
            </a:r>
            <a:r>
              <a:rPr lang="it-IT" dirty="0"/>
              <a:t> </a:t>
            </a:r>
            <a:r>
              <a:rPr lang="it-IT" dirty="0" err="1"/>
              <a:t>hierarchy</a:t>
            </a:r>
            <a:r>
              <a:rPr lang="it-IT" dirty="0"/>
              <a:t> for </a:t>
            </a:r>
            <a:r>
              <a:rPr lang="it-IT" dirty="0" err="1"/>
              <a:t>hydrology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22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B65F2-90D3-B57C-197B-6E1A528F6F5B}"/>
              </a:ext>
            </a:extLst>
          </p:cNvPr>
          <p:cNvSpPr txBox="1"/>
          <p:nvPr/>
        </p:nvSpPr>
        <p:spPr>
          <a:xfrm>
            <a:off x="379895" y="1023159"/>
            <a:ext cx="4636217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MQTT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Implemented with a basic structure in WHOS broker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The actual topic hierarchy is being reviewed by hydrology expert. After this work is accomplished it will be pushed to WMCP GitHub and WHOS broker </a:t>
            </a:r>
            <a:r>
              <a:rPr lang="en-US" dirty="0" err="1">
                <a:latin typeface="Arial"/>
                <a:cs typeface="Arial"/>
              </a:rPr>
              <a:t>implemementation</a:t>
            </a:r>
            <a:r>
              <a:rPr lang="en-US" dirty="0">
                <a:latin typeface="Arial"/>
                <a:cs typeface="Arial"/>
              </a:rPr>
              <a:t> will be updated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2F781-273F-0B33-1F9A-08977A05D207}"/>
              </a:ext>
            </a:extLst>
          </p:cNvPr>
          <p:cNvSpPr txBox="1"/>
          <p:nvPr/>
        </p:nvSpPr>
        <p:spPr>
          <a:xfrm>
            <a:off x="6888045" y="1023158"/>
            <a:ext cx="406591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WMCP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Implemented and first validation check using </a:t>
            </a:r>
            <a:r>
              <a:rPr lang="en-US" dirty="0" err="1">
                <a:latin typeface="Arial"/>
                <a:cs typeface="Arial"/>
              </a:rPr>
              <a:t>pywmcp</a:t>
            </a:r>
            <a:r>
              <a:rPr lang="en-US" dirty="0">
                <a:latin typeface="Arial"/>
                <a:cs typeface="Arial"/>
              </a:rPr>
              <a:t> accomplished</a:t>
            </a:r>
            <a:endParaRPr lang="en-US" dirty="0"/>
          </a:p>
          <a:p>
            <a:pPr marL="742950" lvl="1" indent="-285750">
              <a:buFont typeface="Courier New"/>
              <a:buChar char="o"/>
            </a:pPr>
            <a:endParaRPr lang="en-US" dirty="0">
              <a:latin typeface="Arial"/>
              <a:ea typeface="Calibri"/>
              <a:cs typeface="Arial"/>
            </a:endParaRPr>
          </a:p>
          <a:p>
            <a:endParaRPr lang="en-US" dirty="0">
              <a:latin typeface="Arial"/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endParaRPr lang="en-US" b="1" dirty="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b="1" dirty="0">
              <a:ea typeface="Calibri"/>
              <a:cs typeface="Arial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86AC4D2-B5EB-7C94-2EB0-A61D04697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18" y="3589548"/>
            <a:ext cx="4650571" cy="3139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D8982-6D99-496C-FFC4-F095F9D95983}"/>
              </a:ext>
            </a:extLst>
          </p:cNvPr>
          <p:cNvSpPr txBox="1"/>
          <p:nvPr/>
        </p:nvSpPr>
        <p:spPr>
          <a:xfrm>
            <a:off x="6286739" y="2146060"/>
            <a:ext cx="526882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600" dirty="0">
              <a:ea typeface="Calibri"/>
              <a:cs typeface="Calibri"/>
            </a:endParaRPr>
          </a:p>
          <a:p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geometry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coordinates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[[[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-72.8838888888889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-54.7975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-72.8838888888889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-22.3266666666667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-53.490223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-22.3266666666667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-53.490223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-54.7975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-72.8838888888889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1A01CC"/>
                </a:solidFill>
                <a:latin typeface="Courier New"/>
                <a:cs typeface="Courier New"/>
              </a:rPr>
              <a:t>-54.7975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]]]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type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"Polygon"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links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latin typeface="Courier New"/>
                <a:cs typeface="Courier New"/>
              </a:rPr>
              <a:t>rel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"canonical"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href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3"/>
              </a:rPr>
              <a:t>http://whos.geodab.eu/gs-service/services/essi/view/gs-view-and(whos,gs-view-source(argentina-ina))/oapi/collections/discovery-metadata/items/urn:wmo:md:argentina-ina:all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type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"application/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json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latin typeface="Courier New"/>
                <a:cs typeface="Courier New"/>
              </a:rPr>
              <a:t>rel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"collection"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href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4"/>
              </a:rPr>
              <a:t>http://whos.geodab.eu/gs-service/services/essi/view/gs-view-and(whos,gs-view-source(argentina-ina))/oapi/collections/urn:wmo:md:argentina-ina:all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type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"application/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json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conformsTo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5"/>
              </a:rPr>
              <a:t>http://wis.wmo.int/spec/wcmp/2.0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6"/>
              </a:rPr>
              <a:t>http://wis.wmo.int/spec/wcmp/2/conf/core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time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interval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"1884-01-01T03:53:48Z"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"2024-04-10T12:15:11Z"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type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Feature"</a:t>
            </a:r>
            <a:r>
              <a:rPr lang="en-US" sz="600" dirty="0" err="1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properties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themes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concepts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"210"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"Amount of precipitation"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7"/>
              </a:rPr>
              <a:t>http://codes.wmo.int/wmdr/ObservedVariableAtmosphere/210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"171"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"Stream discharge"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8"/>
              </a:rPr>
              <a:t>http://codes.wmo.int/wmdr/ObservedVariableTerrestrial/171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"224"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"Air temperature (at specified distance from reference surface)"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9"/>
              </a:rPr>
              <a:t>http://codes.wmo.int/wmdr/ObservedVariableAtmosphere/224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scheme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0"/>
              </a:rPr>
              <a:t>http://codes.wmo.int/wmdr/ObservedVariableAtmosphere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concepts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"65"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"Precipitation"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1"/>
              </a:rPr>
              <a:t>http://hydro.geodab.eu/hydro-ontology/concept/65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"12"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"Gage height, stream"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2"/>
              </a:rPr>
              <a:t>http://hydro.geodab.eu/hydro-ontology/concept/12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"78"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"Discharge, stream"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3"/>
              </a:rPr>
              <a:t>http://hydro.geodab.eu/hydro-ontology/concept/78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"133"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"Relative humidity"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4"/>
              </a:rPr>
              <a:t>http://hydro.geodab.eu/hydro-ontology/concept/133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"67"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"Wind direction"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5"/>
              </a:rPr>
              <a:t>http://hydro.geodab.eu/hydro-ontology/concept/67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"49"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"Temperature, air"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6"/>
              </a:rPr>
              <a:t>http://hydro.geodab.eu/hydro-ontology/concept/49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"5328"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"Wind stress"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7"/>
              </a:rPr>
              <a:t>http://hydro.geodab.eu/hydro-ontology/concept/5328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"34"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"Sustained wind speed"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8"/>
              </a:rPr>
              <a:t>http://hydro.geodab.eu/hydro-ontology/concept/34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"35"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"Wind gust"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19"/>
              </a:rPr>
              <a:t>http://hydro.geodab.eu/hydro-ontology/concept/35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"33"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"Velocity, wind"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0"/>
              </a:rPr>
              <a:t>http://hydro.geodab.eu/hydro-ontology/concept/33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"55b"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"Pressure reduced to mean sea level"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1"/>
              </a:rPr>
              <a:t>http://hydro.geodab.eu/hydro-ontology/concept/55b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"55"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"Atmospheric pressure"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2"/>
              </a:rPr>
              <a:t>http://hydro.geodab.eu/hydro-ontology/concept/55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"5167"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"Radiation, Global"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3"/>
              </a:rPr>
              <a:t>http://hydro.geodab.eu/hydro-ontology/concept/5167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scheme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4"/>
              </a:rPr>
              <a:t>http://hydro.geodab.eu/hydro-ontology/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concepts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hydrology"</a:t>
            </a:r>
            <a:r>
              <a:rPr lang="en-US" sz="600" dirty="0" err="1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"Hydrology"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url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5"/>
              </a:rPr>
              <a:t>https://codes.wmo.int/wis/topic-hierarchy/earth-system-discipline/hydrology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scheme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  <a:hlinkClick r:id="rId26"/>
              </a:rPr>
              <a:t>http://codes.wmo.int/wis/topic-hierarchy/earth-system-discipline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}]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identifier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wmo:dataPolicy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core"</a:t>
            </a:r>
            <a:r>
              <a:rPr lang="en-US" sz="600" dirty="0" err="1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keywords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"DAB"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created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"2024-04-10"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description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"Data provider: Argentina, Instituto Nacional del Agua (INA) Temporal range: from 1884-01-01T03:53:48Z to 2024-04-10T12:15:11ZNumber of platforms: 584 Number of observed properties: 9 (Precipitation, Gage height, Discharge, Relative humidity, Wind direction, Temperature, Wind speed, Barometric pressure, Global Radiation)"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language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en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id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urn:wmo:md:argentina-ina:all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type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</a:t>
            </a:r>
            <a:r>
              <a:rPr lang="en-US" sz="600" dirty="0" err="1">
                <a:solidFill>
                  <a:srgbClr val="0B7500"/>
                </a:solidFill>
                <a:latin typeface="Courier New"/>
                <a:cs typeface="Courier New"/>
              </a:rPr>
              <a:t>dataset"</a:t>
            </a:r>
            <a:r>
              <a:rPr lang="en-US" sz="600" dirty="0" err="1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 err="1">
                <a:latin typeface="Courier New"/>
                <a:cs typeface="Courier New"/>
              </a:rPr>
              <a:t>title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"Observations from data provider Argentina, Instituto Nacional del Agua (INA)"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contacts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[{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</a:t>
            </a:r>
            <a:r>
              <a:rPr lang="en-US" sz="600" dirty="0">
                <a:latin typeface="Courier New"/>
                <a:cs typeface="Courier New"/>
              </a:rPr>
              <a:t>organization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"Instituto Nacional del Agua (INA)"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,"</a:t>
            </a:r>
            <a:r>
              <a:rPr lang="en-US" sz="600" dirty="0">
                <a:latin typeface="Courier New"/>
                <a:cs typeface="Courier New"/>
              </a:rPr>
              <a:t>roles</a:t>
            </a:r>
            <a:r>
              <a:rPr lang="en-US" sz="600" dirty="0">
                <a:solidFill>
                  <a:srgbClr val="444444"/>
                </a:solidFill>
                <a:latin typeface="Courier New"/>
                <a:cs typeface="Courier New"/>
              </a:rPr>
              <a:t>": 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[</a:t>
            </a:r>
            <a:r>
              <a:rPr lang="en-US" sz="600" dirty="0">
                <a:solidFill>
                  <a:srgbClr val="0B7500"/>
                </a:solidFill>
                <a:latin typeface="Courier New"/>
                <a:cs typeface="Courier New"/>
              </a:rPr>
              <a:t>"producer"</a:t>
            </a:r>
            <a:r>
              <a:rPr lang="en-US" sz="600" b="1" dirty="0">
                <a:solidFill>
                  <a:srgbClr val="444444"/>
                </a:solidFill>
                <a:latin typeface="Courier New"/>
                <a:cs typeface="Courier New"/>
              </a:rPr>
              <a:t>]}]}}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250357-6930-41E6-A9BC-426A98D8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MQTT and WMCP 2.0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2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5458A10-642C-49AD-A037-C338007CAB1D}"/>
              </a:ext>
            </a:extLst>
          </p:cNvPr>
          <p:cNvGrpSpPr/>
          <p:nvPr/>
        </p:nvGrpSpPr>
        <p:grpSpPr>
          <a:xfrm>
            <a:off x="-11430" y="4284557"/>
            <a:ext cx="1264729" cy="2573442"/>
            <a:chOff x="-11430" y="4284557"/>
            <a:chExt cx="1264729" cy="2573442"/>
          </a:xfrm>
        </p:grpSpPr>
        <p:pic>
          <p:nvPicPr>
            <p:cNvPr id="21" name="Google Shape;350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3B76328-3ACD-48CA-ADAE-D6FF17F23C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175559" y="5544924"/>
              <a:ext cx="2477204" cy="148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51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7D2A56F-CD1A-4F7C-9D5B-370FB976D2A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955" y="5695665"/>
              <a:ext cx="1050344" cy="1050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52;p12">
              <a:extLst>
                <a:ext uri="{FF2B5EF4-FFF2-40B4-BE49-F238E27FC236}">
                  <a16:creationId xmlns:a16="http://schemas.microsoft.com/office/drawing/2014/main" id="{9F46F26B-CDDF-47EA-9FD3-76E9493503C9}"/>
                </a:ext>
              </a:extLst>
            </p:cNvPr>
            <p:cNvSpPr txBox="1"/>
            <p:nvPr/>
          </p:nvSpPr>
          <p:spPr>
            <a:xfrm rot="-5400000">
              <a:off x="-502599" y="4924672"/>
              <a:ext cx="14648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WEATHER   CLIMATE    WATER</a:t>
              </a:r>
              <a:endParaRPr/>
            </a:p>
          </p:txBody>
        </p: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EBEDBEFE-750D-8FCB-1960-4F354452A4F1}"/>
              </a:ext>
            </a:extLst>
          </p:cNvPr>
          <p:cNvSpPr txBox="1">
            <a:spLocks/>
          </p:cNvSpPr>
          <p:nvPr/>
        </p:nvSpPr>
        <p:spPr>
          <a:xfrm>
            <a:off x="0" y="945880"/>
            <a:ext cx="5888737" cy="59121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H">
              <a:cs typeface="Calibri"/>
            </a:endParaRPr>
          </a:p>
        </p:txBody>
      </p:sp>
      <p:pic>
        <p:nvPicPr>
          <p:cNvPr id="7" name="Picture 6" descr="A blue arrow with three stripes&#10;&#10;Description automatically generated">
            <a:extLst>
              <a:ext uri="{FF2B5EF4-FFF2-40B4-BE49-F238E27FC236}">
                <a16:creationId xmlns:a16="http://schemas.microsoft.com/office/drawing/2014/main" id="{19F5850B-6C9E-4A03-467B-BA05E2A70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928" y="2603396"/>
            <a:ext cx="1211007" cy="1202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F94A9-F461-A856-5678-0FBF20B79C06}"/>
              </a:ext>
            </a:extLst>
          </p:cNvPr>
          <p:cNvSpPr txBox="1"/>
          <p:nvPr/>
        </p:nvSpPr>
        <p:spPr>
          <a:xfrm>
            <a:off x="1465385" y="4643413"/>
            <a:ext cx="31995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KPIs definitions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18317-8BC7-B47F-71CE-E192A084BB00}"/>
              </a:ext>
            </a:extLst>
          </p:cNvPr>
          <p:cNvSpPr txBox="1"/>
          <p:nvPr/>
        </p:nvSpPr>
        <p:spPr>
          <a:xfrm>
            <a:off x="7097609" y="4643413"/>
            <a:ext cx="27565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Dashboard (in progress)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801E18-3A88-81EF-40A7-B6680832A3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47" t="61138" r="62081" b="6098"/>
          <a:stretch/>
        </p:blipFill>
        <p:spPr bwMode="auto">
          <a:xfrm>
            <a:off x="1061773" y="1697223"/>
            <a:ext cx="4379245" cy="2898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9E241D-2776-2014-B161-128C96073DD8}"/>
              </a:ext>
            </a:extLst>
          </p:cNvPr>
          <p:cNvSpPr txBox="1"/>
          <p:nvPr/>
        </p:nvSpPr>
        <p:spPr>
          <a:xfrm>
            <a:off x="1645528" y="5335180"/>
            <a:ext cx="941753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A WHOS dashboard will be available to monitor KPIs (calculated globally, by data provider or by region) such as: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Data quantity (e.g. number of timeseries, observed variables, stations, …)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Metadata completeness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Temporal data resolution &amp; data freshness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DFCDE-DF2A-7463-D2BA-79D0575CD2C0}"/>
              </a:ext>
            </a:extLst>
          </p:cNvPr>
          <p:cNvSpPr txBox="1"/>
          <p:nvPr/>
        </p:nvSpPr>
        <p:spPr>
          <a:xfrm>
            <a:off x="780486" y="783817"/>
            <a:ext cx="92134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TT-W2FH document describing the KPIs and possibly contributing to WIS KPIs as well</a:t>
            </a:r>
          </a:p>
          <a:p>
            <a:r>
              <a:rPr lang="en-US" sz="2000" b="1" dirty="0">
                <a:cs typeface="Calibri"/>
              </a:rPr>
              <a:t>KPIs for Hydrology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AB7C75-F14F-E6CC-3EF6-A7F4B521E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516" y="766413"/>
            <a:ext cx="725290" cy="725290"/>
          </a:xfrm>
          <a:prstGeom prst="rect">
            <a:avLst/>
          </a:prstGeom>
        </p:spPr>
      </p:pic>
      <p:pic>
        <p:nvPicPr>
          <p:cNvPr id="3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538D54F-03D7-D29C-0681-F0FF5A8855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" t="6981" r="42561" b="6806"/>
          <a:stretch/>
        </p:blipFill>
        <p:spPr>
          <a:xfrm>
            <a:off x="7006111" y="1736043"/>
            <a:ext cx="3219039" cy="27166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7AF42BC-F5E8-4850-90F8-AF146E87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KPIs</a:t>
            </a:r>
            <a:r>
              <a:rPr lang="it-IT" dirty="0"/>
              <a:t> for </a:t>
            </a:r>
            <a:r>
              <a:rPr lang="it-IT" dirty="0" err="1"/>
              <a:t>hydrology</a:t>
            </a:r>
            <a:r>
              <a:rPr lang="it-IT" dirty="0"/>
              <a:t> and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10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19A9-280F-4C6A-9891-A477A1A6C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 future development plans &amp; ideas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6C2CD-132E-4FFD-AC96-1D290A271B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Two-pronged approach for WHOS2</a:t>
            </a:r>
          </a:p>
          <a:p>
            <a:pPr lvl="1"/>
            <a:r>
              <a:rPr lang="en-US" dirty="0"/>
              <a:t>Standards-based</a:t>
            </a:r>
          </a:p>
          <a:p>
            <a:pPr lvl="2"/>
            <a:r>
              <a:rPr lang="en-US" dirty="0"/>
              <a:t>Selected API(s), harmonized format(s), encodings and vocabularies</a:t>
            </a:r>
          </a:p>
          <a:p>
            <a:pPr lvl="1"/>
            <a:r>
              <a:rPr lang="en-US" dirty="0"/>
              <a:t>Brokering/opportunity-driven</a:t>
            </a:r>
          </a:p>
          <a:p>
            <a:pPr lvl="2"/>
            <a:r>
              <a:rPr lang="en-US" dirty="0"/>
              <a:t>Using DAB &amp;</a:t>
            </a:r>
          </a:p>
          <a:p>
            <a:r>
              <a:rPr lang="en-US" sz="2400" dirty="0"/>
              <a:t>Extending WHOS Hydro-Ontology beyond variables (=&gt; BODC PUV/I-ADOPT)</a:t>
            </a:r>
          </a:p>
          <a:p>
            <a:r>
              <a:rPr lang="en-US" sz="2400" dirty="0"/>
              <a:t>WHOS2box</a:t>
            </a:r>
          </a:p>
          <a:p>
            <a:pPr lvl="1"/>
            <a:r>
              <a:rPr lang="en-US" dirty="0"/>
              <a:t>Combining WIS2box &amp; STA to offer easier entry for data providers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711206-BF53-4726-9CF4-2177898C0E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Missing pieces/For discussion:</a:t>
            </a:r>
          </a:p>
          <a:p>
            <a:r>
              <a:rPr lang="en-US" dirty="0"/>
              <a:t>Standard file format/encodings =&gt; discussion in mailing list on </a:t>
            </a:r>
            <a:r>
              <a:rPr lang="en-US" dirty="0" err="1"/>
              <a:t>WaterML</a:t>
            </a:r>
            <a:r>
              <a:rPr lang="en-US" dirty="0"/>
              <a:t> 2, TSML, …</a:t>
            </a:r>
          </a:p>
          <a:p>
            <a:r>
              <a:rPr lang="en-US" dirty="0"/>
              <a:t>Better clients</a:t>
            </a:r>
          </a:p>
          <a:p>
            <a:pPr lvl="1"/>
            <a:r>
              <a:rPr lang="en-US" dirty="0"/>
              <a:t>Desktop integration (e.g. QGIS plugin)</a:t>
            </a:r>
          </a:p>
          <a:p>
            <a:pPr lvl="1"/>
            <a:r>
              <a:rPr lang="en-US" dirty="0"/>
              <a:t>Web applications for data search &amp; visualization (extending WDE, …)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64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B925A5-0262-4CAA-AE21-A2D3F533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9F943A-6BD9-44A7-A2E8-95B491527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82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F466-5A72-485E-8CF0-19306DC2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8C523-ADDC-414F-8004-34CB17D6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 WMO System of Systems, WIS &amp; WHOS</a:t>
            </a:r>
          </a:p>
          <a:p>
            <a:r>
              <a:rPr lang="en-US" dirty="0"/>
              <a:t>WHOS Implementations</a:t>
            </a:r>
          </a:p>
          <a:p>
            <a:r>
              <a:rPr lang="en-US" dirty="0"/>
              <a:t>WHOS – WIS Interoperability</a:t>
            </a:r>
          </a:p>
          <a:p>
            <a:r>
              <a:rPr lang="en-US" dirty="0"/>
              <a:t>WHOS 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4072059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6907-43AC-0C44-9723-9D7DDA6A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WIS2 Components: WIS2 Nodes</a:t>
            </a:r>
            <a:endParaRPr lang="en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EC7C5-C3B5-BDC9-30D7-743845A6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764" y="4397363"/>
            <a:ext cx="899051" cy="822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1D529-B160-833C-1A24-19ACEF0BAD87}"/>
              </a:ext>
            </a:extLst>
          </p:cNvPr>
          <p:cNvSpPr txBox="1"/>
          <p:nvPr/>
        </p:nvSpPr>
        <p:spPr>
          <a:xfrm>
            <a:off x="7820797" y="5254327"/>
            <a:ext cx="136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Node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8BF3DF9-8593-5260-BFDD-7561B41D2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307" y="761563"/>
            <a:ext cx="904768" cy="90476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9FE0BCB-B428-D476-6DCE-9B8FDEDAD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142" y="1538311"/>
            <a:ext cx="904768" cy="9047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54927DA-1C69-D06B-49CF-39CD8B9D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384" y="4777724"/>
            <a:ext cx="899051" cy="82253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FB2B02D-CF62-4E73-7918-93F4E6BA479D}"/>
              </a:ext>
            </a:extLst>
          </p:cNvPr>
          <p:cNvSpPr txBox="1"/>
          <p:nvPr/>
        </p:nvSpPr>
        <p:spPr>
          <a:xfrm>
            <a:off x="8937417" y="5634688"/>
            <a:ext cx="136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Node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98FE3F6-A0F9-2918-9480-B4930FEA3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577" y="5043276"/>
            <a:ext cx="899051" cy="82253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E60D2F8-7A7B-DD8F-7241-28A106663DA0}"/>
              </a:ext>
            </a:extLst>
          </p:cNvPr>
          <p:cNvSpPr txBox="1"/>
          <p:nvPr/>
        </p:nvSpPr>
        <p:spPr>
          <a:xfrm>
            <a:off x="10146610" y="5900240"/>
            <a:ext cx="136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Node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D878623-67D4-C5B0-DD7F-AC69FF46AFC0}"/>
              </a:ext>
            </a:extLst>
          </p:cNvPr>
          <p:cNvSpPr txBox="1"/>
          <p:nvPr/>
        </p:nvSpPr>
        <p:spPr>
          <a:xfrm>
            <a:off x="11362765" y="3771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DE82E5-5979-2347-B262-4076F775BB9C}"/>
              </a:ext>
            </a:extLst>
          </p:cNvPr>
          <p:cNvSpPr/>
          <p:nvPr/>
        </p:nvSpPr>
        <p:spPr>
          <a:xfrm>
            <a:off x="7572499" y="3910940"/>
            <a:ext cx="4153426" cy="2592780"/>
          </a:xfrm>
          <a:prstGeom prst="roundRect">
            <a:avLst>
              <a:gd name="adj" fmla="val 7113"/>
            </a:avLst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DFA32660-E023-367E-D876-B90B367A2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97" r="7526"/>
          <a:stretch/>
        </p:blipFill>
        <p:spPr>
          <a:xfrm>
            <a:off x="11362765" y="1078590"/>
            <a:ext cx="726320" cy="904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8C14D9-A3F0-2913-669E-79C90917FBC3}"/>
              </a:ext>
            </a:extLst>
          </p:cNvPr>
          <p:cNvSpPr txBox="1"/>
          <p:nvPr/>
        </p:nvSpPr>
        <p:spPr>
          <a:xfrm>
            <a:off x="10144328" y="1439159"/>
            <a:ext cx="136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users</a:t>
            </a:r>
            <a:endParaRPr kumimoji="0" lang="en-CH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AD4C52-1D49-B5D8-134A-AC37F59117BA}"/>
              </a:ext>
            </a:extLst>
          </p:cNvPr>
          <p:cNvCxnSpPr>
            <a:cxnSpLocks/>
          </p:cNvCxnSpPr>
          <p:nvPr/>
        </p:nvCxnSpPr>
        <p:spPr>
          <a:xfrm>
            <a:off x="8777423" y="3040083"/>
            <a:ext cx="0" cy="128207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E4F4EDD-17E7-5B33-902F-A7C6FDF410EC}"/>
              </a:ext>
            </a:extLst>
          </p:cNvPr>
          <p:cNvCxnSpPr>
            <a:cxnSpLocks/>
          </p:cNvCxnSpPr>
          <p:nvPr/>
        </p:nvCxnSpPr>
        <p:spPr>
          <a:xfrm>
            <a:off x="9610915" y="3040083"/>
            <a:ext cx="0" cy="128207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BDB199-6CEF-ED02-F91B-A79E07AC643D}"/>
              </a:ext>
            </a:extLst>
          </p:cNvPr>
          <p:cNvCxnSpPr>
            <a:cxnSpLocks/>
          </p:cNvCxnSpPr>
          <p:nvPr/>
        </p:nvCxnSpPr>
        <p:spPr>
          <a:xfrm>
            <a:off x="9195696" y="2766951"/>
            <a:ext cx="0" cy="155520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4838184-F091-57AA-5E09-944E2F871DC2}"/>
              </a:ext>
            </a:extLst>
          </p:cNvPr>
          <p:cNvSpPr txBox="1"/>
          <p:nvPr/>
        </p:nvSpPr>
        <p:spPr>
          <a:xfrm>
            <a:off x="6389049" y="3180838"/>
            <a:ext cx="2366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Publishes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Core and Recommended data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E88C69-2057-E8CC-0C4B-32620F3A36EA}"/>
              </a:ext>
            </a:extLst>
          </p:cNvPr>
          <p:cNvSpPr txBox="1"/>
          <p:nvPr/>
        </p:nvSpPr>
        <p:spPr>
          <a:xfrm>
            <a:off x="9595083" y="3198167"/>
            <a:ext cx="2366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Advertises what data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available (discovery metadata)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32E013-4C15-2296-51B5-02E134AD5B44}"/>
              </a:ext>
            </a:extLst>
          </p:cNvPr>
          <p:cNvSpPr txBox="1"/>
          <p:nvPr/>
        </p:nvSpPr>
        <p:spPr>
          <a:xfrm>
            <a:off x="7670618" y="2432422"/>
            <a:ext cx="3050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Publishes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real-time notifications about data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187C05-5000-1B58-7FC4-CF832DCAEEC6}"/>
              </a:ext>
            </a:extLst>
          </p:cNvPr>
          <p:cNvGrpSpPr/>
          <p:nvPr/>
        </p:nvGrpSpPr>
        <p:grpSpPr>
          <a:xfrm>
            <a:off x="1257030" y="1884805"/>
            <a:ext cx="4307462" cy="618767"/>
            <a:chOff x="1239654" y="876"/>
            <a:chExt cx="4307462" cy="618767"/>
          </a:xfrm>
        </p:grpSpPr>
        <p:sp>
          <p:nvSpPr>
            <p:cNvPr id="70" name="Arrow: Pentagon 69">
              <a:extLst>
                <a:ext uri="{FF2B5EF4-FFF2-40B4-BE49-F238E27FC236}">
                  <a16:creationId xmlns:a16="http://schemas.microsoft.com/office/drawing/2014/main" id="{9E258BAD-6C80-E775-E3AE-B5EA2460423D}"/>
                </a:ext>
              </a:extLst>
            </p:cNvPr>
            <p:cNvSpPr/>
            <p:nvPr/>
          </p:nvSpPr>
          <p:spPr>
            <a:xfrm rot="10800000">
              <a:off x="1239654" y="876"/>
              <a:ext cx="4307462" cy="618767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" name="Arrow: Pentagon 4">
              <a:extLst>
                <a:ext uri="{FF2B5EF4-FFF2-40B4-BE49-F238E27FC236}">
                  <a16:creationId xmlns:a16="http://schemas.microsoft.com/office/drawing/2014/main" id="{BEB685CC-DF1B-582F-897B-B21313841852}"/>
                </a:ext>
              </a:extLst>
            </p:cNvPr>
            <p:cNvSpPr txBox="1"/>
            <p:nvPr/>
          </p:nvSpPr>
          <p:spPr>
            <a:xfrm rot="21600000">
              <a:off x="1394346" y="876"/>
              <a:ext cx="4152770" cy="6187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859" tIns="57150" rIns="106680" bIns="57150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None/>
              </a:pPr>
              <a:r>
                <a:rPr lang="en-US" sz="1500" kern="1200" dirty="0">
                  <a:solidFill>
                    <a:srgbClr val="002060"/>
                  </a:solidFill>
                </a:rPr>
                <a:t>Each WMO Member shall implement at least one WIS2 Node to share data in WIS2</a:t>
              </a:r>
              <a:endParaRPr lang="en-CH" sz="1500" kern="1200" dirty="0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9907F8A9-15EC-4171-066D-D5911F10965A}"/>
              </a:ext>
            </a:extLst>
          </p:cNvPr>
          <p:cNvSpPr/>
          <p:nvPr/>
        </p:nvSpPr>
        <p:spPr>
          <a:xfrm>
            <a:off x="947646" y="1884805"/>
            <a:ext cx="618767" cy="618767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30C7A3-EAC4-B1FB-FC9E-3035F40C8E11}"/>
              </a:ext>
            </a:extLst>
          </p:cNvPr>
          <p:cNvGrpSpPr/>
          <p:nvPr/>
        </p:nvGrpSpPr>
        <p:grpSpPr>
          <a:xfrm>
            <a:off x="1257030" y="2688279"/>
            <a:ext cx="4307462" cy="618767"/>
            <a:chOff x="1239654" y="804350"/>
            <a:chExt cx="4307462" cy="618767"/>
          </a:xfrm>
        </p:grpSpPr>
        <p:sp>
          <p:nvSpPr>
            <p:cNvPr id="68" name="Arrow: Pentagon 67">
              <a:extLst>
                <a:ext uri="{FF2B5EF4-FFF2-40B4-BE49-F238E27FC236}">
                  <a16:creationId xmlns:a16="http://schemas.microsoft.com/office/drawing/2014/main" id="{49070630-BF5F-AE5D-98B6-56F4BD8656FE}"/>
                </a:ext>
              </a:extLst>
            </p:cNvPr>
            <p:cNvSpPr/>
            <p:nvPr/>
          </p:nvSpPr>
          <p:spPr>
            <a:xfrm rot="10800000">
              <a:off x="1239654" y="804350"/>
              <a:ext cx="4307462" cy="618767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" name="Arrow: Pentagon 7">
              <a:extLst>
                <a:ext uri="{FF2B5EF4-FFF2-40B4-BE49-F238E27FC236}">
                  <a16:creationId xmlns:a16="http://schemas.microsoft.com/office/drawing/2014/main" id="{82040B08-F296-BE16-30CB-2EC930D507BE}"/>
                </a:ext>
              </a:extLst>
            </p:cNvPr>
            <p:cNvSpPr txBox="1"/>
            <p:nvPr/>
          </p:nvSpPr>
          <p:spPr>
            <a:xfrm rot="21600000">
              <a:off x="1394346" y="804350"/>
              <a:ext cx="4152770" cy="6187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859" tIns="57150" rIns="10668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None/>
              </a:pPr>
              <a:r>
                <a:rPr lang="en-CH" sz="1500" kern="1200" dirty="0">
                  <a:solidFill>
                    <a:srgbClr val="002060"/>
                  </a:solidFill>
                </a:rPr>
                <a:t>A WIS2 </a:t>
              </a:r>
              <a:r>
                <a:rPr lang="en-GB" sz="1500" kern="1200" dirty="0">
                  <a:solidFill>
                    <a:srgbClr val="002060"/>
                  </a:solidFill>
                </a:rPr>
                <a:t>N</a:t>
              </a:r>
              <a:r>
                <a:rPr lang="en-CH" sz="1500" kern="1200" dirty="0">
                  <a:solidFill>
                    <a:srgbClr val="002060"/>
                  </a:solidFill>
                </a:rPr>
                <a:t>ode replaces the GTS Message Switching System</a:t>
              </a: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FD28F73B-736D-4A94-77D1-37ECF31EA89F}"/>
              </a:ext>
            </a:extLst>
          </p:cNvPr>
          <p:cNvSpPr/>
          <p:nvPr/>
        </p:nvSpPr>
        <p:spPr>
          <a:xfrm>
            <a:off x="947646" y="2688279"/>
            <a:ext cx="618767" cy="618767"/>
          </a:xfrm>
          <a:prstGeom prst="ellipse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A479A0E-FC4A-3A9D-0C69-1725218F3C4E}"/>
              </a:ext>
            </a:extLst>
          </p:cNvPr>
          <p:cNvGrpSpPr/>
          <p:nvPr/>
        </p:nvGrpSpPr>
        <p:grpSpPr>
          <a:xfrm>
            <a:off x="1257030" y="3491753"/>
            <a:ext cx="4307462" cy="618767"/>
            <a:chOff x="1239654" y="1607824"/>
            <a:chExt cx="4307462" cy="618767"/>
          </a:xfrm>
        </p:grpSpPr>
        <p:sp>
          <p:nvSpPr>
            <p:cNvPr id="66" name="Arrow: Pentagon 65">
              <a:extLst>
                <a:ext uri="{FF2B5EF4-FFF2-40B4-BE49-F238E27FC236}">
                  <a16:creationId xmlns:a16="http://schemas.microsoft.com/office/drawing/2014/main" id="{CCD5E967-4F17-32AA-DB9B-63F3DF3DB7F1}"/>
                </a:ext>
              </a:extLst>
            </p:cNvPr>
            <p:cNvSpPr/>
            <p:nvPr/>
          </p:nvSpPr>
          <p:spPr>
            <a:xfrm rot="10800000">
              <a:off x="1239654" y="1607824"/>
              <a:ext cx="4307462" cy="618767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" name="Arrow: Pentagon 10">
              <a:extLst>
                <a:ext uri="{FF2B5EF4-FFF2-40B4-BE49-F238E27FC236}">
                  <a16:creationId xmlns:a16="http://schemas.microsoft.com/office/drawing/2014/main" id="{7FE07956-28C6-D569-6A65-1C667F88912E}"/>
                </a:ext>
              </a:extLst>
            </p:cNvPr>
            <p:cNvSpPr txBox="1"/>
            <p:nvPr/>
          </p:nvSpPr>
          <p:spPr>
            <a:xfrm rot="21600000">
              <a:off x="1394346" y="1607824"/>
              <a:ext cx="4152770" cy="6187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859" tIns="57150" rIns="10668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None/>
              </a:pPr>
              <a:r>
                <a:rPr lang="en-GB" sz="1500" kern="1200" dirty="0">
                  <a:solidFill>
                    <a:srgbClr val="002060"/>
                  </a:solidFill>
                </a:rPr>
                <a:t>Data and metadata are shared using a WIS2 Node</a:t>
              </a:r>
              <a:endParaRPr lang="en-CH" sz="15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D87A3032-8F5F-9230-F6AF-19938EB63C7F}"/>
              </a:ext>
            </a:extLst>
          </p:cNvPr>
          <p:cNvSpPr/>
          <p:nvPr/>
        </p:nvSpPr>
        <p:spPr>
          <a:xfrm>
            <a:off x="947646" y="3491753"/>
            <a:ext cx="618767" cy="618767"/>
          </a:xfrm>
          <a:prstGeom prst="ellipse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B4DD152-9925-0FCF-2D3C-77B9AD56297C}"/>
              </a:ext>
            </a:extLst>
          </p:cNvPr>
          <p:cNvGrpSpPr/>
          <p:nvPr/>
        </p:nvGrpSpPr>
        <p:grpSpPr>
          <a:xfrm>
            <a:off x="1257030" y="4295228"/>
            <a:ext cx="4307462" cy="618767"/>
            <a:chOff x="1239654" y="2411299"/>
            <a:chExt cx="4307462" cy="618767"/>
          </a:xfrm>
        </p:grpSpPr>
        <p:sp>
          <p:nvSpPr>
            <p:cNvPr id="63" name="Arrow: Pentagon 62">
              <a:extLst>
                <a:ext uri="{FF2B5EF4-FFF2-40B4-BE49-F238E27FC236}">
                  <a16:creationId xmlns:a16="http://schemas.microsoft.com/office/drawing/2014/main" id="{5E1FE49F-0FC0-CA55-3059-B5E7A8B8E07B}"/>
                </a:ext>
              </a:extLst>
            </p:cNvPr>
            <p:cNvSpPr/>
            <p:nvPr/>
          </p:nvSpPr>
          <p:spPr>
            <a:xfrm rot="10800000">
              <a:off x="1239654" y="2411299"/>
              <a:ext cx="4307462" cy="618767"/>
            </a:xfrm>
            <a:prstGeom prst="homePlate">
              <a:avLst/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" name="Arrow: Pentagon 13">
              <a:extLst>
                <a:ext uri="{FF2B5EF4-FFF2-40B4-BE49-F238E27FC236}">
                  <a16:creationId xmlns:a16="http://schemas.microsoft.com/office/drawing/2014/main" id="{74C5BEAF-F0C3-610D-2905-ECF5C1AD4666}"/>
                </a:ext>
              </a:extLst>
            </p:cNvPr>
            <p:cNvSpPr txBox="1"/>
            <p:nvPr/>
          </p:nvSpPr>
          <p:spPr>
            <a:xfrm rot="21600000">
              <a:off x="1394346" y="2411299"/>
              <a:ext cx="4152770" cy="6187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859" tIns="57150" rIns="10668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None/>
              </a:pPr>
              <a:r>
                <a:rPr lang="en-GB" sz="1500" kern="1200" dirty="0">
                  <a:solidFill>
                    <a:srgbClr val="002060"/>
                  </a:solidFill>
                </a:rPr>
                <a:t>A WIS2 Node shares data via an HTTPS service and sends notifications to MQTT subscribers</a:t>
              </a:r>
              <a:endParaRPr lang="en-CH" sz="1500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8E66EE7E-29A6-15D1-8AB1-0C030EB7BAA6}"/>
              </a:ext>
            </a:extLst>
          </p:cNvPr>
          <p:cNvSpPr/>
          <p:nvPr/>
        </p:nvSpPr>
        <p:spPr>
          <a:xfrm>
            <a:off x="947646" y="4295228"/>
            <a:ext cx="618767" cy="618767"/>
          </a:xfrm>
          <a:prstGeom prst="ellipse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517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5458A10-642C-49AD-A037-C338007CAB1D}"/>
              </a:ext>
            </a:extLst>
          </p:cNvPr>
          <p:cNvGrpSpPr/>
          <p:nvPr/>
        </p:nvGrpSpPr>
        <p:grpSpPr>
          <a:xfrm>
            <a:off x="-11430" y="4284557"/>
            <a:ext cx="1264729" cy="2573442"/>
            <a:chOff x="-11430" y="4284557"/>
            <a:chExt cx="1264729" cy="2573442"/>
          </a:xfrm>
        </p:grpSpPr>
        <p:pic>
          <p:nvPicPr>
            <p:cNvPr id="21" name="Google Shape;350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3B76328-3ACD-48CA-ADAE-D6FF17F23C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175559" y="5544924"/>
              <a:ext cx="2477204" cy="148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351;p12" descr="A close up of a logo&#10;&#10;Description automatically generated">
              <a:extLst>
                <a:ext uri="{FF2B5EF4-FFF2-40B4-BE49-F238E27FC236}">
                  <a16:creationId xmlns:a16="http://schemas.microsoft.com/office/drawing/2014/main" id="{87D2A56F-CD1A-4F7C-9D5B-370FB976D2A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955" y="5695665"/>
              <a:ext cx="1050344" cy="1050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52;p12">
              <a:extLst>
                <a:ext uri="{FF2B5EF4-FFF2-40B4-BE49-F238E27FC236}">
                  <a16:creationId xmlns:a16="http://schemas.microsoft.com/office/drawing/2014/main" id="{9F46F26B-CDDF-47EA-9FD3-76E9493503C9}"/>
                </a:ext>
              </a:extLst>
            </p:cNvPr>
            <p:cNvSpPr txBox="1"/>
            <p:nvPr/>
          </p:nvSpPr>
          <p:spPr>
            <a:xfrm rot="-5400000">
              <a:off x="-502599" y="4924672"/>
              <a:ext cx="1464896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WEATHER   CLIMATE    WATER</a:t>
              </a: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74E26E-9422-E149-3703-1C92FE2CECA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7886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>
                <a:solidFill>
                  <a:schemeClr val="bg1"/>
                </a:solidFill>
              </a:rPr>
              <a:t>WHOS MQTT broker</a:t>
            </a:r>
            <a:endParaRPr lang="fr-CH" sz="4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F983E8-EE33-5CFE-9628-7EC7A57AF065}"/>
              </a:ext>
            </a:extLst>
          </p:cNvPr>
          <p:cNvGrpSpPr/>
          <p:nvPr/>
        </p:nvGrpSpPr>
        <p:grpSpPr>
          <a:xfrm>
            <a:off x="471128" y="783447"/>
            <a:ext cx="4424146" cy="3915662"/>
            <a:chOff x="2087048" y="145270"/>
            <a:chExt cx="3627730" cy="1975316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B53AF5EE-A2AE-5C1E-47BE-423285063F71}"/>
                </a:ext>
              </a:extLst>
            </p:cNvPr>
            <p:cNvSpPr/>
            <p:nvPr/>
          </p:nvSpPr>
          <p:spPr>
            <a:xfrm rot="5400000">
              <a:off x="2913279" y="-680914"/>
              <a:ext cx="1975316" cy="3627683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Top Corners Rounded 4">
              <a:extLst>
                <a:ext uri="{FF2B5EF4-FFF2-40B4-BE49-F238E27FC236}">
                  <a16:creationId xmlns:a16="http://schemas.microsoft.com/office/drawing/2014/main" id="{B27B4B09-6062-06A4-2B72-7AD19F33089C}"/>
                </a:ext>
              </a:extLst>
            </p:cNvPr>
            <p:cNvSpPr txBox="1"/>
            <p:nvPr/>
          </p:nvSpPr>
          <p:spPr>
            <a:xfrm>
              <a:off x="2087048" y="188101"/>
              <a:ext cx="3520596" cy="17928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285750" lvl="1" indent="-285750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CH" sz="2800" kern="1200">
                  <a:cs typeface="Calibri"/>
                </a:rPr>
                <a:t>MQTT</a:t>
              </a:r>
              <a:r>
                <a:rPr lang="fr-CH" sz="2800">
                  <a:cs typeface="Calibri"/>
                </a:rPr>
                <a:t> message</a:t>
              </a:r>
              <a:r>
                <a:rPr lang="fr-CH" sz="2800" kern="1200">
                  <a:cs typeface="Calibri"/>
                </a:rPr>
                <a:t> broker</a:t>
              </a:r>
              <a:r>
                <a:rPr lang="fr-CH" sz="2800">
                  <a:cs typeface="Calibri"/>
                </a:rPr>
                <a:t> </a:t>
              </a:r>
              <a:r>
                <a:rPr lang="fr-CH" sz="2800" err="1">
                  <a:cs typeface="Calibri"/>
                </a:rPr>
                <a:t>ready</a:t>
              </a:r>
              <a:r>
                <a:rPr lang="fr-CH" sz="2800">
                  <a:cs typeface="Calibri"/>
                </a:rPr>
                <a:t> (AWS cloud, Apache </a:t>
              </a:r>
              <a:r>
                <a:rPr lang="fr-CH" sz="2800" err="1">
                  <a:cs typeface="Calibri"/>
                </a:rPr>
                <a:t>ActiveMQ</a:t>
              </a:r>
              <a:r>
                <a:rPr lang="fr-CH" sz="2800">
                  <a:cs typeface="Calibri"/>
                </a:rPr>
                <a:t> </a:t>
              </a:r>
              <a:r>
                <a:rPr lang="fr-CH" sz="2800" err="1">
                  <a:cs typeface="Calibri"/>
                </a:rPr>
                <a:t>technology</a:t>
              </a:r>
              <a:r>
                <a:rPr lang="fr-CH" sz="2800">
                  <a:cs typeface="Calibri"/>
                </a:rPr>
                <a:t>);</a:t>
              </a:r>
            </a:p>
            <a:p>
              <a:pPr marL="285750" lvl="1" indent="-285750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fr-CH" sz="2800">
                  <a:cs typeface="Calibri"/>
                </a:rPr>
                <a:t>end point </a:t>
              </a:r>
              <a:r>
                <a:rPr lang="fr-CH" sz="2800" err="1">
                  <a:cs typeface="Calibri"/>
                </a:rPr>
                <a:t>available</a:t>
              </a:r>
              <a:r>
                <a:rPr lang="fr-CH" sz="2800">
                  <a:cs typeface="Calibri"/>
                </a:rPr>
                <a:t> for </a:t>
              </a:r>
              <a:r>
                <a:rPr lang="fr-CH" sz="2800" err="1">
                  <a:cs typeface="Calibri"/>
                </a:rPr>
                <a:t>testing</a:t>
              </a:r>
              <a:endParaRPr lang="en-CH" sz="2800" kern="1200">
                <a:cs typeface="Calibri"/>
              </a:endParaRPr>
            </a:p>
            <a:p>
              <a:pPr marL="742950" lvl="2" indent="-285750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sz="2400">
                <a:ea typeface="Calibri"/>
                <a:cs typeface="Calibri"/>
              </a:endParaRPr>
            </a:p>
          </p:txBody>
        </p:sp>
      </p:grp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B8D3176-0716-7643-EAFC-9980C697C3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52" t="21447" r="45515" b="30131"/>
          <a:stretch/>
        </p:blipFill>
        <p:spPr>
          <a:xfrm>
            <a:off x="5206466" y="1147904"/>
            <a:ext cx="6412794" cy="4601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7B9E0-9843-6ADB-4B90-623169DF0A48}"/>
              </a:ext>
            </a:extLst>
          </p:cNvPr>
          <p:cNvSpPr txBox="1"/>
          <p:nvPr/>
        </p:nvSpPr>
        <p:spPr>
          <a:xfrm>
            <a:off x="5301673" y="6040582"/>
            <a:ext cx="504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 MQTT client connecting to WHOS MQTT broker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35C755C-33BF-4C4B-B158-27D5F213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WHOS MQTT broker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2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A3F7-01B0-482B-B5B3-C6847C9A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WMO System of Systems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E002092F-7955-470A-9467-C54B6265B4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7121" y="1025525"/>
            <a:ext cx="4356100" cy="5100638"/>
          </a:xfrm>
        </p:spPr>
        <p:txBody>
          <a:bodyPr>
            <a:normAutofit/>
          </a:bodyPr>
          <a:lstStyle/>
          <a:p>
            <a:r>
              <a:rPr lang="en-US" dirty="0"/>
              <a:t>WIGOS: WMO Integrated Global Observing System </a:t>
            </a:r>
          </a:p>
          <a:p>
            <a:pPr lvl="1"/>
            <a:r>
              <a:rPr lang="en-US" dirty="0"/>
              <a:t>Observation (meta)data</a:t>
            </a:r>
          </a:p>
          <a:p>
            <a:r>
              <a:rPr lang="en-US" dirty="0"/>
              <a:t>WIS: WMO Information System</a:t>
            </a:r>
          </a:p>
          <a:p>
            <a:pPr lvl="1"/>
            <a:r>
              <a:rPr lang="en-US" dirty="0"/>
              <a:t>Data exchange</a:t>
            </a:r>
          </a:p>
          <a:p>
            <a:r>
              <a:rPr lang="en-US" dirty="0"/>
              <a:t>WIPPS: WMO Integrated Processing and Prediction System </a:t>
            </a:r>
          </a:p>
          <a:p>
            <a:pPr lvl="1"/>
            <a:r>
              <a:rPr lang="en-US" dirty="0"/>
              <a:t>Data products (Forecasts, Indicators etc.)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A74878B-45EB-4708-9BFE-8A82CADFA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506" y="906075"/>
            <a:ext cx="7036142" cy="572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8C9651C-B701-12B4-1BCE-E2BCDA294397}"/>
              </a:ext>
            </a:extLst>
          </p:cNvPr>
          <p:cNvGrpSpPr/>
          <p:nvPr/>
        </p:nvGrpSpPr>
        <p:grpSpPr>
          <a:xfrm>
            <a:off x="2351695" y="1539882"/>
            <a:ext cx="926187" cy="914400"/>
            <a:chOff x="4851042" y="4429399"/>
            <a:chExt cx="1256145" cy="120033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1A0D7F0-6CA7-3F14-131B-6EC1BCE26FA1}"/>
                </a:ext>
              </a:extLst>
            </p:cNvPr>
            <p:cNvSpPr/>
            <p:nvPr/>
          </p:nvSpPr>
          <p:spPr>
            <a:xfrm>
              <a:off x="4851042" y="4429399"/>
              <a:ext cx="1256145" cy="120033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1" name="Graphic 40" descr="Bar chart with solid fill">
              <a:extLst>
                <a:ext uri="{FF2B5EF4-FFF2-40B4-BE49-F238E27FC236}">
                  <a16:creationId xmlns:a16="http://schemas.microsoft.com/office/drawing/2014/main" id="{72AC8B02-C4C3-DD4B-188B-C410AABE5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85089" y="4571279"/>
              <a:ext cx="914401" cy="91439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9AB510-526B-B39F-9EE0-2D853F1EA9DD}"/>
              </a:ext>
            </a:extLst>
          </p:cNvPr>
          <p:cNvGrpSpPr/>
          <p:nvPr/>
        </p:nvGrpSpPr>
        <p:grpSpPr>
          <a:xfrm>
            <a:off x="6002134" y="2918624"/>
            <a:ext cx="926187" cy="914400"/>
            <a:chOff x="3107885" y="2667808"/>
            <a:chExt cx="1256145" cy="120033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EBD33F1-D87B-F5ED-FC36-3393FE758A70}"/>
                </a:ext>
              </a:extLst>
            </p:cNvPr>
            <p:cNvSpPr/>
            <p:nvPr/>
          </p:nvSpPr>
          <p:spPr>
            <a:xfrm>
              <a:off x="3107885" y="2667808"/>
              <a:ext cx="1256145" cy="120033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Graphic 21" descr="Database with solid fill">
              <a:extLst>
                <a:ext uri="{FF2B5EF4-FFF2-40B4-BE49-F238E27FC236}">
                  <a16:creationId xmlns:a16="http://schemas.microsoft.com/office/drawing/2014/main" id="{6FAA1644-9F6D-A7E3-FC4E-3B26BC99A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60369" y="2810772"/>
              <a:ext cx="914400" cy="91439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6759BAB-3BCA-0179-E6F4-DBF6F4D55E13}"/>
              </a:ext>
            </a:extLst>
          </p:cNvPr>
          <p:cNvSpPr txBox="1"/>
          <p:nvPr/>
        </p:nvSpPr>
        <p:spPr>
          <a:xfrm>
            <a:off x="6934931" y="3094144"/>
            <a:ext cx="713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Cache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505DF8-41CB-C39F-EED9-7B6209FDB755}"/>
              </a:ext>
            </a:extLst>
          </p:cNvPr>
          <p:cNvSpPr txBox="1"/>
          <p:nvPr/>
        </p:nvSpPr>
        <p:spPr>
          <a:xfrm>
            <a:off x="2113432" y="2986422"/>
            <a:ext cx="1048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Discovery Catalogue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D31F8E-E967-ED0C-3A2B-E9BB509B9F6C}"/>
              </a:ext>
            </a:extLst>
          </p:cNvPr>
          <p:cNvSpPr txBox="1"/>
          <p:nvPr/>
        </p:nvSpPr>
        <p:spPr>
          <a:xfrm>
            <a:off x="4525282" y="3094144"/>
            <a:ext cx="94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Broker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C6B3B7-872A-D529-C74A-5C383577F0B7}"/>
              </a:ext>
            </a:extLst>
          </p:cNvPr>
          <p:cNvSpPr txBox="1"/>
          <p:nvPr/>
        </p:nvSpPr>
        <p:spPr>
          <a:xfrm>
            <a:off x="3311130" y="1688240"/>
            <a:ext cx="104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Monitoring</a:t>
            </a:r>
            <a:endParaRPr kumimoji="0" lang="en-CH" sz="1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644BBA-D851-0E22-C5CD-4DAC589AA03E}"/>
              </a:ext>
            </a:extLst>
          </p:cNvPr>
          <p:cNvSpPr/>
          <p:nvPr/>
        </p:nvSpPr>
        <p:spPr>
          <a:xfrm>
            <a:off x="5560207" y="3926994"/>
            <a:ext cx="1800000" cy="123371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users HTTP download of core data cached from WIS2 nodes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C172EE-9555-7032-0577-4F34BDDA9B36}"/>
              </a:ext>
            </a:extLst>
          </p:cNvPr>
          <p:cNvSpPr/>
          <p:nvPr/>
        </p:nvSpPr>
        <p:spPr>
          <a:xfrm>
            <a:off x="3134239" y="3926994"/>
            <a:ext cx="1800000" cy="12337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Sends notifications of new data to be downloaded from Global Caches or WIS2 nodes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CB845A-D172-410D-2971-118DEB351095}"/>
              </a:ext>
            </a:extLst>
          </p:cNvPr>
          <p:cNvSpPr/>
          <p:nvPr/>
        </p:nvSpPr>
        <p:spPr>
          <a:xfrm>
            <a:off x="714519" y="3926994"/>
            <a:ext cx="1800000" cy="1233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an API to discover datasets and services 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C01A05-A9A6-EAC3-0AE2-93F3E1DC754F}"/>
              </a:ext>
            </a:extLst>
          </p:cNvPr>
          <p:cNvCxnSpPr>
            <a:cxnSpLocks/>
            <a:endCxn id="36" idx="7"/>
          </p:cNvCxnSpPr>
          <p:nvPr/>
        </p:nvCxnSpPr>
        <p:spPr>
          <a:xfrm flipH="1">
            <a:off x="1946995" y="1125907"/>
            <a:ext cx="8791862" cy="1926628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8208415-7364-843D-CC3B-0B3EAE2A7572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4368237" y="1655386"/>
            <a:ext cx="5967698" cy="1397149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7483184-6477-846A-0C53-ABC17A0F7699}"/>
              </a:ext>
            </a:extLst>
          </p:cNvPr>
          <p:cNvCxnSpPr>
            <a:cxnSpLocks/>
            <a:endCxn id="35" idx="7"/>
          </p:cNvCxnSpPr>
          <p:nvPr/>
        </p:nvCxnSpPr>
        <p:spPr>
          <a:xfrm flipH="1">
            <a:off x="6792684" y="2062003"/>
            <a:ext cx="3902837" cy="990532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E7321B4-B8F9-DA41-546B-7CFA593D74BA}"/>
              </a:ext>
            </a:extLst>
          </p:cNvPr>
          <p:cNvSpPr txBox="1"/>
          <p:nvPr/>
        </p:nvSpPr>
        <p:spPr>
          <a:xfrm rot="20853257">
            <a:off x="6122184" y="2180679"/>
            <a:ext cx="1494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Subscribes to topics 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7C5549-8314-2220-A36C-22E2AD69AB0B}"/>
              </a:ext>
            </a:extLst>
          </p:cNvPr>
          <p:cNvSpPr txBox="1"/>
          <p:nvPr/>
        </p:nvSpPr>
        <p:spPr>
          <a:xfrm rot="20780909">
            <a:off x="7544887" y="2358117"/>
            <a:ext cx="1616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Downloads core data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CD668-683D-430D-721D-CCE05866AB9E}"/>
              </a:ext>
            </a:extLst>
          </p:cNvPr>
          <p:cNvGrpSpPr/>
          <p:nvPr/>
        </p:nvGrpSpPr>
        <p:grpSpPr>
          <a:xfrm>
            <a:off x="3577687" y="2918624"/>
            <a:ext cx="926187" cy="914400"/>
            <a:chOff x="3100578" y="2626881"/>
            <a:chExt cx="926187" cy="9144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588001-9CD5-0F0E-48BE-3E00107B0279}"/>
                </a:ext>
              </a:extLst>
            </p:cNvPr>
            <p:cNvSpPr/>
            <p:nvPr/>
          </p:nvSpPr>
          <p:spPr>
            <a:xfrm>
              <a:off x="3100578" y="2626881"/>
              <a:ext cx="926187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Graphic 63" descr="Network with solid fill">
              <a:extLst>
                <a:ext uri="{FF2B5EF4-FFF2-40B4-BE49-F238E27FC236}">
                  <a16:creationId xmlns:a16="http://schemas.microsoft.com/office/drawing/2014/main" id="{AF9B221B-0897-03E9-EE0B-045DCC4F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67308" y="2639091"/>
              <a:ext cx="789683" cy="78968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D53129-9C35-8CEE-65FD-717383525535}"/>
              </a:ext>
            </a:extLst>
          </p:cNvPr>
          <p:cNvGrpSpPr/>
          <p:nvPr/>
        </p:nvGrpSpPr>
        <p:grpSpPr>
          <a:xfrm>
            <a:off x="1156445" y="2918624"/>
            <a:ext cx="926187" cy="914400"/>
            <a:chOff x="6018575" y="2624111"/>
            <a:chExt cx="926187" cy="9144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0345EA1-2885-9CB0-05EF-B7BC7661A6D2}"/>
                </a:ext>
              </a:extLst>
            </p:cNvPr>
            <p:cNvSpPr/>
            <p:nvPr/>
          </p:nvSpPr>
          <p:spPr>
            <a:xfrm>
              <a:off x="6018575" y="2624111"/>
              <a:ext cx="926187" cy="9144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Graphic 71" descr="Books outline">
              <a:extLst>
                <a:ext uri="{FF2B5EF4-FFF2-40B4-BE49-F238E27FC236}">
                  <a16:creationId xmlns:a16="http://schemas.microsoft.com/office/drawing/2014/main" id="{6C175585-9C00-3260-10A2-53145E7F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05969" y="2732194"/>
              <a:ext cx="751399" cy="7513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FEC7C5-C3B5-BDC9-30D7-743845A6E4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4764" y="4397363"/>
            <a:ext cx="899051" cy="822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1D529-B160-833C-1A24-19ACEF0BAD87}"/>
              </a:ext>
            </a:extLst>
          </p:cNvPr>
          <p:cNvSpPr txBox="1"/>
          <p:nvPr/>
        </p:nvSpPr>
        <p:spPr>
          <a:xfrm>
            <a:off x="7820797" y="5254327"/>
            <a:ext cx="136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node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BEE042-45BA-EFB9-1F78-A2AEAFA44577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504290" y="2378408"/>
            <a:ext cx="1907312" cy="201895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9843A8F-3958-EAD5-08C7-68AD245071E8}"/>
              </a:ext>
            </a:extLst>
          </p:cNvPr>
          <p:cNvSpPr txBox="1"/>
          <p:nvPr/>
        </p:nvSpPr>
        <p:spPr>
          <a:xfrm rot="18743655">
            <a:off x="8267199" y="3038560"/>
            <a:ext cx="2366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Downloads recommended data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8BF3DF9-8593-5260-BFDD-7561B41D2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2307" y="630929"/>
            <a:ext cx="904768" cy="9047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6D704F-300B-0EA9-8070-6352E5898E17}"/>
              </a:ext>
            </a:extLst>
          </p:cNvPr>
          <p:cNvSpPr txBox="1"/>
          <p:nvPr/>
        </p:nvSpPr>
        <p:spPr>
          <a:xfrm rot="20853349">
            <a:off x="5248253" y="1855111"/>
            <a:ext cx="1494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Discovers datasets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9FE0BCB-B428-D476-6DCE-9B8FDEDAD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3142" y="1538311"/>
            <a:ext cx="904768" cy="9047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54927DA-1C69-D06B-49CF-39CD8B9DB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384" y="4777724"/>
            <a:ext cx="899051" cy="82253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FB2B02D-CF62-4E73-7918-93F4E6BA479D}"/>
              </a:ext>
            </a:extLst>
          </p:cNvPr>
          <p:cNvSpPr txBox="1"/>
          <p:nvPr/>
        </p:nvSpPr>
        <p:spPr>
          <a:xfrm>
            <a:off x="8937417" y="5634688"/>
            <a:ext cx="136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node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709C053-37CD-C9DB-92A6-A8DC5F81BD4D}"/>
              </a:ext>
            </a:extLst>
          </p:cNvPr>
          <p:cNvCxnSpPr>
            <a:cxnSpLocks/>
            <a:endCxn id="75" idx="0"/>
          </p:cNvCxnSpPr>
          <p:nvPr/>
        </p:nvCxnSpPr>
        <p:spPr>
          <a:xfrm flipH="1">
            <a:off x="9620910" y="2443079"/>
            <a:ext cx="1292180" cy="233464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3F69E12-2A31-9BAA-D226-DBCB5CDCAF97}"/>
              </a:ext>
            </a:extLst>
          </p:cNvPr>
          <p:cNvSpPr txBox="1"/>
          <p:nvPr/>
        </p:nvSpPr>
        <p:spPr>
          <a:xfrm rot="17913310">
            <a:off x="8960667" y="3390874"/>
            <a:ext cx="2366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Downloads recommended data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98FE3F6-A0F9-2918-9480-B4930FEA30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0577" y="5043276"/>
            <a:ext cx="899051" cy="82253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E60D2F8-7A7B-DD8F-7241-28A106663DA0}"/>
              </a:ext>
            </a:extLst>
          </p:cNvPr>
          <p:cNvSpPr txBox="1"/>
          <p:nvPr/>
        </p:nvSpPr>
        <p:spPr>
          <a:xfrm>
            <a:off x="10146610" y="5900240"/>
            <a:ext cx="136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node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688794F-A554-5D1C-7DC8-5AA2C6E7D394}"/>
              </a:ext>
            </a:extLst>
          </p:cNvPr>
          <p:cNvCxnSpPr>
            <a:cxnSpLocks/>
            <a:endCxn id="80" idx="0"/>
          </p:cNvCxnSpPr>
          <p:nvPr/>
        </p:nvCxnSpPr>
        <p:spPr>
          <a:xfrm flipH="1">
            <a:off x="10830103" y="2316191"/>
            <a:ext cx="646972" cy="272708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A3311F1-F606-BFD1-0E7F-BF3008DF966B}"/>
              </a:ext>
            </a:extLst>
          </p:cNvPr>
          <p:cNvSpPr txBox="1"/>
          <p:nvPr/>
        </p:nvSpPr>
        <p:spPr>
          <a:xfrm rot="17034295">
            <a:off x="9799116" y="3597000"/>
            <a:ext cx="2366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Downloads recommended data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D878623-67D4-C5B0-DD7F-AC69FF46AFC0}"/>
              </a:ext>
            </a:extLst>
          </p:cNvPr>
          <p:cNvSpPr txBox="1"/>
          <p:nvPr/>
        </p:nvSpPr>
        <p:spPr>
          <a:xfrm>
            <a:off x="11362765" y="3771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DE82E5-5979-2347-B262-4076F775BB9C}"/>
              </a:ext>
            </a:extLst>
          </p:cNvPr>
          <p:cNvSpPr/>
          <p:nvPr/>
        </p:nvSpPr>
        <p:spPr>
          <a:xfrm>
            <a:off x="562098" y="1348309"/>
            <a:ext cx="6999373" cy="4027255"/>
          </a:xfrm>
          <a:prstGeom prst="roundRect">
            <a:avLst>
              <a:gd name="adj" fmla="val 7113"/>
            </a:avLst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ext, balloon, transport, aircraft&#10;&#10;Description automatically generated">
            <a:extLst>
              <a:ext uri="{FF2B5EF4-FFF2-40B4-BE49-F238E27FC236}">
                <a16:creationId xmlns:a16="http://schemas.microsoft.com/office/drawing/2014/main" id="{0D30C9A5-465B-FFFC-3BAA-50BAD1017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6000"/>
                    </a14:imgEffect>
                    <a14:imgEffect>
                      <a14:colorTemperature colorTemp="5686"/>
                    </a14:imgEffect>
                    <a14:imgEffect>
                      <a14:saturation sat="47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84382"/>
            <a:ext cx="1472111" cy="1472111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DFA32660-E023-367E-D876-B90B367A2B5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97" r="7526"/>
          <a:stretch/>
        </p:blipFill>
        <p:spPr>
          <a:xfrm>
            <a:off x="11362765" y="1078590"/>
            <a:ext cx="726320" cy="904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8C14D9-A3F0-2913-669E-79C90917FBC3}"/>
              </a:ext>
            </a:extLst>
          </p:cNvPr>
          <p:cNvSpPr txBox="1"/>
          <p:nvPr/>
        </p:nvSpPr>
        <p:spPr>
          <a:xfrm>
            <a:off x="10227934" y="1336457"/>
            <a:ext cx="136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users</a:t>
            </a:r>
            <a:endParaRPr kumimoji="0" lang="en-CH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3C7AB5C-7C95-818F-DA31-7CF777F133D3}"/>
              </a:ext>
            </a:extLst>
          </p:cNvPr>
          <p:cNvSpPr/>
          <p:nvPr/>
        </p:nvSpPr>
        <p:spPr>
          <a:xfrm>
            <a:off x="5965371" y="5640779"/>
            <a:ext cx="2386941" cy="586693"/>
          </a:xfrm>
          <a:custGeom>
            <a:avLst/>
            <a:gdLst>
              <a:gd name="connsiteX0" fmla="*/ 2386941 w 2386941"/>
              <a:gd name="connsiteY0" fmla="*/ 110837 h 586693"/>
              <a:gd name="connsiteX1" fmla="*/ 1666504 w 2386941"/>
              <a:gd name="connsiteY1" fmla="*/ 562099 h 586693"/>
              <a:gd name="connsiteX2" fmla="*/ 676894 w 2386941"/>
              <a:gd name="connsiteY2" fmla="*/ 471055 h 586693"/>
              <a:gd name="connsiteX3" fmla="*/ 0 w 2386941"/>
              <a:gd name="connsiteY3" fmla="*/ 0 h 58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941" h="586693">
                <a:moveTo>
                  <a:pt x="2386941" y="110837"/>
                </a:moveTo>
                <a:cubicBezTo>
                  <a:pt x="2169226" y="306450"/>
                  <a:pt x="1951512" y="502063"/>
                  <a:pt x="1666504" y="562099"/>
                </a:cubicBezTo>
                <a:cubicBezTo>
                  <a:pt x="1381496" y="622135"/>
                  <a:pt x="954645" y="564738"/>
                  <a:pt x="676894" y="471055"/>
                </a:cubicBezTo>
                <a:cubicBezTo>
                  <a:pt x="399143" y="377372"/>
                  <a:pt x="199571" y="188686"/>
                  <a:pt x="0" y="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CDF255C-3262-4CC3-0668-AED978C4473C}"/>
              </a:ext>
            </a:extLst>
          </p:cNvPr>
          <p:cNvSpPr/>
          <p:nvPr/>
        </p:nvSpPr>
        <p:spPr>
          <a:xfrm>
            <a:off x="5767449" y="5701113"/>
            <a:ext cx="2737263" cy="704735"/>
          </a:xfrm>
          <a:custGeom>
            <a:avLst/>
            <a:gdLst>
              <a:gd name="connsiteX0" fmla="*/ 2386941 w 2386941"/>
              <a:gd name="connsiteY0" fmla="*/ 110837 h 586693"/>
              <a:gd name="connsiteX1" fmla="*/ 1666504 w 2386941"/>
              <a:gd name="connsiteY1" fmla="*/ 562099 h 586693"/>
              <a:gd name="connsiteX2" fmla="*/ 676894 w 2386941"/>
              <a:gd name="connsiteY2" fmla="*/ 471055 h 586693"/>
              <a:gd name="connsiteX3" fmla="*/ 0 w 2386941"/>
              <a:gd name="connsiteY3" fmla="*/ 0 h 58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941" h="586693">
                <a:moveTo>
                  <a:pt x="2386941" y="110837"/>
                </a:moveTo>
                <a:cubicBezTo>
                  <a:pt x="2169226" y="306450"/>
                  <a:pt x="1951512" y="502063"/>
                  <a:pt x="1666504" y="562099"/>
                </a:cubicBezTo>
                <a:cubicBezTo>
                  <a:pt x="1381496" y="622135"/>
                  <a:pt x="954645" y="564738"/>
                  <a:pt x="676894" y="471055"/>
                </a:cubicBezTo>
                <a:cubicBezTo>
                  <a:pt x="399143" y="377372"/>
                  <a:pt x="199571" y="188686"/>
                  <a:pt x="0" y="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F68C734-200B-A4AE-B872-4C4768E90701}"/>
              </a:ext>
            </a:extLst>
          </p:cNvPr>
          <p:cNvSpPr/>
          <p:nvPr/>
        </p:nvSpPr>
        <p:spPr>
          <a:xfrm>
            <a:off x="5560207" y="5819157"/>
            <a:ext cx="3096905" cy="779998"/>
          </a:xfrm>
          <a:custGeom>
            <a:avLst/>
            <a:gdLst>
              <a:gd name="connsiteX0" fmla="*/ 2386941 w 2386941"/>
              <a:gd name="connsiteY0" fmla="*/ 110837 h 586693"/>
              <a:gd name="connsiteX1" fmla="*/ 1666504 w 2386941"/>
              <a:gd name="connsiteY1" fmla="*/ 562099 h 586693"/>
              <a:gd name="connsiteX2" fmla="*/ 676894 w 2386941"/>
              <a:gd name="connsiteY2" fmla="*/ 471055 h 586693"/>
              <a:gd name="connsiteX3" fmla="*/ 0 w 2386941"/>
              <a:gd name="connsiteY3" fmla="*/ 0 h 58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941" h="586693">
                <a:moveTo>
                  <a:pt x="2386941" y="110837"/>
                </a:moveTo>
                <a:cubicBezTo>
                  <a:pt x="2169226" y="306450"/>
                  <a:pt x="1951512" y="502063"/>
                  <a:pt x="1666504" y="562099"/>
                </a:cubicBezTo>
                <a:cubicBezTo>
                  <a:pt x="1381496" y="622135"/>
                  <a:pt x="954645" y="564738"/>
                  <a:pt x="676894" y="471055"/>
                </a:cubicBezTo>
                <a:cubicBezTo>
                  <a:pt x="399143" y="377372"/>
                  <a:pt x="199571" y="188686"/>
                  <a:pt x="0" y="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09CE84-2868-8A33-EF91-FBB0EDE80A5E}"/>
              </a:ext>
            </a:extLst>
          </p:cNvPr>
          <p:cNvSpPr txBox="1"/>
          <p:nvPr/>
        </p:nvSpPr>
        <p:spPr>
          <a:xfrm>
            <a:off x="5646759" y="6566610"/>
            <a:ext cx="34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 to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highly-available, global data sharing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4013B6D-4FB7-4C26-8CB6-8405DAF2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WIS2</a:t>
            </a:r>
            <a:r>
              <a:rPr lang="en-GB" dirty="0"/>
              <a:t> Components: Global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3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40B273-D54A-413C-873A-62E6258D8E0F}"/>
              </a:ext>
            </a:extLst>
          </p:cNvPr>
          <p:cNvSpPr/>
          <p:nvPr/>
        </p:nvSpPr>
        <p:spPr>
          <a:xfrm>
            <a:off x="6626495" y="1056190"/>
            <a:ext cx="4956001" cy="30614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CH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D7EF10-C9A8-4E50-B2A6-28EE798ED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36" y="4843463"/>
            <a:ext cx="1968520" cy="3800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7FAF68-8CED-4CD1-80E8-34F4E82B5AEE}"/>
              </a:ext>
            </a:extLst>
          </p:cNvPr>
          <p:cNvGrpSpPr/>
          <p:nvPr/>
        </p:nvGrpSpPr>
        <p:grpSpPr>
          <a:xfrm>
            <a:off x="7080106" y="4006299"/>
            <a:ext cx="1501140" cy="826902"/>
            <a:chOff x="1291420" y="3536600"/>
            <a:chExt cx="3861918" cy="134810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C93418-C441-4CCC-97BE-94FD77E5822E}"/>
                </a:ext>
              </a:extLst>
            </p:cNvPr>
            <p:cNvGrpSpPr/>
            <p:nvPr/>
          </p:nvGrpSpPr>
          <p:grpSpPr>
            <a:xfrm>
              <a:off x="1291420" y="4618649"/>
              <a:ext cx="3861918" cy="266059"/>
              <a:chOff x="1291420" y="4618649"/>
              <a:chExt cx="3861918" cy="26605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BEC3C75-8F3C-46DD-98FD-695BBECC7C4C}"/>
                  </a:ext>
                </a:extLst>
              </p:cNvPr>
              <p:cNvCxnSpPr/>
              <p:nvPr/>
            </p:nvCxnSpPr>
            <p:spPr>
              <a:xfrm>
                <a:off x="1291420" y="4622457"/>
                <a:ext cx="386191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F908FD8-F231-4602-AB36-15D74745BB8A}"/>
                  </a:ext>
                </a:extLst>
              </p:cNvPr>
              <p:cNvCxnSpPr/>
              <p:nvPr/>
            </p:nvCxnSpPr>
            <p:spPr>
              <a:xfrm>
                <a:off x="1315930" y="4626551"/>
                <a:ext cx="0" cy="2350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CF24264-7F0D-46C4-BC82-E4114AF0354A}"/>
                  </a:ext>
                </a:extLst>
              </p:cNvPr>
              <p:cNvCxnSpPr/>
              <p:nvPr/>
            </p:nvCxnSpPr>
            <p:spPr>
              <a:xfrm>
                <a:off x="2198200" y="4626264"/>
                <a:ext cx="0" cy="23500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3B2BFB7-B166-462E-8906-61E246D15FB2}"/>
                  </a:ext>
                </a:extLst>
              </p:cNvPr>
              <p:cNvCxnSpPr/>
              <p:nvPr/>
            </p:nvCxnSpPr>
            <p:spPr>
              <a:xfrm>
                <a:off x="3699343" y="4618649"/>
                <a:ext cx="0" cy="2350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B3F67DF-457B-4419-8B14-9E72E96006AC}"/>
                  </a:ext>
                </a:extLst>
              </p:cNvPr>
              <p:cNvCxnSpPr/>
              <p:nvPr/>
            </p:nvCxnSpPr>
            <p:spPr>
              <a:xfrm>
                <a:off x="5115016" y="4649700"/>
                <a:ext cx="0" cy="2350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81D5203-914B-40A7-AF11-0949CB7C63B6}"/>
                </a:ext>
              </a:extLst>
            </p:cNvPr>
            <p:cNvCxnSpPr/>
            <p:nvPr/>
          </p:nvCxnSpPr>
          <p:spPr>
            <a:xfrm flipV="1">
              <a:off x="4388955" y="3536600"/>
              <a:ext cx="0" cy="10820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Stations météo GPRS ou Radio">
            <a:extLst>
              <a:ext uri="{FF2B5EF4-FFF2-40B4-BE49-F238E27FC236}">
                <a16:creationId xmlns:a16="http://schemas.microsoft.com/office/drawing/2014/main" id="{5D3C7D82-5627-49F3-9FC3-E04B58F5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83" y="2535566"/>
            <a:ext cx="613058" cy="50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Stations météo GPRS ou Radio">
            <a:extLst>
              <a:ext uri="{FF2B5EF4-FFF2-40B4-BE49-F238E27FC236}">
                <a16:creationId xmlns:a16="http://schemas.microsoft.com/office/drawing/2014/main" id="{B5BEFE74-2DE8-4E68-9E49-BE46246A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49" y="1337039"/>
            <a:ext cx="613058" cy="50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Aperture with solid fill">
            <a:extLst>
              <a:ext uri="{FF2B5EF4-FFF2-40B4-BE49-F238E27FC236}">
                <a16:creationId xmlns:a16="http://schemas.microsoft.com/office/drawing/2014/main" id="{7D3595E9-C294-48DB-A988-534C1B4D2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0143" y="1344398"/>
            <a:ext cx="1501137" cy="150113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6AB2E82-34AC-4B00-B57A-6D884635C97A}"/>
              </a:ext>
            </a:extLst>
          </p:cNvPr>
          <p:cNvSpPr txBox="1"/>
          <p:nvPr/>
        </p:nvSpPr>
        <p:spPr>
          <a:xfrm>
            <a:off x="6592416" y="1652946"/>
            <a:ext cx="1402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CSV to BUFR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166">
            <a:extLst>
              <a:ext uri="{FF2B5EF4-FFF2-40B4-BE49-F238E27FC236}">
                <a16:creationId xmlns:a16="http://schemas.microsoft.com/office/drawing/2014/main" id="{22E9A79C-5A6F-4F8B-B60F-35D141A1948D}"/>
              </a:ext>
            </a:extLst>
          </p:cNvPr>
          <p:cNvSpPr/>
          <p:nvPr/>
        </p:nvSpPr>
        <p:spPr>
          <a:xfrm>
            <a:off x="8708567" y="2151631"/>
            <a:ext cx="1239230" cy="38393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GeoJSON</a:t>
            </a:r>
            <a:endParaRPr kumimoji="0" lang="en-CH" sz="11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5" name="Rounded Rectangle 166">
            <a:extLst>
              <a:ext uri="{FF2B5EF4-FFF2-40B4-BE49-F238E27FC236}">
                <a16:creationId xmlns:a16="http://schemas.microsoft.com/office/drawing/2014/main" id="{D86FE364-7175-4720-8337-FD5B95B882A2}"/>
              </a:ext>
            </a:extLst>
          </p:cNvPr>
          <p:cNvSpPr/>
          <p:nvPr/>
        </p:nvSpPr>
        <p:spPr>
          <a:xfrm>
            <a:off x="8711960" y="1693328"/>
            <a:ext cx="1239230" cy="38393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BUFR</a:t>
            </a:r>
            <a:endParaRPr kumimoji="0" lang="en-CH" sz="11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1C77CA-B6F1-4DFC-8960-2B2602597632}"/>
              </a:ext>
            </a:extLst>
          </p:cNvPr>
          <p:cNvCxnSpPr>
            <a:cxnSpLocks/>
          </p:cNvCxnSpPr>
          <p:nvPr/>
        </p:nvCxnSpPr>
        <p:spPr>
          <a:xfrm flipV="1">
            <a:off x="11166229" y="4020246"/>
            <a:ext cx="0" cy="10493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4290F43-89F1-48DB-A698-F49094A9B0BE}"/>
              </a:ext>
            </a:extLst>
          </p:cNvPr>
          <p:cNvSpPr/>
          <p:nvPr/>
        </p:nvSpPr>
        <p:spPr>
          <a:xfrm rot="5400000">
            <a:off x="6054818" y="1873319"/>
            <a:ext cx="499993" cy="522244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Graphic 47" descr="Back with solid fill">
            <a:extLst>
              <a:ext uri="{FF2B5EF4-FFF2-40B4-BE49-F238E27FC236}">
                <a16:creationId xmlns:a16="http://schemas.microsoft.com/office/drawing/2014/main" id="{CBBFF111-14D0-4D34-9C57-E12F76046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189705">
            <a:off x="9873408" y="1931375"/>
            <a:ext cx="1108289" cy="763166"/>
          </a:xfrm>
          <a:prstGeom prst="rect">
            <a:avLst/>
          </a:prstGeom>
        </p:spPr>
      </p:pic>
      <p:pic>
        <p:nvPicPr>
          <p:cNvPr id="1026" name="Picture 2" descr="Web API Line Circle Background Icon 6674446 Vector Art at Vecteezy">
            <a:extLst>
              <a:ext uri="{FF2B5EF4-FFF2-40B4-BE49-F238E27FC236}">
                <a16:creationId xmlns:a16="http://schemas.microsoft.com/office/drawing/2014/main" id="{84E4E270-82FA-4AFB-8C25-07B292E5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626" y="2851077"/>
            <a:ext cx="643827" cy="6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A67CE0-105A-400C-AEB9-120EA826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6293" y="2774543"/>
            <a:ext cx="816208" cy="81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09D31C4-FD3C-4B26-A22C-E03C7DAD0F66}"/>
              </a:ext>
            </a:extLst>
          </p:cNvPr>
          <p:cNvSpPr txBox="1"/>
          <p:nvPr/>
        </p:nvSpPr>
        <p:spPr>
          <a:xfrm>
            <a:off x="9355021" y="3395688"/>
            <a:ext cx="93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CCESSIBLE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OLDER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E95DB7-FD5F-4A84-9848-548E7CF55746}"/>
              </a:ext>
            </a:extLst>
          </p:cNvPr>
          <p:cNvSpPr txBox="1"/>
          <p:nvPr/>
        </p:nvSpPr>
        <p:spPr>
          <a:xfrm>
            <a:off x="10577483" y="3417888"/>
            <a:ext cx="1005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ueuing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FE5A8D-B573-4587-968F-CC2A01B30557}"/>
              </a:ext>
            </a:extLst>
          </p:cNvPr>
          <p:cNvSpPr txBox="1"/>
          <p:nvPr/>
        </p:nvSpPr>
        <p:spPr>
          <a:xfrm>
            <a:off x="8062940" y="3403605"/>
            <a:ext cx="93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API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F797CDA6-EB6F-4AE6-B58F-7A368313B694}"/>
              </a:ext>
            </a:extLst>
          </p:cNvPr>
          <p:cNvSpPr/>
          <p:nvPr/>
        </p:nvSpPr>
        <p:spPr>
          <a:xfrm rot="5400000">
            <a:off x="8036018" y="1842107"/>
            <a:ext cx="499993" cy="522244"/>
          </a:xfrm>
          <a:prstGeom prst="triangl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97BB8-9F78-49FF-BB89-E29AF4CEF1EC}"/>
              </a:ext>
            </a:extLst>
          </p:cNvPr>
          <p:cNvGrpSpPr/>
          <p:nvPr/>
        </p:nvGrpSpPr>
        <p:grpSpPr>
          <a:xfrm rot="19870585">
            <a:off x="5266938" y="1277605"/>
            <a:ext cx="693243" cy="800956"/>
            <a:chOff x="625986" y="4670002"/>
            <a:chExt cx="704395" cy="73524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566A998-6B02-4F33-B4B1-2F74480A9814}"/>
                </a:ext>
              </a:extLst>
            </p:cNvPr>
            <p:cNvCxnSpPr/>
            <p:nvPr/>
          </p:nvCxnSpPr>
          <p:spPr>
            <a:xfrm>
              <a:off x="625986" y="4670002"/>
              <a:ext cx="283754" cy="55351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8B0781B-1F17-4C55-BE7D-9CB1F7F9197E}"/>
                </a:ext>
              </a:extLst>
            </p:cNvPr>
            <p:cNvCxnSpPr/>
            <p:nvPr/>
          </p:nvCxnSpPr>
          <p:spPr>
            <a:xfrm flipV="1">
              <a:off x="909739" y="4932218"/>
              <a:ext cx="0" cy="29129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ABD0390-E0A6-4357-83DD-7A9E86FCF985}"/>
                </a:ext>
              </a:extLst>
            </p:cNvPr>
            <p:cNvCxnSpPr>
              <a:cxnSpLocks/>
            </p:cNvCxnSpPr>
            <p:nvPr/>
          </p:nvCxnSpPr>
          <p:spPr>
            <a:xfrm rot="1729415">
              <a:off x="760810" y="5016772"/>
              <a:ext cx="569571" cy="38847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D1B267D-6E27-4BDE-85F8-217625423B02}"/>
              </a:ext>
            </a:extLst>
          </p:cNvPr>
          <p:cNvGrpSpPr/>
          <p:nvPr/>
        </p:nvGrpSpPr>
        <p:grpSpPr>
          <a:xfrm rot="16200000">
            <a:off x="5306663" y="2128412"/>
            <a:ext cx="556507" cy="909867"/>
            <a:chOff x="625986" y="4670002"/>
            <a:chExt cx="565459" cy="83521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188AADD-AE1D-4E54-AF69-D7AED8D1C277}"/>
                </a:ext>
              </a:extLst>
            </p:cNvPr>
            <p:cNvCxnSpPr/>
            <p:nvPr/>
          </p:nvCxnSpPr>
          <p:spPr>
            <a:xfrm>
              <a:off x="625986" y="4670002"/>
              <a:ext cx="283754" cy="55351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062467-21AD-4C79-97CA-A66C278A82E9}"/>
                </a:ext>
              </a:extLst>
            </p:cNvPr>
            <p:cNvCxnSpPr/>
            <p:nvPr/>
          </p:nvCxnSpPr>
          <p:spPr>
            <a:xfrm flipV="1">
              <a:off x="909739" y="4932218"/>
              <a:ext cx="0" cy="29129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CCB9C4C-C28C-4F07-81A2-3A05C5BD174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63629" y="5077403"/>
              <a:ext cx="576617" cy="27901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425DCDD-F2C1-4AF0-85BF-7B8398F931C3}"/>
              </a:ext>
            </a:extLst>
          </p:cNvPr>
          <p:cNvSpPr txBox="1"/>
          <p:nvPr/>
        </p:nvSpPr>
        <p:spPr>
          <a:xfrm>
            <a:off x="8390574" y="2602860"/>
            <a:ext cx="2368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Services 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71A750-3BFB-431C-B1AF-FC82A41FBE3A}"/>
              </a:ext>
            </a:extLst>
          </p:cNvPr>
          <p:cNvSpPr/>
          <p:nvPr/>
        </p:nvSpPr>
        <p:spPr>
          <a:xfrm>
            <a:off x="8024891" y="2667977"/>
            <a:ext cx="3424252" cy="1352269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047599-541E-439F-A826-38AA26E2F8A6}"/>
              </a:ext>
            </a:extLst>
          </p:cNvPr>
          <p:cNvCxnSpPr>
            <a:cxnSpLocks/>
          </p:cNvCxnSpPr>
          <p:nvPr/>
        </p:nvCxnSpPr>
        <p:spPr>
          <a:xfrm>
            <a:off x="10687414" y="4020246"/>
            <a:ext cx="0" cy="10493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7C36D02-023A-4337-A14E-431ABA63273B}"/>
              </a:ext>
            </a:extLst>
          </p:cNvPr>
          <p:cNvCxnSpPr>
            <a:cxnSpLocks/>
          </p:cNvCxnSpPr>
          <p:nvPr/>
        </p:nvCxnSpPr>
        <p:spPr>
          <a:xfrm flipV="1">
            <a:off x="9674397" y="4012539"/>
            <a:ext cx="0" cy="10625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08C801B-0AEB-4A00-97F5-E31F94C83462}"/>
              </a:ext>
            </a:extLst>
          </p:cNvPr>
          <p:cNvSpPr txBox="1"/>
          <p:nvPr/>
        </p:nvSpPr>
        <p:spPr>
          <a:xfrm rot="16200000">
            <a:off x="9186679" y="4427733"/>
            <a:ext cx="807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download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B893C8-F2E7-48FA-8452-828F087268B7}"/>
              </a:ext>
            </a:extLst>
          </p:cNvPr>
          <p:cNvSpPr txBox="1"/>
          <p:nvPr/>
        </p:nvSpPr>
        <p:spPr>
          <a:xfrm rot="16200000">
            <a:off x="10340593" y="4397276"/>
            <a:ext cx="868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subscribe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B257DE2-32FB-40FE-9201-A3EF21B2BE63}"/>
              </a:ext>
            </a:extLst>
          </p:cNvPr>
          <p:cNvSpPr txBox="1"/>
          <p:nvPr/>
        </p:nvSpPr>
        <p:spPr>
          <a:xfrm rot="16200000">
            <a:off x="10717439" y="4350493"/>
            <a:ext cx="1062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notification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97766-1477-DA4C-9502-C94120DF6154}"/>
              </a:ext>
            </a:extLst>
          </p:cNvPr>
          <p:cNvSpPr txBox="1"/>
          <p:nvPr/>
        </p:nvSpPr>
        <p:spPr>
          <a:xfrm>
            <a:off x="6630563" y="2002500"/>
            <a:ext cx="1402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SYNOP to BUFR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ircular object with three rows of objects in it&#10;&#10;Description automatically generated">
            <a:extLst>
              <a:ext uri="{FF2B5EF4-FFF2-40B4-BE49-F238E27FC236}">
                <a16:creationId xmlns:a16="http://schemas.microsoft.com/office/drawing/2014/main" id="{126199F4-D55C-E8DF-4E93-A5A3FD439B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40" y="5069574"/>
            <a:ext cx="956023" cy="884913"/>
          </a:xfrm>
          <a:prstGeom prst="rect">
            <a:avLst/>
          </a:prstGeom>
        </p:spPr>
      </p:pic>
      <p:pic>
        <p:nvPicPr>
          <p:cNvPr id="9" name="Picture 8" descr="A black and pink circle with black dots&#10;&#10;Description automatically generated">
            <a:extLst>
              <a:ext uri="{FF2B5EF4-FFF2-40B4-BE49-F238E27FC236}">
                <a16:creationId xmlns:a16="http://schemas.microsoft.com/office/drawing/2014/main" id="{819D099D-94FA-CFAC-5095-9C52707644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85" y="5033490"/>
            <a:ext cx="956023" cy="868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C1E6C-A5A1-410B-9A52-C7241935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WIS2box</a:t>
            </a:r>
            <a:r>
              <a:rPr lang="en-GB" dirty="0">
                <a:solidFill>
                  <a:prstClr val="white"/>
                </a:solidFill>
                <a:latin typeface="Calibri"/>
              </a:rPr>
              <a:t>: enabling broad participation in WIS2</a:t>
            </a:r>
            <a:endParaRPr lang="en-US" dirty="0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2BEEBF2-F055-BF3F-7282-8870579AD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562"/>
            <a:ext cx="3447705" cy="4761401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“WIS2 in a box” is a reference implementation of a WIS2 Node</a:t>
            </a:r>
          </a:p>
          <a:p>
            <a:pPr lvl="1"/>
            <a:r>
              <a:rPr lang="en-US" b="1" dirty="0"/>
              <a:t>MQTT</a:t>
            </a:r>
          </a:p>
          <a:p>
            <a:pPr lvl="1"/>
            <a:r>
              <a:rPr lang="en-US" b="1" dirty="0"/>
              <a:t>HTTP</a:t>
            </a:r>
          </a:p>
          <a:p>
            <a:r>
              <a:rPr lang="en-US" b="1" dirty="0"/>
              <a:t>Software</a:t>
            </a:r>
            <a:r>
              <a:rPr lang="en-US" dirty="0"/>
              <a:t> (not hardware)</a:t>
            </a:r>
          </a:p>
          <a:p>
            <a:r>
              <a:rPr lang="en-US" b="1" dirty="0"/>
              <a:t>Publishing facility/capability</a:t>
            </a:r>
            <a:r>
              <a:rPr lang="en-US" dirty="0"/>
              <a:t> compliant to WIS 2.0 Architecture</a:t>
            </a:r>
          </a:p>
          <a:p>
            <a:pPr lvl="1"/>
            <a:r>
              <a:rPr lang="en-US" dirty="0"/>
              <a:t>Provides basic data transformation</a:t>
            </a:r>
          </a:p>
          <a:p>
            <a:pPr lvl="1"/>
            <a:r>
              <a:rPr lang="en-US" dirty="0"/>
              <a:t>Can </a:t>
            </a:r>
            <a:r>
              <a:rPr lang="en-US" b="1" dirty="0"/>
              <a:t>integrate</a:t>
            </a:r>
            <a:r>
              <a:rPr lang="en-US" dirty="0"/>
              <a:t> with existing data management systems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9994F5-A91E-BC8E-DC1E-DFD4DA48B141}"/>
              </a:ext>
            </a:extLst>
          </p:cNvPr>
          <p:cNvSpPr txBox="1"/>
          <p:nvPr/>
        </p:nvSpPr>
        <p:spPr>
          <a:xfrm>
            <a:off x="8121927" y="1127376"/>
            <a:ext cx="1662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WIS2 box</a:t>
            </a:r>
            <a:endParaRPr kumimoji="0" lang="en-CH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6" descr="IoT MQTT Dashboard - AppRecs">
            <a:extLst>
              <a:ext uri="{FF2B5EF4-FFF2-40B4-BE49-F238E27FC236}">
                <a16:creationId xmlns:a16="http://schemas.microsoft.com/office/drawing/2014/main" id="{8EAFDCDE-B5B3-91B3-AB30-E2DEB32C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059" y="2883319"/>
            <a:ext cx="890310" cy="6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C7BB66-3F04-CE79-B3FC-065AD66C1370}"/>
              </a:ext>
            </a:extLst>
          </p:cNvPr>
          <p:cNvSpPr txBox="1"/>
          <p:nvPr/>
        </p:nvSpPr>
        <p:spPr>
          <a:xfrm>
            <a:off x="9292818" y="5954487"/>
            <a:ext cx="114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Cache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4638F-DDE1-F2FD-5988-4CC2C2E52F33}"/>
              </a:ext>
            </a:extLst>
          </p:cNvPr>
          <p:cNvSpPr txBox="1"/>
          <p:nvPr/>
        </p:nvSpPr>
        <p:spPr>
          <a:xfrm>
            <a:off x="10570047" y="5885728"/>
            <a:ext cx="1144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Broker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9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Icon&#10;&#10;Description automatically generated">
            <a:extLst>
              <a:ext uri="{FF2B5EF4-FFF2-40B4-BE49-F238E27FC236}">
                <a16:creationId xmlns:a16="http://schemas.microsoft.com/office/drawing/2014/main" id="{A1EF8D05-C9B3-FAB0-FD4B-3C51EFAA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771" y="6442682"/>
            <a:ext cx="701793" cy="3978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195000-297B-FFD7-3A8C-7A21BE8544C0}"/>
              </a:ext>
            </a:extLst>
          </p:cNvPr>
          <p:cNvSpPr/>
          <p:nvPr/>
        </p:nvSpPr>
        <p:spPr>
          <a:xfrm>
            <a:off x="9501482" y="1142485"/>
            <a:ext cx="2577628" cy="48259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13F108CB-A460-EC50-20FC-4C4FE781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45" y="939186"/>
            <a:ext cx="8453495" cy="4674507"/>
          </a:xfrm>
          <a:prstGeom prst="rect">
            <a:avLst/>
          </a:prstGeom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34B0E15-6062-414B-CB75-9DF8B88ED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583" y="1752085"/>
            <a:ext cx="254328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FD0D4D-DC9E-A170-80D4-B5AF313C5591}"/>
              </a:ext>
            </a:extLst>
          </p:cNvPr>
          <p:cNvSpPr txBox="1"/>
          <p:nvPr/>
        </p:nvSpPr>
        <p:spPr>
          <a:xfrm>
            <a:off x="10047109" y="1104855"/>
            <a:ext cx="19191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DAB successful deployments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5C92D-D7B2-2F3F-B25B-EDD927D8D9FB}"/>
              </a:ext>
            </a:extLst>
          </p:cNvPr>
          <p:cNvSpPr txBox="1"/>
          <p:nvPr/>
        </p:nvSpPr>
        <p:spPr>
          <a:xfrm>
            <a:off x="8346252" y="6483585"/>
            <a:ext cx="36463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https://github.com/ESSI-Lab/DAB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ACB5B-C6AA-6450-070D-FECD79A56B3E}"/>
              </a:ext>
            </a:extLst>
          </p:cNvPr>
          <p:cNvSpPr txBox="1"/>
          <p:nvPr/>
        </p:nvSpPr>
        <p:spPr>
          <a:xfrm>
            <a:off x="257299" y="4772278"/>
            <a:ext cx="24938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600">
                <a:cs typeface="Calibri"/>
              </a:rPr>
              <a:t>NMHS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Private companies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Research centers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... </a:t>
            </a:r>
          </a:p>
          <a:p>
            <a:pPr marL="285750" indent="-285750">
              <a:buFont typeface="Arial"/>
              <a:buChar char="•"/>
            </a:pPr>
            <a:endParaRPr lang="en-US" sz="160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C5326-2610-2323-337E-9BFAE01655E6}"/>
              </a:ext>
            </a:extLst>
          </p:cNvPr>
          <p:cNvSpPr txBox="1"/>
          <p:nvPr/>
        </p:nvSpPr>
        <p:spPr>
          <a:xfrm>
            <a:off x="7491350" y="4851446"/>
            <a:ext cx="249381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Web portals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Forecast models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End user apps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Calibri"/>
              </a:rPr>
              <a:t>... </a:t>
            </a:r>
          </a:p>
          <a:p>
            <a:pPr marL="285750" indent="-285750">
              <a:buFont typeface="Arial"/>
              <a:buChar char="•"/>
            </a:pPr>
            <a:endParaRPr lang="en-US" sz="1600">
              <a:cs typeface="Calibri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8E15B84-E6F3-AA21-EC01-E408E19C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82" y="5966060"/>
            <a:ext cx="569854" cy="818680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52F9DD-4DB7-0944-98F0-276140B6E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861" y="6094824"/>
            <a:ext cx="5811662" cy="69285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DF993633-644E-4727-B325-37F0AEF0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 panose="020F0302020204030204"/>
              </a:rPr>
              <a:t>WHOS brokering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42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B65F2-90D3-B57C-197B-6E1A528F6F5B}"/>
              </a:ext>
            </a:extLst>
          </p:cNvPr>
          <p:cNvSpPr txBox="1"/>
          <p:nvPr/>
        </p:nvSpPr>
        <p:spPr>
          <a:xfrm>
            <a:off x="671804" y="858589"/>
            <a:ext cx="654380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latin typeface="Arial"/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latin typeface="Arial"/>
              <a:ea typeface="Calibri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endParaRPr lang="en-US" b="1" dirty="0"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b="1" dirty="0">
              <a:ea typeface="Calibri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7C8FD-9A10-5BDC-EA47-72B564DC6C11}"/>
              </a:ext>
            </a:extLst>
          </p:cNvPr>
          <p:cNvSpPr txBox="1"/>
          <p:nvPr/>
        </p:nvSpPr>
        <p:spPr>
          <a:xfrm>
            <a:off x="1468079" y="5896652"/>
            <a:ext cx="859965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In progress data sources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endParaRPr lang="en-US" dirty="0">
              <a:latin typeface="Arial"/>
              <a:ea typeface="Calibr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Calibri"/>
                <a:cs typeface="Arial"/>
              </a:rPr>
              <a:t>Aral </a:t>
            </a:r>
            <a:r>
              <a:rPr lang="en-US" dirty="0" err="1">
                <a:latin typeface="Arial"/>
                <a:ea typeface="Calibri"/>
                <a:cs typeface="Arial"/>
              </a:rPr>
              <a:t>Sea:RIHMI</a:t>
            </a:r>
            <a:r>
              <a:rPr lang="en-US" dirty="0">
                <a:latin typeface="Arial"/>
                <a:ea typeface="Calibri"/>
                <a:cs typeface="Arial"/>
              </a:rPr>
              <a:t> is working on improving the data publication system</a:t>
            </a:r>
            <a:endParaRPr lang="en-US" b="1" dirty="0">
              <a:ea typeface="Calibri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A269D7-4D32-44BA-83A2-35953B23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WHOS latest implementations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E9084B-C587-4FB8-957F-DFDAA4B759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</a:rPr>
              <a:t>Tested data sources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GRDC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100" dirty="0">
                <a:latin typeface="Arial"/>
                <a:cs typeface="Arial"/>
              </a:rPr>
              <a:t>Connection established, additional metadata elements could be added</a:t>
            </a:r>
          </a:p>
          <a:p>
            <a:pPr marL="285750" indent="-285750">
              <a:buFont typeface="Arial,Sans-Serif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CUAHSI HIS Central</a:t>
            </a:r>
            <a:endParaRPr lang="en-US" sz="2400" dirty="0"/>
          </a:p>
          <a:p>
            <a:pPr marL="742950" lvl="1" indent="-285750">
              <a:buFont typeface="Courier New"/>
              <a:buChar char="o"/>
            </a:pPr>
            <a:r>
              <a:rPr lang="en-US" sz="2100" dirty="0">
                <a:latin typeface="Arial"/>
                <a:cs typeface="Arial"/>
              </a:rPr>
              <a:t>Connection established, a complete harvesting is in progress</a:t>
            </a:r>
          </a:p>
          <a:p>
            <a:pPr marL="285750" indent="-285750">
              <a:buFont typeface="Arial,Sans-Serif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BRGM (France)</a:t>
            </a:r>
            <a:endParaRPr lang="en-US" sz="2400" dirty="0"/>
          </a:p>
          <a:p>
            <a:pPr marL="742950" lvl="1" indent="-285750">
              <a:buFont typeface="Courier New"/>
              <a:buChar char="o"/>
            </a:pPr>
            <a:r>
              <a:rPr lang="en-US" sz="2100" dirty="0">
                <a:latin typeface="Arial"/>
                <a:cs typeface="Arial"/>
              </a:rPr>
              <a:t>Connection established, additional metadata elements could be added</a:t>
            </a:r>
          </a:p>
          <a:p>
            <a:pPr marL="742950" lvl="1" indent="-285750">
              <a:buFont typeface="Courier New"/>
              <a:buChar char="o"/>
            </a:pPr>
            <a:endParaRPr lang="en-US" sz="21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IGRAC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100" dirty="0">
                <a:latin typeface="Arial"/>
                <a:cs typeface="Arial"/>
              </a:rPr>
              <a:t>Connection established, a complete harvesting is in progress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7D26C5-E1DA-4BBC-9493-54DA7B9725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</a:rPr>
              <a:t>Tested technologies</a:t>
            </a:r>
          </a:p>
          <a:p>
            <a:r>
              <a:rPr lang="en-US" sz="2400" dirty="0">
                <a:latin typeface="Arial"/>
                <a:cs typeface="Arial"/>
              </a:rPr>
              <a:t>Useful in case the data provider needs to setup the publication system from scratch</a:t>
            </a:r>
          </a:p>
          <a:p>
            <a:pPr marL="285750" indent="-285750">
              <a:buFont typeface="Arial,Sans-Serif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dirty="0">
                <a:latin typeface="Arial"/>
                <a:cs typeface="Arial"/>
              </a:rPr>
              <a:t>WIS Nodes</a:t>
            </a:r>
            <a:endParaRPr lang="en-US" sz="2400" dirty="0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latin typeface="Arial"/>
                <a:cs typeface="Arial"/>
              </a:rPr>
              <a:t>Ready for tests with actual providers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 err="1">
                <a:latin typeface="Arial"/>
                <a:cs typeface="Arial"/>
              </a:rPr>
              <a:t>HydroServer</a:t>
            </a:r>
            <a:endParaRPr lang="en-US" sz="2400" dirty="0">
              <a:latin typeface="Arial"/>
              <a:cs typeface="Arial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latin typeface="Arial"/>
                <a:ea typeface="Calibri"/>
                <a:cs typeface="Arial"/>
              </a:rPr>
              <a:t>Ready for tests with actual providers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 dirty="0" err="1">
                <a:latin typeface="Arial"/>
                <a:cs typeface="Arial"/>
              </a:rPr>
              <a:t>HydroServer</a:t>
            </a:r>
            <a:r>
              <a:rPr lang="en-US" sz="2400" dirty="0">
                <a:latin typeface="Arial"/>
                <a:cs typeface="Arial"/>
              </a:rPr>
              <a:t> 2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>
                <a:latin typeface="Arial"/>
                <a:ea typeface="Calibri"/>
                <a:cs typeface="Arial"/>
              </a:rPr>
              <a:t>Ready for tests with actual providers</a:t>
            </a:r>
          </a:p>
          <a:p>
            <a:pPr marL="742950" lvl="1" indent="-285750">
              <a:buFont typeface="Courier New"/>
              <a:buChar char="o"/>
            </a:pPr>
            <a:endParaRPr lang="en-US" dirty="0">
              <a:latin typeface="Arial"/>
              <a:ea typeface="Calibri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5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D04632-8329-30CC-CE79-ECECB6834597}"/>
              </a:ext>
            </a:extLst>
          </p:cNvPr>
          <p:cNvSpPr txBox="1"/>
          <p:nvPr/>
        </p:nvSpPr>
        <p:spPr>
          <a:xfrm>
            <a:off x="494964" y="941368"/>
            <a:ext cx="308346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Production environment</a:t>
            </a:r>
          </a:p>
          <a:p>
            <a:r>
              <a:rPr lang="en-US" dirty="0">
                <a:ea typeface="Calibri"/>
                <a:cs typeface="Calibri"/>
              </a:rPr>
              <a:t>22 data sources including: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La Plata river basin countries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Arctic region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Sava River Basin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b="1">
              <a:ea typeface="Calibri"/>
              <a:cs typeface="Calibri"/>
            </a:endParaRPr>
          </a:p>
        </p:txBody>
      </p:sp>
      <p:pic>
        <p:nvPicPr>
          <p:cNvPr id="2" name="Picture 1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CE832C4F-B044-6A70-5D9D-8D7C38184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01" y="1069207"/>
            <a:ext cx="8413646" cy="4719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DA33DE-F4B5-D95A-6D62-540D47242D7C}"/>
              </a:ext>
            </a:extLst>
          </p:cNvPr>
          <p:cNvSpPr txBox="1"/>
          <p:nvPr/>
        </p:nvSpPr>
        <p:spPr>
          <a:xfrm>
            <a:off x="3578427" y="6211669"/>
            <a:ext cx="71223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https://wde.hydro.geodab.eu/apps/water-data-explorer-whos/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4B2CF-F59A-410A-AFF0-C7FB4083F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WHOS Implementations – WHOS Global portal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6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84ED8E-2DFE-7C4E-1FC2-B7B4062736BD}"/>
              </a:ext>
            </a:extLst>
          </p:cNvPr>
          <p:cNvSpPr txBox="1"/>
          <p:nvPr/>
        </p:nvSpPr>
        <p:spPr>
          <a:xfrm>
            <a:off x="308476" y="1040370"/>
            <a:ext cx="485667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Calibri"/>
                <a:cs typeface="Calibri"/>
              </a:rPr>
              <a:t>Testing environment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CUAHSI HIS Central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GRDC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IGRAC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BRGM </a:t>
            </a:r>
            <a:r>
              <a:rPr lang="en-US" dirty="0">
                <a:latin typeface="Calibri"/>
                <a:ea typeface="Calibri"/>
                <a:cs typeface="Calibri"/>
              </a:rPr>
              <a:t>(France)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Calibri"/>
                <a:ea typeface="Calibri"/>
                <a:cs typeface="Calibri"/>
              </a:rPr>
              <a:t>HydroServer</a:t>
            </a:r>
            <a:r>
              <a:rPr lang="en-US" dirty="0">
                <a:latin typeface="Calibri"/>
                <a:ea typeface="Calibri"/>
                <a:cs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</a:rPr>
              <a:t>GeoGlows</a:t>
            </a:r>
            <a:r>
              <a:rPr lang="en-US" dirty="0">
                <a:latin typeface="Calibri"/>
                <a:ea typeface="Calibri"/>
                <a:cs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WIS Nodes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43676-9A33-0CB6-FB19-10B920DBD880}"/>
              </a:ext>
            </a:extLst>
          </p:cNvPr>
          <p:cNvSpPr txBox="1"/>
          <p:nvPr/>
        </p:nvSpPr>
        <p:spPr>
          <a:xfrm>
            <a:off x="3657600" y="6211669"/>
            <a:ext cx="97769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https://testwde.hydro.geodab.eu/apps/water-data-explorer-whos/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7242F-7066-8A7C-7366-912262ABE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8" b="4291"/>
          <a:stretch/>
        </p:blipFill>
        <p:spPr>
          <a:xfrm>
            <a:off x="3105339" y="1301236"/>
            <a:ext cx="8975070" cy="4438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9C1B-C54A-45DD-87CE-38BD8127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WHOS Implementations – test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1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2389</Words>
  <Application>Microsoft Office PowerPoint</Application>
  <PresentationFormat>Widescreen</PresentationFormat>
  <Paragraphs>297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Aptos Display</vt:lpstr>
      <vt:lpstr>Arial</vt:lpstr>
      <vt:lpstr>Arial,Sans-Serif</vt:lpstr>
      <vt:lpstr>Calibri</vt:lpstr>
      <vt:lpstr>Calibri Light</vt:lpstr>
      <vt:lpstr>Courier New</vt:lpstr>
      <vt:lpstr>Verdana</vt:lpstr>
      <vt:lpstr>Wingdings</vt:lpstr>
      <vt:lpstr>Office Theme</vt:lpstr>
      <vt:lpstr>JET-HYDMON FACE-TO-FACE MEETING  29  NOV - 1 DEC, 2022</vt:lpstr>
      <vt:lpstr>Contents</vt:lpstr>
      <vt:lpstr>WMO System of Systems</vt:lpstr>
      <vt:lpstr>WIS2 Components: Global Services</vt:lpstr>
      <vt:lpstr>WIS2box: enabling broad participation in WIS2</vt:lpstr>
      <vt:lpstr>WHOS brokering approach</vt:lpstr>
      <vt:lpstr>WHOS latest implementations</vt:lpstr>
      <vt:lpstr>WHOS Implementations – WHOS Global portal</vt:lpstr>
      <vt:lpstr>WHOS Implementations – test environment</vt:lpstr>
      <vt:lpstr>WHOS test implementations test portals</vt:lpstr>
      <vt:lpstr>WHOS-WIS interoperability</vt:lpstr>
      <vt:lpstr>OAPI record profiler &amp; accessor</vt:lpstr>
      <vt:lpstr>OAPI record profiler &amp; accessor</vt:lpstr>
      <vt:lpstr>Discovery metadata (WCMP2)</vt:lpstr>
      <vt:lpstr>Topic hierarchy for hydrology</vt:lpstr>
      <vt:lpstr>MQTT and WMCP 2.0 progress</vt:lpstr>
      <vt:lpstr>KPIs for hydrology and monitoring</vt:lpstr>
      <vt:lpstr>WHOS future development plans &amp; ideas</vt:lpstr>
      <vt:lpstr>Additional slides</vt:lpstr>
      <vt:lpstr>WIS2 Components: WIS2 Nodes</vt:lpstr>
      <vt:lpstr>WHOS MQTT broker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ENRICO BOLDRINI</dc:creator>
  <cp:lastModifiedBy>Saile, Philipp, ICWRGC, B40</cp:lastModifiedBy>
  <cp:revision>14</cp:revision>
  <dcterms:created xsi:type="dcterms:W3CDTF">2024-06-14T10:00:00Z</dcterms:created>
  <dcterms:modified xsi:type="dcterms:W3CDTF">2024-06-18T19:39:47Z</dcterms:modified>
</cp:coreProperties>
</file>