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3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jpeg" ContentType="image/jpeg"/>
  <Override PartName="/ppt/media/image7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8F29C0A-BAED-4E0A-B61A-F3CB24B89189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77B322E-3EC4-49E7-9A46-A126053A3C91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" descr="Image"/>
          <p:cNvPicPr/>
          <p:nvPr/>
        </p:nvPicPr>
        <p:blipFill>
          <a:blip r:embed="rId2"/>
          <a:stretch/>
        </p:blipFill>
        <p:spPr>
          <a:xfrm>
            <a:off x="13953960" y="2390400"/>
            <a:ext cx="10428840" cy="11324520"/>
          </a:xfrm>
          <a:prstGeom prst="rect">
            <a:avLst/>
          </a:prstGeom>
          <a:ln w="12600">
            <a:noFill/>
          </a:ln>
        </p:spPr>
      </p:pic>
      <p:pic>
        <p:nvPicPr>
          <p:cNvPr id="1" name="Image" descr="Image"/>
          <p:cNvPicPr/>
          <p:nvPr/>
        </p:nvPicPr>
        <p:blipFill>
          <a:blip r:embed="rId3"/>
          <a:stretch/>
        </p:blipFill>
        <p:spPr>
          <a:xfrm>
            <a:off x="824400" y="918720"/>
            <a:ext cx="6125760" cy="312048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 descr="Image"/>
          <p:cNvPicPr/>
          <p:nvPr/>
        </p:nvPicPr>
        <p:blipFill>
          <a:blip r:embed="rId2"/>
          <a:stretch/>
        </p:blipFill>
        <p:spPr>
          <a:xfrm>
            <a:off x="0" y="-15120"/>
            <a:ext cx="24579000" cy="13731840"/>
          </a:xfrm>
          <a:prstGeom prst="rect">
            <a:avLst/>
          </a:prstGeom>
          <a:ln w="1260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3D Mark.png" descr="3D Mark.png"/>
          <p:cNvPicPr/>
          <p:nvPr/>
        </p:nvPicPr>
        <p:blipFill>
          <a:blip r:embed="rId2">
            <a:alphaModFix amt="28000"/>
          </a:blip>
          <a:stretch/>
        </p:blipFill>
        <p:spPr>
          <a:xfrm>
            <a:off x="15916320" y="856440"/>
            <a:ext cx="8392320" cy="8392320"/>
          </a:xfrm>
          <a:prstGeom prst="rect">
            <a:avLst/>
          </a:prstGeom>
          <a:ln w="1260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1343960" y="2853720"/>
            <a:ext cx="3568320" cy="150480"/>
          </a:xfrm>
          <a:prstGeom prst="rect">
            <a:avLst/>
          </a:prstGeom>
          <a:solidFill>
            <a:srgbClr val="00b1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"/>
          <p:cNvSpPr/>
          <p:nvPr/>
        </p:nvSpPr>
        <p:spPr>
          <a:xfrm>
            <a:off x="11339280" y="3895560"/>
            <a:ext cx="10438920" cy="3087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500+ International Members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110+ Member Meetings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60+ Alliance and Liaison partners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50+ Standards Working Groups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45+ Domain Working Groups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25+ Years of Not for Profit Work</a:t>
            </a:r>
            <a:br/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10+ Regional and Country Forums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1339280" y="7135560"/>
            <a:ext cx="9777960" cy="7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500" spc="-1" strike="noStrike">
                <a:solidFill>
                  <a:srgbClr val="262626"/>
                </a:solidFill>
                <a:latin typeface="Arial"/>
                <a:ea typeface="Arial"/>
              </a:rPr>
              <a:t>Innovation</a:t>
            </a:r>
            <a:endParaRPr b="0" lang="en-GB" sz="45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1339280" y="7960680"/>
            <a:ext cx="10438920" cy="1380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120+ Innovation Initiatives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380+ Technical reports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Quarterly Tech Trends monitoring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11339280" y="9468720"/>
            <a:ext cx="9777960" cy="7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500" spc="-1" strike="noStrike">
                <a:solidFill>
                  <a:srgbClr val="262626"/>
                </a:solidFill>
                <a:latin typeface="Arial"/>
                <a:ea typeface="Arial"/>
              </a:rPr>
              <a:t>Standards</a:t>
            </a:r>
            <a:endParaRPr b="0" lang="en-GB" sz="4500" spc="-1" strike="noStrike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11339280" y="10351800"/>
            <a:ext cx="10438920" cy="1807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65+ Adopted Standards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300+ products with 1000+ certified implementations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1,700,000+ Operational Data Sets </a:t>
            </a:r>
            <a:br/>
            <a:r>
              <a:rPr b="0" lang="en-GB" sz="2000" spc="-1" strike="noStrike">
                <a:solidFill>
                  <a:srgbClr val="262626"/>
                </a:solidFill>
                <a:latin typeface="Arial"/>
                <a:ea typeface="Arial"/>
              </a:rPr>
              <a:t>Using OGC Standards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24" name="OGC Mark.pdf" descr="OGC Mark.pdf"/>
          <p:cNvPicPr/>
          <p:nvPr/>
        </p:nvPicPr>
        <p:blipFill>
          <a:blip r:embed="rId3"/>
          <a:stretch/>
        </p:blipFill>
        <p:spPr>
          <a:xfrm>
            <a:off x="1239840" y="12374640"/>
            <a:ext cx="573120" cy="646920"/>
          </a:xfrm>
          <a:prstGeom prst="rect">
            <a:avLst/>
          </a:prstGeom>
          <a:ln w="12600">
            <a:noFill/>
          </a:ln>
        </p:spPr>
      </p:pic>
      <p:sp>
        <p:nvSpPr>
          <p:cNvPr id="125" name="CustomShape 7"/>
          <p:cNvSpPr/>
          <p:nvPr/>
        </p:nvSpPr>
        <p:spPr>
          <a:xfrm>
            <a:off x="2058480" y="12435120"/>
            <a:ext cx="10438920" cy="527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2060"/>
                </a:solidFill>
                <a:latin typeface="Arial"/>
                <a:ea typeface="Arial"/>
              </a:rPr>
              <a:t>Copyright © 202</a:t>
            </a: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2 Open Geospatial Consortium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8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7" name="PlaceHolder 9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github.com/opengeospatial/sensorthings/issues/136" TargetMode="External"/><Relationship Id="rId2" Type="http://schemas.openxmlformats.org/officeDocument/2006/relationships/hyperlink" Target="https://github.com/opengeospatial/sensorthings/issues/137" TargetMode="External"/><Relationship Id="rId3" Type="http://schemas.openxmlformats.org/officeDocument/2006/relationships/hyperlink" Target="https://github.com/opengeospatial/sensorthings/issues/135" TargetMode="External"/><Relationship Id="rId4" Type="http://schemas.openxmlformats.org/officeDocument/2006/relationships/hyperlink" Target="https://github.com/opengeospatial/sensorthings/issues/122" TargetMode="External"/><Relationship Id="rId5" Type="http://schemas.openxmlformats.org/officeDocument/2006/relationships/hyperlink" Target="https://github.com/opengeospatial/sensorthings/issues/116" TargetMode="External"/><Relationship Id="rId6" Type="http://schemas.openxmlformats.org/officeDocument/2006/relationships/hyperlink" Target="https://github.com/opengeospatial/sensorthings/issues/139" TargetMode="External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206360" y="2575080"/>
            <a:ext cx="14034960" cy="464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de-DE" sz="11600" spc="-233" strike="noStrike">
                <a:solidFill>
                  <a:srgbClr val="00b1ff"/>
                </a:solidFill>
                <a:latin typeface="Arial"/>
                <a:ea typeface="Arial"/>
              </a:rPr>
              <a:t>STA v2 Update</a:t>
            </a:r>
            <a:endParaRPr b="0" lang="en-GB" sz="116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201320" y="7210440"/>
            <a:ext cx="21970080" cy="190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5500" spc="-1" strike="noStrike">
                <a:solidFill>
                  <a:srgbClr val="00b1ff"/>
                </a:solidFill>
                <a:latin typeface="Arial"/>
                <a:ea typeface="Arial"/>
              </a:rPr>
              <a:t>The 123</a:t>
            </a:r>
            <a:r>
              <a:rPr b="1" lang="en-US" sz="5500" spc="-1" strike="noStrike" baseline="30000">
                <a:solidFill>
                  <a:srgbClr val="00b1ff"/>
                </a:solidFill>
                <a:latin typeface="Arial"/>
                <a:ea typeface="Arial"/>
              </a:rPr>
              <a:t>rd</a:t>
            </a:r>
            <a:r>
              <a:rPr b="1" lang="en-US" sz="5500" spc="-1" strike="noStrike">
                <a:solidFill>
                  <a:srgbClr val="00b1ff"/>
                </a:solidFill>
                <a:latin typeface="Arial"/>
                <a:ea typeface="Arial"/>
              </a:rPr>
              <a:t> OGC Member Meeting</a:t>
            </a:r>
            <a:endParaRPr b="0" lang="en-GB" sz="55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201320" y="11847240"/>
            <a:ext cx="21970080" cy="1230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00b1ff"/>
                </a:solidFill>
                <a:latin typeface="Arial"/>
                <a:ea typeface="Arial"/>
              </a:rPr>
              <a:t>Hylke van der Schaaf, Fraunhofer-Gesellschaft</a:t>
            </a:r>
            <a:br/>
            <a:r>
              <a:rPr b="1" lang="en-US" sz="3600" spc="-1" strike="noStrike">
                <a:solidFill>
                  <a:srgbClr val="00b1ff"/>
                </a:solidFill>
                <a:latin typeface="Arial"/>
                <a:ea typeface="Arial"/>
              </a:rPr>
              <a:t>13 June 2022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36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9978840" y="9593640"/>
            <a:ext cx="4415760" cy="65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0096ff"/>
                </a:solidFill>
                <a:latin typeface="Mont Book"/>
                <a:ea typeface="Mont Book"/>
              </a:rPr>
              <a:t>Meeting sponsor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74" name="Picture 2" descr="European Union Satellite Centre – European Defence Network"/>
          <p:cNvPicPr/>
          <p:nvPr/>
        </p:nvPicPr>
        <p:blipFill>
          <a:blip r:embed="rId1"/>
          <a:stretch/>
        </p:blipFill>
        <p:spPr>
          <a:xfrm>
            <a:off x="10396440" y="10382760"/>
            <a:ext cx="3580200" cy="332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206360" y="952560"/>
            <a:ext cx="21970080" cy="143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8500" spc="-171" strike="noStrike">
                <a:solidFill>
                  <a:srgbClr val="00b1ff"/>
                </a:solidFill>
                <a:latin typeface="Arial"/>
                <a:ea typeface="Arial"/>
              </a:rPr>
              <a:t>Agenda</a:t>
            </a:r>
            <a:endParaRPr b="0" lang="en-GB" sz="85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206360" y="2785680"/>
            <a:ext cx="21970080" cy="971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206360" y="952560"/>
            <a:ext cx="21970080" cy="143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8500" spc="-171" strike="noStrike">
                <a:solidFill>
                  <a:srgbClr val="00b1ff"/>
                </a:solidFill>
                <a:latin typeface="Arial"/>
                <a:ea typeface="Arial"/>
              </a:rPr>
              <a:t>Things under active discussion</a:t>
            </a:r>
            <a:endParaRPr b="0" lang="en-GB" sz="85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206360" y="2785680"/>
            <a:ext cx="21970080" cy="971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Observations, Measurements and Samples (O&amp;M v3)</a:t>
            </a:r>
            <a:endParaRPr b="0" lang="en-GB" sz="4800" spc="-1" strike="noStrike">
              <a:latin typeface="Arial"/>
            </a:endParaRPr>
          </a:p>
          <a:p>
            <a:pPr lvl="1" marL="121932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O&amp;M v3 work took priority over STAv2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Better OData compatibility (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"/>
              </a:rPr>
              <a:t>#136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JSON-LD Compatibility (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#137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Mapping to EDR (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#135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SWE Common to describe results (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4"/>
              </a:rPr>
              <a:t>#122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Verticality (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5"/>
              </a:rPr>
              <a:t>#116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6"/>
              </a:rPr>
              <a:t>#139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206360" y="952560"/>
            <a:ext cx="21970080" cy="143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8500" spc="-171" strike="noStrike">
                <a:solidFill>
                  <a:srgbClr val="00b1ff"/>
                </a:solidFill>
                <a:latin typeface="Arial"/>
                <a:ea typeface="Arial"/>
              </a:rPr>
              <a:t>Things we need </a:t>
            </a:r>
            <a:r>
              <a:rPr b="1" i="1" lang="en-US" sz="8500" spc="-171" strike="noStrike">
                <a:solidFill>
                  <a:srgbClr val="00b1ff"/>
                </a:solidFill>
                <a:latin typeface="Arial"/>
                <a:ea typeface="Arial"/>
              </a:rPr>
              <a:t>your</a:t>
            </a:r>
            <a:r>
              <a:rPr b="1" lang="en-US" sz="8500" spc="-171" strike="noStrike">
                <a:solidFill>
                  <a:srgbClr val="00b1ff"/>
                </a:solidFill>
                <a:latin typeface="Arial"/>
                <a:ea typeface="Arial"/>
              </a:rPr>
              <a:t> help with</a:t>
            </a:r>
            <a:endParaRPr b="0" lang="en-GB" sz="85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206360" y="2785680"/>
            <a:ext cx="21970080" cy="971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Observations, Measurements and </a:t>
            </a:r>
            <a:r>
              <a:rPr b="1" i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Samples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(O&amp;M v3)</a:t>
            </a:r>
            <a:endParaRPr b="0" lang="en-GB" sz="4800" spc="-1" strike="noStrike">
              <a:latin typeface="Arial"/>
            </a:endParaRPr>
          </a:p>
          <a:p>
            <a:pPr lvl="1" marL="121932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Implementation examples of samples!</a:t>
            </a:r>
            <a:endParaRPr b="0" lang="en-GB" sz="4800" spc="-1" strike="noStrike">
              <a:latin typeface="Arial"/>
            </a:endParaRPr>
          </a:p>
          <a:p>
            <a:pPr lvl="1" marL="121932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How would </a:t>
            </a: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you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like to see Samples in STA?</a:t>
            </a:r>
            <a:endParaRPr b="0" lang="en-GB" sz="4800" spc="-1" strike="noStrike">
              <a:latin typeface="Arial"/>
            </a:endParaRPr>
          </a:p>
          <a:p>
            <a:pPr marL="609480" indent="-608400">
              <a:lnSpc>
                <a:spcPct val="100000"/>
              </a:lnSpc>
              <a:spcBef>
                <a:spcPts val="1500"/>
              </a:spcBef>
              <a:buClr>
                <a:srgbClr val="00b1ff"/>
              </a:buClr>
              <a:buSzPct val="123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Domain Models &amp; SensorThings (See next presentation)</a:t>
            </a:r>
            <a:endParaRPr b="0" lang="en-GB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06360" y="4533840"/>
            <a:ext cx="21970080" cy="464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Hot-air balloons viewed from below against a blue sky" descr="Hot-air balloons viewed from below against a blue sky"/>
          <p:cNvPicPr/>
          <p:nvPr/>
        </p:nvPicPr>
        <p:blipFill>
          <a:blip r:embed="rId1"/>
          <a:stretch/>
        </p:blipFill>
        <p:spPr>
          <a:xfrm>
            <a:off x="1211040" y="1270080"/>
            <a:ext cx="9343080" cy="1077984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1343960" y="1227960"/>
            <a:ext cx="9777960" cy="1433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GB" sz="8500" spc="-171" strike="noStrike">
                <a:solidFill>
                  <a:srgbClr val="00b1ff"/>
                </a:solidFill>
                <a:latin typeface="Arial"/>
                <a:ea typeface="Arial"/>
              </a:rPr>
              <a:t>Thank You</a:t>
            </a:r>
            <a:endParaRPr b="0" lang="en-GB" sz="85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1339280" y="3196080"/>
            <a:ext cx="9777960" cy="7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500" spc="-1" strike="noStrike">
                <a:solidFill>
                  <a:srgbClr val="262626"/>
                </a:solidFill>
                <a:latin typeface="Arial"/>
                <a:ea typeface="Arial"/>
              </a:rPr>
              <a:t>Community</a:t>
            </a:r>
            <a:endParaRPr b="0" lang="en-GB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LibreOffice/6.4.7.2$Linux_X86_64 LibreOffice_project/40$Build-2</Application>
  <Words>55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Schaaf, Hylke van der</dc:creator>
  <dc:description/>
  <dc:language>en-GB</dc:language>
  <cp:lastModifiedBy/>
  <dcterms:modified xsi:type="dcterms:W3CDTF">2022-06-13T12:16:29Z</dcterms:modified>
  <cp:revision>38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