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handoutMasterIdLst>
    <p:handoutMasterId r:id="rId12"/>
  </p:handoutMasterIdLst>
  <p:sldIdLst>
    <p:sldId id="1338" r:id="rId5"/>
    <p:sldId id="1351" r:id="rId6"/>
    <p:sldId id="2177" r:id="rId7"/>
    <p:sldId id="1324" r:id="rId8"/>
    <p:sldId id="1352" r:id="rId9"/>
    <p:sldId id="1346"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DA5"/>
    <a:srgbClr val="005BAA"/>
    <a:srgbClr val="0070C0"/>
    <a:srgbClr val="FAA61A"/>
    <a:srgbClr val="290AD9"/>
    <a:srgbClr val="A50022"/>
    <a:srgbClr val="70BF54"/>
    <a:srgbClr val="00B5D5"/>
    <a:srgbClr val="36B5C5"/>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6"/>
    <p:restoredTop sz="93197"/>
  </p:normalViewPr>
  <p:slideViewPr>
    <p:cSldViewPr snapToGrid="0" snapToObjects="1" showGuides="1">
      <p:cViewPr varScale="1">
        <p:scale>
          <a:sx n="62" d="100"/>
          <a:sy n="62" d="100"/>
        </p:scale>
        <p:origin x="996" y="48"/>
      </p:cViewPr>
      <p:guideLst>
        <p:guide orient="horz" pos="2137"/>
        <p:guide pos="3840"/>
        <p:guide pos="1980"/>
        <p:guide pos="567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Uhlenbrook" userId="1d8c5109-8a36-4674-89f7-124d4e937b51" providerId="ADAL" clId="{F6338DD3-4573-4BEE-9460-B42DAF32E6B1}"/>
    <pc:docChg chg="delSld">
      <pc:chgData name="Stefan Uhlenbrook" userId="1d8c5109-8a36-4674-89f7-124d4e937b51" providerId="ADAL" clId="{F6338DD3-4573-4BEE-9460-B42DAF32E6B1}" dt="2023-05-30T15:00:04.251" v="0" actId="47"/>
      <pc:docMkLst>
        <pc:docMk/>
      </pc:docMkLst>
      <pc:sldChg chg="del">
        <pc:chgData name="Stefan Uhlenbrook" userId="1d8c5109-8a36-4674-89f7-124d4e937b51" providerId="ADAL" clId="{F6338DD3-4573-4BEE-9460-B42DAF32E6B1}" dt="2023-05-30T15:00:04.251" v="0" actId="47"/>
        <pc:sldMkLst>
          <pc:docMk/>
          <pc:sldMk cId="570908575" sldId="261"/>
        </pc:sldMkLst>
      </pc:sldChg>
      <pc:sldChg chg="del">
        <pc:chgData name="Stefan Uhlenbrook" userId="1d8c5109-8a36-4674-89f7-124d4e937b51" providerId="ADAL" clId="{F6338DD3-4573-4BEE-9460-B42DAF32E6B1}" dt="2023-05-30T15:00:04.251" v="0" actId="47"/>
        <pc:sldMkLst>
          <pc:docMk/>
          <pc:sldMk cId="87513495" sldId="263"/>
        </pc:sldMkLst>
      </pc:sldChg>
      <pc:sldChg chg="del">
        <pc:chgData name="Stefan Uhlenbrook" userId="1d8c5109-8a36-4674-89f7-124d4e937b51" providerId="ADAL" clId="{F6338DD3-4573-4BEE-9460-B42DAF32E6B1}" dt="2023-05-30T15:00:04.251" v="0" actId="47"/>
        <pc:sldMkLst>
          <pc:docMk/>
          <pc:sldMk cId="820217884" sldId="280"/>
        </pc:sldMkLst>
      </pc:sldChg>
      <pc:sldChg chg="del">
        <pc:chgData name="Stefan Uhlenbrook" userId="1d8c5109-8a36-4674-89f7-124d4e937b51" providerId="ADAL" clId="{F6338DD3-4573-4BEE-9460-B42DAF32E6B1}" dt="2023-05-30T15:00:04.251" v="0" actId="47"/>
        <pc:sldMkLst>
          <pc:docMk/>
          <pc:sldMk cId="314385223" sldId="290"/>
        </pc:sldMkLst>
      </pc:sldChg>
      <pc:sldChg chg="del">
        <pc:chgData name="Stefan Uhlenbrook" userId="1d8c5109-8a36-4674-89f7-124d4e937b51" providerId="ADAL" clId="{F6338DD3-4573-4BEE-9460-B42DAF32E6B1}" dt="2023-05-30T15:00:04.251" v="0" actId="47"/>
        <pc:sldMkLst>
          <pc:docMk/>
          <pc:sldMk cId="1622296589" sldId="878"/>
        </pc:sldMkLst>
      </pc:sldChg>
      <pc:sldChg chg="del">
        <pc:chgData name="Stefan Uhlenbrook" userId="1d8c5109-8a36-4674-89f7-124d4e937b51" providerId="ADAL" clId="{F6338DD3-4573-4BEE-9460-B42DAF32E6B1}" dt="2023-05-30T15:00:04.251" v="0" actId="47"/>
        <pc:sldMkLst>
          <pc:docMk/>
          <pc:sldMk cId="749637076" sldId="1119"/>
        </pc:sldMkLst>
      </pc:sldChg>
      <pc:sldChg chg="del">
        <pc:chgData name="Stefan Uhlenbrook" userId="1d8c5109-8a36-4674-89f7-124d4e937b51" providerId="ADAL" clId="{F6338DD3-4573-4BEE-9460-B42DAF32E6B1}" dt="2023-05-30T15:00:04.251" v="0" actId="47"/>
        <pc:sldMkLst>
          <pc:docMk/>
          <pc:sldMk cId="269665389" sldId="1122"/>
        </pc:sldMkLst>
      </pc:sldChg>
      <pc:sldChg chg="del">
        <pc:chgData name="Stefan Uhlenbrook" userId="1d8c5109-8a36-4674-89f7-124d4e937b51" providerId="ADAL" clId="{F6338DD3-4573-4BEE-9460-B42DAF32E6B1}" dt="2023-05-30T15:00:04.251" v="0" actId="47"/>
        <pc:sldMkLst>
          <pc:docMk/>
          <pc:sldMk cId="2202954578" sldId="1123"/>
        </pc:sldMkLst>
      </pc:sldChg>
      <pc:sldChg chg="del">
        <pc:chgData name="Stefan Uhlenbrook" userId="1d8c5109-8a36-4674-89f7-124d4e937b51" providerId="ADAL" clId="{F6338DD3-4573-4BEE-9460-B42DAF32E6B1}" dt="2023-05-30T15:00:04.251" v="0" actId="47"/>
        <pc:sldMkLst>
          <pc:docMk/>
          <pc:sldMk cId="1513255009" sldId="1124"/>
        </pc:sldMkLst>
      </pc:sldChg>
      <pc:sldChg chg="del">
        <pc:chgData name="Stefan Uhlenbrook" userId="1d8c5109-8a36-4674-89f7-124d4e937b51" providerId="ADAL" clId="{F6338DD3-4573-4BEE-9460-B42DAF32E6B1}" dt="2023-05-30T15:00:04.251" v="0" actId="47"/>
        <pc:sldMkLst>
          <pc:docMk/>
          <pc:sldMk cId="4266484868" sldId="1235"/>
        </pc:sldMkLst>
      </pc:sldChg>
      <pc:sldChg chg="del">
        <pc:chgData name="Stefan Uhlenbrook" userId="1d8c5109-8a36-4674-89f7-124d4e937b51" providerId="ADAL" clId="{F6338DD3-4573-4BEE-9460-B42DAF32E6B1}" dt="2023-05-30T15:00:04.251" v="0" actId="47"/>
        <pc:sldMkLst>
          <pc:docMk/>
          <pc:sldMk cId="2588973715" sldId="1236"/>
        </pc:sldMkLst>
      </pc:sldChg>
      <pc:sldChg chg="del">
        <pc:chgData name="Stefan Uhlenbrook" userId="1d8c5109-8a36-4674-89f7-124d4e937b51" providerId="ADAL" clId="{F6338DD3-4573-4BEE-9460-B42DAF32E6B1}" dt="2023-05-30T15:00:04.251" v="0" actId="47"/>
        <pc:sldMkLst>
          <pc:docMk/>
          <pc:sldMk cId="4089993192" sldId="1237"/>
        </pc:sldMkLst>
      </pc:sldChg>
      <pc:sldChg chg="del">
        <pc:chgData name="Stefan Uhlenbrook" userId="1d8c5109-8a36-4674-89f7-124d4e937b51" providerId="ADAL" clId="{F6338DD3-4573-4BEE-9460-B42DAF32E6B1}" dt="2023-05-30T15:00:04.251" v="0" actId="47"/>
        <pc:sldMkLst>
          <pc:docMk/>
          <pc:sldMk cId="37135857" sldId="1340"/>
        </pc:sldMkLst>
      </pc:sldChg>
      <pc:sldChg chg="del">
        <pc:chgData name="Stefan Uhlenbrook" userId="1d8c5109-8a36-4674-89f7-124d4e937b51" providerId="ADAL" clId="{F6338DD3-4573-4BEE-9460-B42DAF32E6B1}" dt="2023-05-30T15:00:04.251" v="0" actId="47"/>
        <pc:sldMkLst>
          <pc:docMk/>
          <pc:sldMk cId="3460641513" sldId="2191"/>
        </pc:sldMkLst>
      </pc:sldChg>
      <pc:sldChg chg="del">
        <pc:chgData name="Stefan Uhlenbrook" userId="1d8c5109-8a36-4674-89f7-124d4e937b51" providerId="ADAL" clId="{F6338DD3-4573-4BEE-9460-B42DAF32E6B1}" dt="2023-05-30T15:00:04.251" v="0" actId="47"/>
        <pc:sldMkLst>
          <pc:docMk/>
          <pc:sldMk cId="2737649202" sldId="2195"/>
        </pc:sldMkLst>
      </pc:sldChg>
      <pc:sldChg chg="del">
        <pc:chgData name="Stefan Uhlenbrook" userId="1d8c5109-8a36-4674-89f7-124d4e937b51" providerId="ADAL" clId="{F6338DD3-4573-4BEE-9460-B42DAF32E6B1}" dt="2023-05-30T15:00:04.251" v="0" actId="47"/>
        <pc:sldMkLst>
          <pc:docMk/>
          <pc:sldMk cId="3485478051" sldId="2196"/>
        </pc:sldMkLst>
      </pc:sldChg>
      <pc:sldChg chg="del">
        <pc:chgData name="Stefan Uhlenbrook" userId="1d8c5109-8a36-4674-89f7-124d4e937b51" providerId="ADAL" clId="{F6338DD3-4573-4BEE-9460-B42DAF32E6B1}" dt="2023-05-30T15:00:04.251" v="0" actId="47"/>
        <pc:sldMkLst>
          <pc:docMk/>
          <pc:sldMk cId="3222955554" sldId="5829"/>
        </pc:sldMkLst>
      </pc:sldChg>
      <pc:sldChg chg="del">
        <pc:chgData name="Stefan Uhlenbrook" userId="1d8c5109-8a36-4674-89f7-124d4e937b51" providerId="ADAL" clId="{F6338DD3-4573-4BEE-9460-B42DAF32E6B1}" dt="2023-05-30T15:00:04.251" v="0" actId="47"/>
        <pc:sldMkLst>
          <pc:docMk/>
          <pc:sldMk cId="1674571789" sldId="5830"/>
        </pc:sldMkLst>
      </pc:sldChg>
      <pc:sldMasterChg chg="delSldLayout">
        <pc:chgData name="Stefan Uhlenbrook" userId="1d8c5109-8a36-4674-89f7-124d4e937b51" providerId="ADAL" clId="{F6338DD3-4573-4BEE-9460-B42DAF32E6B1}" dt="2023-05-30T15:00:04.251" v="0" actId="47"/>
        <pc:sldMasterMkLst>
          <pc:docMk/>
          <pc:sldMasterMk cId="1295832693" sldId="2147483648"/>
        </pc:sldMasterMkLst>
        <pc:sldLayoutChg chg="del">
          <pc:chgData name="Stefan Uhlenbrook" userId="1d8c5109-8a36-4674-89f7-124d4e937b51" providerId="ADAL" clId="{F6338DD3-4573-4BEE-9460-B42DAF32E6B1}" dt="2023-05-30T15:00:04.251" v="0" actId="47"/>
          <pc:sldLayoutMkLst>
            <pc:docMk/>
            <pc:sldMasterMk cId="1295832693" sldId="2147483648"/>
            <pc:sldLayoutMk cId="4091542000" sldId="2147483674"/>
          </pc:sldLayoutMkLst>
        </pc:sldLayoutChg>
        <pc:sldLayoutChg chg="del">
          <pc:chgData name="Stefan Uhlenbrook" userId="1d8c5109-8a36-4674-89f7-124d4e937b51" providerId="ADAL" clId="{F6338DD3-4573-4BEE-9460-B42DAF32E6B1}" dt="2023-05-30T15:00:04.251" v="0" actId="47"/>
          <pc:sldLayoutMkLst>
            <pc:docMk/>
            <pc:sldMasterMk cId="1295832693" sldId="2147483648"/>
            <pc:sldLayoutMk cId="2112706275" sldId="2147483675"/>
          </pc:sldLayoutMkLst>
        </pc:sldLayoutChg>
        <pc:sldLayoutChg chg="del">
          <pc:chgData name="Stefan Uhlenbrook" userId="1d8c5109-8a36-4674-89f7-124d4e937b51" providerId="ADAL" clId="{F6338DD3-4573-4BEE-9460-B42DAF32E6B1}" dt="2023-05-30T15:00:04.251" v="0" actId="47"/>
          <pc:sldLayoutMkLst>
            <pc:docMk/>
            <pc:sldMasterMk cId="1295832693" sldId="2147483648"/>
            <pc:sldLayoutMk cId="2136401181" sldId="21474836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29/05/2023</a:t>
            </a:fld>
            <a:endParaRPr lang="es-ES" dirty="0">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dirty="0">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5EE6F-449F-4C67-91D8-A42ECC863387}" type="datetimeFigureOut">
              <a:rPr lang="en-US" smtClean="0"/>
              <a:t>5/29/2023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DB20-D4A1-4748-BA66-A2B3CA7322A9}" type="slidenum">
              <a:rPr lang="en-US" smtClean="0"/>
              <a:t>‹#›</a:t>
            </a:fld>
            <a:endParaRPr lang="en-US"/>
          </a:p>
        </p:txBody>
      </p:sp>
    </p:spTree>
    <p:extLst>
      <p:ext uri="{BB962C8B-B14F-4D97-AF65-F5344CB8AC3E}">
        <p14:creationId xmlns:p14="http://schemas.microsoft.com/office/powerpoint/2010/main" val="241336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2</a:t>
            </a:fld>
            <a:endParaRPr lang="en-US"/>
          </a:p>
        </p:txBody>
      </p:sp>
    </p:spTree>
    <p:extLst>
      <p:ext uri="{BB962C8B-B14F-4D97-AF65-F5344CB8AC3E}">
        <p14:creationId xmlns:p14="http://schemas.microsoft.com/office/powerpoint/2010/main" val="83577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Verdana" panose="020B0604030504040204" pitchFamily="34" charset="0"/>
                <a:ea typeface="Verdana" panose="020B0604030504040204" pitchFamily="34" charset="0"/>
              </a:rPr>
              <a:t>Decides to prepare a Plan of Action to fulfill the following </a:t>
            </a:r>
            <a:r>
              <a:rPr lang="en-US" sz="1200" b="1" dirty="0">
                <a:latin typeface="Verdana" panose="020B0604030504040204" pitchFamily="34" charset="0"/>
                <a:ea typeface="Verdana" panose="020B0604030504040204" pitchFamily="34" charset="0"/>
              </a:rPr>
              <a:t>Long-term Ambitions </a:t>
            </a:r>
            <a:r>
              <a:rPr lang="en-US" sz="1200" b="0" dirty="0">
                <a:latin typeface="Verdana" panose="020B0604030504040204" pitchFamily="34" charset="0"/>
                <a:ea typeface="Verdana" panose="020B0604030504040204" pitchFamily="34" charset="0"/>
              </a:rPr>
              <a:t>below:</a:t>
            </a:r>
          </a:p>
          <a:p>
            <a:endParaRPr lang="en-CH" dirty="0"/>
          </a:p>
        </p:txBody>
      </p:sp>
      <p:sp>
        <p:nvSpPr>
          <p:cNvPr id="4" name="Slide Number Placeholder 3"/>
          <p:cNvSpPr>
            <a:spLocks noGrp="1"/>
          </p:cNvSpPr>
          <p:nvPr>
            <p:ph type="sldNum" sz="quarter" idx="5"/>
          </p:nvPr>
        </p:nvSpPr>
        <p:spPr/>
        <p:txBody>
          <a:bodyPr/>
          <a:lstStyle/>
          <a:p>
            <a:fld id="{8BF7947E-4376-4CBF-84FB-B0A31406F91E}" type="slidenum">
              <a:rPr lang="es-CR" smtClean="0"/>
              <a:t>3</a:t>
            </a:fld>
            <a:endParaRPr lang="es-CR" dirty="0"/>
          </a:p>
        </p:txBody>
      </p:sp>
    </p:spTree>
    <p:extLst>
      <p:ext uri="{BB962C8B-B14F-4D97-AF65-F5344CB8AC3E}">
        <p14:creationId xmlns:p14="http://schemas.microsoft.com/office/powerpoint/2010/main" val="127370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4</a:t>
            </a:fld>
            <a:endParaRPr lang="en-US"/>
          </a:p>
        </p:txBody>
      </p:sp>
    </p:spTree>
    <p:extLst>
      <p:ext uri="{BB962C8B-B14F-4D97-AF65-F5344CB8AC3E}">
        <p14:creationId xmlns:p14="http://schemas.microsoft.com/office/powerpoint/2010/main" val="83577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5</a:t>
            </a:fld>
            <a:endParaRPr lang="en-US"/>
          </a:p>
        </p:txBody>
      </p:sp>
    </p:spTree>
    <p:extLst>
      <p:ext uri="{BB962C8B-B14F-4D97-AF65-F5344CB8AC3E}">
        <p14:creationId xmlns:p14="http://schemas.microsoft.com/office/powerpoint/2010/main" val="127871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6</a:t>
            </a:fld>
            <a:endParaRPr lang="en-US"/>
          </a:p>
        </p:txBody>
      </p:sp>
    </p:spTree>
    <p:extLst>
      <p:ext uri="{BB962C8B-B14F-4D97-AF65-F5344CB8AC3E}">
        <p14:creationId xmlns:p14="http://schemas.microsoft.com/office/powerpoint/2010/main" val="144999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dirty="0" err="1"/>
              <a:t>Your</a:t>
            </a:r>
            <a:r>
              <a:rPr lang="es-ES" dirty="0"/>
              <a:t> </a:t>
            </a:r>
            <a:r>
              <a:rPr lang="es-ES" dirty="0" err="1"/>
              <a:t>image</a:t>
            </a:r>
            <a:r>
              <a:rPr lang="es-ES" dirty="0"/>
              <a:t> </a:t>
            </a:r>
            <a:r>
              <a:rPr lang="es-ES" dirty="0" err="1"/>
              <a:t>here</a:t>
            </a:r>
            <a:endParaRPr lang="es-ES" dirty="0"/>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Your</a:t>
            </a:r>
            <a:r>
              <a:rPr lang="es-ES" dirty="0"/>
              <a:t> </a:t>
            </a:r>
            <a:r>
              <a:rPr lang="es-ES" dirty="0" err="1"/>
              <a:t>image</a:t>
            </a:r>
            <a:r>
              <a:rPr lang="es-ES" dirty="0"/>
              <a:t> </a:t>
            </a:r>
            <a:r>
              <a:rPr lang="es-ES" dirty="0" err="1"/>
              <a:t>here</a:t>
            </a:r>
            <a:endParaRPr lang="es-ES" dirty="0"/>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dirty="0" err="1">
                <a:latin typeface="Verdana" panose="020B0604030504040204" pitchFamily="34" charset="0"/>
                <a:ea typeface="Verdana" panose="020B0604030504040204" pitchFamily="34" charset="0"/>
              </a:rPr>
              <a:t>Lorem</a:t>
            </a:r>
            <a:endParaRPr lang="hr-HR" sz="1600" dirty="0">
              <a:latin typeface="Verdana" panose="020B0604030504040204" pitchFamily="34" charset="0"/>
              <a:ea typeface="Verdana" panose="020B0604030504040204" pitchFamily="34" charset="0"/>
            </a:endParaRPr>
          </a:p>
          <a:p>
            <a:r>
              <a:rPr lang="hr-HR" sz="1600" dirty="0" err="1">
                <a:latin typeface="Verdana" panose="020B0604030504040204" pitchFamily="34" charset="0"/>
                <a:ea typeface="Verdana" panose="020B0604030504040204" pitchFamily="34" charset="0"/>
              </a:rPr>
              <a:t>Ipsum</a:t>
            </a:r>
            <a:endParaRPr lang="es-ES" sz="1600" dirty="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dirty="0"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dirty="0">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dirty="0"/>
              <a:t>You can place a zoomed in view of your map here or place a graph. This slide is optional. </a:t>
            </a:r>
            <a:br>
              <a:rPr lang="en-US" dirty="0"/>
            </a:br>
            <a:r>
              <a:rPr lang="en-US" dirty="0"/>
              <a:t>Whatever best fits your requirement.</a:t>
            </a:r>
          </a:p>
        </p:txBody>
      </p:sp>
    </p:spTree>
    <p:extLst>
      <p:ext uri="{BB962C8B-B14F-4D97-AF65-F5344CB8AC3E}">
        <p14:creationId xmlns:p14="http://schemas.microsoft.com/office/powerpoint/2010/main" val="246690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41492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0945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Click to add the best image you have.</a:t>
            </a:r>
          </a:p>
        </p:txBody>
      </p:sp>
    </p:spTree>
    <p:extLst>
      <p:ext uri="{BB962C8B-B14F-4D97-AF65-F5344CB8AC3E}">
        <p14:creationId xmlns:p14="http://schemas.microsoft.com/office/powerpoint/2010/main" val="1222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endParaRPr lang="en-US" dirty="0"/>
          </a:p>
        </p:txBody>
      </p:sp>
    </p:spTree>
    <p:extLst>
      <p:ext uri="{BB962C8B-B14F-4D97-AF65-F5344CB8AC3E}">
        <p14:creationId xmlns:p14="http://schemas.microsoft.com/office/powerpoint/2010/main" val="36082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dirty="0"/>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7622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aseline="0">
                <a:latin typeface="Univers LT Std 55"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064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55030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dirty="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dirty="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dirty="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dirty="0">
                <a:solidFill>
                  <a:schemeClr val="bg1"/>
                </a:solidFill>
                <a:latin typeface="Verdana" panose="020B0604030504040204" pitchFamily="34" charset="0"/>
                <a:ea typeface="Verdana" panose="020B0604030504040204" pitchFamily="34" charset="0"/>
              </a:rPr>
              <a:t>Qui </a:t>
            </a:r>
            <a:r>
              <a:rPr lang="en-US" sz="1800" b="0" i="0" u="none" strike="noStrike" baseline="30000" dirty="0" err="1">
                <a:solidFill>
                  <a:schemeClr val="bg1"/>
                </a:solidFill>
                <a:latin typeface="Verdana" panose="020B0604030504040204" pitchFamily="34" charset="0"/>
                <a:ea typeface="Verdana" panose="020B0604030504040204" pitchFamily="34" charset="0"/>
              </a:rPr>
              <a:t>quas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porero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voluptation</a:t>
            </a:r>
            <a:r>
              <a:rPr lang="en-US" sz="1800" b="0" i="0" u="none" strike="noStrike" baseline="30000" dirty="0">
                <a:solidFill>
                  <a:schemeClr val="bg1"/>
                </a:solidFill>
                <a:latin typeface="Verdana" panose="020B0604030504040204" pitchFamily="34" charset="0"/>
                <a:ea typeface="Verdana" panose="020B0604030504040204" pitchFamily="34" charset="0"/>
              </a:rPr>
              <a:t> re et </a:t>
            </a:r>
            <a:r>
              <a:rPr lang="en-US" sz="1800" b="0" i="0" u="none" strike="noStrike" baseline="30000" dirty="0" err="1">
                <a:solidFill>
                  <a:schemeClr val="bg1"/>
                </a:solidFill>
                <a:latin typeface="Verdana" panose="020B0604030504040204" pitchFamily="34" charset="0"/>
                <a:ea typeface="Verdana" panose="020B0604030504040204" pitchFamily="34" charset="0"/>
              </a:rPr>
              <a:t>el</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erumqui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dipsus</a:t>
            </a:r>
            <a:r>
              <a:rPr lang="en-US" sz="1800" b="0" i="0" u="none" strike="noStrike" baseline="30000" dirty="0">
                <a:solidFill>
                  <a:schemeClr val="bg1"/>
                </a:solidFill>
                <a:latin typeface="Verdana" panose="020B0604030504040204" pitchFamily="34" charset="0"/>
                <a:ea typeface="Verdana" panose="020B0604030504040204" pitchFamily="34" charset="0"/>
              </a:rPr>
              <a:t> que </a:t>
            </a:r>
            <a:r>
              <a:rPr lang="en-US" sz="1800" b="0" i="0" u="none" strike="noStrike" baseline="30000" dirty="0" err="1">
                <a:solidFill>
                  <a:schemeClr val="bg1"/>
                </a:solidFill>
                <a:latin typeface="Verdana" panose="020B0604030504040204" pitchFamily="34" charset="0"/>
                <a:ea typeface="Verdana" panose="020B0604030504040204" pitchFamily="34" charset="0"/>
              </a:rPr>
              <a:t>nos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adio</a:t>
            </a:r>
            <a:r>
              <a:rPr lang="en-US" sz="1800" b="0" i="0" u="none" strike="noStrike" baseline="30000" dirty="0">
                <a:solidFill>
                  <a:schemeClr val="bg1"/>
                </a:solidFill>
                <a:latin typeface="Verdana" panose="020B0604030504040204" pitchFamily="34" charset="0"/>
                <a:ea typeface="Verdana" panose="020B0604030504040204" pitchFamily="34" charset="0"/>
              </a:rPr>
              <a:t> mod </a:t>
            </a:r>
            <a:r>
              <a:rPr lang="en-US" sz="1800" b="0" i="0" u="none" strike="noStrike" baseline="30000" dirty="0" err="1">
                <a:solidFill>
                  <a:schemeClr val="bg1"/>
                </a:solidFill>
                <a:latin typeface="Verdana" panose="020B0604030504040204" pitchFamily="34" charset="0"/>
                <a:ea typeface="Verdana" panose="020B0604030504040204" pitchFamily="34" charset="0"/>
              </a:rPr>
              <a:t>ut</a:t>
            </a:r>
            <a:r>
              <a:rPr lang="en-US" sz="1800" b="0" i="0" u="none" strike="noStrike" baseline="30000" dirty="0">
                <a:solidFill>
                  <a:schemeClr val="bg1"/>
                </a:solidFill>
                <a:latin typeface="Verdana" panose="020B0604030504040204" pitchFamily="34" charset="0"/>
                <a:ea typeface="Verdana" panose="020B0604030504040204" pitchFamily="34" charset="0"/>
              </a:rPr>
              <a:t> rest </a:t>
            </a:r>
            <a:r>
              <a:rPr lang="en-US" sz="1800" b="0" i="0" u="none" strike="noStrike" baseline="30000" dirty="0" err="1">
                <a:solidFill>
                  <a:schemeClr val="bg1"/>
                </a:solidFill>
                <a:latin typeface="Verdana" panose="020B0604030504040204" pitchFamily="34" charset="0"/>
                <a:ea typeface="Verdana" panose="020B0604030504040204" pitchFamily="34" charset="0"/>
              </a:rPr>
              <a:t>accum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autempo</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riossin</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totaeriti</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blaborum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debitat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enditae</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percillutet</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fugia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etus</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eos</a:t>
            </a:r>
            <a:r>
              <a:rPr lang="en-US" sz="1800" b="0" i="0" u="none" strike="noStrike" baseline="30000" dirty="0">
                <a:solidFill>
                  <a:schemeClr val="bg1"/>
                </a:solidFill>
                <a:latin typeface="Verdana" panose="020B0604030504040204" pitchFamily="34" charset="0"/>
                <a:ea typeface="Verdana" panose="020B0604030504040204" pitchFamily="34" charset="0"/>
              </a:rPr>
              <a:t> sim </a:t>
            </a:r>
            <a:r>
              <a:rPr lang="en-US" sz="1800" b="0" i="0" u="none" strike="noStrike" baseline="30000" dirty="0" err="1">
                <a:solidFill>
                  <a:schemeClr val="bg1"/>
                </a:solidFill>
                <a:latin typeface="Verdana" panose="020B0604030504040204" pitchFamily="34" charset="0"/>
                <a:ea typeface="Verdana" panose="020B0604030504040204" pitchFamily="34" charset="0"/>
              </a:rPr>
              <a:t>recepra</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expeles</a:t>
            </a:r>
            <a:r>
              <a:rPr lang="en-US" sz="1800" b="0" i="0" u="none" strike="noStrike" baseline="30000" dirty="0">
                <a:solidFill>
                  <a:schemeClr val="bg1"/>
                </a:solidFill>
                <a:latin typeface="Verdana" panose="020B0604030504040204" pitchFamily="34" charset="0"/>
                <a:ea typeface="Verdana" panose="020B0604030504040204" pitchFamily="34" charset="0"/>
              </a:rPr>
              <a:t> qui </a:t>
            </a:r>
            <a:r>
              <a:rPr lang="en-US" sz="1800" b="0" i="0" u="none" strike="noStrike" baseline="30000" dirty="0" err="1">
                <a:solidFill>
                  <a:schemeClr val="bg1"/>
                </a:solidFill>
                <a:latin typeface="Verdana" panose="020B0604030504040204" pitchFamily="34" charset="0"/>
                <a:ea typeface="Verdana" panose="020B0604030504040204" pitchFamily="34" charset="0"/>
              </a:rPr>
              <a:t>tem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nim</a:t>
            </a:r>
            <a:r>
              <a:rPr lang="en-US" sz="1800" b="0" i="0" u="none" strike="noStrike" baseline="30000" dirty="0">
                <a:solidFill>
                  <a:schemeClr val="bg1"/>
                </a:solidFill>
                <a:latin typeface="Verdana" panose="020B0604030504040204" pitchFamily="34" charset="0"/>
                <a:ea typeface="Verdana" panose="020B0604030504040204" pitchFamily="34" charset="0"/>
              </a:rPr>
              <a:t> </a:t>
            </a:r>
            <a:r>
              <a:rPr lang="en-US" sz="1800" b="0" i="0" u="none" strike="noStrike" baseline="30000" dirty="0" err="1">
                <a:solidFill>
                  <a:schemeClr val="bg1"/>
                </a:solidFill>
                <a:latin typeface="Verdana" panose="020B0604030504040204" pitchFamily="34" charset="0"/>
                <a:ea typeface="Verdana" panose="020B0604030504040204" pitchFamily="34" charset="0"/>
              </a:rPr>
              <a:t>volectiae</a:t>
            </a:r>
            <a:r>
              <a:rPr lang="hr-HR" sz="1800" b="0" i="0" u="none" strike="noStrike" baseline="30000" dirty="0">
                <a:solidFill>
                  <a:schemeClr val="bg1"/>
                </a:solidFill>
                <a:latin typeface="Verdana" panose="020B0604030504040204" pitchFamily="34" charset="0"/>
                <a:ea typeface="Verdana" panose="020B0604030504040204" pitchFamily="34" charset="0"/>
              </a:rPr>
              <a:t>.</a:t>
            </a:r>
            <a:endParaRPr lang="en-US" sz="1800" b="0" i="0" u="none" strike="noStrike" baseline="30000" dirty="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dirty="0">
                <a:solidFill>
                  <a:schemeClr val="tx1">
                    <a:lumMod val="75000"/>
                    <a:lumOff val="25000"/>
                  </a:schemeClr>
                </a:solidFill>
                <a:latin typeface="Verdana" panose="020B0604030504040204" pitchFamily="34" charset="0"/>
                <a:ea typeface="Verdana" panose="020B0604030504040204" pitchFamily="34" charset="0"/>
              </a:rPr>
              <a:t>5</a:t>
            </a:r>
            <a:r>
              <a:rPr lang="es-ES" sz="2800" dirty="0">
                <a:solidFill>
                  <a:schemeClr val="tx1">
                    <a:lumMod val="75000"/>
                    <a:lumOff val="25000"/>
                  </a:schemeClr>
                </a:solidFill>
                <a:latin typeface="Verdana" panose="020B0604030504040204" pitchFamily="34" charset="0"/>
                <a:ea typeface="Verdana" panose="020B0604030504040204" pitchFamily="34" charset="0"/>
              </a:rPr>
              <a:t>%</a:t>
            </a:r>
            <a:endParaRPr lang="es-ES" sz="4400"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dirty="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34563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dirty="0"/>
              <a:t>Place </a:t>
            </a:r>
            <a:r>
              <a:rPr lang="es-ES" dirty="0" err="1"/>
              <a:t>your</a:t>
            </a:r>
            <a:r>
              <a:rPr lang="es-ES" dirty="0"/>
              <a:t> </a:t>
            </a:r>
            <a:r>
              <a:rPr lang="es-ES" dirty="0" err="1"/>
              <a:t>mage</a:t>
            </a:r>
            <a:endParaRPr lang="es-ES" dirty="0"/>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28135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9914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1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62719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213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8" r:id="rId4"/>
    <p:sldLayoutId id="2147483659" r:id="rId5"/>
    <p:sldLayoutId id="2147483660" r:id="rId6"/>
    <p:sldLayoutId id="2147483672" r:id="rId7"/>
    <p:sldLayoutId id="2147483671" r:id="rId8"/>
    <p:sldLayoutId id="2147483670" r:id="rId9"/>
    <p:sldLayoutId id="2147483662" r:id="rId10"/>
    <p:sldLayoutId id="2147483663" r:id="rId11"/>
    <p:sldLayoutId id="2147483664" r:id="rId12"/>
    <p:sldLayoutId id="2147483665" r:id="rId13"/>
    <p:sldLayoutId id="2147483666" r:id="rId14"/>
    <p:sldLayoutId id="2147483668" r:id="rId15"/>
    <p:sldLayoutId id="2147483669" r:id="rId16"/>
    <p:sldLayoutId id="2147483667" r:id="rId17"/>
    <p:sldLayoutId id="214748367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hyperlink" Target="https://sdgs.un.org/events/responding-un-secretary-generals-call-action-realizing-early-warning-systems-all-world" TargetMode="External"/><Relationship Id="rId3" Type="http://schemas.openxmlformats.org/officeDocument/2006/relationships/image" Target="../media/image5.png"/><Relationship Id="rId7" Type="http://schemas.openxmlformats.org/officeDocument/2006/relationships/hyperlink" Target="https://sdgs.un.org/conferences/water2023/events/interactive-dialogue-3" TargetMode="Externa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sdgs.un.org/partnerships/scaling-people-centered-flood-and-drought-early-warning-systems" TargetMode="External"/><Relationship Id="rId11" Type="http://schemas.openxmlformats.org/officeDocument/2006/relationships/hyperlink" Target="https://sdgs.un.org/conferences/water2023/events/interactive-dialogue-5" TargetMode="External"/><Relationship Id="rId5" Type="http://schemas.openxmlformats.org/officeDocument/2006/relationships/hyperlink" Target="https://sdgs.un.org/partnerships/enhancing-earth-system-observations-monitoring-and-forecasting-floods-and-droughts" TargetMode="External"/><Relationship Id="rId10" Type="http://schemas.openxmlformats.org/officeDocument/2006/relationships/hyperlink" Target="https://sdgs.un.org/conferences/water2023/events/interactive-dialogue-4" TargetMode="External"/><Relationship Id="rId4" Type="http://schemas.openxmlformats.org/officeDocument/2006/relationships/hyperlink" Target="https://sdgs.un.org/partnerships/better-global-water-information-through-global-hydrological-status-and-outlook-system" TargetMode="External"/><Relationship Id="rId9" Type="http://schemas.openxmlformats.org/officeDocument/2006/relationships/hyperlink" Target="https://media.un.org/en/asset/k1n/k1nqwcac7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phical user interface, application, logo&#10;&#10;Description automatically generated">
            <a:extLst>
              <a:ext uri="{FF2B5EF4-FFF2-40B4-BE49-F238E27FC236}">
                <a16:creationId xmlns:a16="http://schemas.microsoft.com/office/drawing/2014/main" id="{31156137-1B41-90EA-FF79-88D163616A46}"/>
              </a:ext>
            </a:extLst>
          </p:cNvPr>
          <p:cNvPicPr>
            <a:picLocks noGrp="1" noRot="1" noChangeAspect="1" noMove="1" noResize="1" noEditPoints="1" noAdjustHandles="1" noChangeArrowheads="1" noChangeShapeType="1" noCrop="1"/>
          </p:cNvPicPr>
          <p:nvPr/>
        </p:nvPicPr>
        <p:blipFill>
          <a:blip r:embed="rId2"/>
          <a:stretch>
            <a:fillRect/>
          </a:stretch>
        </p:blipFill>
        <p:spPr>
          <a:xfrm>
            <a:off x="-212662" y="771697"/>
            <a:ext cx="9699562" cy="6407127"/>
          </a:xfrm>
          <a:prstGeom prst="rect">
            <a:avLst/>
          </a:prstGeom>
        </p:spPr>
      </p:pic>
      <p:sp>
        <p:nvSpPr>
          <p:cNvPr id="2" name="Shape 79">
            <a:extLst>
              <a:ext uri="{FF2B5EF4-FFF2-40B4-BE49-F238E27FC236}">
                <a16:creationId xmlns:a16="http://schemas.microsoft.com/office/drawing/2014/main" id="{FF1C280A-99C9-ED35-B53F-8EB1711BD88C}"/>
              </a:ext>
            </a:extLst>
          </p:cNvPr>
          <p:cNvSpPr/>
          <p:nvPr/>
        </p:nvSpPr>
        <p:spPr>
          <a:xfrm>
            <a:off x="937397" y="984574"/>
            <a:ext cx="10317204" cy="1308050"/>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3200" b="1" dirty="0">
                <a:solidFill>
                  <a:srgbClr val="005BAA"/>
                </a:solidFill>
                <a:latin typeface="+mj-lt"/>
                <a:ea typeface="Verdana" panose="020B0604030504040204" pitchFamily="34" charset="0"/>
                <a:cs typeface="Verdana" panose="020B0604030504040204" pitchFamily="34" charset="0"/>
              </a:rPr>
              <a:t>Outcomes and follow-ups from UN 2023 Water Conference (including EW4All) and </a:t>
            </a:r>
            <a:br>
              <a:rPr lang="en-CH" sz="3200" b="1" dirty="0">
                <a:solidFill>
                  <a:srgbClr val="005BAA"/>
                </a:solidFill>
                <a:latin typeface="+mj-lt"/>
                <a:ea typeface="Verdana" panose="020B0604030504040204" pitchFamily="34" charset="0"/>
                <a:cs typeface="Verdana" panose="020B0604030504040204" pitchFamily="34" charset="0"/>
              </a:rPr>
            </a:br>
            <a:r>
              <a:rPr lang="en-US" sz="3200" b="1" dirty="0">
                <a:solidFill>
                  <a:srgbClr val="005BAA"/>
                </a:solidFill>
                <a:latin typeface="+mj-lt"/>
                <a:ea typeface="Verdana" panose="020B0604030504040204" pitchFamily="34" charset="0"/>
                <a:cs typeface="Verdana" panose="020B0604030504040204" pitchFamily="34" charset="0"/>
              </a:rPr>
              <a:t>WMO contribution to the WCC </a:t>
            </a:r>
          </a:p>
        </p:txBody>
      </p:sp>
      <p:sp>
        <p:nvSpPr>
          <p:cNvPr id="5" name="Shape 79">
            <a:extLst>
              <a:ext uri="{FF2B5EF4-FFF2-40B4-BE49-F238E27FC236}">
                <a16:creationId xmlns:a16="http://schemas.microsoft.com/office/drawing/2014/main" id="{8673974A-4746-3C4E-95D9-D8671B53F5B1}"/>
              </a:ext>
            </a:extLst>
          </p:cNvPr>
          <p:cNvSpPr/>
          <p:nvPr/>
        </p:nvSpPr>
        <p:spPr>
          <a:xfrm>
            <a:off x="-101601" y="2799200"/>
            <a:ext cx="12191999" cy="1569660"/>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de-DE" sz="2600" dirty="0">
                <a:cs typeface="Calibri" panose="020F0502020204030204" pitchFamily="34" charset="0"/>
              </a:rPr>
              <a:t>Hydrological Assembly</a:t>
            </a:r>
          </a:p>
          <a:p>
            <a:pPr algn="ctr"/>
            <a:r>
              <a:rPr lang="en-US" sz="2600" dirty="0">
                <a:cs typeface="Calibri" panose="020F0502020204030204" pitchFamily="34" charset="0"/>
              </a:rPr>
              <a:t>Dr. Stefan Uhlenbrook</a:t>
            </a:r>
          </a:p>
          <a:p>
            <a:pPr algn="ctr"/>
            <a:r>
              <a:rPr lang="en-US" sz="2400" dirty="0">
                <a:cs typeface="Calibri" panose="020F0502020204030204" pitchFamily="34" charset="0"/>
              </a:rPr>
              <a:t>Director Hydrology, Water Resources and Cryosphere</a:t>
            </a:r>
            <a:endParaRPr lang="en-CH" sz="2400" dirty="0">
              <a:cs typeface="Calibri" panose="020F0502020204030204" pitchFamily="34" charset="0"/>
            </a:endParaRPr>
          </a:p>
          <a:p>
            <a:pPr algn="ctr"/>
            <a:r>
              <a:rPr lang="en-CH" sz="2600" dirty="0">
                <a:cs typeface="Calibri" panose="020F0502020204030204" pitchFamily="34" charset="0"/>
              </a:rPr>
              <a:t>30</a:t>
            </a:r>
            <a:r>
              <a:rPr lang="en-US" sz="2600" dirty="0">
                <a:cs typeface="Calibri" panose="020F0502020204030204" pitchFamily="34" charset="0"/>
              </a:rPr>
              <a:t> May 2023</a:t>
            </a:r>
          </a:p>
        </p:txBody>
      </p:sp>
    </p:spTree>
    <p:extLst>
      <p:ext uri="{BB962C8B-B14F-4D97-AF65-F5344CB8AC3E}">
        <p14:creationId xmlns:p14="http://schemas.microsoft.com/office/powerpoint/2010/main" val="319304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2</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10274" y="320629"/>
            <a:ext cx="12192000" cy="87979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3600" b="1" dirty="0">
                <a:solidFill>
                  <a:srgbClr val="005BAA"/>
                </a:solidFill>
                <a:latin typeface="+mj-lt"/>
                <a:ea typeface="Verdana" panose="020B0604030504040204" pitchFamily="34" charset="0"/>
                <a:cs typeface="Verdana" panose="020B0604030504040204" pitchFamily="34" charset="0"/>
              </a:rPr>
              <a:t>WMO Vision and Strategy for Hydrology and its Associated Plan of Action</a:t>
            </a:r>
            <a:endParaRPr lang="en-US" sz="36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ontent Placeholder 2">
            <a:extLst>
              <a:ext uri="{FF2B5EF4-FFF2-40B4-BE49-F238E27FC236}">
                <a16:creationId xmlns:a16="http://schemas.microsoft.com/office/drawing/2014/main" id="{B474318C-6F8A-2F10-20C6-4F9D3207BCEC}"/>
              </a:ext>
            </a:extLst>
          </p:cNvPr>
          <p:cNvSpPr txBox="1">
            <a:spLocks/>
          </p:cNvSpPr>
          <p:nvPr/>
        </p:nvSpPr>
        <p:spPr>
          <a:xfrm>
            <a:off x="1959246" y="1358814"/>
            <a:ext cx="9741847" cy="32271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spcBef>
                <a:spcPts val="0"/>
              </a:spcBef>
              <a:spcAft>
                <a:spcPts val="0"/>
              </a:spcAft>
            </a:pPr>
            <a:r>
              <a:rPr lang="en-US" sz="2400" b="1" u="sng" dirty="0">
                <a:effectLst/>
                <a:latin typeface="+mn-lt"/>
              </a:rPr>
              <a:t>Vision Statement</a:t>
            </a:r>
          </a:p>
          <a:p>
            <a:pPr marL="0" marR="0" algn="just">
              <a:spcBef>
                <a:spcPts val="0"/>
              </a:spcBef>
              <a:spcAft>
                <a:spcPts val="0"/>
              </a:spcAft>
            </a:pPr>
            <a:endParaRPr lang="en-US" sz="2000" dirty="0">
              <a:effectLst/>
              <a:latin typeface="+mn-lt"/>
            </a:endParaRPr>
          </a:p>
          <a:p>
            <a:pPr marL="0" marR="0" algn="just">
              <a:spcBef>
                <a:spcPts val="0"/>
              </a:spcBef>
              <a:spcAft>
                <a:spcPts val="0"/>
              </a:spcAft>
            </a:pPr>
            <a:r>
              <a:rPr lang="en-US" sz="2000" dirty="0">
                <a:effectLst/>
                <a:latin typeface="+mn-lt"/>
              </a:rPr>
              <a:t>By 2030 a cooperative global community is successfully addressing the growing challenges related to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hydrological extremes,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water availability and quality, and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food security, </a:t>
            </a:r>
            <a:endParaRPr lang="en-CH" sz="2000" dirty="0">
              <a:effectLst/>
              <a:latin typeface="+mn-lt"/>
            </a:endParaRPr>
          </a:p>
          <a:p>
            <a:pPr marR="0" algn="just">
              <a:spcBef>
                <a:spcPts val="0"/>
              </a:spcBef>
              <a:spcAft>
                <a:spcPts val="0"/>
              </a:spcAft>
            </a:pPr>
            <a:r>
              <a:rPr lang="en-US" sz="2000" dirty="0">
                <a:effectLst/>
                <a:latin typeface="+mn-lt"/>
              </a:rPr>
              <a:t>by advancing operational hydrology through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enhanced science,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infrastructure, </a:t>
            </a:r>
            <a:endParaRPr lang="en-CH" sz="2000" dirty="0">
              <a:effectLst/>
              <a:latin typeface="+mn-lt"/>
            </a:endParaRPr>
          </a:p>
          <a:p>
            <a:pPr marL="342900" marR="0" indent="-342900" algn="just">
              <a:spcBef>
                <a:spcPts val="0"/>
              </a:spcBef>
              <a:spcAft>
                <a:spcPts val="0"/>
              </a:spcAft>
              <a:buFont typeface="Arial" panose="020B0604020202020204" pitchFamily="34" charset="0"/>
              <a:buChar char="•"/>
            </a:pPr>
            <a:r>
              <a:rPr lang="en-US" sz="2000" dirty="0">
                <a:effectLst/>
                <a:latin typeface="+mn-lt"/>
              </a:rPr>
              <a:t>capacity-building and related services, </a:t>
            </a:r>
            <a:endParaRPr lang="en-CH" sz="2000" dirty="0">
              <a:effectLst/>
              <a:latin typeface="+mn-lt"/>
            </a:endParaRPr>
          </a:p>
          <a:p>
            <a:pPr marR="0" algn="just">
              <a:spcBef>
                <a:spcPts val="0"/>
              </a:spcBef>
              <a:spcAft>
                <a:spcPts val="0"/>
              </a:spcAft>
            </a:pPr>
            <a:r>
              <a:rPr lang="en-US" sz="2000" dirty="0">
                <a:effectLst/>
                <a:latin typeface="+mn-lt"/>
              </a:rPr>
              <a:t>in the context of sustainable development and enhanced resilience.</a:t>
            </a:r>
          </a:p>
          <a:p>
            <a:pPr marL="0" marR="0" algn="just">
              <a:spcBef>
                <a:spcPts val="0"/>
              </a:spcBef>
              <a:spcAft>
                <a:spcPts val="0"/>
              </a:spcAft>
            </a:pPr>
            <a:endParaRPr lang="en-US" sz="2000" b="1" dirty="0">
              <a:effectLst/>
              <a:latin typeface="+mn-lt"/>
            </a:endParaRPr>
          </a:p>
          <a:p>
            <a:pPr marL="0" marR="0" algn="just">
              <a:spcBef>
                <a:spcPts val="0"/>
              </a:spcBef>
              <a:spcAft>
                <a:spcPts val="0"/>
              </a:spcAft>
            </a:pPr>
            <a:r>
              <a:rPr lang="en-US" sz="2400" b="1" u="sng" dirty="0">
                <a:effectLst/>
                <a:latin typeface="+mn-lt"/>
              </a:rPr>
              <a:t>Plan of Action Output</a:t>
            </a:r>
            <a:r>
              <a:rPr lang="en-CH" sz="2400" b="1" u="sng" dirty="0">
                <a:effectLst/>
                <a:latin typeface="+mn-lt"/>
              </a:rPr>
              <a:t> A.1</a:t>
            </a:r>
            <a:endParaRPr lang="en-US" sz="2000" dirty="0">
              <a:effectLst/>
              <a:latin typeface="+mn-lt"/>
            </a:endParaRPr>
          </a:p>
          <a:p>
            <a:pPr algn="just"/>
            <a:r>
              <a:rPr lang="en-US" sz="2000" dirty="0">
                <a:latin typeface="+mn-lt"/>
              </a:rPr>
              <a:t>Increased presentation/communication and understanding of value proposition, benefits and risk analysis, and value of hydrological services to foster understanding by ministries and governments	</a:t>
            </a:r>
          </a:p>
        </p:txBody>
      </p:sp>
      <p:sp>
        <p:nvSpPr>
          <p:cNvPr id="3" name="Arrow: Striped Right 2">
            <a:extLst>
              <a:ext uri="{FF2B5EF4-FFF2-40B4-BE49-F238E27FC236}">
                <a16:creationId xmlns:a16="http://schemas.microsoft.com/office/drawing/2014/main" id="{04D3F3C5-3DE9-F899-44D0-AE1BC1AA7FC5}"/>
              </a:ext>
            </a:extLst>
          </p:cNvPr>
          <p:cNvSpPr/>
          <p:nvPr/>
        </p:nvSpPr>
        <p:spPr>
          <a:xfrm>
            <a:off x="457200" y="5225232"/>
            <a:ext cx="1484952" cy="10583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54305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p:nvPr/>
        </p:nvSpPr>
        <p:spPr>
          <a:xfrm>
            <a:off x="2193739" y="217294"/>
            <a:ext cx="7736440" cy="55718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89" rIns="34289" anchor="ctr">
            <a:normAutofit/>
          </a:bodyPr>
          <a:lstStyle>
            <a:lvl1pPr algn="ctr">
              <a:defRPr sz="3600" b="1">
                <a:solidFill>
                  <a:srgbClr val="0070C0"/>
                </a:solidFill>
              </a:defRPr>
            </a:lvl1pPr>
          </a:lstStyle>
          <a:p>
            <a:r>
              <a:rPr sz="2800" dirty="0">
                <a:latin typeface="Verdana" panose="020B0604030504040204" pitchFamily="34" charset="0"/>
                <a:ea typeface="Verdana" panose="020B0604030504040204" pitchFamily="34" charset="0"/>
              </a:rPr>
              <a:t>WMO Resolution 25 (CG-18) in 2019</a:t>
            </a:r>
          </a:p>
        </p:txBody>
      </p:sp>
      <p:sp>
        <p:nvSpPr>
          <p:cNvPr id="3" name="Content Placeholder 2">
            <a:extLst>
              <a:ext uri="{FF2B5EF4-FFF2-40B4-BE49-F238E27FC236}">
                <a16:creationId xmlns:a16="http://schemas.microsoft.com/office/drawing/2014/main" id="{EB52C03D-9011-1CCD-48D4-0107CBE27236}"/>
              </a:ext>
            </a:extLst>
          </p:cNvPr>
          <p:cNvSpPr>
            <a:spLocks noGrp="1"/>
          </p:cNvSpPr>
          <p:nvPr>
            <p:ph idx="1"/>
          </p:nvPr>
        </p:nvSpPr>
        <p:spPr>
          <a:xfrm>
            <a:off x="2193739" y="909449"/>
            <a:ext cx="8350970" cy="5015345"/>
          </a:xfrm>
        </p:spPr>
        <p:txBody>
          <a:bodyPr>
            <a:noAutofit/>
          </a:bodyPr>
          <a:lstStyle/>
          <a:p>
            <a:pPr marL="0" indent="0">
              <a:lnSpc>
                <a:spcPts val="2700"/>
              </a:lnSpc>
              <a:buNone/>
            </a:pPr>
            <a:r>
              <a:rPr lang="en-CH" sz="2000" dirty="0">
                <a:latin typeface="Verdana" panose="020B0604030504040204" pitchFamily="34" charset="0"/>
                <a:ea typeface="Verdana" panose="020B0604030504040204" pitchFamily="34" charset="0"/>
              </a:rPr>
              <a:t>Basis for WMO </a:t>
            </a:r>
            <a:r>
              <a:rPr lang="en-US" sz="2000" dirty="0">
                <a:latin typeface="Verdana" panose="020B0604030504040204" pitchFamily="34" charset="0"/>
                <a:ea typeface="Verdana" panose="020B0604030504040204" pitchFamily="34" charset="0"/>
              </a:rPr>
              <a:t>Plan of Action </a:t>
            </a:r>
            <a:r>
              <a:rPr lang="en-CH" sz="2000" dirty="0">
                <a:latin typeface="Verdana" panose="020B0604030504040204" pitchFamily="34" charset="0"/>
                <a:ea typeface="Verdana" panose="020B0604030504040204" pitchFamily="34" charset="0"/>
              </a:rPr>
              <a:t>for Hydrology -</a:t>
            </a:r>
            <a:r>
              <a:rPr lang="en-US" sz="2000" dirty="0">
                <a:latin typeface="Verdana" panose="020B0604030504040204" pitchFamily="34" charset="0"/>
                <a:ea typeface="Verdana" panose="020B0604030504040204" pitchFamily="34" charset="0"/>
              </a:rPr>
              <a:t> </a:t>
            </a:r>
            <a:r>
              <a:rPr lang="en-CH" sz="2000" dirty="0">
                <a:latin typeface="Verdana" panose="020B0604030504040204" pitchFamily="34" charset="0"/>
                <a:ea typeface="Verdana" panose="020B0604030504040204" pitchFamily="34" charset="0"/>
              </a:rPr>
              <a:t>eight </a:t>
            </a:r>
            <a:r>
              <a:rPr lang="en-US" sz="2000" b="1" dirty="0">
                <a:latin typeface="Verdana" panose="020B0604030504040204" pitchFamily="34" charset="0"/>
                <a:ea typeface="Verdana" panose="020B0604030504040204" pitchFamily="34" charset="0"/>
              </a:rPr>
              <a:t>Long-term Ambitions</a:t>
            </a:r>
            <a:r>
              <a:rPr lang="en-US" sz="2000" dirty="0">
                <a:latin typeface="Verdana" panose="020B0604030504040204" pitchFamily="34" charset="0"/>
                <a:ea typeface="Verdana" panose="020B0604030504040204" pitchFamily="34" charset="0"/>
              </a:rPr>
              <a:t>:</a:t>
            </a:r>
          </a:p>
          <a:p>
            <a:pPr marL="514350" indent="-514350">
              <a:lnSpc>
                <a:spcPts val="2700"/>
              </a:lnSpc>
              <a:buFont typeface="+mj-lt"/>
              <a:buAutoNum type="arabicPeriod"/>
            </a:pPr>
            <a:r>
              <a:rPr lang="en-US" sz="2000" dirty="0">
                <a:latin typeface="Verdana" panose="020B0604030504040204" pitchFamily="34" charset="0"/>
                <a:ea typeface="Verdana" panose="020B0604030504040204" pitchFamily="34" charset="0"/>
              </a:rPr>
              <a:t>No one is surprised by a </a:t>
            </a:r>
            <a:r>
              <a:rPr lang="en-US" sz="2000" b="1" dirty="0">
                <a:solidFill>
                  <a:srgbClr val="0070C0"/>
                </a:solidFill>
                <a:latin typeface="Verdana" panose="020B0604030504040204" pitchFamily="34" charset="0"/>
                <a:ea typeface="Verdana" panose="020B0604030504040204" pitchFamily="34" charset="0"/>
              </a:rPr>
              <a:t>flood </a:t>
            </a:r>
          </a:p>
          <a:p>
            <a:pPr marL="514350" indent="-514350">
              <a:lnSpc>
                <a:spcPts val="2700"/>
              </a:lnSpc>
              <a:buFont typeface="+mj-lt"/>
              <a:buAutoNum type="arabicPeriod"/>
            </a:pPr>
            <a:r>
              <a:rPr lang="en-US" sz="2000" dirty="0">
                <a:latin typeface="Verdana" panose="020B0604030504040204" pitchFamily="34" charset="0"/>
                <a:ea typeface="Verdana" panose="020B0604030504040204" pitchFamily="34" charset="0"/>
              </a:rPr>
              <a:t>Everyone is prepared for </a:t>
            </a:r>
            <a:r>
              <a:rPr lang="en-US" sz="2000" b="1" dirty="0">
                <a:solidFill>
                  <a:srgbClr val="0070C0"/>
                </a:solidFill>
                <a:latin typeface="Verdana" panose="020B0604030504040204" pitchFamily="34" charset="0"/>
                <a:ea typeface="Verdana" panose="020B0604030504040204" pitchFamily="34" charset="0"/>
              </a:rPr>
              <a:t>drought</a:t>
            </a:r>
            <a:r>
              <a:rPr lang="en-US" sz="2000" dirty="0">
                <a:latin typeface="Verdana" panose="020B0604030504040204" pitchFamily="34" charset="0"/>
                <a:ea typeface="Verdana" panose="020B0604030504040204" pitchFamily="34" charset="0"/>
              </a:rPr>
              <a:t> </a:t>
            </a:r>
          </a:p>
          <a:p>
            <a:pPr marL="514350" indent="-514350">
              <a:lnSpc>
                <a:spcPts val="2700"/>
              </a:lnSpc>
              <a:buFont typeface="+mj-lt"/>
              <a:buAutoNum type="arabicPeriod"/>
            </a:pPr>
            <a:r>
              <a:rPr lang="en-US" sz="2000" dirty="0">
                <a:latin typeface="Verdana" panose="020B0604030504040204" pitchFamily="34" charset="0"/>
                <a:ea typeface="Verdana" panose="020B0604030504040204" pitchFamily="34" charset="0"/>
              </a:rPr>
              <a:t>Hydro-climate and meteorological data support the </a:t>
            </a:r>
            <a:r>
              <a:rPr lang="en-US" sz="2000" b="1" dirty="0">
                <a:solidFill>
                  <a:srgbClr val="0070C0"/>
                </a:solidFill>
                <a:latin typeface="Verdana" panose="020B0604030504040204" pitchFamily="34" charset="0"/>
                <a:ea typeface="Verdana" panose="020B0604030504040204" pitchFamily="34" charset="0"/>
              </a:rPr>
              <a:t>food security </a:t>
            </a:r>
            <a:r>
              <a:rPr lang="en-US" sz="2000" dirty="0">
                <a:latin typeface="Verdana" panose="020B0604030504040204" pitchFamily="34" charset="0"/>
                <a:ea typeface="Verdana" panose="020B0604030504040204" pitchFamily="34" charset="0"/>
              </a:rPr>
              <a:t>agenda</a:t>
            </a:r>
          </a:p>
          <a:p>
            <a:pPr marL="514350" indent="-514350">
              <a:lnSpc>
                <a:spcPts val="2700"/>
              </a:lnSpc>
              <a:buFont typeface="+mj-lt"/>
              <a:buAutoNum type="arabicPeriod"/>
            </a:pPr>
            <a:r>
              <a:rPr lang="en-US" sz="2000" b="1" dirty="0">
                <a:solidFill>
                  <a:srgbClr val="0070C0"/>
                </a:solidFill>
                <a:latin typeface="Verdana" panose="020B0604030504040204" pitchFamily="34" charset="0"/>
                <a:ea typeface="Verdana" panose="020B0604030504040204" pitchFamily="34" charset="0"/>
              </a:rPr>
              <a:t>High-quality</a:t>
            </a:r>
            <a:r>
              <a:rPr lang="en-US" sz="2000" dirty="0">
                <a:latin typeface="Verdana" panose="020B0604030504040204" pitchFamily="34" charset="0"/>
                <a:ea typeface="Verdana" panose="020B0604030504040204" pitchFamily="34" charset="0"/>
              </a:rPr>
              <a:t> data supports science</a:t>
            </a:r>
          </a:p>
          <a:p>
            <a:pPr marL="514350" indent="-514350">
              <a:lnSpc>
                <a:spcPts val="2700"/>
              </a:lnSpc>
              <a:buFont typeface="+mj-lt"/>
              <a:buAutoNum type="arabicPeriod"/>
            </a:pPr>
            <a:r>
              <a:rPr lang="en-US" sz="2000" b="1" dirty="0">
                <a:solidFill>
                  <a:srgbClr val="0070C0"/>
                </a:solidFill>
                <a:latin typeface="Verdana" panose="020B0604030504040204" pitchFamily="34" charset="0"/>
                <a:ea typeface="Verdana" panose="020B0604030504040204" pitchFamily="34" charset="0"/>
              </a:rPr>
              <a:t>Science</a:t>
            </a:r>
            <a:r>
              <a:rPr lang="en-US" sz="2000" b="1" dirty="0">
                <a:solidFill>
                  <a:schemeClr val="accent1">
                    <a:lumMod val="75000"/>
                  </a:schemeClr>
                </a:solidFill>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provides a sound basis for operational hydrology </a:t>
            </a:r>
          </a:p>
          <a:p>
            <a:pPr marL="514350" indent="-514350">
              <a:lnSpc>
                <a:spcPts val="2700"/>
              </a:lnSpc>
              <a:buFont typeface="+mj-lt"/>
              <a:buAutoNum type="arabicPeriod"/>
            </a:pPr>
            <a:r>
              <a:rPr lang="en-US" sz="2000" dirty="0">
                <a:latin typeface="Verdana" panose="020B0604030504040204" pitchFamily="34" charset="0"/>
                <a:ea typeface="Verdana" panose="020B0604030504040204" pitchFamily="34" charset="0"/>
              </a:rPr>
              <a:t>We have a thorough </a:t>
            </a:r>
            <a:r>
              <a:rPr lang="en-US" sz="2000" b="1" dirty="0">
                <a:solidFill>
                  <a:srgbClr val="0070C0"/>
                </a:solidFill>
                <a:latin typeface="Verdana" panose="020B0604030504040204" pitchFamily="34" charset="0"/>
                <a:ea typeface="Verdana" panose="020B0604030504040204" pitchFamily="34" charset="0"/>
              </a:rPr>
              <a:t>knowledge of the water resources</a:t>
            </a:r>
            <a:r>
              <a:rPr lang="en-US" sz="2000" b="1" dirty="0">
                <a:solidFill>
                  <a:schemeClr val="accent1">
                    <a:lumMod val="75000"/>
                  </a:schemeClr>
                </a:solidFill>
                <a:latin typeface="Verdana" panose="020B0604030504040204" pitchFamily="34" charset="0"/>
                <a:ea typeface="Verdana" panose="020B0604030504040204" pitchFamily="34" charset="0"/>
              </a:rPr>
              <a:t> </a:t>
            </a:r>
            <a:r>
              <a:rPr lang="en-US" sz="2000" dirty="0">
                <a:latin typeface="Verdana" panose="020B0604030504040204" pitchFamily="34" charset="0"/>
                <a:ea typeface="Verdana" panose="020B0604030504040204" pitchFamily="34" charset="0"/>
              </a:rPr>
              <a:t>of our world </a:t>
            </a:r>
          </a:p>
          <a:p>
            <a:pPr marL="514350" indent="-514350">
              <a:lnSpc>
                <a:spcPts val="2700"/>
              </a:lnSpc>
              <a:buFont typeface="+mj-lt"/>
              <a:buAutoNum type="arabicPeriod"/>
            </a:pPr>
            <a:r>
              <a:rPr lang="en-US" sz="2000" b="1" dirty="0">
                <a:solidFill>
                  <a:srgbClr val="0070C0"/>
                </a:solidFill>
                <a:latin typeface="Verdana" panose="020B0604030504040204" pitchFamily="34" charset="0"/>
                <a:ea typeface="Verdana" panose="020B0604030504040204" pitchFamily="34" charset="0"/>
              </a:rPr>
              <a:t>Sustainable development </a:t>
            </a:r>
            <a:r>
              <a:rPr lang="en-US" sz="2000" dirty="0">
                <a:latin typeface="Verdana" panose="020B0604030504040204" pitchFamily="34" charset="0"/>
                <a:ea typeface="Verdana" panose="020B0604030504040204" pitchFamily="34" charset="0"/>
              </a:rPr>
              <a:t>is supported by hydrological information </a:t>
            </a:r>
          </a:p>
          <a:p>
            <a:pPr marL="514350" indent="-514350">
              <a:lnSpc>
                <a:spcPts val="2700"/>
              </a:lnSpc>
              <a:buFont typeface="+mj-lt"/>
              <a:buAutoNum type="arabicPeriod"/>
            </a:pPr>
            <a:r>
              <a:rPr lang="en-US" sz="2000" b="1" dirty="0">
                <a:solidFill>
                  <a:srgbClr val="0070C0"/>
                </a:solidFill>
                <a:latin typeface="Verdana" panose="020B0604030504040204" pitchFamily="34" charset="0"/>
                <a:ea typeface="Verdana" panose="020B0604030504040204" pitchFamily="34" charset="0"/>
              </a:rPr>
              <a:t>Water quality </a:t>
            </a:r>
            <a:r>
              <a:rPr lang="en-US" sz="2000" dirty="0">
                <a:latin typeface="Verdana" panose="020B0604030504040204" pitchFamily="34" charset="0"/>
                <a:ea typeface="Verdana" panose="020B0604030504040204" pitchFamily="34" charset="0"/>
              </a:rPr>
              <a:t>is known </a:t>
            </a:r>
            <a:endParaRPr lang="en-CH"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8665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extLst>
              <p:ext uri="{D42A27DB-BD31-4B8C-83A1-F6EECF244321}">
                <p14:modId xmlns:p14="http://schemas.microsoft.com/office/powerpoint/2010/main" val="1900683789"/>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4</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402821"/>
            <a:ext cx="12192000" cy="879793"/>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3600" b="1" dirty="0">
                <a:solidFill>
                  <a:srgbClr val="005BAA"/>
                </a:solidFill>
                <a:latin typeface="+mj-lt"/>
                <a:ea typeface="Verdana" panose="020B0604030504040204" pitchFamily="34" charset="0"/>
                <a:cs typeface="Verdana" panose="020B0604030504040204" pitchFamily="34" charset="0"/>
              </a:rPr>
              <a:t>UN 2023 Water Conference from 22</a:t>
            </a:r>
            <a:r>
              <a:rPr lang="en-CH" sz="3600" b="1" dirty="0">
                <a:solidFill>
                  <a:srgbClr val="005BAA"/>
                </a:solidFill>
                <a:latin typeface="+mj-lt"/>
                <a:ea typeface="Verdana" panose="020B0604030504040204" pitchFamily="34" charset="0"/>
                <a:cs typeface="Verdana" panose="020B0604030504040204" pitchFamily="34" charset="0"/>
              </a:rPr>
              <a:t>-</a:t>
            </a:r>
            <a:r>
              <a:rPr lang="en-US" sz="3600" b="1" dirty="0">
                <a:solidFill>
                  <a:srgbClr val="005BAA"/>
                </a:solidFill>
                <a:latin typeface="+mj-lt"/>
                <a:ea typeface="Verdana" panose="020B0604030504040204" pitchFamily="34" charset="0"/>
                <a:cs typeface="Verdana" panose="020B0604030504040204" pitchFamily="34" charset="0"/>
              </a:rPr>
              <a:t>24 March</a:t>
            </a:r>
            <a:r>
              <a:rPr lang="en-CH" sz="3600" b="1" dirty="0">
                <a:solidFill>
                  <a:srgbClr val="005BAA"/>
                </a:solidFill>
                <a:latin typeface="+mj-lt"/>
                <a:ea typeface="Verdana" panose="020B0604030504040204" pitchFamily="34" charset="0"/>
                <a:cs typeface="Verdana" panose="020B0604030504040204" pitchFamily="34" charset="0"/>
              </a:rPr>
              <a:t>,</a:t>
            </a:r>
            <a:br>
              <a:rPr lang="en-US" sz="3600" b="1" dirty="0">
                <a:solidFill>
                  <a:srgbClr val="005BAA"/>
                </a:solidFill>
                <a:latin typeface="+mj-lt"/>
                <a:ea typeface="Verdana" panose="020B0604030504040204" pitchFamily="34" charset="0"/>
                <a:cs typeface="Verdana" panose="020B0604030504040204" pitchFamily="34" charset="0"/>
              </a:rPr>
            </a:br>
            <a:r>
              <a:rPr lang="en-US" sz="3600" b="1" dirty="0">
                <a:solidFill>
                  <a:srgbClr val="005BAA"/>
                </a:solidFill>
                <a:latin typeface="+mj-lt"/>
                <a:ea typeface="Verdana" panose="020B0604030504040204" pitchFamily="34" charset="0"/>
                <a:cs typeface="Verdana" panose="020B0604030504040204" pitchFamily="34" charset="0"/>
              </a:rPr>
              <a:t>UN Headquarters in New York</a:t>
            </a:r>
            <a:r>
              <a:rPr lang="en-CH" sz="3600" b="1" dirty="0">
                <a:solidFill>
                  <a:srgbClr val="005BAA"/>
                </a:solidFill>
                <a:latin typeface="+mj-lt"/>
                <a:ea typeface="Verdana" panose="020B0604030504040204" pitchFamily="34" charset="0"/>
                <a:cs typeface="Verdana" panose="020B0604030504040204" pitchFamily="34" charset="0"/>
              </a:rPr>
              <a:t>, USA</a:t>
            </a:r>
            <a:endParaRPr lang="en-US" sz="36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Content Placeholder 2">
            <a:extLst>
              <a:ext uri="{FF2B5EF4-FFF2-40B4-BE49-F238E27FC236}">
                <a16:creationId xmlns:a16="http://schemas.microsoft.com/office/drawing/2014/main" id="{B474318C-6F8A-2F10-20C6-4F9D3207BCEC}"/>
              </a:ext>
            </a:extLst>
          </p:cNvPr>
          <p:cNvSpPr txBox="1">
            <a:spLocks/>
          </p:cNvSpPr>
          <p:nvPr/>
        </p:nvSpPr>
        <p:spPr>
          <a:xfrm>
            <a:off x="265753" y="1494732"/>
            <a:ext cx="7760648" cy="32271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t>First global intergovernmental attempt to address the world’s water problems after </a:t>
            </a:r>
            <a:r>
              <a:rPr lang="en-US" sz="1800" b="1" dirty="0"/>
              <a:t>46 years</a:t>
            </a:r>
            <a:r>
              <a:rPr lang="en-US" sz="1800" dirty="0"/>
              <a:t>. 	</a:t>
            </a:r>
          </a:p>
          <a:p>
            <a:endParaRPr lang="en-US" sz="1800" dirty="0"/>
          </a:p>
          <a:p>
            <a:pPr marL="342900" indent="-342900">
              <a:buFont typeface="Arial" panose="020B0604020202020204" pitchFamily="34" charset="0"/>
              <a:buChar char="•"/>
            </a:pPr>
            <a:r>
              <a:rPr lang="en-US" sz="1800" dirty="0"/>
              <a:t>The outcome</a:t>
            </a:r>
            <a:r>
              <a:rPr lang="en-CH" sz="1800" dirty="0"/>
              <a:t>s</a:t>
            </a:r>
            <a:r>
              <a:rPr lang="en-US" sz="1800" dirty="0"/>
              <a:t> of the Conference:</a:t>
            </a:r>
          </a:p>
          <a:p>
            <a:pPr lvl="1">
              <a:buFont typeface="Wingdings" panose="05000000000000000000" pitchFamily="2" charset="2"/>
              <a:buChar char="Ø"/>
            </a:pPr>
            <a:r>
              <a:rPr lang="en-US" dirty="0"/>
              <a:t>Summary of the </a:t>
            </a:r>
            <a:r>
              <a:rPr lang="en-US" b="1" dirty="0"/>
              <a:t>Conference proceedings </a:t>
            </a:r>
            <a:r>
              <a:rPr lang="en-US" dirty="0"/>
              <a:t>(still to be released)</a:t>
            </a:r>
          </a:p>
          <a:p>
            <a:pPr lvl="1">
              <a:buFont typeface="Wingdings" panose="05000000000000000000" pitchFamily="2" charset="2"/>
              <a:buChar char="Ø"/>
            </a:pPr>
            <a:r>
              <a:rPr lang="en-US" b="1" dirty="0"/>
              <a:t>Water Action Agenda</a:t>
            </a:r>
            <a:r>
              <a:rPr lang="en-US" dirty="0"/>
              <a:t>: more than 700 commitments, pledges and actions by Governments and stakeholders towards achieving SDG 6 and other water-related goals and targets. </a:t>
            </a:r>
          </a:p>
          <a:p>
            <a:endParaRPr lang="en-US" sz="1800" dirty="0"/>
          </a:p>
          <a:p>
            <a:pPr marL="342900" indent="-342900">
              <a:buFont typeface="Arial" panose="020B0604020202020204" pitchFamily="34" charset="0"/>
              <a:buChar char="•"/>
            </a:pPr>
            <a:r>
              <a:rPr lang="en-US" sz="1800" dirty="0"/>
              <a:t>The Conference was attended by </a:t>
            </a:r>
            <a:r>
              <a:rPr lang="en-CH" sz="1800" b="1" dirty="0"/>
              <a:t>&gt;</a:t>
            </a:r>
            <a:r>
              <a:rPr lang="en-US" sz="1800" b="1" dirty="0"/>
              <a:t>2500 </a:t>
            </a:r>
            <a:r>
              <a:rPr lang="en-US" sz="1800" dirty="0"/>
              <a:t>participants (representatives of Member States, intergovernmental organizations, UN enteties and other stakeholders).</a:t>
            </a:r>
          </a:p>
          <a:p>
            <a:pPr marL="342900" indent="-342900">
              <a:buFont typeface="Arial" panose="020B0604020202020204" pitchFamily="34" charset="0"/>
              <a:buChar char="•"/>
            </a:pPr>
            <a:r>
              <a:rPr lang="en-US" sz="1800" b="1" dirty="0"/>
              <a:t>11 Heads of State </a:t>
            </a:r>
            <a:r>
              <a:rPr lang="en-US" sz="1800" dirty="0"/>
              <a:t>or Government and some </a:t>
            </a:r>
            <a:r>
              <a:rPr lang="en-US" sz="1800" b="1" dirty="0"/>
              <a:t>120 ministers</a:t>
            </a:r>
            <a:r>
              <a:rPr lang="en-US" sz="1800" dirty="0"/>
              <a:t> </a:t>
            </a:r>
            <a:endParaRPr lang="en-CH" sz="1800" dirty="0"/>
          </a:p>
          <a:p>
            <a:pPr marL="342900" indent="-342900">
              <a:buFont typeface="Arial" panose="020B0604020202020204" pitchFamily="34" charset="0"/>
              <a:buChar char="•"/>
            </a:pPr>
            <a:r>
              <a:rPr lang="en-CH" sz="1800" b="1" dirty="0"/>
              <a:t>166 Member States </a:t>
            </a:r>
            <a:r>
              <a:rPr lang="en-CH" sz="1800" dirty="0"/>
              <a:t>delivered a statement </a:t>
            </a:r>
            <a:r>
              <a:rPr lang="en-US" sz="1800" dirty="0"/>
              <a:t>	</a:t>
            </a:r>
          </a:p>
        </p:txBody>
      </p:sp>
      <p:pic>
        <p:nvPicPr>
          <p:cNvPr id="3" name="Picture 2">
            <a:extLst>
              <a:ext uri="{FF2B5EF4-FFF2-40B4-BE49-F238E27FC236}">
                <a16:creationId xmlns:a16="http://schemas.microsoft.com/office/drawing/2014/main" id="{F14E06DD-B57C-6FB5-6060-1DBEAE7613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7722"/>
          <a:stretch/>
        </p:blipFill>
        <p:spPr>
          <a:xfrm>
            <a:off x="8082423" y="1551435"/>
            <a:ext cx="3843826" cy="3170439"/>
          </a:xfrm>
          <a:prstGeom prst="rect">
            <a:avLst/>
          </a:prstGeom>
        </p:spPr>
      </p:pic>
    </p:spTree>
    <p:extLst>
      <p:ext uri="{BB962C8B-B14F-4D97-AF65-F5344CB8AC3E}">
        <p14:creationId xmlns:p14="http://schemas.microsoft.com/office/powerpoint/2010/main" val="146662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5</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402821"/>
            <a:ext cx="1219200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3600" b="1" dirty="0">
                <a:solidFill>
                  <a:srgbClr val="005BAA"/>
                </a:solidFill>
                <a:latin typeface="+mj-lt"/>
                <a:ea typeface="Verdana" panose="020B0604030504040204" pitchFamily="34" charset="0"/>
                <a:cs typeface="Verdana" panose="020B0604030504040204" pitchFamily="34" charset="0"/>
              </a:rPr>
              <a:t>WMO</a:t>
            </a:r>
            <a:r>
              <a:rPr lang="en-CH" sz="3600" b="1" dirty="0">
                <a:solidFill>
                  <a:srgbClr val="005BAA"/>
                </a:solidFill>
                <a:latin typeface="+mj-lt"/>
                <a:ea typeface="Verdana" panose="020B0604030504040204" pitchFamily="34" charset="0"/>
                <a:cs typeface="Verdana" panose="020B0604030504040204" pitchFamily="34" charset="0"/>
              </a:rPr>
              <a:t> Activities -&gt;</a:t>
            </a:r>
            <a:r>
              <a:rPr lang="en-US" sz="3600" b="1" dirty="0">
                <a:solidFill>
                  <a:srgbClr val="005BAA"/>
                </a:solidFill>
                <a:latin typeface="+mj-lt"/>
                <a:ea typeface="Verdana" panose="020B0604030504040204" pitchFamily="34" charset="0"/>
                <a:cs typeface="Verdana" panose="020B0604030504040204" pitchFamily="34" charset="0"/>
              </a:rPr>
              <a:t> Visibility &amp; Impact</a:t>
            </a:r>
            <a:endParaRPr lang="en-US" sz="36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4" name="Content Placeholder 2">
            <a:extLst>
              <a:ext uri="{FF2B5EF4-FFF2-40B4-BE49-F238E27FC236}">
                <a16:creationId xmlns:a16="http://schemas.microsoft.com/office/drawing/2014/main" id="{599DC6EA-389F-30C0-5DE1-3B69CD7ADC0F}"/>
              </a:ext>
            </a:extLst>
          </p:cNvPr>
          <p:cNvSpPr txBox="1">
            <a:spLocks/>
          </p:cNvSpPr>
          <p:nvPr/>
        </p:nvSpPr>
        <p:spPr>
          <a:xfrm>
            <a:off x="510821" y="1282614"/>
            <a:ext cx="7278511" cy="3227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637155" algn="ctr"/>
                <a:tab pos="5274310" algn="r"/>
              </a:tabLst>
            </a:pPr>
            <a:r>
              <a:rPr lang="en-GB" sz="2000" dirty="0">
                <a:ea typeface="Times New Roman" panose="02020603050405020304" pitchFamily="18" charset="0"/>
              </a:rPr>
              <a:t>WMO submitted </a:t>
            </a:r>
            <a:r>
              <a:rPr lang="en-CH" sz="2000" dirty="0">
                <a:ea typeface="Times New Roman" panose="02020603050405020304" pitchFamily="18" charset="0"/>
              </a:rPr>
              <a:t>three </a:t>
            </a:r>
            <a:r>
              <a:rPr lang="en-GB" sz="2000" dirty="0">
                <a:ea typeface="Times New Roman" panose="02020603050405020304" pitchFamily="18" charset="0"/>
              </a:rPr>
              <a:t>commitments:</a:t>
            </a:r>
            <a:endParaRPr lang="en-CH" sz="2000" dirty="0">
              <a:ea typeface="Times New Roman" panose="02020603050405020304" pitchFamily="18" charset="0"/>
            </a:endParaRPr>
          </a:p>
          <a:p>
            <a:pPr marL="342900" indent="-342900">
              <a:buFont typeface="+mj-lt"/>
              <a:buAutoNum type="arabicPeriod"/>
              <a:tabLst>
                <a:tab pos="2637155" algn="ctr"/>
                <a:tab pos="5274310" algn="r"/>
              </a:tabLst>
            </a:pPr>
            <a:r>
              <a:rPr lang="en-GB" sz="2000" u="sng" dirty="0">
                <a:solidFill>
                  <a:srgbClr val="0000FF"/>
                </a:solidFill>
                <a:ea typeface="Times New Roman" panose="02020603050405020304" pitchFamily="18" charset="0"/>
                <a:hlinkClick r:id="rId4"/>
              </a:rPr>
              <a:t>Better global water information through the Global Hydrological Status and Outlook System </a:t>
            </a:r>
            <a:r>
              <a:rPr lang="en-GB" sz="2000" b="1" u="sng" dirty="0">
                <a:solidFill>
                  <a:srgbClr val="0000FF"/>
                </a:solidFill>
                <a:ea typeface="Times New Roman" panose="02020603050405020304" pitchFamily="18" charset="0"/>
                <a:hlinkClick r:id="rId4"/>
              </a:rPr>
              <a:t>(</a:t>
            </a:r>
            <a:r>
              <a:rPr lang="en-GB" sz="2000" b="1" u="sng" dirty="0" err="1">
                <a:solidFill>
                  <a:srgbClr val="0000FF"/>
                </a:solidFill>
                <a:ea typeface="Times New Roman" panose="02020603050405020304" pitchFamily="18" charset="0"/>
                <a:hlinkClick r:id="rId4"/>
              </a:rPr>
              <a:t>HydroSOS</a:t>
            </a:r>
            <a:r>
              <a:rPr lang="en-GB" sz="2000" b="1" u="sng" dirty="0">
                <a:solidFill>
                  <a:srgbClr val="0000FF"/>
                </a:solidFill>
                <a:ea typeface="Times New Roman" panose="02020603050405020304" pitchFamily="18" charset="0"/>
                <a:hlinkClick r:id="rId4"/>
              </a:rPr>
              <a:t>) &amp; Reporting</a:t>
            </a:r>
            <a:endParaRPr lang="en-CH" sz="2000" b="1" dirty="0">
              <a:ea typeface="Times New Roman" panose="02020603050405020304" pitchFamily="18" charset="0"/>
            </a:endParaRPr>
          </a:p>
          <a:p>
            <a:pPr marL="342900" indent="-342900">
              <a:buFont typeface="+mj-lt"/>
              <a:buAutoNum type="arabicPeriod"/>
              <a:tabLst>
                <a:tab pos="2637155" algn="ctr"/>
                <a:tab pos="5274310" algn="r"/>
              </a:tabLst>
            </a:pPr>
            <a:r>
              <a:rPr lang="en-GB" sz="2000" u="sng" dirty="0">
                <a:solidFill>
                  <a:srgbClr val="0000FF"/>
                </a:solidFill>
                <a:ea typeface="Times New Roman" panose="02020603050405020304" pitchFamily="18" charset="0"/>
                <a:hlinkClick r:id="rId5"/>
              </a:rPr>
              <a:t>Enhancing earth system observations, monitoring and forecasting for </a:t>
            </a:r>
            <a:r>
              <a:rPr lang="en-GB" sz="2000" b="1" u="sng" dirty="0">
                <a:solidFill>
                  <a:srgbClr val="0000FF"/>
                </a:solidFill>
                <a:ea typeface="Times New Roman" panose="02020603050405020304" pitchFamily="18" charset="0"/>
                <a:hlinkClick r:id="rId5"/>
              </a:rPr>
              <a:t>floods and droughts </a:t>
            </a:r>
            <a:r>
              <a:rPr lang="en-GB" sz="2000" u="sng" dirty="0">
                <a:solidFill>
                  <a:srgbClr val="0000FF"/>
                </a:solidFill>
                <a:ea typeface="Times New Roman" panose="02020603050405020304" pitchFamily="18" charset="0"/>
                <a:hlinkClick r:id="rId5"/>
              </a:rPr>
              <a:t>to ensure early warnings for all</a:t>
            </a:r>
            <a:r>
              <a:rPr lang="en-GB" sz="2000" dirty="0">
                <a:ea typeface="Times New Roman" panose="02020603050405020304" pitchFamily="18" charset="0"/>
              </a:rPr>
              <a:t> </a:t>
            </a:r>
            <a:r>
              <a:rPr lang="en-CH" sz="2000" dirty="0">
                <a:ea typeface="Times New Roman" panose="02020603050405020304" pitchFamily="18" charset="0"/>
              </a:rPr>
              <a:t> (EW)</a:t>
            </a:r>
            <a:endParaRPr lang="en-GB" sz="2000" dirty="0">
              <a:ea typeface="Times New Roman" panose="02020603050405020304" pitchFamily="18" charset="0"/>
            </a:endParaRPr>
          </a:p>
          <a:p>
            <a:pPr marL="342900" indent="-342900">
              <a:buFont typeface="+mj-lt"/>
              <a:buAutoNum type="arabicPeriod"/>
              <a:tabLst>
                <a:tab pos="2637155" algn="ctr"/>
                <a:tab pos="5274310" algn="r"/>
              </a:tabLst>
            </a:pPr>
            <a:r>
              <a:rPr lang="en-US" sz="2000" dirty="0">
                <a:ea typeface="Times New Roman" panose="02020603050405020304" pitchFamily="18" charset="0"/>
                <a:hlinkClick r:id="rId6"/>
              </a:rPr>
              <a:t>Scaling up </a:t>
            </a:r>
            <a:r>
              <a:rPr lang="en-US" sz="2000" b="1" dirty="0">
                <a:ea typeface="Times New Roman" panose="02020603050405020304" pitchFamily="18" charset="0"/>
                <a:hlinkClick r:id="rId6"/>
              </a:rPr>
              <a:t>people-centered </a:t>
            </a:r>
            <a:r>
              <a:rPr lang="en-US" sz="2000" dirty="0">
                <a:ea typeface="Times New Roman" panose="02020603050405020304" pitchFamily="18" charset="0"/>
                <a:hlinkClick r:id="rId6"/>
              </a:rPr>
              <a:t>flood and drought </a:t>
            </a:r>
            <a:r>
              <a:rPr lang="en-US" sz="2000" b="1" dirty="0">
                <a:ea typeface="Times New Roman" panose="02020603050405020304" pitchFamily="18" charset="0"/>
                <a:hlinkClick r:id="rId6"/>
              </a:rPr>
              <a:t>Early Warning Systems</a:t>
            </a:r>
            <a:endParaRPr lang="en-CH" sz="2000" b="1" dirty="0">
              <a:ea typeface="Times New Roman" panose="02020603050405020304" pitchFamily="18" charset="0"/>
            </a:endParaRPr>
          </a:p>
          <a:p>
            <a:pPr>
              <a:tabLst>
                <a:tab pos="2637155" algn="ctr"/>
                <a:tab pos="5274310" algn="r"/>
              </a:tabLst>
            </a:pPr>
            <a:endParaRPr lang="en-CH" sz="2000" dirty="0">
              <a:ea typeface="Times New Roman" panose="02020603050405020304" pitchFamily="18" charset="0"/>
            </a:endParaRPr>
          </a:p>
          <a:p>
            <a:pPr marL="0" indent="0">
              <a:buNone/>
              <a:tabLst>
                <a:tab pos="2637155" algn="ctr"/>
                <a:tab pos="5274310" algn="r"/>
              </a:tabLst>
            </a:pPr>
            <a:r>
              <a:rPr lang="en-CH" sz="2000" dirty="0">
                <a:ea typeface="Times New Roman" panose="02020603050405020304" pitchFamily="18" charset="0"/>
              </a:rPr>
              <a:t>H</a:t>
            </a:r>
            <a:r>
              <a:rPr lang="en-GB" sz="2000" dirty="0" err="1">
                <a:ea typeface="Times New Roman" panose="02020603050405020304" pitchFamily="18" charset="0"/>
              </a:rPr>
              <a:t>igh</a:t>
            </a:r>
            <a:r>
              <a:rPr lang="en-GB" sz="2000" dirty="0">
                <a:ea typeface="Times New Roman" panose="02020603050405020304" pitchFamily="18" charset="0"/>
              </a:rPr>
              <a:t> visibility/impact through </a:t>
            </a:r>
            <a:r>
              <a:rPr lang="en-GB" sz="2000" u="sng" dirty="0">
                <a:solidFill>
                  <a:srgbClr val="0000FF"/>
                </a:solidFill>
                <a:ea typeface="Times New Roman" panose="02020603050405020304" pitchFamily="18" charset="0"/>
                <a:hlinkClick r:id="rId7"/>
              </a:rPr>
              <a:t>Interactive Dialogue 3</a:t>
            </a:r>
            <a:r>
              <a:rPr lang="en-GB" sz="2000" dirty="0">
                <a:ea typeface="Times New Roman" panose="02020603050405020304" pitchFamily="18" charset="0"/>
              </a:rPr>
              <a:t>, </a:t>
            </a:r>
            <a:br>
              <a:rPr lang="en-CH" sz="2000" dirty="0">
                <a:ea typeface="Times New Roman" panose="02020603050405020304" pitchFamily="18" charset="0"/>
              </a:rPr>
            </a:br>
            <a:r>
              <a:rPr lang="en-GB" sz="2000" dirty="0">
                <a:ea typeface="Times New Roman" panose="02020603050405020304" pitchFamily="18" charset="0"/>
              </a:rPr>
              <a:t>flagship event on </a:t>
            </a:r>
            <a:r>
              <a:rPr lang="en-GB" sz="2000" u="sng" dirty="0">
                <a:solidFill>
                  <a:srgbClr val="0000FF"/>
                </a:solidFill>
                <a:ea typeface="Times New Roman" panose="02020603050405020304" pitchFamily="18" charset="0"/>
                <a:hlinkClick r:id="rId8"/>
              </a:rPr>
              <a:t>EW4All</a:t>
            </a:r>
            <a:r>
              <a:rPr lang="en-GB" sz="2000" dirty="0">
                <a:ea typeface="Times New Roman" panose="02020603050405020304" pitchFamily="18" charset="0"/>
              </a:rPr>
              <a:t> with focus on floods and droughts, co-organizing or participating in over 40 events, </a:t>
            </a:r>
            <a:br>
              <a:rPr lang="en-CH" sz="2000" dirty="0">
                <a:ea typeface="Times New Roman" panose="02020603050405020304" pitchFamily="18" charset="0"/>
              </a:rPr>
            </a:br>
            <a:r>
              <a:rPr lang="en-GB" sz="2000" dirty="0">
                <a:ea typeface="Times New Roman" panose="02020603050405020304" pitchFamily="18" charset="0"/>
              </a:rPr>
              <a:t>delivering statements at the </a:t>
            </a:r>
            <a:r>
              <a:rPr lang="en-GB" sz="2000" u="sng" dirty="0">
                <a:solidFill>
                  <a:srgbClr val="0000FF"/>
                </a:solidFill>
                <a:ea typeface="Times New Roman" panose="02020603050405020304" pitchFamily="18" charset="0"/>
                <a:hlinkClick r:id="rId9"/>
              </a:rPr>
              <a:t>General Assembly</a:t>
            </a:r>
            <a:r>
              <a:rPr lang="en-GB" sz="2000" dirty="0">
                <a:ea typeface="Times New Roman" panose="02020603050405020304" pitchFamily="18" charset="0"/>
              </a:rPr>
              <a:t>, as well as Interactive Dialogues </a:t>
            </a:r>
            <a:r>
              <a:rPr lang="en-GB" sz="2000" u="sng" dirty="0">
                <a:solidFill>
                  <a:srgbClr val="0000FF"/>
                </a:solidFill>
                <a:ea typeface="Times New Roman" panose="02020603050405020304" pitchFamily="18" charset="0"/>
                <a:hlinkClick r:id="rId10"/>
              </a:rPr>
              <a:t>4</a:t>
            </a:r>
            <a:r>
              <a:rPr lang="en-GB" sz="2000" dirty="0">
                <a:ea typeface="Times New Roman" panose="02020603050405020304" pitchFamily="18" charset="0"/>
              </a:rPr>
              <a:t> and </a:t>
            </a:r>
            <a:r>
              <a:rPr lang="en-GB" sz="2000" u="sng" dirty="0">
                <a:solidFill>
                  <a:srgbClr val="0000FF"/>
                </a:solidFill>
                <a:ea typeface="Times New Roman" panose="02020603050405020304" pitchFamily="18" charset="0"/>
                <a:hlinkClick r:id="rId11"/>
              </a:rPr>
              <a:t>5</a:t>
            </a:r>
            <a:r>
              <a:rPr lang="en-GB" sz="2000" dirty="0">
                <a:ea typeface="Times New Roman" panose="02020603050405020304" pitchFamily="18" charset="0"/>
              </a:rPr>
              <a:t>.</a:t>
            </a:r>
            <a:endParaRPr lang="en-CH" sz="2000" dirty="0">
              <a:ea typeface="Times New Roman" panose="02020603050405020304" pitchFamily="18" charset="0"/>
            </a:endParaRPr>
          </a:p>
        </p:txBody>
      </p:sp>
      <p:pic>
        <p:nvPicPr>
          <p:cNvPr id="5" name="Picture 4">
            <a:extLst>
              <a:ext uri="{FF2B5EF4-FFF2-40B4-BE49-F238E27FC236}">
                <a16:creationId xmlns:a16="http://schemas.microsoft.com/office/drawing/2014/main" id="{FA5D05D0-4283-15D9-B223-0E170BB8D81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bwMode="auto">
          <a:xfrm>
            <a:off x="7449489" y="1508211"/>
            <a:ext cx="4535196" cy="3366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676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6</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183746"/>
            <a:ext cx="12192000" cy="87203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CH" sz="3600" b="1" dirty="0">
                <a:solidFill>
                  <a:srgbClr val="005BAA"/>
                </a:solidFill>
                <a:latin typeface="+mj-lt"/>
                <a:ea typeface="Verdana" panose="020B0604030504040204" pitchFamily="34" charset="0"/>
                <a:cs typeface="Verdana" panose="020B0604030504040204" pitchFamily="34" charset="0"/>
              </a:rPr>
              <a:t>C</a:t>
            </a:r>
            <a:r>
              <a:rPr lang="en-US" sz="3600" b="1" dirty="0" err="1">
                <a:solidFill>
                  <a:srgbClr val="005BAA"/>
                </a:solidFill>
                <a:latin typeface="+mj-lt"/>
                <a:ea typeface="Verdana" panose="020B0604030504040204" pitchFamily="34" charset="0"/>
                <a:cs typeface="Verdana" panose="020B0604030504040204" pitchFamily="34" charset="0"/>
              </a:rPr>
              <a:t>onference</a:t>
            </a:r>
            <a:r>
              <a:rPr lang="en-US" sz="3600" b="1" dirty="0">
                <a:solidFill>
                  <a:srgbClr val="005BAA"/>
                </a:solidFill>
                <a:latin typeface="+mj-lt"/>
                <a:ea typeface="Verdana" panose="020B0604030504040204" pitchFamily="34" charset="0"/>
                <a:cs typeface="Verdana" panose="020B0604030504040204" pitchFamily="34" charset="0"/>
              </a:rPr>
              <a:t> concluded </a:t>
            </a:r>
            <a:r>
              <a:rPr lang="en-CH" sz="3600" b="1" dirty="0">
                <a:solidFill>
                  <a:srgbClr val="005BAA"/>
                </a:solidFill>
                <a:latin typeface="+mj-lt"/>
                <a:ea typeface="Verdana" panose="020B0604030504040204" pitchFamily="34" charset="0"/>
                <a:cs typeface="Verdana" panose="020B0604030504040204" pitchFamily="34" charset="0"/>
              </a:rPr>
              <a:t>with </a:t>
            </a:r>
            <a:r>
              <a:rPr lang="en-US" sz="3600" b="1" dirty="0">
                <a:solidFill>
                  <a:srgbClr val="005BAA"/>
                </a:solidFill>
                <a:latin typeface="+mj-lt"/>
                <a:ea typeface="Verdana" panose="020B0604030504040204" pitchFamily="34" charset="0"/>
                <a:cs typeface="Verdana" panose="020B0604030504040204" pitchFamily="34" charset="0"/>
              </a:rPr>
              <a:t>following </a:t>
            </a:r>
            <a:r>
              <a:rPr lang="en-CH" sz="3600" b="1" dirty="0">
                <a:solidFill>
                  <a:srgbClr val="005BAA"/>
                </a:solidFill>
                <a:latin typeface="+mj-lt"/>
                <a:ea typeface="Verdana" panose="020B0604030504040204" pitchFamily="34" charset="0"/>
                <a:cs typeface="Verdana" panose="020B0604030504040204" pitchFamily="34" charset="0"/>
              </a:rPr>
              <a:t>global </a:t>
            </a:r>
            <a:r>
              <a:rPr lang="en-US" sz="3600" b="1" dirty="0">
                <a:solidFill>
                  <a:srgbClr val="005BAA"/>
                </a:solidFill>
                <a:latin typeface="+mj-lt"/>
                <a:ea typeface="Verdana" panose="020B0604030504040204" pitchFamily="34" charset="0"/>
                <a:cs typeface="Verdana" panose="020B0604030504040204" pitchFamily="34" charset="0"/>
              </a:rPr>
              <a:t>needs with </a:t>
            </a:r>
            <a:br>
              <a:rPr lang="en-CH" sz="3600" b="1" dirty="0">
                <a:solidFill>
                  <a:srgbClr val="005BAA"/>
                </a:solidFill>
                <a:latin typeface="+mj-lt"/>
                <a:ea typeface="Verdana" panose="020B0604030504040204" pitchFamily="34" charset="0"/>
                <a:cs typeface="Verdana" panose="020B0604030504040204" pitchFamily="34" charset="0"/>
              </a:rPr>
            </a:br>
            <a:r>
              <a:rPr lang="en-US" sz="3600" b="1" dirty="0">
                <a:solidFill>
                  <a:srgbClr val="005BAA"/>
                </a:solidFill>
                <a:latin typeface="+mj-lt"/>
                <a:ea typeface="Verdana" panose="020B0604030504040204" pitchFamily="34" charset="0"/>
                <a:cs typeface="Verdana" panose="020B0604030504040204" pitchFamily="34" charset="0"/>
              </a:rPr>
              <a:t>direct or indirect implications for WMO </a:t>
            </a:r>
            <a:endParaRPr lang="en-US" sz="3600" b="1" kern="1000" spc="-10" dirty="0">
              <a:solidFill>
                <a:srgbClr val="005BAA"/>
              </a:solidFill>
              <a:latin typeface="+mj-lt"/>
              <a:ea typeface="Verdana" panose="020B0604030504040204" pitchFamily="34" charset="0"/>
              <a:cs typeface="Verdana" panose="020B0604030504040204" pitchFamily="34" charset="0"/>
              <a:sym typeface="Montserrat-Regular"/>
            </a:endParaRPr>
          </a:p>
        </p:txBody>
      </p:sp>
      <p:pic>
        <p:nvPicPr>
          <p:cNvPr id="25" name="Picture 24" descr="Graphical user interface, application&#10;&#10;Description automatically generated">
            <a:extLst>
              <a:ext uri="{FF2B5EF4-FFF2-40B4-BE49-F238E27FC236}">
                <a16:creationId xmlns:a16="http://schemas.microsoft.com/office/drawing/2014/main" id="{ED9F11E1-3AC3-E664-8A6B-A4CC4E71EAA8}"/>
              </a:ext>
            </a:extLst>
          </p:cNvPr>
          <p:cNvPicPr>
            <a:picLocks noGrp="1" noRot="1" noChangeAspect="1" noMove="1" noResize="1" noEditPoints="1" noAdjustHandles="1" noChangeArrowheads="1" noChangeShapeType="1" noCrop="1"/>
          </p:cNvPicPr>
          <p:nvPr/>
        </p:nvPicPr>
        <p:blipFill>
          <a:blip r:embed="rId3"/>
          <a:stretch>
            <a:fillRect/>
          </a:stretch>
        </p:blipFill>
        <p:spPr>
          <a:xfrm>
            <a:off x="-103121" y="4874899"/>
            <a:ext cx="3153923" cy="2083350"/>
          </a:xfrm>
          <a:prstGeom prst="rect">
            <a:avLst/>
          </a:prstGeom>
        </p:spPr>
      </p:pic>
      <p:sp>
        <p:nvSpPr>
          <p:cNvPr id="2" name="TextBox 1">
            <a:extLst>
              <a:ext uri="{FF2B5EF4-FFF2-40B4-BE49-F238E27FC236}">
                <a16:creationId xmlns:a16="http://schemas.microsoft.com/office/drawing/2014/main" id="{5E14C423-0E16-3E6B-748A-D9D46F2DC12F}"/>
              </a:ext>
            </a:extLst>
          </p:cNvPr>
          <p:cNvSpPr txBox="1"/>
          <p:nvPr/>
        </p:nvSpPr>
        <p:spPr>
          <a:xfrm>
            <a:off x="1105508" y="1083825"/>
            <a:ext cx="11096017" cy="5837495"/>
          </a:xfrm>
          <a:prstGeom prst="rect">
            <a:avLst/>
          </a:prstGeom>
          <a:noFill/>
        </p:spPr>
        <p:txBody>
          <a:bodyPr wrap="square">
            <a:spAutoFit/>
          </a:bodyPr>
          <a:lstStyle/>
          <a:p>
            <a:pPr marL="342900" indent="-342900">
              <a:spcBef>
                <a:spcPts val="800"/>
              </a:spcBef>
              <a:buFont typeface="+mj-lt"/>
              <a:buAutoNum type="arabicPeriod"/>
              <a:tabLst>
                <a:tab pos="2637155" algn="ctr"/>
                <a:tab pos="5274310" algn="r"/>
              </a:tabLst>
            </a:pPr>
            <a:r>
              <a:rPr lang="en-GB" sz="1600" b="1" dirty="0">
                <a:solidFill>
                  <a:prstClr val="black"/>
                </a:solidFill>
                <a:latin typeface="Verdana" panose="020B0604030504040204" pitchFamily="34" charset="0"/>
                <a:ea typeface="Times New Roman" panose="02020603050405020304" pitchFamily="18" charset="0"/>
              </a:rPr>
              <a:t>Integrated water and climate policy </a:t>
            </a:r>
            <a:r>
              <a:rPr lang="en-GB" sz="1600" dirty="0">
                <a:solidFill>
                  <a:prstClr val="black"/>
                </a:solidFill>
                <a:latin typeface="Verdana" panose="020B0604030504040204" pitchFamily="34" charset="0"/>
                <a:ea typeface="Times New Roman" panose="02020603050405020304" pitchFamily="18" charset="0"/>
              </a:rPr>
              <a:t>at national and global levels by 2030.</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b="1" dirty="0">
                <a:solidFill>
                  <a:prstClr val="black"/>
                </a:solidFill>
                <a:latin typeface="Verdana" panose="020B0604030504040204" pitchFamily="34" charset="0"/>
                <a:ea typeface="Times New Roman" panose="02020603050405020304" pitchFamily="18" charset="0"/>
              </a:rPr>
              <a:t>Operational Global Water Information System </a:t>
            </a:r>
            <a:r>
              <a:rPr lang="en-GB" sz="1600" dirty="0">
                <a:solidFill>
                  <a:prstClr val="black"/>
                </a:solidFill>
                <a:latin typeface="Verdana" panose="020B0604030504040204" pitchFamily="34" charset="0"/>
                <a:ea typeface="Times New Roman" panose="02020603050405020304" pitchFamily="18" charset="0"/>
              </a:rPr>
              <a:t>to support water, climate and land management for socioeconomic resilience, ecological sustainability and social inclusion by 2030.</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b="1" dirty="0">
                <a:solidFill>
                  <a:prstClr val="black"/>
                </a:solidFill>
                <a:latin typeface="Verdana" panose="020B0604030504040204" pitchFamily="34" charset="0"/>
                <a:ea typeface="Times New Roman" panose="02020603050405020304" pitchFamily="18" charset="0"/>
              </a:rPr>
              <a:t>Early Warnings for All </a:t>
            </a:r>
            <a:r>
              <a:rPr lang="en-GB" sz="1600" dirty="0">
                <a:solidFill>
                  <a:prstClr val="black"/>
                </a:solidFill>
                <a:latin typeface="Verdana" panose="020B0604030504040204" pitchFamily="34" charset="0"/>
                <a:ea typeface="Times New Roman" panose="02020603050405020304" pitchFamily="18" charset="0"/>
              </a:rPr>
              <a:t>to help safeguard lives and property by 2027.</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dirty="0">
                <a:solidFill>
                  <a:prstClr val="black"/>
                </a:solidFill>
                <a:latin typeface="Verdana" panose="020B0604030504040204" pitchFamily="34" charset="0"/>
                <a:ea typeface="Times New Roman" panose="02020603050405020304" pitchFamily="18" charset="0"/>
              </a:rPr>
              <a:t>Overcoming the dependence on ever-rising </a:t>
            </a:r>
            <a:r>
              <a:rPr lang="en-GB" sz="1600" b="1" dirty="0">
                <a:solidFill>
                  <a:prstClr val="black"/>
                </a:solidFill>
                <a:latin typeface="Verdana" panose="020B0604030504040204" pitchFamily="34" charset="0"/>
                <a:ea typeface="Times New Roman" panose="02020603050405020304" pitchFamily="18" charset="0"/>
              </a:rPr>
              <a:t>water consumption </a:t>
            </a:r>
            <a:r>
              <a:rPr lang="en-GB" sz="1600" dirty="0">
                <a:solidFill>
                  <a:prstClr val="black"/>
                </a:solidFill>
                <a:latin typeface="Verdana" panose="020B0604030504040204" pitchFamily="34" charset="0"/>
                <a:ea typeface="Times New Roman" panose="02020603050405020304" pitchFamily="18" charset="0"/>
              </a:rPr>
              <a:t>for providing </a:t>
            </a:r>
            <a:r>
              <a:rPr lang="en-CH" sz="1600" dirty="0">
                <a:solidFill>
                  <a:prstClr val="black"/>
                </a:solidFill>
                <a:latin typeface="Verdana" panose="020B0604030504040204" pitchFamily="34" charset="0"/>
                <a:ea typeface="Times New Roman" panose="02020603050405020304" pitchFamily="18" charset="0"/>
              </a:rPr>
              <a:t>food, </a:t>
            </a:r>
            <a:r>
              <a:rPr lang="en-GB" sz="1600" dirty="0">
                <a:solidFill>
                  <a:prstClr val="black"/>
                </a:solidFill>
                <a:latin typeface="Verdana" panose="020B0604030504040204" pitchFamily="34" charset="0"/>
                <a:ea typeface="Times New Roman" panose="02020603050405020304" pitchFamily="18" charset="0"/>
              </a:rPr>
              <a:t>nutrition and power.</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dirty="0">
                <a:solidFill>
                  <a:prstClr val="black"/>
                </a:solidFill>
                <a:latin typeface="Verdana" panose="020B0604030504040204" pitchFamily="34" charset="0"/>
                <a:ea typeface="Times New Roman" panose="02020603050405020304" pitchFamily="18" charset="0"/>
              </a:rPr>
              <a:t>Re-defined financial principles to make our </a:t>
            </a:r>
            <a:r>
              <a:rPr lang="en-GB" sz="1600" b="1" dirty="0">
                <a:solidFill>
                  <a:prstClr val="black"/>
                </a:solidFill>
                <a:latin typeface="Verdana" panose="020B0604030504040204" pitchFamily="34" charset="0"/>
                <a:ea typeface="Times New Roman" panose="02020603050405020304" pitchFamily="18" charset="0"/>
              </a:rPr>
              <a:t>economies water-, climate-, land-, and ecosystems-smart </a:t>
            </a:r>
            <a:r>
              <a:rPr lang="en-GB" sz="1600" dirty="0">
                <a:solidFill>
                  <a:prstClr val="black"/>
                </a:solidFill>
                <a:latin typeface="Verdana" panose="020B0604030504040204" pitchFamily="34" charset="0"/>
                <a:ea typeface="Times New Roman" panose="02020603050405020304" pitchFamily="18" charset="0"/>
              </a:rPr>
              <a:t>and </a:t>
            </a:r>
            <a:r>
              <a:rPr lang="en-GB" sz="1600" i="1" dirty="0">
                <a:solidFill>
                  <a:prstClr val="black"/>
                </a:solidFill>
                <a:latin typeface="Verdana" panose="020B0604030504040204" pitchFamily="34" charset="0"/>
                <a:ea typeface="Times New Roman" panose="02020603050405020304" pitchFamily="18" charset="0"/>
              </a:rPr>
              <a:t>people centric</a:t>
            </a:r>
            <a:r>
              <a:rPr lang="en-GB" sz="1600" dirty="0">
                <a:solidFill>
                  <a:prstClr val="black"/>
                </a:solidFill>
                <a:latin typeface="Verdana" panose="020B0604030504040204" pitchFamily="34" charset="0"/>
                <a:ea typeface="Times New Roman" panose="02020603050405020304" pitchFamily="18" charset="0"/>
              </a:rPr>
              <a:t>. </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b="1" dirty="0">
                <a:solidFill>
                  <a:prstClr val="black"/>
                </a:solidFill>
                <a:latin typeface="Verdana" panose="020B0604030504040204" pitchFamily="34" charset="0"/>
                <a:ea typeface="Times New Roman" panose="02020603050405020304" pitchFamily="18" charset="0"/>
              </a:rPr>
              <a:t>Global Water Education Network </a:t>
            </a:r>
            <a:r>
              <a:rPr lang="en-GB" sz="1600" dirty="0">
                <a:solidFill>
                  <a:prstClr val="black"/>
                </a:solidFill>
                <a:latin typeface="Verdana" panose="020B0604030504040204" pitchFamily="34" charset="0"/>
                <a:ea typeface="Times New Roman" panose="02020603050405020304" pitchFamily="18" charset="0"/>
              </a:rPr>
              <a:t>to build the capacity of institutions and people, especially to support developing countries.</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GB" sz="1600" dirty="0">
                <a:solidFill>
                  <a:prstClr val="black"/>
                </a:solidFill>
                <a:latin typeface="Verdana" panose="020B0604030504040204" pitchFamily="34" charset="0"/>
                <a:ea typeface="Times New Roman" panose="02020603050405020304" pitchFamily="18" charset="0"/>
              </a:rPr>
              <a:t>Inclusive, comprehensive </a:t>
            </a:r>
            <a:r>
              <a:rPr lang="en-GB" sz="1600" b="1" dirty="0">
                <a:solidFill>
                  <a:prstClr val="black"/>
                </a:solidFill>
                <a:latin typeface="Verdana" panose="020B0604030504040204" pitchFamily="34" charset="0"/>
                <a:ea typeface="Times New Roman" panose="02020603050405020304" pitchFamily="18" charset="0"/>
              </a:rPr>
              <a:t>transboundary </a:t>
            </a:r>
            <a:r>
              <a:rPr lang="en-CH" sz="1600" b="1" dirty="0">
                <a:solidFill>
                  <a:prstClr val="black"/>
                </a:solidFill>
                <a:latin typeface="Verdana" panose="020B0604030504040204" pitchFamily="34" charset="0"/>
                <a:ea typeface="Times New Roman" panose="02020603050405020304" pitchFamily="18" charset="0"/>
              </a:rPr>
              <a:t>water </a:t>
            </a:r>
            <a:r>
              <a:rPr lang="en-GB" sz="1600" b="1" dirty="0">
                <a:solidFill>
                  <a:prstClr val="black"/>
                </a:solidFill>
                <a:latin typeface="Verdana" panose="020B0604030504040204" pitchFamily="34" charset="0"/>
                <a:ea typeface="Times New Roman" panose="02020603050405020304" pitchFamily="18" charset="0"/>
              </a:rPr>
              <a:t>agreements </a:t>
            </a:r>
            <a:r>
              <a:rPr lang="en-GB" sz="1600" dirty="0">
                <a:solidFill>
                  <a:prstClr val="black"/>
                </a:solidFill>
                <a:latin typeface="Verdana" panose="020B0604030504040204" pitchFamily="34" charset="0"/>
                <a:ea typeface="Times New Roman" panose="02020603050405020304" pitchFamily="18" charset="0"/>
              </a:rPr>
              <a:t>to support countries, </a:t>
            </a:r>
            <a:r>
              <a:rPr lang="en-US" sz="1600" dirty="0">
                <a:solidFill>
                  <a:prstClr val="black"/>
                </a:solidFill>
                <a:latin typeface="Verdana" panose="020B0604030504040204" pitchFamily="34" charset="0"/>
                <a:ea typeface="Times New Roman" panose="02020603050405020304" pitchFamily="18" charset="0"/>
              </a:rPr>
              <a:t>on the basis of the</a:t>
            </a:r>
            <a:r>
              <a:rPr lang="en-CH" sz="1600" dirty="0">
                <a:solidFill>
                  <a:prstClr val="black"/>
                </a:solidFill>
                <a:latin typeface="Verdana" panose="020B0604030504040204" pitchFamily="34" charset="0"/>
                <a:ea typeface="Times New Roman" panose="02020603050405020304" pitchFamily="18" charset="0"/>
              </a:rPr>
              <a:t> </a:t>
            </a:r>
            <a:r>
              <a:rPr lang="en-US" sz="1600" dirty="0">
                <a:solidFill>
                  <a:prstClr val="black"/>
                </a:solidFill>
                <a:latin typeface="Verdana" panose="020B0604030504040204" pitchFamily="34" charset="0"/>
                <a:ea typeface="Times New Roman" panose="02020603050405020304" pitchFamily="18" charset="0"/>
              </a:rPr>
              <a:t>1992 Convention on the Protection and Use of Transboundary Watercourses and International Lakes (Water Convention) and the 1997 Convention on the Law of the Non-navigational Uses of International Watercourses (Watercourses Convention)</a:t>
            </a:r>
            <a:r>
              <a:rPr lang="en-GB" sz="1600" dirty="0">
                <a:solidFill>
                  <a:prstClr val="black"/>
                </a:solidFill>
                <a:latin typeface="Verdana" panose="020B0604030504040204" pitchFamily="34" charset="0"/>
                <a:ea typeface="Times New Roman" panose="02020603050405020304" pitchFamily="18" charset="0"/>
              </a:rPr>
              <a:t>.</a:t>
            </a:r>
            <a:endParaRPr lang="en-CH"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800"/>
              </a:spcBef>
              <a:buFont typeface="+mj-lt"/>
              <a:buAutoNum type="arabicPeriod"/>
              <a:tabLst>
                <a:tab pos="2637155" algn="ctr"/>
                <a:tab pos="5274310" algn="r"/>
              </a:tabLst>
            </a:pPr>
            <a:r>
              <a:rPr lang="en-US" sz="1600" b="1" dirty="0">
                <a:solidFill>
                  <a:prstClr val="black"/>
                </a:solidFill>
                <a:latin typeface="Verdana" panose="020B0604030504040204" pitchFamily="34" charset="0"/>
                <a:ea typeface="Times New Roman" panose="02020603050405020304" pitchFamily="18" charset="0"/>
              </a:rPr>
              <a:t>Institutional </a:t>
            </a:r>
            <a:r>
              <a:rPr lang="en-CH" sz="1600" b="1" dirty="0">
                <a:solidFill>
                  <a:prstClr val="black"/>
                </a:solidFill>
                <a:latin typeface="Verdana" panose="020B0604030504040204" pitchFamily="34" charset="0"/>
                <a:ea typeface="Times New Roman" panose="02020603050405020304" pitchFamily="18" charset="0"/>
              </a:rPr>
              <a:t>water </a:t>
            </a:r>
            <a:r>
              <a:rPr lang="en-US" sz="1600" b="1" dirty="0">
                <a:solidFill>
                  <a:prstClr val="black"/>
                </a:solidFill>
                <a:latin typeface="Verdana" panose="020B0604030504040204" pitchFamily="34" charset="0"/>
                <a:ea typeface="Times New Roman" panose="02020603050405020304" pitchFamily="18" charset="0"/>
              </a:rPr>
              <a:t>architecture to support transformation</a:t>
            </a:r>
            <a:r>
              <a:rPr lang="en-CH" sz="1600" b="1" dirty="0">
                <a:solidFill>
                  <a:prstClr val="black"/>
                </a:solidFill>
                <a:latin typeface="Verdana" panose="020B0604030504040204" pitchFamily="34" charset="0"/>
                <a:ea typeface="Times New Roman" panose="02020603050405020304" pitchFamily="18" charset="0"/>
              </a:rPr>
              <a:t>:</a:t>
            </a:r>
            <a:r>
              <a:rPr lang="en-US" sz="1600" dirty="0">
                <a:solidFill>
                  <a:prstClr val="black"/>
                </a:solidFill>
                <a:latin typeface="Verdana" panose="020B0604030504040204" pitchFamily="34" charset="0"/>
                <a:ea typeface="Times New Roman" panose="02020603050405020304" pitchFamily="18" charset="0"/>
              </a:rPr>
              <a:t> a board of UN agencies under the leadership of the UN Secretary-General, managed by a UN Special Envoy for Water, supported by a reformed UN-Water coordinating body and an independent scientific and advisory panel, in addition to the arrangement for discussing water policy at the United Nations in New York to be developed by the General Assembly.</a:t>
            </a:r>
          </a:p>
          <a:p>
            <a:pPr marL="342900" indent="-342900">
              <a:spcBef>
                <a:spcPts val="800"/>
              </a:spcBef>
              <a:buFont typeface="+mj-lt"/>
              <a:buAutoNum type="arabicPeriod"/>
              <a:tabLst>
                <a:tab pos="2637155" algn="ctr"/>
                <a:tab pos="5274310" algn="r"/>
              </a:tabLst>
            </a:pPr>
            <a:r>
              <a:rPr lang="en-US" sz="1600" b="1" dirty="0">
                <a:solidFill>
                  <a:prstClr val="black"/>
                </a:solidFill>
                <a:latin typeface="Verdana" panose="020B0604030504040204" pitchFamily="34" charset="0"/>
                <a:ea typeface="Times New Roman" panose="02020603050405020304" pitchFamily="18" charset="0"/>
              </a:rPr>
              <a:t>Intergovernmental processes on water </a:t>
            </a:r>
            <a:r>
              <a:rPr lang="en-US" sz="1600" dirty="0">
                <a:solidFill>
                  <a:prstClr val="black"/>
                </a:solidFill>
                <a:latin typeface="Verdana" panose="020B0604030504040204" pitchFamily="34" charset="0"/>
                <a:ea typeface="Times New Roman" panose="02020603050405020304" pitchFamily="18" charset="0"/>
              </a:rPr>
              <a:t>to be</a:t>
            </a:r>
            <a:r>
              <a:rPr lang="en-CH" sz="1600" dirty="0">
                <a:solidFill>
                  <a:prstClr val="black"/>
                </a:solidFill>
                <a:latin typeface="Verdana" panose="020B0604030504040204" pitchFamily="34" charset="0"/>
                <a:ea typeface="Times New Roman" panose="02020603050405020304" pitchFamily="18" charset="0"/>
              </a:rPr>
              <a:t> </a:t>
            </a:r>
            <a:r>
              <a:rPr lang="en-US" sz="1600" dirty="0">
                <a:solidFill>
                  <a:prstClr val="black"/>
                </a:solidFill>
                <a:latin typeface="Verdana" panose="020B0604030504040204" pitchFamily="34" charset="0"/>
                <a:ea typeface="Times New Roman" panose="02020603050405020304" pitchFamily="18" charset="0"/>
              </a:rPr>
              <a:t>convened on a regular basis.</a:t>
            </a:r>
            <a:endParaRPr lang="en-CH" sz="1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E552648-B0A5-D6EB-3E59-D607B5787341}"/>
              </a:ext>
            </a:extLst>
          </p:cNvPr>
          <p:cNvSpPr/>
          <p:nvPr/>
        </p:nvSpPr>
        <p:spPr>
          <a:xfrm>
            <a:off x="996593" y="1066054"/>
            <a:ext cx="10972800" cy="1301624"/>
          </a:xfrm>
          <a:prstGeom prst="rect">
            <a:avLst/>
          </a:prstGeom>
          <a:noFill/>
          <a:ln w="57150">
            <a:solidFill>
              <a:srgbClr val="013D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Rounded Corners 3">
            <a:extLst>
              <a:ext uri="{FF2B5EF4-FFF2-40B4-BE49-F238E27FC236}">
                <a16:creationId xmlns:a16="http://schemas.microsoft.com/office/drawing/2014/main" id="{67B82EF3-9FE1-D886-192E-15A7D85FFD1C}"/>
              </a:ext>
            </a:extLst>
          </p:cNvPr>
          <p:cNvSpPr/>
          <p:nvPr/>
        </p:nvSpPr>
        <p:spPr>
          <a:xfrm>
            <a:off x="13140647" y="2311685"/>
            <a:ext cx="5822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5181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67D63888-2D1D-994C-B36F-8859526EF670}" vid="{F300701F-8589-C547-ABFF-F41875A81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076E520C2274E8B363A9FF07D1650" ma:contentTypeVersion="15" ma:contentTypeDescription="Create a new document." ma:contentTypeScope="" ma:versionID="6cb2827321d532d2163689285603fcc5">
  <xsd:schema xmlns:xsd="http://www.w3.org/2001/XMLSchema" xmlns:xs="http://www.w3.org/2001/XMLSchema" xmlns:p="http://schemas.microsoft.com/office/2006/metadata/properties" xmlns:ns2="6cabfcb3-3218-4541-9498-252bc16aed18" xmlns:ns3="8d66e7b0-b96b-4e95-b8ba-83f7fc28c599" targetNamespace="http://schemas.microsoft.com/office/2006/metadata/properties" ma:root="true" ma:fieldsID="ec047284701cc9ac9b12d8d693dc7b88" ns2:_="" ns3:_="">
    <xsd:import namespace="6cabfcb3-3218-4541-9498-252bc16aed18"/>
    <xsd:import namespace="8d66e7b0-b96b-4e95-b8ba-83f7fc28c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bfcb3-3218-4541-9498-252bc16ae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Date" ma:index="15" nillable="true" ma:displayName="Date" ma:format="DateOnly" ma:internalName="Date">
      <xsd:simpleType>
        <xsd:restriction base="dms:DateTime"/>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66e7b0-b96b-4e95-b8ba-83f7fc28c59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2049ad8-7312-4302-9200-02880dff7427}" ma:internalName="TaxCatchAll" ma:showField="CatchAllData" ma:web="8d66e7b0-b96b-4e95-b8ba-83f7fc28c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abfcb3-3218-4541-9498-252bc16aed18">
      <Terms xmlns="http://schemas.microsoft.com/office/infopath/2007/PartnerControls"/>
    </lcf76f155ced4ddcb4097134ff3c332f>
    <TaxCatchAll xmlns="8d66e7b0-b96b-4e95-b8ba-83f7fc28c599" xsi:nil="true"/>
    <Date xmlns="6cabfcb3-3218-4541-9498-252bc16aed18" xsi:nil="true"/>
  </documentManagement>
</p:properties>
</file>

<file path=customXml/itemProps1.xml><?xml version="1.0" encoding="utf-8"?>
<ds:datastoreItem xmlns:ds="http://schemas.openxmlformats.org/officeDocument/2006/customXml" ds:itemID="{ED1CF0DE-12D8-4DC0-BFF4-4BDD8B0F3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bfcb3-3218-4541-9498-252bc16aed18"/>
    <ds:schemaRef ds:uri="8d66e7b0-b96b-4e95-b8ba-83f7fc28c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761A7-9B41-4658-94A3-8CC0ABD65768}">
  <ds:schemaRefs>
    <ds:schemaRef ds:uri="http://schemas.microsoft.com/sharepoint/v3/contenttype/forms"/>
  </ds:schemaRefs>
</ds:datastoreItem>
</file>

<file path=customXml/itemProps3.xml><?xml version="1.0" encoding="utf-8"?>
<ds:datastoreItem xmlns:ds="http://schemas.openxmlformats.org/officeDocument/2006/customXml" ds:itemID="{C7AEBCFA-2731-43B9-B40B-E4E9A98ADC89}">
  <ds:schemaRefs>
    <ds:schemaRef ds:uri="http://schemas.microsoft.com/office/2006/metadata/properties"/>
    <ds:schemaRef ds:uri="http://schemas.microsoft.com/office/infopath/2007/PartnerControls"/>
    <ds:schemaRef ds:uri="6cabfcb3-3218-4541-9498-252bc16aed18"/>
    <ds:schemaRef ds:uri="8d66e7b0-b96b-4e95-b8ba-83f7fc28c599"/>
  </ds:schemaRefs>
</ds:datastoreItem>
</file>

<file path=docProps/app.xml><?xml version="1.0" encoding="utf-8"?>
<Properties xmlns="http://schemas.openxmlformats.org/officeDocument/2006/extended-properties" xmlns:vt="http://schemas.openxmlformats.org/officeDocument/2006/docPropsVTypes">
  <Template>WMO 150y_PPT template_final</Template>
  <TotalTime>10347</TotalTime>
  <Words>709</Words>
  <Application>Microsoft Office PowerPoint</Application>
  <PresentationFormat>Widescreen</PresentationFormat>
  <Paragraphs>67</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Verdana</vt:lpstr>
      <vt:lpstr>Univers LT Std 55</vt:lpstr>
      <vt:lpstr>Arial</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Franke</dc:creator>
  <cp:lastModifiedBy>Stefan Uhlenbrook</cp:lastModifiedBy>
  <cp:revision>5</cp:revision>
  <dcterms:created xsi:type="dcterms:W3CDTF">2023-05-08T10:08:05Z</dcterms:created>
  <dcterms:modified xsi:type="dcterms:W3CDTF">2023-05-30T15:00:10Z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0x010100599076E520C2274E8B363A9FF07D1650</vt:lpwstr>
  </property>
</Properties>
</file>