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329184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5" d="100"/>
          <a:sy n="45" d="100"/>
        </p:scale>
        <p:origin x="-952" y="328"/>
      </p:cViewPr>
      <p:guideLst>
        <p:guide orient="horz" pos="10368"/>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15A4C-F335-014E-B3D0-1F35171EEB10}" type="doc">
      <dgm:prSet loTypeId="urn:microsoft.com/office/officeart/2005/8/layout/hChevron3" loCatId="" qsTypeId="urn:microsoft.com/office/officeart/2005/8/quickstyle/simple2" qsCatId="simple" csTypeId="urn:microsoft.com/office/officeart/2005/8/colors/colorful1" csCatId="colorful" phldr="1"/>
      <dgm:spPr/>
      <dgm:t>
        <a:bodyPr/>
        <a:lstStyle/>
        <a:p>
          <a:endParaRPr lang="en-US"/>
        </a:p>
      </dgm:t>
    </dgm:pt>
    <dgm:pt modelId="{00B8541E-F71F-6A47-B6A1-AFAAFD291D93}">
      <dgm:prSet phldrT="[Text]"/>
      <dgm:spPr/>
      <dgm:t>
        <a:bodyPr/>
        <a:lstStyle/>
        <a:p>
          <a:r>
            <a:rPr lang="en-US" dirty="0" smtClean="0"/>
            <a:t>Develop Use Cases</a:t>
          </a:r>
          <a:endParaRPr lang="en-US" dirty="0"/>
        </a:p>
      </dgm:t>
    </dgm:pt>
    <dgm:pt modelId="{62FA9F93-2027-6444-A7BD-127EEABD294D}" type="parTrans" cxnId="{2D10F3AC-871B-A94D-80C5-C23206B98445}">
      <dgm:prSet/>
      <dgm:spPr/>
      <dgm:t>
        <a:bodyPr/>
        <a:lstStyle/>
        <a:p>
          <a:endParaRPr lang="en-US"/>
        </a:p>
      </dgm:t>
    </dgm:pt>
    <dgm:pt modelId="{67E6EFDB-C1D0-6C45-B7B7-78BD123AA472}" type="sibTrans" cxnId="{2D10F3AC-871B-A94D-80C5-C23206B98445}">
      <dgm:prSet/>
      <dgm:spPr/>
      <dgm:t>
        <a:bodyPr/>
        <a:lstStyle/>
        <a:p>
          <a:endParaRPr lang="en-US"/>
        </a:p>
      </dgm:t>
    </dgm:pt>
    <dgm:pt modelId="{0239147D-DAB8-8340-A549-CD39062A0BE6}">
      <dgm:prSet phldrT="[Text]"/>
      <dgm:spPr/>
      <dgm:t>
        <a:bodyPr/>
        <a:lstStyle/>
        <a:p>
          <a:r>
            <a:rPr lang="en-US" dirty="0" smtClean="0"/>
            <a:t>Evaluate Existing Models</a:t>
          </a:r>
          <a:endParaRPr lang="en-US" dirty="0"/>
        </a:p>
      </dgm:t>
    </dgm:pt>
    <dgm:pt modelId="{D6308D5A-0A5E-424A-BB80-1BAF372805A1}" type="parTrans" cxnId="{EB5DA5A9-4DF0-114A-A865-F07ABC300CA1}">
      <dgm:prSet/>
      <dgm:spPr/>
      <dgm:t>
        <a:bodyPr/>
        <a:lstStyle/>
        <a:p>
          <a:endParaRPr lang="en-US"/>
        </a:p>
      </dgm:t>
    </dgm:pt>
    <dgm:pt modelId="{521AA860-0F83-BD44-9255-3881646A19EE}" type="sibTrans" cxnId="{EB5DA5A9-4DF0-114A-A865-F07ABC300CA1}">
      <dgm:prSet/>
      <dgm:spPr/>
      <dgm:t>
        <a:bodyPr/>
        <a:lstStyle/>
        <a:p>
          <a:endParaRPr lang="en-US"/>
        </a:p>
      </dgm:t>
    </dgm:pt>
    <dgm:pt modelId="{4E249D0F-604B-AE48-AC87-69940C10AE94}">
      <dgm:prSet phldrT="[Text]"/>
      <dgm:spPr/>
      <dgm:t>
        <a:bodyPr/>
        <a:lstStyle/>
        <a:p>
          <a:r>
            <a:rPr lang="en-US" dirty="0" smtClean="0"/>
            <a:t>Develop/Extend Model</a:t>
          </a:r>
          <a:endParaRPr lang="en-US" dirty="0"/>
        </a:p>
      </dgm:t>
    </dgm:pt>
    <dgm:pt modelId="{B4981B70-A654-B245-A0F5-E5B85BD80E92}" type="parTrans" cxnId="{10AA8640-05EC-4445-AC41-291B10F5A772}">
      <dgm:prSet/>
      <dgm:spPr/>
      <dgm:t>
        <a:bodyPr/>
        <a:lstStyle/>
        <a:p>
          <a:endParaRPr lang="en-US"/>
        </a:p>
      </dgm:t>
    </dgm:pt>
    <dgm:pt modelId="{B17C19FF-049C-4043-83DD-F6BC67C32FCE}" type="sibTrans" cxnId="{10AA8640-05EC-4445-AC41-291B10F5A772}">
      <dgm:prSet/>
      <dgm:spPr/>
      <dgm:t>
        <a:bodyPr/>
        <a:lstStyle/>
        <a:p>
          <a:endParaRPr lang="en-US"/>
        </a:p>
      </dgm:t>
    </dgm:pt>
    <dgm:pt modelId="{AA349B1E-D137-7044-BA85-07D12C2BDF59}">
      <dgm:prSet phldrT="[Text]"/>
      <dgm:spPr/>
      <dgm:t>
        <a:bodyPr/>
        <a:lstStyle/>
        <a:p>
          <a:r>
            <a:rPr lang="en-US" dirty="0" smtClean="0"/>
            <a:t>Test Model</a:t>
          </a:r>
          <a:endParaRPr lang="en-US" dirty="0"/>
        </a:p>
      </dgm:t>
    </dgm:pt>
    <dgm:pt modelId="{FF08DC19-00D3-F849-AA05-ABF8D0A9C528}" type="parTrans" cxnId="{94B13199-ECEE-6540-BEE8-541668D3B8D6}">
      <dgm:prSet/>
      <dgm:spPr/>
      <dgm:t>
        <a:bodyPr/>
        <a:lstStyle/>
        <a:p>
          <a:endParaRPr lang="en-US"/>
        </a:p>
      </dgm:t>
    </dgm:pt>
    <dgm:pt modelId="{FEC699A3-0815-B14A-864E-32274CC965B3}" type="sibTrans" cxnId="{94B13199-ECEE-6540-BEE8-541668D3B8D6}">
      <dgm:prSet/>
      <dgm:spPr/>
      <dgm:t>
        <a:bodyPr/>
        <a:lstStyle/>
        <a:p>
          <a:endParaRPr lang="en-US"/>
        </a:p>
      </dgm:t>
    </dgm:pt>
    <dgm:pt modelId="{1BEFBD7B-9471-2A43-8C66-39FE57D71F2F}">
      <dgm:prSet phldrT="[Text]"/>
      <dgm:spPr/>
      <dgm:t>
        <a:bodyPr/>
        <a:lstStyle/>
        <a:p>
          <a:r>
            <a:rPr lang="en-US" dirty="0" smtClean="0"/>
            <a:t>Document</a:t>
          </a:r>
          <a:endParaRPr lang="en-US" dirty="0"/>
        </a:p>
      </dgm:t>
    </dgm:pt>
    <dgm:pt modelId="{F1C69066-8496-FD41-BE63-3BE71A2F603F}" type="parTrans" cxnId="{E6050D86-4480-764F-B7E7-9913F0C282A0}">
      <dgm:prSet/>
      <dgm:spPr/>
      <dgm:t>
        <a:bodyPr/>
        <a:lstStyle/>
        <a:p>
          <a:endParaRPr lang="en-US"/>
        </a:p>
      </dgm:t>
    </dgm:pt>
    <dgm:pt modelId="{94F691D1-8874-8B40-8B75-00E16EDC196B}" type="sibTrans" cxnId="{E6050D86-4480-764F-B7E7-9913F0C282A0}">
      <dgm:prSet/>
      <dgm:spPr/>
      <dgm:t>
        <a:bodyPr/>
        <a:lstStyle/>
        <a:p>
          <a:endParaRPr lang="en-US"/>
        </a:p>
      </dgm:t>
    </dgm:pt>
    <dgm:pt modelId="{7B29303C-0291-B54C-B233-62BA5BD045FD}" type="pres">
      <dgm:prSet presAssocID="{39015A4C-F335-014E-B3D0-1F35171EEB10}" presName="Name0" presStyleCnt="0">
        <dgm:presLayoutVars>
          <dgm:dir/>
          <dgm:resizeHandles val="exact"/>
        </dgm:presLayoutVars>
      </dgm:prSet>
      <dgm:spPr/>
    </dgm:pt>
    <dgm:pt modelId="{123D50E0-E3A1-2D4F-A415-E413ED65B3AB}" type="pres">
      <dgm:prSet presAssocID="{00B8541E-F71F-6A47-B6A1-AFAAFD291D93}" presName="parTxOnly" presStyleLbl="node1" presStyleIdx="0" presStyleCnt="5">
        <dgm:presLayoutVars>
          <dgm:bulletEnabled val="1"/>
        </dgm:presLayoutVars>
      </dgm:prSet>
      <dgm:spPr/>
      <dgm:t>
        <a:bodyPr/>
        <a:lstStyle/>
        <a:p>
          <a:endParaRPr lang="en-US"/>
        </a:p>
      </dgm:t>
    </dgm:pt>
    <dgm:pt modelId="{95E12511-93B2-A045-88F4-21A8138A1685}" type="pres">
      <dgm:prSet presAssocID="{67E6EFDB-C1D0-6C45-B7B7-78BD123AA472}" presName="parSpace" presStyleCnt="0"/>
      <dgm:spPr/>
    </dgm:pt>
    <dgm:pt modelId="{ECA95D6F-EF09-964B-87BF-C6CE658EE77E}" type="pres">
      <dgm:prSet presAssocID="{0239147D-DAB8-8340-A549-CD39062A0BE6}" presName="parTxOnly" presStyleLbl="node1" presStyleIdx="1" presStyleCnt="5">
        <dgm:presLayoutVars>
          <dgm:bulletEnabled val="1"/>
        </dgm:presLayoutVars>
      </dgm:prSet>
      <dgm:spPr/>
    </dgm:pt>
    <dgm:pt modelId="{1D3E20E9-3539-9744-8A4F-530436067170}" type="pres">
      <dgm:prSet presAssocID="{521AA860-0F83-BD44-9255-3881646A19EE}" presName="parSpace" presStyleCnt="0"/>
      <dgm:spPr/>
    </dgm:pt>
    <dgm:pt modelId="{1D015A56-73E9-0C4B-AF4B-9AB280FF20AD}" type="pres">
      <dgm:prSet presAssocID="{4E249D0F-604B-AE48-AC87-69940C10AE94}" presName="parTxOnly" presStyleLbl="node1" presStyleIdx="2" presStyleCnt="5">
        <dgm:presLayoutVars>
          <dgm:bulletEnabled val="1"/>
        </dgm:presLayoutVars>
      </dgm:prSet>
      <dgm:spPr/>
      <dgm:t>
        <a:bodyPr/>
        <a:lstStyle/>
        <a:p>
          <a:endParaRPr lang="en-US"/>
        </a:p>
      </dgm:t>
    </dgm:pt>
    <dgm:pt modelId="{4BA910BA-FD3D-A34C-87E6-AF2237618302}" type="pres">
      <dgm:prSet presAssocID="{B17C19FF-049C-4043-83DD-F6BC67C32FCE}" presName="parSpace" presStyleCnt="0"/>
      <dgm:spPr/>
    </dgm:pt>
    <dgm:pt modelId="{8A764615-DED2-B747-B9B8-122D2A01EFC4}" type="pres">
      <dgm:prSet presAssocID="{AA349B1E-D137-7044-BA85-07D12C2BDF59}" presName="parTxOnly" presStyleLbl="node1" presStyleIdx="3" presStyleCnt="5">
        <dgm:presLayoutVars>
          <dgm:bulletEnabled val="1"/>
        </dgm:presLayoutVars>
      </dgm:prSet>
      <dgm:spPr/>
    </dgm:pt>
    <dgm:pt modelId="{FFAB0CB2-678F-B64B-8E4A-E511754ED9D2}" type="pres">
      <dgm:prSet presAssocID="{FEC699A3-0815-B14A-864E-32274CC965B3}" presName="parSpace" presStyleCnt="0"/>
      <dgm:spPr/>
    </dgm:pt>
    <dgm:pt modelId="{388788E0-D943-C44D-BCDF-AE54DAB14A0E}" type="pres">
      <dgm:prSet presAssocID="{1BEFBD7B-9471-2A43-8C66-39FE57D71F2F}" presName="parTxOnly" presStyleLbl="node1" presStyleIdx="4" presStyleCnt="5">
        <dgm:presLayoutVars>
          <dgm:bulletEnabled val="1"/>
        </dgm:presLayoutVars>
      </dgm:prSet>
      <dgm:spPr/>
    </dgm:pt>
  </dgm:ptLst>
  <dgm:cxnLst>
    <dgm:cxn modelId="{94B13199-ECEE-6540-BEE8-541668D3B8D6}" srcId="{39015A4C-F335-014E-B3D0-1F35171EEB10}" destId="{AA349B1E-D137-7044-BA85-07D12C2BDF59}" srcOrd="3" destOrd="0" parTransId="{FF08DC19-00D3-F849-AA05-ABF8D0A9C528}" sibTransId="{FEC699A3-0815-B14A-864E-32274CC965B3}"/>
    <dgm:cxn modelId="{82EE84E7-D8EA-4F4D-9A1C-B878DAC9488D}" type="presOf" srcId="{00B8541E-F71F-6A47-B6A1-AFAAFD291D93}" destId="{123D50E0-E3A1-2D4F-A415-E413ED65B3AB}" srcOrd="0" destOrd="0" presId="urn:microsoft.com/office/officeart/2005/8/layout/hChevron3"/>
    <dgm:cxn modelId="{2D10F3AC-871B-A94D-80C5-C23206B98445}" srcId="{39015A4C-F335-014E-B3D0-1F35171EEB10}" destId="{00B8541E-F71F-6A47-B6A1-AFAAFD291D93}" srcOrd="0" destOrd="0" parTransId="{62FA9F93-2027-6444-A7BD-127EEABD294D}" sibTransId="{67E6EFDB-C1D0-6C45-B7B7-78BD123AA472}"/>
    <dgm:cxn modelId="{2096D457-85C3-8341-8D2B-A0CFD8C0A7DF}" type="presOf" srcId="{4E249D0F-604B-AE48-AC87-69940C10AE94}" destId="{1D015A56-73E9-0C4B-AF4B-9AB280FF20AD}" srcOrd="0" destOrd="0" presId="urn:microsoft.com/office/officeart/2005/8/layout/hChevron3"/>
    <dgm:cxn modelId="{3716D02C-9C67-D846-A5A0-50EB7909D1FD}" type="presOf" srcId="{AA349B1E-D137-7044-BA85-07D12C2BDF59}" destId="{8A764615-DED2-B747-B9B8-122D2A01EFC4}" srcOrd="0" destOrd="0" presId="urn:microsoft.com/office/officeart/2005/8/layout/hChevron3"/>
    <dgm:cxn modelId="{3025C0F0-8C9F-324F-94EE-A5FA1BBCCDDD}" type="presOf" srcId="{0239147D-DAB8-8340-A549-CD39062A0BE6}" destId="{ECA95D6F-EF09-964B-87BF-C6CE658EE77E}" srcOrd="0" destOrd="0" presId="urn:microsoft.com/office/officeart/2005/8/layout/hChevron3"/>
    <dgm:cxn modelId="{E6050D86-4480-764F-B7E7-9913F0C282A0}" srcId="{39015A4C-F335-014E-B3D0-1F35171EEB10}" destId="{1BEFBD7B-9471-2A43-8C66-39FE57D71F2F}" srcOrd="4" destOrd="0" parTransId="{F1C69066-8496-FD41-BE63-3BE71A2F603F}" sibTransId="{94F691D1-8874-8B40-8B75-00E16EDC196B}"/>
    <dgm:cxn modelId="{10AA8640-05EC-4445-AC41-291B10F5A772}" srcId="{39015A4C-F335-014E-B3D0-1F35171EEB10}" destId="{4E249D0F-604B-AE48-AC87-69940C10AE94}" srcOrd="2" destOrd="0" parTransId="{B4981B70-A654-B245-A0F5-E5B85BD80E92}" sibTransId="{B17C19FF-049C-4043-83DD-F6BC67C32FCE}"/>
    <dgm:cxn modelId="{ADB9CDD8-D22F-6247-BBA8-34AA0B630AFD}" type="presOf" srcId="{1BEFBD7B-9471-2A43-8C66-39FE57D71F2F}" destId="{388788E0-D943-C44D-BCDF-AE54DAB14A0E}" srcOrd="0" destOrd="0" presId="urn:microsoft.com/office/officeart/2005/8/layout/hChevron3"/>
    <dgm:cxn modelId="{9A39811F-434D-6A4B-A597-55DA34630514}" type="presOf" srcId="{39015A4C-F335-014E-B3D0-1F35171EEB10}" destId="{7B29303C-0291-B54C-B233-62BA5BD045FD}" srcOrd="0" destOrd="0" presId="urn:microsoft.com/office/officeart/2005/8/layout/hChevron3"/>
    <dgm:cxn modelId="{EB5DA5A9-4DF0-114A-A865-F07ABC300CA1}" srcId="{39015A4C-F335-014E-B3D0-1F35171EEB10}" destId="{0239147D-DAB8-8340-A549-CD39062A0BE6}" srcOrd="1" destOrd="0" parTransId="{D6308D5A-0A5E-424A-BB80-1BAF372805A1}" sibTransId="{521AA860-0F83-BD44-9255-3881646A19EE}"/>
    <dgm:cxn modelId="{E47C8F6C-4294-564C-8DCE-7AB3AAA2296C}" type="presParOf" srcId="{7B29303C-0291-B54C-B233-62BA5BD045FD}" destId="{123D50E0-E3A1-2D4F-A415-E413ED65B3AB}" srcOrd="0" destOrd="0" presId="urn:microsoft.com/office/officeart/2005/8/layout/hChevron3"/>
    <dgm:cxn modelId="{7C5E8E39-6561-8E4F-892E-97BB8D3C420D}" type="presParOf" srcId="{7B29303C-0291-B54C-B233-62BA5BD045FD}" destId="{95E12511-93B2-A045-88F4-21A8138A1685}" srcOrd="1" destOrd="0" presId="urn:microsoft.com/office/officeart/2005/8/layout/hChevron3"/>
    <dgm:cxn modelId="{ECE1F036-1FC3-044F-A35D-D7DC6B6FADA6}" type="presParOf" srcId="{7B29303C-0291-B54C-B233-62BA5BD045FD}" destId="{ECA95D6F-EF09-964B-87BF-C6CE658EE77E}" srcOrd="2" destOrd="0" presId="urn:microsoft.com/office/officeart/2005/8/layout/hChevron3"/>
    <dgm:cxn modelId="{BA68C29C-2585-A64E-A39A-D5074B8304F9}" type="presParOf" srcId="{7B29303C-0291-B54C-B233-62BA5BD045FD}" destId="{1D3E20E9-3539-9744-8A4F-530436067170}" srcOrd="3" destOrd="0" presId="urn:microsoft.com/office/officeart/2005/8/layout/hChevron3"/>
    <dgm:cxn modelId="{F69B1F80-8193-6141-B89B-775CC1CC4D17}" type="presParOf" srcId="{7B29303C-0291-B54C-B233-62BA5BD045FD}" destId="{1D015A56-73E9-0C4B-AF4B-9AB280FF20AD}" srcOrd="4" destOrd="0" presId="urn:microsoft.com/office/officeart/2005/8/layout/hChevron3"/>
    <dgm:cxn modelId="{CCA622C4-8D56-1345-95E0-C7C450603F4F}" type="presParOf" srcId="{7B29303C-0291-B54C-B233-62BA5BD045FD}" destId="{4BA910BA-FD3D-A34C-87E6-AF2237618302}" srcOrd="5" destOrd="0" presId="urn:microsoft.com/office/officeart/2005/8/layout/hChevron3"/>
    <dgm:cxn modelId="{80C63235-2676-DD49-AEFB-DF81B3F82D45}" type="presParOf" srcId="{7B29303C-0291-B54C-B233-62BA5BD045FD}" destId="{8A764615-DED2-B747-B9B8-122D2A01EFC4}" srcOrd="6" destOrd="0" presId="urn:microsoft.com/office/officeart/2005/8/layout/hChevron3"/>
    <dgm:cxn modelId="{2186281D-DEC6-874F-B9B9-156ED21D4890}" type="presParOf" srcId="{7B29303C-0291-B54C-B233-62BA5BD045FD}" destId="{FFAB0CB2-678F-B64B-8E4A-E511754ED9D2}" srcOrd="7" destOrd="0" presId="urn:microsoft.com/office/officeart/2005/8/layout/hChevron3"/>
    <dgm:cxn modelId="{006D55F3-7F93-7447-98C1-BA630D9FD48E}" type="presParOf" srcId="{7B29303C-0291-B54C-B233-62BA5BD045FD}" destId="{388788E0-D943-C44D-BCDF-AE54DAB14A0E}"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D50E0-E3A1-2D4F-A415-E413ED65B3AB}">
      <dsp:nvSpPr>
        <dsp:cNvPr id="0" name=""/>
        <dsp:cNvSpPr/>
      </dsp:nvSpPr>
      <dsp:spPr>
        <a:xfrm>
          <a:off x="1879" y="4324308"/>
          <a:ext cx="3664836" cy="146593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354"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Develop Use Cases</a:t>
          </a:r>
          <a:endParaRPr lang="en-US" sz="3100" kern="1200" dirty="0"/>
        </a:p>
      </dsp:txBody>
      <dsp:txXfrm>
        <a:off x="1879" y="4324308"/>
        <a:ext cx="3298353" cy="1465934"/>
      </dsp:txXfrm>
    </dsp:sp>
    <dsp:sp modelId="{ECA95D6F-EF09-964B-87BF-C6CE658EE77E}">
      <dsp:nvSpPr>
        <dsp:cNvPr id="0" name=""/>
        <dsp:cNvSpPr/>
      </dsp:nvSpPr>
      <dsp:spPr>
        <a:xfrm>
          <a:off x="2933748" y="4324308"/>
          <a:ext cx="3664836" cy="1465934"/>
        </a:xfrm>
        <a:prstGeom prst="chevr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Evaluate Existing Models</a:t>
          </a:r>
          <a:endParaRPr lang="en-US" sz="3100" kern="1200" dirty="0"/>
        </a:p>
      </dsp:txBody>
      <dsp:txXfrm>
        <a:off x="3666715" y="4324308"/>
        <a:ext cx="2198902" cy="1465934"/>
      </dsp:txXfrm>
    </dsp:sp>
    <dsp:sp modelId="{1D015A56-73E9-0C4B-AF4B-9AB280FF20AD}">
      <dsp:nvSpPr>
        <dsp:cNvPr id="0" name=""/>
        <dsp:cNvSpPr/>
      </dsp:nvSpPr>
      <dsp:spPr>
        <a:xfrm>
          <a:off x="5865617" y="4324308"/>
          <a:ext cx="3664836" cy="1465934"/>
        </a:xfrm>
        <a:prstGeom prst="chevr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Develop/Extend Model</a:t>
          </a:r>
          <a:endParaRPr lang="en-US" sz="3100" kern="1200" dirty="0"/>
        </a:p>
      </dsp:txBody>
      <dsp:txXfrm>
        <a:off x="6598584" y="4324308"/>
        <a:ext cx="2198902" cy="1465934"/>
      </dsp:txXfrm>
    </dsp:sp>
    <dsp:sp modelId="{8A764615-DED2-B747-B9B8-122D2A01EFC4}">
      <dsp:nvSpPr>
        <dsp:cNvPr id="0" name=""/>
        <dsp:cNvSpPr/>
      </dsp:nvSpPr>
      <dsp:spPr>
        <a:xfrm>
          <a:off x="8797486" y="4324308"/>
          <a:ext cx="3664836" cy="1465934"/>
        </a:xfrm>
        <a:prstGeom prst="chevr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Test Model</a:t>
          </a:r>
          <a:endParaRPr lang="en-US" sz="3100" kern="1200" dirty="0"/>
        </a:p>
      </dsp:txBody>
      <dsp:txXfrm>
        <a:off x="9530453" y="4324308"/>
        <a:ext cx="2198902" cy="1465934"/>
      </dsp:txXfrm>
    </dsp:sp>
    <dsp:sp modelId="{388788E0-D943-C44D-BCDF-AE54DAB14A0E}">
      <dsp:nvSpPr>
        <dsp:cNvPr id="0" name=""/>
        <dsp:cNvSpPr/>
      </dsp:nvSpPr>
      <dsp:spPr>
        <a:xfrm>
          <a:off x="11729356" y="4324308"/>
          <a:ext cx="3664836" cy="1465934"/>
        </a:xfrm>
        <a:prstGeom prst="chevron">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4016" tIns="82677" rIns="41339" bIns="82677" numCol="1" spcCol="1270" anchor="ctr" anchorCtr="0">
          <a:noAutofit/>
        </a:bodyPr>
        <a:lstStyle/>
        <a:p>
          <a:pPr lvl="0" algn="ctr" defTabSz="1377950">
            <a:lnSpc>
              <a:spcPct val="90000"/>
            </a:lnSpc>
            <a:spcBef>
              <a:spcPct val="0"/>
            </a:spcBef>
            <a:spcAft>
              <a:spcPct val="35000"/>
            </a:spcAft>
          </a:pPr>
          <a:r>
            <a:rPr lang="en-US" sz="3100" kern="1200" dirty="0" smtClean="0"/>
            <a:t>Document</a:t>
          </a:r>
          <a:endParaRPr lang="en-US" sz="3100" kern="1200" dirty="0"/>
        </a:p>
      </dsp:txBody>
      <dsp:txXfrm>
        <a:off x="12462323" y="4324308"/>
        <a:ext cx="2198902" cy="14659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0226042"/>
            <a:ext cx="279806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8653760"/>
            <a:ext cx="23042880" cy="841248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6399F4-80BF-A046-8279-BFDFF930CAEF}" type="datetimeFigureOut">
              <a:rPr lang="en-US" smtClean="0"/>
              <a:t>11/26/14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78930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399F4-80BF-A046-8279-BFDFF930CAEF}" type="datetimeFigureOut">
              <a:rPr lang="en-US" smtClean="0"/>
              <a:t>11/26/14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99867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6324600"/>
            <a:ext cx="26660477"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6324600"/>
            <a:ext cx="79444213"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399F4-80BF-A046-8279-BFDFF930CAEF}" type="datetimeFigureOut">
              <a:rPr lang="en-US" smtClean="0"/>
              <a:t>11/26/14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103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399F4-80BF-A046-8279-BFDFF930CAEF}" type="datetimeFigureOut">
              <a:rPr lang="en-US" smtClean="0"/>
              <a:t>11/26/14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19732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1153122"/>
            <a:ext cx="27980640" cy="653796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3952225"/>
            <a:ext cx="27980640" cy="72008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6399F4-80BF-A046-8279-BFDFF930CAEF}" type="datetimeFigureOut">
              <a:rPr lang="en-US" smtClean="0"/>
              <a:t>11/26/14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55316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36865560"/>
            <a:ext cx="53052343" cy="10427970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36865560"/>
            <a:ext cx="53052347" cy="10427970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6399F4-80BF-A046-8279-BFDFF930CAEF}" type="datetimeFigureOut">
              <a:rPr lang="en-US" smtClean="0"/>
              <a:t>11/26/14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185840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8262"/>
            <a:ext cx="296265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7368542"/>
            <a:ext cx="14544677" cy="307085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1645920" y="10439400"/>
            <a:ext cx="14544677" cy="1896618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7368542"/>
            <a:ext cx="14550390" cy="307085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16722092" y="10439400"/>
            <a:ext cx="14550390" cy="1896618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6399F4-80BF-A046-8279-BFDFF930CAEF}" type="datetimeFigureOut">
              <a:rPr lang="en-US" smtClean="0"/>
              <a:t>11/26/14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56171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6399F4-80BF-A046-8279-BFDFF930CAEF}" type="datetimeFigureOut">
              <a:rPr lang="en-US" smtClean="0"/>
              <a:t>11/26/14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4954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399F4-80BF-A046-8279-BFDFF930CAEF}" type="datetimeFigureOut">
              <a:rPr lang="en-US" smtClean="0"/>
              <a:t>11/26/14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65492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310640"/>
            <a:ext cx="10829927" cy="557784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2870180" y="1310643"/>
            <a:ext cx="18402300" cy="2809494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6888483"/>
            <a:ext cx="10829927" cy="225171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399F4-80BF-A046-8279-BFDFF930CAEF}" type="datetimeFigureOut">
              <a:rPr lang="en-US" smtClean="0"/>
              <a:t>11/26/14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245364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23042880"/>
            <a:ext cx="19751040" cy="272034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6452237" y="2941320"/>
            <a:ext cx="19751040" cy="1975104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6452237" y="25763222"/>
            <a:ext cx="19751040" cy="386333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6399F4-80BF-A046-8279-BFDFF930CAEF}" type="datetimeFigureOut">
              <a:rPr lang="en-US" smtClean="0"/>
              <a:t>11/26/14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4E311-1679-6442-85C3-467F24FC931B}" type="slidenum">
              <a:rPr lang="en-US" smtClean="0"/>
              <a:t>‹#›</a:t>
            </a:fld>
            <a:endParaRPr lang="en-US"/>
          </a:p>
        </p:txBody>
      </p:sp>
    </p:spTree>
    <p:extLst>
      <p:ext uri="{BB962C8B-B14F-4D97-AF65-F5344CB8AC3E}">
        <p14:creationId xmlns:p14="http://schemas.microsoft.com/office/powerpoint/2010/main" val="42117366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318262"/>
            <a:ext cx="29626560" cy="54864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7680963"/>
            <a:ext cx="29626560" cy="2172462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30510482"/>
            <a:ext cx="7680960" cy="17526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F96399F4-80BF-A046-8279-BFDFF930CAEF}" type="datetimeFigureOut">
              <a:rPr lang="en-US" smtClean="0"/>
              <a:t>11/26/14</a:t>
            </a:fld>
            <a:endParaRPr lang="en-US"/>
          </a:p>
        </p:txBody>
      </p:sp>
      <p:sp>
        <p:nvSpPr>
          <p:cNvPr id="5" name="Footer Placeholder 4"/>
          <p:cNvSpPr>
            <a:spLocks noGrp="1"/>
          </p:cNvSpPr>
          <p:nvPr>
            <p:ph type="ftr" sz="quarter" idx="3"/>
          </p:nvPr>
        </p:nvSpPr>
        <p:spPr>
          <a:xfrm>
            <a:off x="11247120" y="30510482"/>
            <a:ext cx="10424160" cy="17526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30510482"/>
            <a:ext cx="7680960" cy="17526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7564E311-1679-6442-85C3-467F24FC931B}" type="slidenum">
              <a:rPr lang="en-US" smtClean="0"/>
              <a:t>‹#›</a:t>
            </a:fld>
            <a:endParaRPr lang="en-US"/>
          </a:p>
        </p:txBody>
      </p:sp>
    </p:spTree>
    <p:extLst>
      <p:ext uri="{BB962C8B-B14F-4D97-AF65-F5344CB8AC3E}">
        <p14:creationId xmlns:p14="http://schemas.microsoft.com/office/powerpoint/2010/main" val="264751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gif"/><Relationship Id="rId9" Type="http://schemas.openxmlformats.org/officeDocument/2006/relationships/image" Target="../media/image3.emf"/><Relationship Id="rId10" Type="http://schemas.openxmlformats.org/officeDocument/2006/relationships/image" Target="../media/image4.emf"/><Relationship Id="rId11"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jessica_poster_templat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18400" cy="32918400"/>
          </a:xfrm>
          <a:prstGeom prst="rect">
            <a:avLst/>
          </a:prstGeom>
        </p:spPr>
      </p:pic>
      <p:sp>
        <p:nvSpPr>
          <p:cNvPr id="10" name="TextBox 9"/>
          <p:cNvSpPr txBox="1"/>
          <p:nvPr/>
        </p:nvSpPr>
        <p:spPr>
          <a:xfrm>
            <a:off x="401038" y="4010361"/>
            <a:ext cx="15840935" cy="7478970"/>
          </a:xfrm>
          <a:prstGeom prst="rect">
            <a:avLst/>
          </a:prstGeom>
          <a:noFill/>
        </p:spPr>
        <p:txBody>
          <a:bodyPr wrap="square" rtlCol="0">
            <a:spAutoFit/>
          </a:bodyPr>
          <a:lstStyle/>
          <a:p>
            <a:pPr algn="just"/>
            <a:r>
              <a:rPr lang="en-US" sz="3100" dirty="0">
                <a:latin typeface="Arial"/>
                <a:cs typeface="Arial"/>
              </a:rPr>
              <a:t>Interoperable sharing of groundwater data across international boarders is essential for the proper management of global water resources. However storage and management of groundwater data is often times distributed across many agencies or organizations. Furthermore these data may be represented in disparate proprietary formats, posing a significant challenge for integration. For this reason standard data models are required to achieve interoperability across geographical and political </a:t>
            </a:r>
            <a:r>
              <a:rPr lang="en-US" sz="3100" dirty="0" smtClean="0">
                <a:latin typeface="Arial"/>
                <a:cs typeface="Arial"/>
              </a:rPr>
              <a:t>boundaries.</a:t>
            </a:r>
          </a:p>
          <a:p>
            <a:pPr algn="just"/>
            <a:endParaRPr lang="en-US" sz="3100" dirty="0">
              <a:latin typeface="Arial"/>
              <a:cs typeface="Arial"/>
            </a:endParaRPr>
          </a:p>
          <a:p>
            <a:pPr algn="just"/>
            <a:r>
              <a:rPr lang="en-US" sz="3100" dirty="0" smtClean="0">
                <a:latin typeface="Arial"/>
                <a:cs typeface="Arial"/>
              </a:rPr>
              <a:t>The </a:t>
            </a:r>
            <a:r>
              <a:rPr lang="en-US" sz="3100" dirty="0" err="1">
                <a:latin typeface="Arial"/>
                <a:cs typeface="Arial"/>
              </a:rPr>
              <a:t>GroundWater</a:t>
            </a:r>
            <a:r>
              <a:rPr lang="en-US" sz="3100" dirty="0">
                <a:latin typeface="Arial"/>
                <a:cs typeface="Arial"/>
              </a:rPr>
              <a:t> Markup Language 1.0 (GWML1) was developed in 2010 as an extension of the Geography Markup Language (GML) in order to support groundwater data exchange within Spatial Data Infrastructures (SDI). In 2013, development of GWML2 was initiated under the sponsorship of the Open Geospatial Consortium (OGC) for intended adoption by the international community as the authoritative standard for the transfer of groundwater feature data, including data about water wells, aquifers, and related entities. GWML2 harmonizes GWML1 and the EU's INSPIRE models related to geology and hydrogeology</a:t>
            </a:r>
            <a:r>
              <a:rPr lang="en-US" sz="3100" dirty="0" smtClean="0">
                <a:latin typeface="Arial"/>
                <a:cs typeface="Arial"/>
              </a:rPr>
              <a:t>.</a:t>
            </a:r>
            <a:endParaRPr lang="en-US" sz="3100" dirty="0">
              <a:latin typeface="Arial"/>
              <a:cs typeface="Arial"/>
            </a:endParaRPr>
          </a:p>
        </p:txBody>
      </p:sp>
      <p:pic>
        <p:nvPicPr>
          <p:cNvPr id="15" name="Picture 14" descr="jessica_poster_template.psd"/>
          <p:cNvPicPr>
            <a:picLocks noChangeAspect="1"/>
          </p:cNvPicPr>
          <p:nvPr/>
        </p:nvPicPr>
        <p:blipFill rotWithShape="1">
          <a:blip r:embed="rId2">
            <a:extLst>
              <a:ext uri="{28A0092B-C50C-407E-A947-70E740481C1C}">
                <a14:useLocalDpi xmlns:a14="http://schemas.microsoft.com/office/drawing/2010/main" val="0"/>
              </a:ext>
            </a:extLst>
          </a:blip>
          <a:srcRect t="69994" r="49571" b="19245"/>
          <a:stretch/>
        </p:blipFill>
        <p:spPr>
          <a:xfrm>
            <a:off x="16371660" y="8229073"/>
            <a:ext cx="16583344" cy="3542488"/>
          </a:xfrm>
          <a:prstGeom prst="rect">
            <a:avLst/>
          </a:prstGeom>
        </p:spPr>
      </p:pic>
      <p:sp>
        <p:nvSpPr>
          <p:cNvPr id="16" name="Rectangle 15"/>
          <p:cNvSpPr/>
          <p:nvPr/>
        </p:nvSpPr>
        <p:spPr>
          <a:xfrm>
            <a:off x="228599" y="23012400"/>
            <a:ext cx="16143061" cy="16375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8" name="Diagram 17"/>
          <p:cNvGraphicFramePr/>
          <p:nvPr>
            <p:extLst>
              <p:ext uri="{D42A27DB-BD31-4B8C-83A1-F6EECF244321}">
                <p14:modId xmlns:p14="http://schemas.microsoft.com/office/powerpoint/2010/main" val="1015306433"/>
              </p:ext>
            </p:extLst>
          </p:nvPr>
        </p:nvGraphicFramePr>
        <p:xfrm>
          <a:off x="634496" y="8890183"/>
          <a:ext cx="15396072" cy="1011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634496" y="15441138"/>
            <a:ext cx="6985504" cy="10833718"/>
          </a:xfrm>
          <a:prstGeom prst="rect">
            <a:avLst/>
          </a:prstGeom>
          <a:noFill/>
        </p:spPr>
        <p:txBody>
          <a:bodyPr wrap="square" lIns="91426" tIns="45710" rIns="91426" bIns="45710" rtlCol="0">
            <a:spAutoFit/>
          </a:bodyPr>
          <a:lstStyle/>
          <a:p>
            <a:pPr algn="ctr"/>
            <a:r>
              <a:rPr lang="en-US" sz="4400" dirty="0" smtClean="0">
                <a:latin typeface="Arial"/>
                <a:cs typeface="Arial"/>
              </a:rPr>
              <a:t>Use Cases</a:t>
            </a:r>
            <a:endParaRPr lang="en-US" sz="4400" dirty="0" smtClean="0">
              <a:latin typeface="Arial"/>
              <a:cs typeface="Arial"/>
            </a:endParaRPr>
          </a:p>
          <a:p>
            <a:pPr algn="just"/>
            <a:r>
              <a:rPr lang="en-US" sz="3200" dirty="0" smtClean="0">
                <a:latin typeface="Arial"/>
                <a:cs typeface="Arial"/>
              </a:rPr>
              <a:t>1. Commercial</a:t>
            </a:r>
          </a:p>
          <a:p>
            <a:pPr algn="just"/>
            <a:r>
              <a:rPr lang="en-US" sz="2600" dirty="0" smtClean="0">
                <a:latin typeface="Arial"/>
                <a:cs typeface="Arial"/>
              </a:rPr>
              <a:t>This </a:t>
            </a:r>
            <a:r>
              <a:rPr lang="en-US" sz="2600" dirty="0">
                <a:latin typeface="Arial"/>
                <a:cs typeface="Arial"/>
              </a:rPr>
              <a:t>use-case involves identifying </a:t>
            </a:r>
            <a:r>
              <a:rPr lang="en-US" sz="2600" dirty="0" smtClean="0">
                <a:latin typeface="Arial"/>
                <a:cs typeface="Arial"/>
              </a:rPr>
              <a:t>the location </a:t>
            </a:r>
            <a:r>
              <a:rPr lang="en-US" sz="2600" dirty="0">
                <a:latin typeface="Arial"/>
                <a:cs typeface="Arial"/>
              </a:rPr>
              <a:t>and properties of water wells, to inform drillers </a:t>
            </a:r>
            <a:r>
              <a:rPr lang="en-US" sz="2600" dirty="0" smtClean="0">
                <a:latin typeface="Arial"/>
                <a:cs typeface="Arial"/>
              </a:rPr>
              <a:t>and the </a:t>
            </a:r>
            <a:r>
              <a:rPr lang="en-US" sz="2600" dirty="0">
                <a:latin typeface="Arial"/>
                <a:cs typeface="Arial"/>
              </a:rPr>
              <a:t>public about local environmental conditions.</a:t>
            </a:r>
            <a:endParaRPr lang="en-US" sz="2600" dirty="0" smtClean="0">
              <a:latin typeface="Arial"/>
              <a:cs typeface="Arial"/>
            </a:endParaRPr>
          </a:p>
          <a:p>
            <a:pPr algn="just"/>
            <a:r>
              <a:rPr lang="en-US" sz="3200" dirty="0" smtClean="0">
                <a:latin typeface="Arial"/>
                <a:cs typeface="Arial"/>
              </a:rPr>
              <a:t>2. Policy</a:t>
            </a:r>
          </a:p>
          <a:p>
            <a:pPr algn="just"/>
            <a:r>
              <a:rPr lang="en-US" sz="2600" dirty="0">
                <a:latin typeface="Arial"/>
                <a:cs typeface="Arial"/>
              </a:rPr>
              <a:t>This use case involves the delivery of groundwater quantity information required for </a:t>
            </a:r>
            <a:r>
              <a:rPr lang="en-US" sz="2600" dirty="0" smtClean="0">
                <a:latin typeface="Arial"/>
                <a:cs typeface="Arial"/>
              </a:rPr>
              <a:t>water management </a:t>
            </a:r>
            <a:r>
              <a:rPr lang="en-US" sz="2600" dirty="0">
                <a:latin typeface="Arial"/>
                <a:cs typeface="Arial"/>
              </a:rPr>
              <a:t>reporting purposes</a:t>
            </a:r>
            <a:endParaRPr lang="en-US" sz="2600" dirty="0" smtClean="0">
              <a:latin typeface="Arial"/>
              <a:cs typeface="Arial"/>
            </a:endParaRPr>
          </a:p>
          <a:p>
            <a:pPr algn="just"/>
            <a:r>
              <a:rPr lang="en-US" sz="3200" dirty="0" smtClean="0">
                <a:latin typeface="Arial"/>
                <a:cs typeface="Arial"/>
              </a:rPr>
              <a:t>3. Environmental</a:t>
            </a:r>
          </a:p>
          <a:p>
            <a:pPr algn="just"/>
            <a:r>
              <a:rPr lang="en-US" sz="2600" dirty="0" smtClean="0">
                <a:latin typeface="Arial"/>
                <a:cs typeface="Arial"/>
              </a:rPr>
              <a:t>This use case involves </a:t>
            </a:r>
            <a:r>
              <a:rPr lang="en-US" sz="2600" dirty="0">
                <a:latin typeface="Arial"/>
                <a:cs typeface="Arial"/>
              </a:rPr>
              <a:t>s</a:t>
            </a:r>
            <a:r>
              <a:rPr lang="en-US" sz="2600" dirty="0" smtClean="0">
                <a:latin typeface="Arial"/>
                <a:cs typeface="Arial"/>
              </a:rPr>
              <a:t>erving the appropriate groundwater information to allow environmental managers, water managers and legislators to assess the risks to GDEs.</a:t>
            </a:r>
          </a:p>
          <a:p>
            <a:pPr algn="just"/>
            <a:r>
              <a:rPr lang="en-US" sz="3200" dirty="0" smtClean="0">
                <a:latin typeface="Arial"/>
                <a:cs typeface="Arial"/>
              </a:rPr>
              <a:t>4. Scientific</a:t>
            </a:r>
          </a:p>
          <a:p>
            <a:pPr algn="just"/>
            <a:r>
              <a:rPr lang="en-US" sz="2600" dirty="0" smtClean="0">
                <a:latin typeface="Arial"/>
                <a:cs typeface="Arial"/>
              </a:rPr>
              <a:t>This use case involves the delivery of information required to help determine the flow of groundwater within a particular terrain, likely for input into a computational flow modeling software. </a:t>
            </a:r>
          </a:p>
          <a:p>
            <a:pPr algn="just"/>
            <a:r>
              <a:rPr lang="en-US" sz="3200" dirty="0" smtClean="0">
                <a:latin typeface="Arial"/>
                <a:cs typeface="Arial"/>
              </a:rPr>
              <a:t>5. Technologic</a:t>
            </a:r>
          </a:p>
          <a:p>
            <a:pPr algn="just"/>
            <a:r>
              <a:rPr lang="en-US" sz="2600" dirty="0">
                <a:latin typeface="Arial"/>
                <a:cs typeface="Arial"/>
              </a:rPr>
              <a:t>This use case involves using the schema as a canonical structure into which </a:t>
            </a:r>
            <a:r>
              <a:rPr lang="en-US" sz="2600" dirty="0" smtClean="0">
                <a:latin typeface="Arial"/>
                <a:cs typeface="Arial"/>
              </a:rPr>
              <a:t>heterogeneous ground-water </a:t>
            </a:r>
            <a:r>
              <a:rPr lang="en-US" sz="2600" dirty="0">
                <a:latin typeface="Arial"/>
                <a:cs typeface="Arial"/>
              </a:rPr>
              <a:t>data formats are </a:t>
            </a:r>
            <a:r>
              <a:rPr lang="en-US" sz="2600" dirty="0" smtClean="0">
                <a:latin typeface="Arial"/>
                <a:cs typeface="Arial"/>
              </a:rPr>
              <a:t>transformed.</a:t>
            </a:r>
            <a:endParaRPr lang="en-US" sz="2600" dirty="0" smtClean="0">
              <a:latin typeface="Arial"/>
              <a:cs typeface="Arial"/>
            </a:endParaRPr>
          </a:p>
        </p:txBody>
      </p:sp>
      <p:sp>
        <p:nvSpPr>
          <p:cNvPr id="19" name="TextBox 18"/>
          <p:cNvSpPr txBox="1"/>
          <p:nvPr/>
        </p:nvSpPr>
        <p:spPr>
          <a:xfrm>
            <a:off x="22941816" y="21435663"/>
            <a:ext cx="9514435" cy="3539410"/>
          </a:xfrm>
          <a:prstGeom prst="rect">
            <a:avLst/>
          </a:prstGeom>
          <a:noFill/>
        </p:spPr>
        <p:txBody>
          <a:bodyPr wrap="square" lIns="91426" tIns="45710" rIns="91426" bIns="45710" rtlCol="0">
            <a:spAutoFit/>
          </a:bodyPr>
          <a:lstStyle/>
          <a:p>
            <a:pPr marL="514350" indent="-514350" algn="just">
              <a:buAutoNum type="arabicPeriod"/>
            </a:pPr>
            <a:r>
              <a:rPr lang="en-US" sz="3200" dirty="0" smtClean="0">
                <a:latin typeface="Arial"/>
                <a:cs typeface="Arial"/>
              </a:rPr>
              <a:t>Finalize the GML-XML UML model and XSD schema</a:t>
            </a:r>
          </a:p>
          <a:p>
            <a:pPr marL="514350" indent="-514350" algn="just">
              <a:buAutoNum type="arabicPeriod"/>
            </a:pPr>
            <a:r>
              <a:rPr lang="en-US" sz="3200" dirty="0" smtClean="0">
                <a:latin typeface="Arial"/>
                <a:cs typeface="Arial"/>
              </a:rPr>
              <a:t>Generate GML-XML instance documents </a:t>
            </a:r>
          </a:p>
          <a:p>
            <a:pPr marL="514350" indent="-514350" algn="just">
              <a:buAutoNum type="arabicPeriod"/>
            </a:pPr>
            <a:r>
              <a:rPr lang="en-US" sz="3200" dirty="0" smtClean="0">
                <a:latin typeface="Arial"/>
                <a:cs typeface="Arial"/>
              </a:rPr>
              <a:t>Develop services required to test use cases</a:t>
            </a:r>
          </a:p>
          <a:p>
            <a:pPr marL="514350" indent="-514350" algn="just">
              <a:buAutoNum type="arabicPeriod"/>
            </a:pPr>
            <a:r>
              <a:rPr lang="en-US" sz="3200" dirty="0" smtClean="0">
                <a:latin typeface="Arial"/>
                <a:cs typeface="Arial"/>
              </a:rPr>
              <a:t>Evaluate services against use cases</a:t>
            </a:r>
          </a:p>
          <a:p>
            <a:pPr marL="514350" indent="-514350" algn="just">
              <a:buAutoNum type="arabicPeriod"/>
            </a:pPr>
            <a:r>
              <a:rPr lang="en-US" sz="3200" dirty="0" smtClean="0">
                <a:latin typeface="Arial"/>
                <a:cs typeface="Arial"/>
              </a:rPr>
              <a:t>Development of an engineering report</a:t>
            </a:r>
          </a:p>
          <a:p>
            <a:pPr marL="514350" indent="-514350" algn="just">
              <a:buAutoNum type="arabicPeriod"/>
            </a:pPr>
            <a:r>
              <a:rPr lang="en-US" sz="3200" dirty="0" smtClean="0">
                <a:latin typeface="Arial"/>
                <a:cs typeface="Arial"/>
              </a:rPr>
              <a:t>Submit for review and approval by the OGC</a:t>
            </a:r>
          </a:p>
        </p:txBody>
      </p:sp>
      <p:pic>
        <p:nvPicPr>
          <p:cNvPr id="20" name="Picture 19" descr="OGC_Member_Icon_3D.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84106" y="29576724"/>
            <a:ext cx="1814914" cy="1309732"/>
          </a:xfrm>
          <a:prstGeom prst="rect">
            <a:avLst/>
          </a:prstGeom>
        </p:spPr>
      </p:pic>
      <p:sp>
        <p:nvSpPr>
          <p:cNvPr id="21" name="TextBox 20"/>
          <p:cNvSpPr txBox="1"/>
          <p:nvPr/>
        </p:nvSpPr>
        <p:spPr>
          <a:xfrm>
            <a:off x="16962880" y="30930057"/>
            <a:ext cx="2276989" cy="307777"/>
          </a:xfrm>
          <a:prstGeom prst="rect">
            <a:avLst/>
          </a:prstGeom>
          <a:noFill/>
        </p:spPr>
        <p:txBody>
          <a:bodyPr wrap="square" rtlCol="0">
            <a:spAutoFit/>
          </a:bodyPr>
          <a:lstStyle/>
          <a:p>
            <a:pPr algn="ctr"/>
            <a:r>
              <a:rPr lang="en-US" sz="1400" dirty="0" err="1" smtClean="0"/>
              <a:t>www.opengeospatial.org</a:t>
            </a:r>
            <a:endParaRPr lang="en-US" sz="1400" dirty="0"/>
          </a:p>
        </p:txBody>
      </p:sp>
      <p:sp>
        <p:nvSpPr>
          <p:cNvPr id="22" name="TextBox 21"/>
          <p:cNvSpPr txBox="1"/>
          <p:nvPr/>
        </p:nvSpPr>
        <p:spPr>
          <a:xfrm>
            <a:off x="16962880" y="9509403"/>
            <a:ext cx="15493371" cy="5016757"/>
          </a:xfrm>
          <a:prstGeom prst="rect">
            <a:avLst/>
          </a:prstGeom>
          <a:noFill/>
        </p:spPr>
        <p:txBody>
          <a:bodyPr wrap="square" rtlCol="0">
            <a:spAutoFit/>
          </a:bodyPr>
          <a:lstStyle/>
          <a:p>
            <a:r>
              <a:rPr lang="en-US" sz="3200" dirty="0" smtClean="0"/>
              <a:t>The </a:t>
            </a:r>
            <a:r>
              <a:rPr lang="en-US" sz="3200" dirty="0"/>
              <a:t>GroundWaterML2 Logical and XML schemas are organized into 5 modular </a:t>
            </a:r>
            <a:r>
              <a:rPr lang="en-US" sz="3200" dirty="0" smtClean="0"/>
              <a:t>packages:</a:t>
            </a:r>
          </a:p>
          <a:p>
            <a:r>
              <a:rPr lang="en-US" sz="3200" dirty="0" smtClean="0"/>
              <a:t> </a:t>
            </a:r>
            <a:endParaRPr lang="en-US" sz="3200" dirty="0"/>
          </a:p>
          <a:p>
            <a:pPr marL="514350" lvl="0" indent="-514350">
              <a:buFont typeface="+mj-lt"/>
              <a:buAutoNum type="arabicPeriod"/>
            </a:pPr>
            <a:r>
              <a:rPr lang="en-US" sz="3200" dirty="0"/>
              <a:t>GWML2</a:t>
            </a:r>
            <a:r>
              <a:rPr lang="en-US" sz="3200" dirty="0" smtClean="0"/>
              <a:t>-Main: </a:t>
            </a:r>
            <a:r>
              <a:rPr lang="en-GB" sz="3200" dirty="0"/>
              <a:t>core elements such as aquifers, their pores, and fluid bodies. </a:t>
            </a:r>
            <a:endParaRPr lang="en-US" sz="3200" dirty="0"/>
          </a:p>
          <a:p>
            <a:pPr marL="514350" lvl="0" indent="-514350">
              <a:buFont typeface="+mj-lt"/>
              <a:buAutoNum type="arabicPeriod"/>
            </a:pPr>
            <a:r>
              <a:rPr lang="en-GB" sz="3200" dirty="0"/>
              <a:t>GWML2-Constituent: the biologic, chemical, and material elements of a fluid body.</a:t>
            </a:r>
            <a:endParaRPr lang="en-US" sz="3200" dirty="0"/>
          </a:p>
          <a:p>
            <a:pPr marL="514350" lvl="0" indent="-514350">
              <a:buFont typeface="+mj-lt"/>
              <a:buAutoNum type="arabicPeriod"/>
            </a:pPr>
            <a:r>
              <a:rPr lang="en-GB" sz="3200" dirty="0"/>
              <a:t>GWML2-Flow: groundwater flow within and between containers.</a:t>
            </a:r>
            <a:endParaRPr lang="en-US" sz="3200" dirty="0"/>
          </a:p>
          <a:p>
            <a:pPr marL="514350" lvl="0" indent="-514350">
              <a:buFont typeface="+mj-lt"/>
              <a:buAutoNum type="arabicPeriod"/>
            </a:pPr>
            <a:r>
              <a:rPr lang="en-GB" sz="3200" dirty="0"/>
              <a:t>GWML2-Well: water wells, springs, and monitoring sites.</a:t>
            </a:r>
            <a:endParaRPr lang="en-US" sz="3200" dirty="0"/>
          </a:p>
          <a:p>
            <a:pPr marL="514350" lvl="0" indent="-514350">
              <a:buFont typeface="+mj-lt"/>
              <a:buAutoNum type="arabicPeriod"/>
            </a:pPr>
            <a:r>
              <a:rPr lang="en-GB" sz="3200" dirty="0"/>
              <a:t>GWML2-WellConstruction: the components used to construct a well</a:t>
            </a:r>
            <a:r>
              <a:rPr lang="en-GB" sz="3200" dirty="0" smtClean="0"/>
              <a:t>.</a:t>
            </a:r>
          </a:p>
          <a:p>
            <a:pPr marL="514350" lvl="0" indent="-514350">
              <a:buFont typeface="+mj-lt"/>
              <a:buAutoNum type="arabicPeriod"/>
            </a:pPr>
            <a:endParaRPr lang="en-GB" sz="3200" dirty="0"/>
          </a:p>
          <a:p>
            <a:r>
              <a:rPr lang="en-US" sz="3200" dirty="0" smtClean="0">
                <a:solidFill>
                  <a:srgbClr val="FF0000"/>
                </a:solidFill>
              </a:rPr>
              <a:t>Need UML of overall schema (packages)</a:t>
            </a:r>
          </a:p>
          <a:p>
            <a:pPr lvl="0"/>
            <a:endParaRPr lang="en-US" sz="3200" dirty="0"/>
          </a:p>
        </p:txBody>
      </p:sp>
      <p:sp>
        <p:nvSpPr>
          <p:cNvPr id="23" name="Rectangle 22"/>
          <p:cNvSpPr/>
          <p:nvPr/>
        </p:nvSpPr>
        <p:spPr>
          <a:xfrm>
            <a:off x="8066808" y="15757324"/>
            <a:ext cx="8057835" cy="15788938"/>
          </a:xfrm>
          <a:prstGeom prst="rect">
            <a:avLst/>
          </a:prstGeom>
        </p:spPr>
        <p:txBody>
          <a:bodyPr wrap="square">
            <a:spAutoFit/>
          </a:bodyPr>
          <a:lstStyle/>
          <a:p>
            <a:pPr lvl="0" algn="just"/>
            <a:r>
              <a:rPr lang="en-US" sz="3000" b="1" dirty="0" smtClean="0">
                <a:latin typeface="Arial"/>
                <a:cs typeface="Arial"/>
              </a:rPr>
              <a:t>Conceptual</a:t>
            </a:r>
            <a:r>
              <a:rPr lang="en-US" sz="3000" dirty="0" smtClean="0">
                <a:latin typeface="Arial"/>
                <a:cs typeface="Arial"/>
              </a:rPr>
              <a:t> (UML): a technology-neutral schema denoting the semantics of the domain</a:t>
            </a:r>
          </a:p>
          <a:p>
            <a:pPr lvl="0" algn="just"/>
            <a:endParaRPr lang="en-US" sz="3000" dirty="0">
              <a:latin typeface="Arial"/>
              <a:cs typeface="Arial"/>
            </a:endParaRPr>
          </a:p>
          <a:p>
            <a:pPr lvl="0" algn="just"/>
            <a:endParaRPr lang="en-US" sz="3000" dirty="0" smtClean="0">
              <a:latin typeface="Arial"/>
              <a:cs typeface="Arial"/>
            </a:endParaRPr>
          </a:p>
          <a:p>
            <a:pPr lvl="0" algn="just"/>
            <a:endParaRPr lang="en-US" sz="3000" dirty="0" smtClean="0">
              <a:latin typeface="Arial"/>
              <a:cs typeface="Arial"/>
            </a:endParaRPr>
          </a:p>
          <a:p>
            <a:pPr lvl="0" algn="just"/>
            <a:endParaRPr lang="en-US" sz="3000" dirty="0">
              <a:latin typeface="Arial"/>
              <a:cs typeface="Arial"/>
            </a:endParaRPr>
          </a:p>
          <a:p>
            <a:pPr lvl="0" algn="just"/>
            <a:endParaRPr lang="en-US" sz="3000" dirty="0" smtClean="0">
              <a:latin typeface="Arial"/>
              <a:cs typeface="Arial"/>
            </a:endParaRPr>
          </a:p>
          <a:p>
            <a:pPr lvl="0" algn="just"/>
            <a:endParaRPr lang="en-US" sz="3000" dirty="0">
              <a:latin typeface="Arial"/>
              <a:cs typeface="Arial"/>
            </a:endParaRPr>
          </a:p>
          <a:p>
            <a:pPr lvl="0" algn="just"/>
            <a:endParaRPr lang="en-US" sz="3000" dirty="0" smtClean="0">
              <a:latin typeface="Arial"/>
              <a:cs typeface="Arial"/>
            </a:endParaRPr>
          </a:p>
          <a:p>
            <a:pPr lvl="0" algn="just"/>
            <a:endParaRPr lang="en-US" sz="3000" dirty="0">
              <a:latin typeface="Arial"/>
              <a:cs typeface="Arial"/>
            </a:endParaRPr>
          </a:p>
          <a:p>
            <a:pPr lvl="0" algn="just"/>
            <a:endParaRPr lang="en-US" sz="3000" dirty="0" smtClean="0">
              <a:latin typeface="Arial"/>
              <a:cs typeface="Arial"/>
            </a:endParaRPr>
          </a:p>
          <a:p>
            <a:pPr lvl="0" algn="just"/>
            <a:endParaRPr lang="en-US" sz="3000" dirty="0">
              <a:latin typeface="Arial"/>
              <a:cs typeface="Arial"/>
            </a:endParaRPr>
          </a:p>
          <a:p>
            <a:pPr lvl="0" algn="just"/>
            <a:endParaRPr lang="en-US" sz="3000" dirty="0" smtClean="0">
              <a:latin typeface="Arial"/>
              <a:cs typeface="Arial"/>
            </a:endParaRPr>
          </a:p>
          <a:p>
            <a:pPr lvl="0" algn="just"/>
            <a:endParaRPr lang="en-US" sz="3000" dirty="0" smtClean="0">
              <a:latin typeface="Arial"/>
              <a:cs typeface="Arial"/>
            </a:endParaRPr>
          </a:p>
          <a:p>
            <a:pPr lvl="0" algn="just"/>
            <a:r>
              <a:rPr lang="en-US" sz="3000" b="1" dirty="0" smtClean="0">
                <a:latin typeface="Arial"/>
                <a:cs typeface="Arial"/>
              </a:rPr>
              <a:t>Logical</a:t>
            </a:r>
            <a:r>
              <a:rPr lang="en-US" sz="3000" dirty="0" smtClean="0">
                <a:latin typeface="Arial"/>
                <a:cs typeface="Arial"/>
              </a:rPr>
              <a:t> (UML): a GML-specific schema that incorporates the OGC suite of standards</a:t>
            </a:r>
          </a:p>
          <a:p>
            <a:pPr lvl="0" algn="just"/>
            <a:endParaRPr lang="en-US" sz="3000" dirty="0" smtClean="0">
              <a:latin typeface="Arial"/>
              <a:cs typeface="Arial"/>
            </a:endParaRPr>
          </a:p>
          <a:p>
            <a:pPr lvl="0" algn="just"/>
            <a:endParaRPr lang="en-US" sz="3000" dirty="0">
              <a:latin typeface="Arial"/>
              <a:cs typeface="Arial"/>
            </a:endParaRPr>
          </a:p>
          <a:p>
            <a:pPr lvl="0" algn="just"/>
            <a:endParaRPr lang="en-US" sz="3000" dirty="0" smtClean="0">
              <a:latin typeface="Arial"/>
              <a:cs typeface="Arial"/>
            </a:endParaRPr>
          </a:p>
          <a:p>
            <a:pPr lvl="0" algn="just"/>
            <a:endParaRPr lang="en-US" sz="3000" dirty="0" smtClean="0">
              <a:latin typeface="Arial"/>
              <a:cs typeface="Arial"/>
            </a:endParaRPr>
          </a:p>
          <a:p>
            <a:pPr lvl="0" algn="just"/>
            <a:endParaRPr lang="en-US" sz="3000" b="1" dirty="0" smtClean="0">
              <a:latin typeface="Arial"/>
              <a:cs typeface="Arial"/>
            </a:endParaRPr>
          </a:p>
          <a:p>
            <a:pPr lvl="0" algn="just"/>
            <a:endParaRPr lang="en-US" sz="3000" b="1" dirty="0">
              <a:latin typeface="Arial"/>
              <a:cs typeface="Arial"/>
            </a:endParaRPr>
          </a:p>
          <a:p>
            <a:pPr lvl="0" algn="just"/>
            <a:endParaRPr lang="en-US" sz="3000" b="1" dirty="0" smtClean="0">
              <a:latin typeface="Arial"/>
              <a:cs typeface="Arial"/>
            </a:endParaRPr>
          </a:p>
          <a:p>
            <a:pPr lvl="0" algn="just"/>
            <a:endParaRPr lang="en-US" sz="3000" b="1" dirty="0">
              <a:latin typeface="Arial"/>
              <a:cs typeface="Arial"/>
            </a:endParaRPr>
          </a:p>
          <a:p>
            <a:pPr lvl="0" algn="just"/>
            <a:endParaRPr lang="en-US" sz="3000" b="1" dirty="0" smtClean="0">
              <a:latin typeface="Arial"/>
              <a:cs typeface="Arial"/>
            </a:endParaRPr>
          </a:p>
          <a:p>
            <a:pPr lvl="0" algn="just"/>
            <a:endParaRPr lang="en-US" sz="3000" b="1" dirty="0" smtClean="0">
              <a:latin typeface="Arial"/>
              <a:cs typeface="Arial"/>
            </a:endParaRPr>
          </a:p>
          <a:p>
            <a:pPr lvl="0" algn="just"/>
            <a:endParaRPr lang="en-US" sz="3000" b="1" dirty="0">
              <a:latin typeface="Arial"/>
              <a:cs typeface="Arial"/>
            </a:endParaRPr>
          </a:p>
          <a:p>
            <a:pPr lvl="0" algn="just"/>
            <a:endParaRPr lang="en-US" sz="3000" b="1" dirty="0" smtClean="0">
              <a:latin typeface="Arial"/>
              <a:cs typeface="Arial"/>
            </a:endParaRPr>
          </a:p>
          <a:p>
            <a:pPr lvl="0" algn="just"/>
            <a:endParaRPr lang="en-US" sz="3000" b="1" dirty="0">
              <a:latin typeface="Arial"/>
              <a:cs typeface="Arial"/>
            </a:endParaRPr>
          </a:p>
          <a:p>
            <a:pPr lvl="0" algn="just"/>
            <a:endParaRPr lang="en-US" sz="3000" b="1" dirty="0" smtClean="0">
              <a:latin typeface="Arial"/>
              <a:cs typeface="Arial"/>
            </a:endParaRPr>
          </a:p>
          <a:p>
            <a:pPr lvl="0" algn="just"/>
            <a:endParaRPr lang="en-US" sz="3000" b="1" dirty="0">
              <a:latin typeface="Arial"/>
              <a:cs typeface="Arial"/>
            </a:endParaRPr>
          </a:p>
          <a:p>
            <a:pPr lvl="0" algn="just"/>
            <a:endParaRPr lang="en-US" sz="3000" b="1" dirty="0" smtClean="0">
              <a:latin typeface="Arial"/>
              <a:cs typeface="Arial"/>
            </a:endParaRPr>
          </a:p>
          <a:p>
            <a:pPr lvl="0" algn="just"/>
            <a:r>
              <a:rPr lang="en-US" sz="3000" b="1" dirty="0" smtClean="0">
                <a:latin typeface="Arial"/>
                <a:cs typeface="Arial"/>
              </a:rPr>
              <a:t>XML schema </a:t>
            </a:r>
            <a:r>
              <a:rPr lang="en-US" sz="3000" dirty="0" smtClean="0">
                <a:latin typeface="Arial"/>
                <a:cs typeface="Arial"/>
              </a:rPr>
              <a:t>(XSD): one possible syntactical encoding of the logical schema. </a:t>
            </a:r>
            <a:endParaRPr lang="en-US" sz="3000" dirty="0">
              <a:latin typeface="Arial"/>
              <a:cs typeface="Arial"/>
            </a:endParaRPr>
          </a:p>
        </p:txBody>
      </p:sp>
      <p:sp>
        <p:nvSpPr>
          <p:cNvPr id="24" name="Right Brace 23"/>
          <p:cNvSpPr/>
          <p:nvPr/>
        </p:nvSpPr>
        <p:spPr>
          <a:xfrm rot="16200000">
            <a:off x="11667275" y="11394030"/>
            <a:ext cx="880642" cy="7845944"/>
          </a:xfrm>
          <a:prstGeom prst="rightBrace">
            <a:avLst>
              <a:gd name="adj1" fmla="val 38333"/>
              <a:gd name="adj2" fmla="val 9756"/>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6" name="Picture 25"/>
          <p:cNvPicPr>
            <a:picLocks noChangeAspect="1"/>
          </p:cNvPicPr>
          <p:nvPr/>
        </p:nvPicPr>
        <p:blipFill>
          <a:blip r:embed="rId9"/>
          <a:stretch>
            <a:fillRect/>
          </a:stretch>
        </p:blipFill>
        <p:spPr>
          <a:xfrm>
            <a:off x="8841342" y="16775402"/>
            <a:ext cx="6264409" cy="5503216"/>
          </a:xfrm>
          <a:prstGeom prst="rect">
            <a:avLst/>
          </a:prstGeom>
        </p:spPr>
      </p:pic>
      <p:pic>
        <p:nvPicPr>
          <p:cNvPr id="27" name="Picture 26"/>
          <p:cNvPicPr/>
          <p:nvPr/>
        </p:nvPicPr>
        <p:blipFill>
          <a:blip r:embed="rId10">
            <a:extLst>
              <a:ext uri="{28A0092B-C50C-407E-A947-70E740481C1C}">
                <a14:useLocalDpi xmlns:a14="http://schemas.microsoft.com/office/drawing/2010/main" val="0"/>
              </a:ext>
            </a:extLst>
          </a:blip>
          <a:srcRect/>
          <a:stretch>
            <a:fillRect/>
          </a:stretch>
        </p:blipFill>
        <p:spPr bwMode="auto">
          <a:xfrm>
            <a:off x="9261415" y="23388530"/>
            <a:ext cx="5578692" cy="7061740"/>
          </a:xfrm>
          <a:prstGeom prst="rect">
            <a:avLst/>
          </a:prstGeom>
          <a:noFill/>
          <a:ln>
            <a:noFill/>
          </a:ln>
        </p:spPr>
      </p:pic>
      <p:pic>
        <p:nvPicPr>
          <p:cNvPr id="28" name="Picture 27"/>
          <p:cNvPicPr>
            <a:picLocks noChangeAspect="1"/>
          </p:cNvPicPr>
          <p:nvPr/>
        </p:nvPicPr>
        <p:blipFill>
          <a:blip r:embed="rId11"/>
          <a:stretch>
            <a:fillRect/>
          </a:stretch>
        </p:blipFill>
        <p:spPr>
          <a:xfrm>
            <a:off x="22578262" y="13115621"/>
            <a:ext cx="9877989" cy="6447871"/>
          </a:xfrm>
          <a:prstGeom prst="rect">
            <a:avLst/>
          </a:prstGeom>
        </p:spPr>
      </p:pic>
    </p:spTree>
    <p:extLst>
      <p:ext uri="{BB962C8B-B14F-4D97-AF65-F5344CB8AC3E}">
        <p14:creationId xmlns:p14="http://schemas.microsoft.com/office/powerpoint/2010/main" val="4269210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504</Words>
  <Application>Microsoft Macintosh PowerPoint</Application>
  <PresentationFormat>Custom</PresentationFormat>
  <Paragraphs>66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Lucido</dc:creator>
  <cp:lastModifiedBy>Jessica Lucido</cp:lastModifiedBy>
  <cp:revision>15</cp:revision>
  <dcterms:created xsi:type="dcterms:W3CDTF">2014-11-26T16:13:25Z</dcterms:created>
  <dcterms:modified xsi:type="dcterms:W3CDTF">2014-11-26T18:20:18Z</dcterms:modified>
</cp:coreProperties>
</file>