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4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58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6" r:id="rId16"/>
    <p:sldId id="277" r:id="rId17"/>
    <p:sldId id="278" r:id="rId18"/>
    <p:sldId id="279" r:id="rId19"/>
    <p:sldId id="261" r:id="rId20"/>
  </p:sldIdLst>
  <p:sldSz cx="9144000" cy="6858000" type="screen4x3"/>
  <p:notesSz cx="6904038" cy="9220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CG Times" charset="0"/>
        <a:ea typeface="MS PGothic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CG Times" charset="0"/>
        <a:ea typeface="MS PGothic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CG Times" charset="0"/>
        <a:ea typeface="MS PGothic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CG Times" charset="0"/>
        <a:ea typeface="MS PGothic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CG Times" charset="0"/>
        <a:ea typeface="MS PGothic" charset="-128"/>
        <a:cs typeface="+mn-cs"/>
      </a:defRPr>
    </a:lvl5pPr>
    <a:lvl6pPr marL="2286000" algn="l" defTabSz="914400" rtl="0" eaLnBrk="1" latinLnBrk="0" hangingPunct="1">
      <a:defRPr sz="1000" b="1" kern="1200">
        <a:solidFill>
          <a:schemeClr val="tx1"/>
        </a:solidFill>
        <a:latin typeface="CG Times" charset="0"/>
        <a:ea typeface="MS PGothic" charset="-128"/>
        <a:cs typeface="+mn-cs"/>
      </a:defRPr>
    </a:lvl6pPr>
    <a:lvl7pPr marL="2743200" algn="l" defTabSz="914400" rtl="0" eaLnBrk="1" latinLnBrk="0" hangingPunct="1">
      <a:defRPr sz="1000" b="1" kern="1200">
        <a:solidFill>
          <a:schemeClr val="tx1"/>
        </a:solidFill>
        <a:latin typeface="CG Times" charset="0"/>
        <a:ea typeface="MS PGothic" charset="-128"/>
        <a:cs typeface="+mn-cs"/>
      </a:defRPr>
    </a:lvl7pPr>
    <a:lvl8pPr marL="3200400" algn="l" defTabSz="914400" rtl="0" eaLnBrk="1" latinLnBrk="0" hangingPunct="1">
      <a:defRPr sz="1000" b="1" kern="1200">
        <a:solidFill>
          <a:schemeClr val="tx1"/>
        </a:solidFill>
        <a:latin typeface="CG Times" charset="0"/>
        <a:ea typeface="MS PGothic" charset="-128"/>
        <a:cs typeface="+mn-cs"/>
      </a:defRPr>
    </a:lvl8pPr>
    <a:lvl9pPr marL="3657600" algn="l" defTabSz="914400" rtl="0" eaLnBrk="1" latinLnBrk="0" hangingPunct="1">
      <a:defRPr sz="1000" b="1" kern="1200">
        <a:solidFill>
          <a:schemeClr val="tx1"/>
        </a:solidFill>
        <a:latin typeface="CG Times" charset="0"/>
        <a:ea typeface="MS PGothic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1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808"/>
    <a:srgbClr val="660033"/>
    <a:srgbClr val="FF0000"/>
    <a:srgbClr val="006600"/>
    <a:srgbClr val="000066"/>
    <a:srgbClr val="FFFF99"/>
    <a:srgbClr val="969696"/>
    <a:srgbClr val="CCFFFF"/>
    <a:srgbClr val="5C090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3"/>
    <p:restoredTop sz="94684" autoAdjust="0"/>
  </p:normalViewPr>
  <p:slideViewPr>
    <p:cSldViewPr>
      <p:cViewPr>
        <p:scale>
          <a:sx n="70" d="100"/>
          <a:sy n="70" d="100"/>
        </p:scale>
        <p:origin x="-1296" y="-120"/>
      </p:cViewPr>
      <p:guideLst>
        <p:guide orient="horz" pos="211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924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t" anchorCtr="0" compatLnSpc="1">
            <a:prstTxWarp prst="textNoShape">
              <a:avLst/>
            </a:prstTxWarp>
          </a:bodyPr>
          <a:lstStyle>
            <a:lvl1pPr defTabSz="920750" eaLnBrk="0" hangingPunct="0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4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11600" y="0"/>
            <a:ext cx="29924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t" anchorCtr="0" compatLnSpc="1">
            <a:prstTxWarp prst="textNoShape">
              <a:avLst/>
            </a:prstTxWarp>
          </a:bodyPr>
          <a:lstStyle>
            <a:lvl1pPr algn="r" defTabSz="920750" eaLnBrk="0" hangingPunct="0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4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9825"/>
            <a:ext cx="29924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b" anchorCtr="0" compatLnSpc="1">
            <a:prstTxWarp prst="textNoShape">
              <a:avLst/>
            </a:prstTxWarp>
          </a:bodyPr>
          <a:lstStyle>
            <a:lvl1pPr defTabSz="920750" eaLnBrk="0" hangingPunct="0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4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11600" y="8759825"/>
            <a:ext cx="29924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b" anchorCtr="0" compatLnSpc="1">
            <a:prstTxWarp prst="textNoShape">
              <a:avLst/>
            </a:prstTxWarp>
          </a:bodyPr>
          <a:lstStyle>
            <a:lvl1pPr algn="r" defTabSz="920750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3D35F818-8F95-4D4B-8511-C68E4BFDA967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43349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924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t" anchorCtr="0" compatLnSpc="1">
            <a:prstTxWarp prst="textNoShape">
              <a:avLst/>
            </a:prstTxWarp>
          </a:bodyPr>
          <a:lstStyle>
            <a:lvl1pPr defTabSz="920750" eaLnBrk="0" hangingPunct="0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11600" y="0"/>
            <a:ext cx="29924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t" anchorCtr="0" compatLnSpc="1">
            <a:prstTxWarp prst="textNoShape">
              <a:avLst/>
            </a:prstTxWarp>
          </a:bodyPr>
          <a:lstStyle>
            <a:lvl1pPr algn="r" defTabSz="920750" eaLnBrk="0" hangingPunct="0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7763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0750" y="4379913"/>
            <a:ext cx="5062538" cy="414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0"/>
            <a:r>
              <a:rPr lang="en-US" noProof="0" smtClean="0"/>
              <a:t>Second level</a:t>
            </a:r>
          </a:p>
          <a:p>
            <a:pPr lvl="0"/>
            <a:r>
              <a:rPr lang="en-US" noProof="0" smtClean="0"/>
              <a:t>Third level</a:t>
            </a:r>
          </a:p>
          <a:p>
            <a:pPr lvl="0"/>
            <a:r>
              <a:rPr lang="en-US" noProof="0" smtClean="0"/>
              <a:t>Fourth level</a:t>
            </a:r>
          </a:p>
          <a:p>
            <a:pPr lvl="0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9825"/>
            <a:ext cx="29924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b" anchorCtr="0" compatLnSpc="1">
            <a:prstTxWarp prst="textNoShape">
              <a:avLst/>
            </a:prstTxWarp>
          </a:bodyPr>
          <a:lstStyle>
            <a:lvl1pPr defTabSz="920750" eaLnBrk="0" hangingPunct="0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11600" y="8759825"/>
            <a:ext cx="29924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b" anchorCtr="0" compatLnSpc="1">
            <a:prstTxWarp prst="textNoShape">
              <a:avLst/>
            </a:prstTxWarp>
          </a:bodyPr>
          <a:lstStyle>
            <a:lvl1pPr algn="r" defTabSz="920750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ED3BBFB6-EA16-814E-8BA7-170BD9422392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02113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MS PGothic" charset="0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MS PGothic" charset="0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MS PGothic" charset="0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MS PGothic" charset="0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ana.org/assignments/media-types/application/gml+xml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Times New Roman" charset="0"/>
                <a:ea typeface="MS PGothic" pitchFamily="34" charset="-128"/>
                <a:cs typeface="MS PGothic" charset="0"/>
              </a:rPr>
              <a:t>Because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Times New Roman" charset="0"/>
                <a:ea typeface="MS PGothic" pitchFamily="34" charset="-128"/>
                <a:cs typeface="MS PGothic" charset="0"/>
              </a:rPr>
              <a:t>- structure: we need a common conceptual vision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Times New Roman" charset="0"/>
                <a:ea typeface="MS PGothic" pitchFamily="34" charset="-128"/>
                <a:cs typeface="MS PGothic" charset="0"/>
              </a:rPr>
              <a:t>- encode: we need to agree on a shared encoding of that vision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Times New Roman" charset="0"/>
                <a:ea typeface="MS PGothic" pitchFamily="34" charset="-128"/>
                <a:cs typeface="MS PGothic" charset="0"/>
              </a:rPr>
              <a:t>- dereference: even if we are efficient on the previous 2 ones a lot will happen when dereferencing those links. What if content negotiation fails because clients asks for something the server does not understand or ask it in a way the server does not understand (for example passing a 'profile' parameter as suggested by </a:t>
            </a:r>
            <a:r>
              <a:rPr lang="en-US" sz="1200" u="sng" kern="1200" dirty="0" smtClean="0">
                <a:solidFill>
                  <a:schemeClr val="tx1"/>
                </a:solidFill>
                <a:latin typeface="Times New Roman" charset="0"/>
                <a:ea typeface="MS PGothic" pitchFamily="34" charset="-128"/>
                <a:cs typeface="MS PGothic" charset="0"/>
                <a:hlinkClick r:id="rId3"/>
              </a:rPr>
              <a:t>http://www.iana.org/assignments/media-types/application/gml+xml 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3BBFB6-EA16-814E-8BA7-170BD9422392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525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tiff"/><Relationship Id="rId4" Type="http://schemas.openxmlformats.org/officeDocument/2006/relationships/image" Target="../media/image4.tif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8739188" y="214313"/>
            <a:ext cx="74612" cy="214312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rIns="0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9pPr>
          </a:lstStyle>
          <a:p>
            <a:pPr>
              <a:defRPr/>
            </a:pPr>
            <a:r>
              <a:rPr lang="en-US" altLang="en-US" sz="800" smtClean="0">
                <a:solidFill>
                  <a:srgbClr val="FFFFFF"/>
                </a:solidFill>
                <a:latin typeface="Arial" charset="0"/>
              </a:rPr>
              <a:t>®</a:t>
            </a:r>
          </a:p>
        </p:txBody>
      </p:sp>
      <p:pic>
        <p:nvPicPr>
          <p:cNvPr id="5" name="Picture 10" descr="OGC header 2010122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Picture 7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6096000"/>
            <a:ext cx="13811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38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3276600"/>
            <a:ext cx="7772400" cy="1143000"/>
          </a:xfrm>
        </p:spPr>
        <p:txBody>
          <a:bodyPr/>
          <a:lstStyle>
            <a:lvl1pPr>
              <a:defRPr sz="3200">
                <a:latin typeface="Arial Blac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638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4572000"/>
            <a:ext cx="6400800" cy="1371600"/>
          </a:xfrm>
        </p:spPr>
        <p:txBody>
          <a:bodyPr/>
          <a:lstStyle>
            <a:lvl1pPr marL="0" indent="0" algn="ctr">
              <a:buFontTx/>
              <a:buNone/>
              <a:defRPr sz="1800">
                <a:solidFill>
                  <a:srgbClr val="092E5C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3009900" y="6400800"/>
            <a:ext cx="3276600" cy="3048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r>
              <a:rPr lang="en-US" altLang="en-US" dirty="0"/>
              <a:t>Copyright © </a:t>
            </a:r>
            <a:r>
              <a:rPr lang="en-US" altLang="en-US" dirty="0" smtClean="0"/>
              <a:t>2017 </a:t>
            </a:r>
            <a:r>
              <a:rPr lang="en-US" altLang="en-US" dirty="0"/>
              <a:t>Open Geospatial Consortium</a:t>
            </a:r>
          </a:p>
        </p:txBody>
      </p:sp>
      <p:sp>
        <p:nvSpPr>
          <p:cNvPr id="8" name="Text Box 5"/>
          <p:cNvSpPr txBox="1">
            <a:spLocks noChangeArrowheads="1"/>
          </p:cNvSpPr>
          <p:nvPr userDrawn="1"/>
        </p:nvSpPr>
        <p:spPr bwMode="auto">
          <a:xfrm>
            <a:off x="4068763" y="1139825"/>
            <a:ext cx="854075" cy="24606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rIns="0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9pPr>
          </a:lstStyle>
          <a:p>
            <a:pPr algn="ctr">
              <a:defRPr/>
            </a:pPr>
            <a:r>
              <a:rPr lang="en-US" dirty="0" smtClean="0">
                <a:latin typeface="Arial" charset="0"/>
              </a:rPr>
              <a:t>Sponsored by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762125" y="1426824"/>
            <a:ext cx="3810000" cy="1828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957584" y="1627526"/>
            <a:ext cx="2540000" cy="128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936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Copyright © </a:t>
            </a:r>
            <a:r>
              <a:rPr lang="en-US" altLang="en-US" dirty="0" smtClean="0"/>
              <a:t>2017 </a:t>
            </a:r>
            <a:r>
              <a:rPr lang="en-US" altLang="en-US" dirty="0"/>
              <a:t>Open Geospatial Consortium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5F5C08-9863-464B-8ADE-A89BC4109059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4566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5288" y="136525"/>
            <a:ext cx="2170112" cy="60340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1775" y="136525"/>
            <a:ext cx="6361113" cy="60340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Copyright © </a:t>
            </a:r>
            <a:r>
              <a:rPr lang="en-US" altLang="en-US" dirty="0" smtClean="0"/>
              <a:t>2017 </a:t>
            </a:r>
            <a:r>
              <a:rPr lang="en-US" altLang="en-US" dirty="0"/>
              <a:t>Open Geospatial Consortium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3E5D2-22FF-DE40-BB45-5904AFD691AA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7656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Copyright © </a:t>
            </a:r>
            <a:r>
              <a:rPr lang="en-US" altLang="en-US" dirty="0" smtClean="0"/>
              <a:t>2017 </a:t>
            </a:r>
            <a:r>
              <a:rPr lang="en-US" altLang="en-US" dirty="0"/>
              <a:t>Open Geospatial Consortium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9BF124-AF04-5448-81DF-7A81BF3CA465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5088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Copyright © </a:t>
            </a:r>
            <a:r>
              <a:rPr lang="en-US" altLang="en-US" dirty="0" smtClean="0"/>
              <a:t>2017 </a:t>
            </a:r>
            <a:r>
              <a:rPr lang="en-US" altLang="en-US" dirty="0"/>
              <a:t>Open Geospatial Consortium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096FCB-D23A-A24C-9D82-3F41F4AC5DA0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372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6075" y="1279525"/>
            <a:ext cx="4152900" cy="4891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5" y="1279525"/>
            <a:ext cx="4152900" cy="4891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Copyright © </a:t>
            </a:r>
            <a:r>
              <a:rPr lang="en-US" altLang="en-US" dirty="0" smtClean="0"/>
              <a:t>2017 </a:t>
            </a:r>
            <a:r>
              <a:rPr lang="en-US" altLang="en-US" dirty="0"/>
              <a:t>Open Geospatial Consortium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66CF4-B06C-C644-947A-3193A300C1B1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6163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Copyright © </a:t>
            </a:r>
            <a:r>
              <a:rPr lang="en-US" altLang="en-US" dirty="0" smtClean="0"/>
              <a:t>2017 </a:t>
            </a:r>
            <a:r>
              <a:rPr lang="en-US" altLang="en-US" dirty="0"/>
              <a:t>Open Geospatial Consortium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46F97B-9CFF-B245-85B9-914B1C89C386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215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Copyright © </a:t>
            </a:r>
            <a:r>
              <a:rPr lang="en-US" altLang="en-US" dirty="0" smtClean="0"/>
              <a:t>2017 </a:t>
            </a:r>
            <a:r>
              <a:rPr lang="en-US" altLang="en-US" dirty="0"/>
              <a:t>Open Geospatial Consortium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045999-4989-CE46-9052-5F6CD8C2D654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904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Copyright © </a:t>
            </a:r>
            <a:r>
              <a:rPr lang="en-US" altLang="en-US" dirty="0" smtClean="0"/>
              <a:t>2017 </a:t>
            </a:r>
            <a:r>
              <a:rPr lang="en-US" altLang="en-US" dirty="0"/>
              <a:t>Open Geospatial Consortium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4E257F-3AC2-0942-956E-433F540C01CE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4679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Copyright © </a:t>
            </a:r>
            <a:r>
              <a:rPr lang="en-US" altLang="en-US" dirty="0" smtClean="0"/>
              <a:t>2017 </a:t>
            </a:r>
            <a:r>
              <a:rPr lang="en-US" altLang="en-US" dirty="0"/>
              <a:t>Open Geospatial Consortium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5DC85-1E39-6F45-8D26-88CB57EE5C7C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7511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Copyright © </a:t>
            </a:r>
            <a:r>
              <a:rPr lang="en-US" altLang="en-US" dirty="0" smtClean="0"/>
              <a:t>2017 </a:t>
            </a:r>
            <a:r>
              <a:rPr lang="en-US" altLang="en-US" dirty="0"/>
              <a:t>Open Geospatial Consortium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0941DA-054F-A74C-AF1A-5876988B7CF6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5985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5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125" y="776288"/>
            <a:ext cx="8455025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28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1775" y="136525"/>
            <a:ext cx="86836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6075" y="1279525"/>
            <a:ext cx="8458200" cy="489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6285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3388" y="65532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900" b="0">
                <a:solidFill>
                  <a:srgbClr val="092E5C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 dirty="0"/>
              <a:t>Copyright © </a:t>
            </a:r>
            <a:r>
              <a:rPr lang="en-US" altLang="en-US" dirty="0" smtClean="0"/>
              <a:t>2017 </a:t>
            </a:r>
            <a:r>
              <a:rPr lang="en-US" altLang="en-US" dirty="0"/>
              <a:t>Open Geospatial Consortium</a:t>
            </a:r>
          </a:p>
        </p:txBody>
      </p:sp>
      <p:sp>
        <p:nvSpPr>
          <p:cNvPr id="4628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96100" y="65532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900" b="0">
                <a:solidFill>
                  <a:srgbClr val="092E5C"/>
                </a:solidFill>
                <a:latin typeface="Arial" charset="0"/>
              </a:defRPr>
            </a:lvl1pPr>
          </a:lstStyle>
          <a:p>
            <a:pPr>
              <a:defRPr/>
            </a:pPr>
            <a:fld id="{27D0F9EB-4EAC-1044-9312-C01285DE51F3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  <p:sp>
        <p:nvSpPr>
          <p:cNvPr id="1031" name="Text Box 16"/>
          <p:cNvSpPr txBox="1">
            <a:spLocks noChangeArrowheads="1"/>
          </p:cNvSpPr>
          <p:nvPr/>
        </p:nvSpPr>
        <p:spPr bwMode="auto">
          <a:xfrm>
            <a:off x="333375" y="6219825"/>
            <a:ext cx="1157288" cy="6096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r>
              <a:rPr lang="en-US" sz="4000" smtClean="0">
                <a:solidFill>
                  <a:schemeClr val="tx2"/>
                </a:solidFill>
                <a:latin typeface="Times New Roman" charset="0"/>
              </a:rPr>
              <a:t>OGC</a:t>
            </a:r>
          </a:p>
        </p:txBody>
      </p:sp>
      <p:sp>
        <p:nvSpPr>
          <p:cNvPr id="1032" name="Text Box 20"/>
          <p:cNvSpPr txBox="1">
            <a:spLocks noChangeArrowheads="1"/>
          </p:cNvSpPr>
          <p:nvPr/>
        </p:nvSpPr>
        <p:spPr bwMode="auto">
          <a:xfrm>
            <a:off x="1498600" y="6270625"/>
            <a:ext cx="93663" cy="2444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rIns="0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9pPr>
          </a:lstStyle>
          <a:p>
            <a:pPr>
              <a:defRPr/>
            </a:pPr>
            <a:r>
              <a:rPr lang="en-US" altLang="en-US" smtClean="0">
                <a:solidFill>
                  <a:schemeClr val="tx2"/>
                </a:solidFill>
                <a:latin typeface="Arial" charset="0"/>
              </a:rPr>
              <a:t>®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2" r:id="rId1"/>
    <p:sldLayoutId id="2147483992" r:id="rId2"/>
    <p:sldLayoutId id="2147483993" r:id="rId3"/>
    <p:sldLayoutId id="2147483994" r:id="rId4"/>
    <p:sldLayoutId id="2147483995" r:id="rId5"/>
    <p:sldLayoutId id="2147483996" r:id="rId6"/>
    <p:sldLayoutId id="2147483997" r:id="rId7"/>
    <p:sldLayoutId id="2147483998" r:id="rId8"/>
    <p:sldLayoutId id="2147483999" r:id="rId9"/>
    <p:sldLayoutId id="2147484000" r:id="rId10"/>
    <p:sldLayoutId id="2147484001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MS PGothic" pitchFamily="34" charset="-128"/>
          <a:cs typeface="MS PGothic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MS PGothic" pitchFamily="34" charset="-128"/>
          <a:cs typeface="MS PGothic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MS PGothic" pitchFamily="34" charset="-128"/>
          <a:cs typeface="MS PGothic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MS PGothic" pitchFamily="34" charset="-128"/>
          <a:cs typeface="MS PGothic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233363" indent="-233363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•"/>
        <a:defRPr sz="24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1pPr>
      <a:lvl2pPr marL="569913" indent="-222250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–"/>
        <a:defRPr sz="20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2pPr>
      <a:lvl3pPr marL="912813" indent="-228600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•"/>
        <a:defRPr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3pPr>
      <a:lvl4pPr marL="1255713" indent="-228600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–"/>
        <a:defRPr sz="16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4pPr>
      <a:lvl5pPr marL="1598613" indent="-228600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»"/>
        <a:defRPr sz="16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5pPr>
      <a:lvl6pPr marL="2055813" indent="-228600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»"/>
        <a:defRPr sz="1600">
          <a:solidFill>
            <a:schemeClr val="tx2"/>
          </a:solidFill>
          <a:latin typeface="+mn-lt"/>
        </a:defRPr>
      </a:lvl6pPr>
      <a:lvl7pPr marL="2513013" indent="-228600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»"/>
        <a:defRPr sz="1600">
          <a:solidFill>
            <a:schemeClr val="tx2"/>
          </a:solidFill>
          <a:latin typeface="+mn-lt"/>
        </a:defRPr>
      </a:lvl7pPr>
      <a:lvl8pPr marL="2970213" indent="-228600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»"/>
        <a:defRPr sz="1600">
          <a:solidFill>
            <a:schemeClr val="tx2"/>
          </a:solidFill>
          <a:latin typeface="+mn-lt"/>
        </a:defRPr>
      </a:lvl8pPr>
      <a:lvl9pPr marL="3427413" indent="-228600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»"/>
        <a:defRPr sz="16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BRGM/gml_application_schema_toolbox" TargetMode="External"/><Relationship Id="rId2" Type="http://schemas.openxmlformats.org/officeDocument/2006/relationships/hyperlink" Target="https://plugins.qgis.org/plugins/gml_application_schema_toolbox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file.titellus.net/vbox/" TargetMode="External"/><Relationship Id="rId4" Type="http://schemas.openxmlformats.org/officeDocument/2006/relationships/hyperlink" Target="https://www.youtube.com/watch?v=EeAyyUOykVE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lugins.qgis.org/plugins/gml_application_schema_toolbox/" TargetMode="External"/><Relationship Id="rId2" Type="http://schemas.openxmlformats.org/officeDocument/2006/relationships/hyperlink" Target="http://external.opengis.org/twiki_public/pub/HydrologyDWG/WorkshopKoblenz2016/20160616_QGIS_GDAL_OGR__complex_feature_Grellet.pptx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gdal.org/drv_gmlas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429000"/>
            <a:ext cx="8686800" cy="1143000"/>
          </a:xfrm>
        </p:spPr>
        <p:txBody>
          <a:bodyPr/>
          <a:lstStyle/>
          <a:p>
            <a:r>
              <a:rPr lang="en-US" dirty="0"/>
              <a:t>QGIS / GDAL GML application schema support update : use case on French groundwater monitoring system 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dirty="0" smtClean="0">
                <a:ea typeface="MS PGothic" charset="-128"/>
              </a:rPr>
              <a:t>102nd </a:t>
            </a:r>
            <a:r>
              <a:rPr lang="en-US" altLang="en-US" dirty="0">
                <a:ea typeface="MS PGothic" charset="-128"/>
              </a:rPr>
              <a:t>OGC Technical Committee</a:t>
            </a:r>
          </a:p>
          <a:p>
            <a:r>
              <a:rPr lang="en-US" altLang="en-US" dirty="0" smtClean="0">
                <a:ea typeface="MS PGothic" charset="-128"/>
              </a:rPr>
              <a:t>Delft, The Netherlands</a:t>
            </a:r>
            <a:endParaRPr lang="en-US" altLang="en-US" dirty="0">
              <a:ea typeface="MS PGothic" charset="-128"/>
            </a:endParaRPr>
          </a:p>
          <a:p>
            <a:r>
              <a:rPr lang="en-US" altLang="en-US" dirty="0" err="1"/>
              <a:t>S.Grellet</a:t>
            </a:r>
            <a:r>
              <a:rPr lang="en-US" altLang="en-US" dirty="0"/>
              <a:t> – </a:t>
            </a:r>
            <a:r>
              <a:rPr lang="en-US" altLang="en-US" dirty="0" err="1" smtClean="0"/>
              <a:t>M.Beaufils</a:t>
            </a:r>
            <a:endParaRPr lang="en-US" altLang="en-US" dirty="0" smtClean="0"/>
          </a:p>
          <a:p>
            <a:r>
              <a:rPr lang="en-US" altLang="en-US" dirty="0"/>
              <a:t> </a:t>
            </a:r>
            <a:r>
              <a:rPr lang="en-US" altLang="en-US" dirty="0" smtClean="0"/>
              <a:t>BRGM</a:t>
            </a:r>
            <a:endParaRPr lang="en-US" altLang="en-US" dirty="0"/>
          </a:p>
          <a:p>
            <a:r>
              <a:rPr lang="en-US" altLang="en-US" dirty="0" smtClean="0">
                <a:ea typeface="MS PGothic" charset="-128"/>
              </a:rPr>
              <a:t>20 </a:t>
            </a:r>
            <a:r>
              <a:rPr lang="en-US" altLang="en-US" dirty="0" smtClean="0">
                <a:ea typeface="MS PGothic" charset="-128"/>
              </a:rPr>
              <a:t>March 2017</a:t>
            </a:r>
            <a:endParaRPr lang="en-US" altLang="en-US" dirty="0">
              <a:ea typeface="MS PGothic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Copyright © 2017 Open Geospatial Consortium</a:t>
            </a:r>
            <a:endParaRPr lang="en-US" altLang="en-US" dirty="0"/>
          </a:p>
        </p:txBody>
      </p:sp>
      <p:pic>
        <p:nvPicPr>
          <p:cNvPr id="5" name="Picture 7" descr="D:\Dce Alain\logo janvier 2003\logos 2003 validés alain\version fevrier 2003\pcx\BRGM\BRGM couleur.pc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067" y="6180785"/>
            <a:ext cx="1472602" cy="677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692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GML application </a:t>
            </a:r>
            <a:r>
              <a:rPr lang="fr-FR" dirty="0" err="1"/>
              <a:t>schema</a:t>
            </a:r>
            <a:r>
              <a:rPr lang="fr-FR" dirty="0"/>
              <a:t> </a:t>
            </a:r>
            <a:r>
              <a:rPr lang="fr-FR" dirty="0" err="1"/>
              <a:t>toolbox</a:t>
            </a:r>
            <a:r>
              <a:rPr lang="fr-FR" dirty="0"/>
              <a:t> </a:t>
            </a:r>
            <a:r>
              <a:rPr lang="fr-FR" dirty="0" smtClean="0"/>
              <a:t>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74" y="1279525"/>
            <a:ext cx="8797925" cy="4891088"/>
          </a:xfrm>
        </p:spPr>
        <p:txBody>
          <a:bodyPr/>
          <a:lstStyle/>
          <a:p>
            <a:r>
              <a:rPr lang="en-US" dirty="0" smtClean="0"/>
              <a:t>Retrieves </a:t>
            </a:r>
            <a:r>
              <a:rPr lang="en-US" dirty="0"/>
              <a:t>objects of interest described according to a standard 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= semantic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and geographical representation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interacts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with the content (XML and Database). Database -&gt; plug other tools</a:t>
            </a:r>
          </a:p>
          <a:p>
            <a:r>
              <a:rPr lang="en-US" dirty="0" smtClean="0"/>
              <a:t>Resolves </a:t>
            </a:r>
            <a:r>
              <a:rPr lang="en-US" dirty="0" err="1"/>
              <a:t>XLinks</a:t>
            </a:r>
            <a:r>
              <a:rPr lang="en-US" dirty="0"/>
              <a:t> to add more content 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vocabulary registry definitions 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multilinguism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is handled)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linked domain features / observation</a:t>
            </a:r>
          </a:p>
          <a:p>
            <a:r>
              <a:rPr lang="fr-FR" dirty="0" smtClean="0">
                <a:latin typeface="+mj-lt"/>
                <a:cs typeface="Calibri" panose="020F0502020204030204" pitchFamily="34" charset="0"/>
              </a:rPr>
              <a:t>Uses </a:t>
            </a:r>
            <a:r>
              <a:rPr lang="fr-FR" dirty="0">
                <a:latin typeface="+mj-lt"/>
                <a:cs typeface="Calibri" panose="020F0502020204030204" pitchFamily="34" charset="0"/>
              </a:rPr>
              <a:t>custom widgets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working: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Waterml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2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timeseries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Inspire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PointTimeSeries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on-going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dev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: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GW_GeologyLogCoverage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EU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AirqualityDirective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timeseries</a:t>
            </a: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dirty="0" err="1" smtClean="0">
                <a:cs typeface="Calibri" panose="020F0502020204030204" pitchFamily="34" charset="0"/>
              </a:rPr>
              <a:t>Writes</a:t>
            </a:r>
            <a:r>
              <a:rPr lang="fr-FR" dirty="0" smtClean="0">
                <a:cs typeface="Calibri" panose="020F0502020204030204" pitchFamily="34" charset="0"/>
              </a:rPr>
              <a:t> </a:t>
            </a:r>
            <a:r>
              <a:rPr lang="fr-FR" dirty="0">
                <a:cs typeface="Calibri" panose="020F0502020204030204" pitchFamily="34" charset="0"/>
              </a:rPr>
              <a:t>content (file not WFS-T)</a:t>
            </a:r>
          </a:p>
          <a:p>
            <a:r>
              <a:rPr lang="fr-FR" dirty="0" err="1">
                <a:cs typeface="Calibri" panose="020F0502020204030204" pitchFamily="34" charset="0"/>
              </a:rPr>
              <a:t>Standalone</a:t>
            </a:r>
            <a:r>
              <a:rPr lang="fr-FR" dirty="0">
                <a:cs typeface="Calibri" panose="020F0502020204030204" pitchFamily="34" charset="0"/>
              </a:rPr>
              <a:t> OGR/GDAL driver -&gt; </a:t>
            </a:r>
            <a:r>
              <a:rPr lang="fr-FR" dirty="0" err="1">
                <a:cs typeface="Calibri" panose="020F0502020204030204" pitchFamily="34" charset="0"/>
              </a:rPr>
              <a:t>reuse</a:t>
            </a:r>
            <a:endParaRPr lang="fr-FR" dirty="0">
              <a:cs typeface="Calibri" panose="020F0502020204030204" pitchFamily="34" charset="0"/>
            </a:endParaRPr>
          </a:p>
          <a:p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Copyright © 2017 Open Geospatial Consortium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258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GML application </a:t>
            </a:r>
            <a:r>
              <a:rPr lang="fr-FR" dirty="0" err="1"/>
              <a:t>schema</a:t>
            </a:r>
            <a:r>
              <a:rPr lang="fr-FR" dirty="0"/>
              <a:t> </a:t>
            </a:r>
            <a:r>
              <a:rPr lang="fr-FR" dirty="0" err="1"/>
              <a:t>toolbox</a:t>
            </a:r>
            <a:r>
              <a:rPr lang="fr-FR" dirty="0"/>
              <a:t> </a:t>
            </a:r>
            <a:r>
              <a:rPr lang="fr-FR" dirty="0" smtClean="0"/>
              <a:t>use </a:t>
            </a:r>
            <a:r>
              <a:rPr lang="fr-FR" dirty="0"/>
              <a:t>– QGIS </a:t>
            </a:r>
            <a:r>
              <a:rPr lang="fr-FR" dirty="0" smtClean="0"/>
              <a:t>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Copyright © 2017 Open Geospatial Consortium</a:t>
            </a:r>
            <a:endParaRPr lang="en-US" altLang="en-US" dirty="0"/>
          </a:p>
        </p:txBody>
      </p:sp>
      <p:pic>
        <p:nvPicPr>
          <p:cNvPr id="6" name="Picture 2" descr="D:\Documents\grellets\Travail\OGC\HydroDWG\Meetings\20170324_Delft_TC\Src\read-db-gmla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024" y="900974"/>
            <a:ext cx="3384376" cy="595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905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GML application </a:t>
            </a:r>
            <a:r>
              <a:rPr lang="fr-FR" dirty="0" err="1"/>
              <a:t>schema</a:t>
            </a:r>
            <a:r>
              <a:rPr lang="fr-FR" dirty="0"/>
              <a:t> </a:t>
            </a:r>
            <a:r>
              <a:rPr lang="fr-FR" dirty="0" err="1"/>
              <a:t>toolbox</a:t>
            </a:r>
            <a:r>
              <a:rPr lang="fr-FR" dirty="0"/>
              <a:t> </a:t>
            </a:r>
            <a:r>
              <a:rPr lang="fr-FR" dirty="0" smtClean="0"/>
              <a:t>use </a:t>
            </a:r>
            <a:r>
              <a:rPr lang="fr-FR" dirty="0"/>
              <a:t>– </a:t>
            </a:r>
            <a:r>
              <a:rPr lang="fr-FR" dirty="0" smtClean="0"/>
              <a:t>XML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Copyright © 2017 Open Geospatial Consortium</a:t>
            </a:r>
            <a:endParaRPr lang="en-US" altLang="en-US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2" t="7296"/>
          <a:stretch/>
        </p:blipFill>
        <p:spPr bwMode="auto">
          <a:xfrm>
            <a:off x="-998806" y="1955408"/>
            <a:ext cx="7997474" cy="26490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e 6"/>
          <p:cNvGrpSpPr/>
          <p:nvPr/>
        </p:nvGrpSpPr>
        <p:grpSpPr>
          <a:xfrm>
            <a:off x="2689820" y="1628800"/>
            <a:ext cx="528292" cy="4896544"/>
            <a:chOff x="3131840" y="1412776"/>
            <a:chExt cx="528292" cy="4896544"/>
          </a:xfrm>
        </p:grpSpPr>
        <p:cxnSp>
          <p:nvCxnSpPr>
            <p:cNvPr id="8" name="Connecteur droit 7"/>
            <p:cNvCxnSpPr/>
            <p:nvPr/>
          </p:nvCxnSpPr>
          <p:spPr bwMode="auto">
            <a:xfrm flipH="1">
              <a:off x="3203848" y="1412776"/>
              <a:ext cx="456284" cy="136815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Connecteur droit 8"/>
            <p:cNvCxnSpPr/>
            <p:nvPr/>
          </p:nvCxnSpPr>
          <p:spPr bwMode="auto">
            <a:xfrm flipH="1" flipV="1">
              <a:off x="3203848" y="2933328"/>
              <a:ext cx="456284" cy="337599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" name="Ellipse 9"/>
            <p:cNvSpPr/>
            <p:nvPr/>
          </p:nvSpPr>
          <p:spPr bwMode="auto">
            <a:xfrm>
              <a:off x="3131840" y="2708920"/>
              <a:ext cx="502396" cy="296416"/>
            </a:xfrm>
            <a:prstGeom prst="ellipse">
              <a:avLst/>
            </a:prstGeom>
            <a:noFill/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11" name="Picture 2" descr="D:\Documents\grellets\Travail\BRGM\Dev\Standardisation_info_geoscientifique\20170109_Lundi_interop\XML\Piezo\EF_to_WML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112" y="1628800"/>
            <a:ext cx="7919182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 bwMode="auto">
          <a:xfrm>
            <a:off x="3841948" y="5661248"/>
            <a:ext cx="5302052" cy="720080"/>
          </a:xfrm>
          <a:prstGeom prst="rect">
            <a:avLst/>
          </a:prstGeom>
          <a:noFill/>
          <a:ln w="317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689820" y="4953000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fr-FR" sz="2400" dirty="0" smtClean="0">
                <a:solidFill>
                  <a:srgbClr val="FF0000"/>
                </a:solidFill>
              </a:rPr>
              <a:t>1</a:t>
            </a:r>
            <a:endParaRPr lang="fr-FR" sz="2400" dirty="0" smtClean="0">
              <a:solidFill>
                <a:srgbClr val="FF00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384748" y="5661248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fr-FR" sz="2400" dirty="0" smtClean="0">
                <a:solidFill>
                  <a:srgbClr val="00B050"/>
                </a:solidFill>
              </a:rPr>
              <a:t>2</a:t>
            </a:r>
            <a:endParaRPr lang="fr-FR" sz="2400" dirty="0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605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GML application </a:t>
            </a:r>
            <a:r>
              <a:rPr lang="fr-FR" dirty="0" err="1"/>
              <a:t>schema</a:t>
            </a:r>
            <a:r>
              <a:rPr lang="fr-FR" dirty="0"/>
              <a:t> </a:t>
            </a:r>
            <a:r>
              <a:rPr lang="fr-FR" dirty="0" err="1"/>
              <a:t>toolbox</a:t>
            </a:r>
            <a:r>
              <a:rPr lang="fr-FR" dirty="0"/>
              <a:t> </a:t>
            </a:r>
            <a:r>
              <a:rPr lang="fr-FR" dirty="0" smtClean="0"/>
              <a:t>use </a:t>
            </a:r>
            <a:r>
              <a:rPr lang="fr-FR" dirty="0"/>
              <a:t>– </a:t>
            </a:r>
            <a:r>
              <a:rPr lang="fr-FR" dirty="0" smtClean="0"/>
              <a:t>XML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Copyright © 2017 Open Geospatial Consortium</a:t>
            </a:r>
            <a:endParaRPr lang="en-US" altLang="en-US" dirty="0"/>
          </a:p>
        </p:txBody>
      </p:sp>
      <p:pic>
        <p:nvPicPr>
          <p:cNvPr id="13" name="Picture 4" descr="D:\Documents\grellets\Travail\BRGM\Dev\Standardisation_info_geoscientifique\20170109_Lundi_interop\XML\Piezo\WML2_ico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4" t="27077" r="47777" b="21215"/>
          <a:stretch/>
        </p:blipFill>
        <p:spPr bwMode="auto">
          <a:xfrm>
            <a:off x="179512" y="1556792"/>
            <a:ext cx="4673600" cy="453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e 14"/>
          <p:cNvGrpSpPr/>
          <p:nvPr/>
        </p:nvGrpSpPr>
        <p:grpSpPr>
          <a:xfrm>
            <a:off x="1763688" y="1556792"/>
            <a:ext cx="7565752" cy="4464496"/>
            <a:chOff x="1763688" y="1556792"/>
            <a:chExt cx="7565752" cy="4464496"/>
          </a:xfrm>
        </p:grpSpPr>
        <p:sp>
          <p:nvSpPr>
            <p:cNvPr id="16" name="Rectangle 15"/>
            <p:cNvSpPr/>
            <p:nvPr/>
          </p:nvSpPr>
          <p:spPr bwMode="auto">
            <a:xfrm>
              <a:off x="1763688" y="5677250"/>
              <a:ext cx="360040" cy="344038"/>
            </a:xfrm>
            <a:prstGeom prst="rect">
              <a:avLst/>
            </a:prstGeom>
            <a:noFill/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7" name="Connecteur droit 16"/>
            <p:cNvCxnSpPr>
              <a:stCxn id="16" idx="0"/>
            </p:cNvCxnSpPr>
            <p:nvPr/>
          </p:nvCxnSpPr>
          <p:spPr bwMode="auto">
            <a:xfrm flipV="1">
              <a:off x="1943708" y="1556792"/>
              <a:ext cx="1764196" cy="412045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Connecteur droit 17"/>
            <p:cNvCxnSpPr>
              <a:stCxn id="16" idx="2"/>
            </p:cNvCxnSpPr>
            <p:nvPr/>
          </p:nvCxnSpPr>
          <p:spPr bwMode="auto">
            <a:xfrm flipV="1">
              <a:off x="1943708" y="5772944"/>
              <a:ext cx="1764196" cy="24834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19" name="Picture 5" descr="D:\Documents\grellets\Travail\BRGM\Dev\Standardisation_info_geoscientifique\20170109_Lundi_interop\XML\Piezo\WML2_timeseries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7904" y="1556792"/>
              <a:ext cx="5621536" cy="4216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ZoneTexte 20"/>
          <p:cNvSpPr txBox="1"/>
          <p:nvPr/>
        </p:nvSpPr>
        <p:spPr>
          <a:xfrm>
            <a:off x="2133600" y="5486400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fr-FR" sz="2400" dirty="0" smtClean="0">
                <a:solidFill>
                  <a:srgbClr val="FF0000"/>
                </a:solidFill>
              </a:rPr>
              <a:t>3</a:t>
            </a:r>
            <a:endParaRPr lang="fr-FR" sz="24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126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GML application </a:t>
            </a:r>
            <a:r>
              <a:rPr lang="fr-FR" dirty="0" err="1"/>
              <a:t>schema</a:t>
            </a:r>
            <a:r>
              <a:rPr lang="fr-FR" dirty="0"/>
              <a:t> </a:t>
            </a:r>
            <a:r>
              <a:rPr lang="fr-FR" dirty="0" err="1"/>
              <a:t>toolbox</a:t>
            </a:r>
            <a:r>
              <a:rPr lang="fr-FR" dirty="0"/>
              <a:t> </a:t>
            </a:r>
            <a:r>
              <a:rPr lang="fr-FR" dirty="0" smtClean="0"/>
              <a:t>use </a:t>
            </a:r>
            <a:r>
              <a:rPr lang="fr-FR" dirty="0"/>
              <a:t>– </a:t>
            </a:r>
            <a:r>
              <a:rPr lang="fr-FR" dirty="0" smtClean="0"/>
              <a:t>DB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Copyright © 2017 Open Geospatial Consortium</a:t>
            </a:r>
            <a:endParaRPr lang="en-US" altLang="en-US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15626"/>
            <a:ext cx="6943510" cy="5142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33" b="10272"/>
          <a:stretch/>
        </p:blipFill>
        <p:spPr bwMode="auto">
          <a:xfrm>
            <a:off x="525016" y="2141241"/>
            <a:ext cx="7551416" cy="38624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510" b="55857"/>
          <a:stretch/>
        </p:blipFill>
        <p:spPr bwMode="auto">
          <a:xfrm>
            <a:off x="4047224" y="3493819"/>
            <a:ext cx="3888432" cy="30399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 bwMode="auto">
          <a:xfrm>
            <a:off x="3004030" y="4205681"/>
            <a:ext cx="184237" cy="184237"/>
          </a:xfrm>
          <a:prstGeom prst="rect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2" name="Connecteur droit 21"/>
          <p:cNvCxnSpPr>
            <a:stCxn id="20" idx="0"/>
          </p:cNvCxnSpPr>
          <p:nvPr/>
        </p:nvCxnSpPr>
        <p:spPr bwMode="auto">
          <a:xfrm flipV="1">
            <a:off x="3096149" y="3493819"/>
            <a:ext cx="951075" cy="71186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Connecteur droit 22"/>
          <p:cNvCxnSpPr>
            <a:stCxn id="20" idx="2"/>
          </p:cNvCxnSpPr>
          <p:nvPr/>
        </p:nvCxnSpPr>
        <p:spPr bwMode="auto">
          <a:xfrm>
            <a:off x="3096149" y="4389918"/>
            <a:ext cx="951075" cy="214381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Content Placeholder 2"/>
          <p:cNvSpPr>
            <a:spLocks noGrp="1"/>
          </p:cNvSpPr>
          <p:nvPr>
            <p:ph idx="1"/>
          </p:nvPr>
        </p:nvSpPr>
        <p:spPr>
          <a:xfrm>
            <a:off x="346074" y="1279525"/>
            <a:ext cx="8797925" cy="4891088"/>
          </a:xfrm>
        </p:spPr>
        <p:txBody>
          <a:bodyPr/>
          <a:lstStyle/>
          <a:p>
            <a:r>
              <a:rPr lang="fr-FR" dirty="0" smtClean="0">
                <a:cs typeface="Calibri" panose="020F0502020204030204" pitchFamily="34" charset="0"/>
              </a:rPr>
              <a:t>Exact </a:t>
            </a:r>
            <a:r>
              <a:rPr lang="fr-FR" dirty="0" err="1" smtClean="0">
                <a:cs typeface="Calibri" panose="020F0502020204030204" pitchFamily="34" charset="0"/>
              </a:rPr>
              <a:t>same</a:t>
            </a:r>
            <a:r>
              <a:rPr lang="fr-FR" dirty="0" smtClean="0">
                <a:cs typeface="Calibri" panose="020F0502020204030204" pitchFamily="34" charset="0"/>
              </a:rPr>
              <a:t> entry flow but client in </a:t>
            </a:r>
            <a:r>
              <a:rPr lang="fr-FR" dirty="0" err="1" smtClean="0">
                <a:cs typeface="Calibri" panose="020F0502020204030204" pitchFamily="34" charset="0"/>
              </a:rPr>
              <a:t>database</a:t>
            </a:r>
            <a:r>
              <a:rPr lang="fr-FR" dirty="0" smtClean="0">
                <a:cs typeface="Calibri" panose="020F0502020204030204" pitchFamily="34" charset="0"/>
              </a:rPr>
              <a:t> mode</a:t>
            </a:r>
            <a:endParaRPr lang="fr-FR" dirty="0">
              <a:cs typeface="Calibri" panose="020F0502020204030204" pitchFamily="34" charset="0"/>
            </a:endParaRPr>
          </a:p>
          <a:p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078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1828799" y="5943600"/>
            <a:ext cx="6999211" cy="990600"/>
          </a:xfrm>
          <a:prstGeom prst="rect">
            <a:avLst/>
          </a:prstGeom>
          <a:solidFill>
            <a:srgbClr val="080808"/>
          </a:solidFill>
          <a:ln w="12700" cap="flat" cmpd="sng" algn="ctr">
            <a:solidFill>
              <a:srgbClr val="96969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GML application </a:t>
            </a:r>
            <a:r>
              <a:rPr lang="fr-FR" dirty="0" err="1"/>
              <a:t>schema</a:t>
            </a:r>
            <a:r>
              <a:rPr lang="fr-FR" dirty="0"/>
              <a:t> </a:t>
            </a:r>
            <a:r>
              <a:rPr lang="fr-FR" dirty="0" err="1"/>
              <a:t>toolbox</a:t>
            </a:r>
            <a:r>
              <a:rPr lang="fr-FR" dirty="0"/>
              <a:t> </a:t>
            </a:r>
            <a:r>
              <a:rPr lang="fr-FR" dirty="0" smtClean="0"/>
              <a:t>use </a:t>
            </a:r>
            <a:r>
              <a:rPr lang="fr-FR" dirty="0"/>
              <a:t>– </a:t>
            </a:r>
            <a:r>
              <a:rPr lang="fr-FR" dirty="0" err="1" smtClean="0"/>
              <a:t>ogrinfo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Copyright © 2017 Open Geospatial Consortium</a:t>
            </a:r>
            <a:endParaRPr lang="en-US" altLang="en-US" dirty="0"/>
          </a:p>
        </p:txBody>
      </p:sp>
      <p:sp>
        <p:nvSpPr>
          <p:cNvPr id="24" name="Content Placeholder 2"/>
          <p:cNvSpPr>
            <a:spLocks noGrp="1"/>
          </p:cNvSpPr>
          <p:nvPr>
            <p:ph idx="1"/>
          </p:nvPr>
        </p:nvSpPr>
        <p:spPr>
          <a:xfrm>
            <a:off x="346074" y="1279525"/>
            <a:ext cx="8797925" cy="4891088"/>
          </a:xfrm>
        </p:spPr>
        <p:txBody>
          <a:bodyPr/>
          <a:lstStyle/>
          <a:p>
            <a:r>
              <a:rPr lang="en-US" dirty="0" smtClean="0">
                <a:cs typeface="Calibri" panose="020F0502020204030204" pitchFamily="34" charset="0"/>
              </a:rPr>
              <a:t>Ex: direct </a:t>
            </a:r>
            <a:r>
              <a:rPr lang="en-US" dirty="0">
                <a:cs typeface="Calibri" panose="020F0502020204030204" pitchFamily="34" charset="0"/>
              </a:rPr>
              <a:t>driver access to GroundWaterML2 </a:t>
            </a:r>
            <a:r>
              <a:rPr lang="en-US" dirty="0" err="1" smtClean="0">
                <a:cs typeface="Calibri" panose="020F0502020204030204" pitchFamily="34" charset="0"/>
              </a:rPr>
              <a:t>GW_Well</a:t>
            </a:r>
            <a:endParaRPr lang="en-US" dirty="0">
              <a:cs typeface="Calibri" panose="020F0502020204030204" pitchFamily="34" charset="0"/>
            </a:endParaRPr>
          </a:p>
          <a:p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D:\Documents\grellets\Travail\OGC\HydroDWG\Meetings\20170324_Delft_TC\Src\GDAL_ex2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799" y="1752600"/>
            <a:ext cx="6999211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 bwMode="auto">
          <a:xfrm>
            <a:off x="4419600" y="1676400"/>
            <a:ext cx="3048000" cy="28803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27" name="Picture 3" descr="D:\Documents\grellets\Travail\OGC\HydroDWG\Meetings\20170324_Delft_TC\Src\GDAL_ex2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978382"/>
            <a:ext cx="6505574" cy="989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397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Useful</a:t>
            </a:r>
            <a:r>
              <a:rPr lang="fr-FR" dirty="0"/>
              <a:t> links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74" y="1279525"/>
            <a:ext cx="8797925" cy="4891088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https://plugins.qgis.org/plugins/gml_application_schema_toolbox/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 smtClean="0"/>
          </a:p>
          <a:p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https://github.com/BRGM/gml_application_schema_toolbox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+Documentation, GUI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presentation</a:t>
            </a:r>
            <a:endParaRPr lang="fr-F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 err="1"/>
              <a:t>Multilinguism</a:t>
            </a:r>
            <a:r>
              <a:rPr lang="en-US" dirty="0"/>
              <a:t> handling </a:t>
            </a:r>
            <a:endParaRPr lang="en-US" dirty="0" smtClean="0"/>
          </a:p>
          <a:p>
            <a:pPr lvl="1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on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INSPIRE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registry: same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flow asking for English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then Greek definitions</a:t>
            </a:r>
          </a:p>
          <a:p>
            <a:pPr marL="347663" lvl="1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www.youtube.com/watch?v=EeAyyUOykVE</a:t>
            </a: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7663" lvl="1" indent="0">
              <a:buNone/>
            </a:pPr>
            <a:endParaRPr lang="en-US" dirty="0"/>
          </a:p>
          <a:p>
            <a:r>
              <a:rPr lang="en-US" dirty="0"/>
              <a:t>Ubuntu </a:t>
            </a:r>
            <a:r>
              <a:rPr lang="en-US" dirty="0" err="1"/>
              <a:t>VirtualBox</a:t>
            </a:r>
            <a:r>
              <a:rPr lang="en-US" dirty="0"/>
              <a:t> to play with QGIS V3 + plugin under </a:t>
            </a:r>
            <a:r>
              <a:rPr lang="en-US" dirty="0" smtClean="0"/>
              <a:t>Windows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http://file.titellus.net/vbox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/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Copyright © 2017 Open Geospatial Consortium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5156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74" y="1279525"/>
            <a:ext cx="8797925" cy="4891088"/>
          </a:xfrm>
        </p:spPr>
        <p:txBody>
          <a:bodyPr/>
          <a:lstStyle/>
          <a:p>
            <a:r>
              <a:rPr lang="en-US" dirty="0"/>
              <a:t>Generic work successfully tested on 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OGC : GroundWaterML2, GeoSciML4, WaterML2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INSPIRE :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EnvironmentalMonitoringFacilities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BioGeographicalRegions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LandCover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ProtectedSites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MineralResources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PointTimeSeriesObservation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 smtClean="0"/>
              <a:t>Our </a:t>
            </a:r>
            <a:r>
              <a:rPr lang="en-US" dirty="0"/>
              <a:t>domain colleagues can now finally make use of standardized content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</a:p>
          <a:p>
            <a:endParaRPr lang="fr-FR" dirty="0" smtClean="0"/>
          </a:p>
          <a:p>
            <a:r>
              <a:rPr lang="fr-FR" dirty="0" err="1" smtClean="0"/>
              <a:t>Next</a:t>
            </a:r>
            <a:r>
              <a:rPr lang="fr-FR" dirty="0" smtClean="0"/>
              <a:t> </a:t>
            </a:r>
            <a:r>
              <a:rPr lang="fr-FR" dirty="0" err="1" smtClean="0"/>
              <a:t>steps</a:t>
            </a:r>
            <a:endParaRPr lang="en-US" dirty="0"/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Address (some) SWE specificities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Have more domain widgets 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Handle other content type (JSON-LD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?)</a:t>
            </a:r>
          </a:p>
          <a:p>
            <a:endParaRPr lang="en-US" dirty="0" smtClean="0">
              <a:latin typeface="+mj-lt"/>
              <a:cs typeface="Calibri" panose="020F0502020204030204" pitchFamily="34" charset="0"/>
            </a:endParaRPr>
          </a:p>
          <a:p>
            <a:r>
              <a:rPr lang="en-US" dirty="0" smtClean="0">
                <a:latin typeface="+mj-lt"/>
                <a:cs typeface="Calibri" panose="020F0502020204030204" pitchFamily="34" charset="0"/>
              </a:rPr>
              <a:t>Feel </a:t>
            </a:r>
            <a:r>
              <a:rPr lang="en-US" dirty="0">
                <a:latin typeface="+mj-lt"/>
                <a:cs typeface="Calibri" panose="020F0502020204030204" pitchFamily="34" charset="0"/>
              </a:rPr>
              <a:t>free to use, test, enhance it, propose </a:t>
            </a:r>
            <a:r>
              <a:rPr lang="en-US" dirty="0" smtClean="0">
                <a:latin typeface="+mj-lt"/>
                <a:cs typeface="Calibri" panose="020F0502020204030204" pitchFamily="34" charset="0"/>
              </a:rPr>
              <a:t>evolutions</a:t>
            </a: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Copyright © 2017 Open Geospatial Consortium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6433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- </a:t>
            </a:r>
            <a:r>
              <a:rPr lang="en-US" dirty="0" err="1" smtClean="0"/>
              <a:t>whishlist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Copyright © 2017 Open Geospatial Consortium</a:t>
            </a:r>
            <a:endParaRPr lang="en-US" altLang="en-US" dirty="0"/>
          </a:p>
        </p:txBody>
      </p:sp>
      <p:sp>
        <p:nvSpPr>
          <p:cNvPr id="6" name="Rectangle à coins arrondis 5"/>
          <p:cNvSpPr/>
          <p:nvPr/>
        </p:nvSpPr>
        <p:spPr bwMode="auto">
          <a:xfrm>
            <a:off x="755576" y="2591544"/>
            <a:ext cx="1224136" cy="43204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WFS 2 client</a:t>
            </a:r>
          </a:p>
        </p:txBody>
      </p:sp>
      <p:sp>
        <p:nvSpPr>
          <p:cNvPr id="7" name="Rectangle à coins arrondis 6"/>
          <p:cNvSpPr/>
          <p:nvPr/>
        </p:nvSpPr>
        <p:spPr bwMode="auto">
          <a:xfrm>
            <a:off x="755576" y="3311624"/>
            <a:ext cx="1224136" cy="43204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dirty="0" smtClean="0"/>
              <a:t>File</a:t>
            </a:r>
            <a:endParaRPr kumimoji="0" lang="fr-FR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à coins arrondis 7"/>
          <p:cNvSpPr/>
          <p:nvPr/>
        </p:nvSpPr>
        <p:spPr bwMode="auto">
          <a:xfrm>
            <a:off x="755576" y="4034746"/>
            <a:ext cx="1224136" cy="43204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dirty="0" smtClean="0"/>
              <a:t>SOS 2 client</a:t>
            </a:r>
            <a:endParaRPr kumimoji="0" lang="fr-FR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à coins arrondis 8"/>
          <p:cNvSpPr/>
          <p:nvPr/>
        </p:nvSpPr>
        <p:spPr bwMode="auto">
          <a:xfrm>
            <a:off x="5492080" y="2181699"/>
            <a:ext cx="1296144" cy="56674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fr-FR" dirty="0" smtClean="0"/>
              <a:t>GUI-Widget </a:t>
            </a:r>
            <a:r>
              <a:rPr lang="fr-FR" dirty="0"/>
              <a:t>WaterML2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4026404" y="2950165"/>
            <a:ext cx="689612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fr-FR" dirty="0" smtClean="0"/>
              <a:t>&lt;XML&gt;</a:t>
            </a:r>
            <a:endParaRPr lang="fr-FR" dirty="0"/>
          </a:p>
        </p:txBody>
      </p:sp>
      <p:sp>
        <p:nvSpPr>
          <p:cNvPr id="11" name="Organigramme : Disque magnétique 10"/>
          <p:cNvSpPr/>
          <p:nvPr/>
        </p:nvSpPr>
        <p:spPr bwMode="auto">
          <a:xfrm>
            <a:off x="3707904" y="3849460"/>
            <a:ext cx="1337684" cy="1201479"/>
          </a:xfrm>
          <a:prstGeom prst="flowChartMagneticDisk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PostreGre</a:t>
            </a: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/GIS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dirty="0" err="1" smtClean="0"/>
              <a:t>Spatialite</a:t>
            </a:r>
            <a:endParaRPr kumimoji="0" lang="fr-FR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 à coins arrondis 11"/>
          <p:cNvSpPr/>
          <p:nvPr/>
        </p:nvSpPr>
        <p:spPr bwMode="auto">
          <a:xfrm>
            <a:off x="5492080" y="2892455"/>
            <a:ext cx="1296144" cy="727524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fr-FR" dirty="0"/>
              <a:t>GUI-</a:t>
            </a: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Widget GWML2 </a:t>
            </a:r>
            <a:r>
              <a:rPr kumimoji="0" lang="fr-FR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BoreholeLog</a:t>
            </a:r>
            <a:endParaRPr kumimoji="0" lang="fr-FR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tangle à coins arrondis 12"/>
          <p:cNvSpPr/>
          <p:nvPr/>
        </p:nvSpPr>
        <p:spPr bwMode="auto">
          <a:xfrm>
            <a:off x="5492080" y="3753936"/>
            <a:ext cx="1286644" cy="56674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fr-FR" dirty="0"/>
              <a:t>GUI-</a:t>
            </a: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Widget</a:t>
            </a:r>
            <a:r>
              <a:rPr kumimoji="0" lang="fr-FR" sz="1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EU AQD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aseline="0" dirty="0" err="1" smtClean="0"/>
              <a:t>TimeSeries</a:t>
            </a:r>
            <a:endParaRPr kumimoji="0" lang="fr-FR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tangle à coins arrondis 13"/>
          <p:cNvSpPr/>
          <p:nvPr/>
        </p:nvSpPr>
        <p:spPr bwMode="auto">
          <a:xfrm>
            <a:off x="5492080" y="4473076"/>
            <a:ext cx="1312168" cy="56674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More </a:t>
            </a:r>
            <a:r>
              <a:rPr kumimoji="0" lang="fr-FR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domain</a:t>
            </a:r>
            <a:endParaRPr kumimoji="0" lang="fr-FR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algn="ctr"/>
            <a:r>
              <a:rPr lang="fr-FR" dirty="0"/>
              <a:t>GUI-</a:t>
            </a:r>
            <a:r>
              <a:rPr lang="fr-FR" dirty="0" smtClean="0"/>
              <a:t>widgets</a:t>
            </a:r>
            <a:endParaRPr kumimoji="0" lang="fr-FR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5" name="Groupe 14"/>
          <p:cNvGrpSpPr/>
          <p:nvPr/>
        </p:nvGrpSpPr>
        <p:grpSpPr>
          <a:xfrm>
            <a:off x="2449981" y="3023592"/>
            <a:ext cx="1113907" cy="939146"/>
            <a:chOff x="2449981" y="2129814"/>
            <a:chExt cx="1113907" cy="939146"/>
          </a:xfrm>
        </p:grpSpPr>
        <p:pic>
          <p:nvPicPr>
            <p:cNvPr id="16" name="Shape 12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449981" y="2129814"/>
              <a:ext cx="687143" cy="7634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" name="ZoneTexte 16"/>
            <p:cNvSpPr txBox="1"/>
            <p:nvPr/>
          </p:nvSpPr>
          <p:spPr>
            <a:xfrm>
              <a:off x="2822980" y="2791961"/>
              <a:ext cx="740908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fr-FR" dirty="0" smtClean="0"/>
                <a:t>GMLAS</a:t>
              </a:r>
              <a:endParaRPr lang="fr-FR" dirty="0"/>
            </a:p>
          </p:txBody>
        </p:sp>
      </p:grpSp>
      <p:sp>
        <p:nvSpPr>
          <p:cNvPr id="18" name="Rectangle à coins arrondis 17"/>
          <p:cNvSpPr/>
          <p:nvPr/>
        </p:nvSpPr>
        <p:spPr bwMode="auto">
          <a:xfrm>
            <a:off x="5492080" y="5543872"/>
            <a:ext cx="1312168" cy="56674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dirty="0" smtClean="0"/>
              <a:t>Data </a:t>
            </a:r>
            <a:r>
              <a:rPr lang="fr-FR" dirty="0" err="1" smtClean="0"/>
              <a:t>processing</a:t>
            </a:r>
            <a:r>
              <a:rPr lang="fr-FR" dirty="0" smtClean="0"/>
              <a:t> </a:t>
            </a:r>
            <a:r>
              <a:rPr lang="fr-FR" dirty="0" err="1" smtClean="0"/>
              <a:t>libs</a:t>
            </a:r>
            <a:endParaRPr kumimoji="0" lang="fr-FR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9" name="Groupe 18"/>
          <p:cNvGrpSpPr/>
          <p:nvPr/>
        </p:nvGrpSpPr>
        <p:grpSpPr>
          <a:xfrm>
            <a:off x="7380312" y="3095600"/>
            <a:ext cx="1113907" cy="939146"/>
            <a:chOff x="2449981" y="2129814"/>
            <a:chExt cx="1113907" cy="939146"/>
          </a:xfrm>
        </p:grpSpPr>
        <p:pic>
          <p:nvPicPr>
            <p:cNvPr id="20" name="Shape 12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449981" y="2129814"/>
              <a:ext cx="687143" cy="7634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" name="ZoneTexte 20"/>
            <p:cNvSpPr txBox="1"/>
            <p:nvPr/>
          </p:nvSpPr>
          <p:spPr>
            <a:xfrm>
              <a:off x="2822980" y="2791961"/>
              <a:ext cx="740908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fr-FR" dirty="0" smtClean="0"/>
                <a:t>GMLAS</a:t>
              </a:r>
              <a:endParaRPr lang="fr-FR" dirty="0"/>
            </a:p>
          </p:txBody>
        </p:sp>
      </p:grpSp>
      <p:cxnSp>
        <p:nvCxnSpPr>
          <p:cNvPr id="22" name="Connecteur droit 21"/>
          <p:cNvCxnSpPr/>
          <p:nvPr/>
        </p:nvCxnSpPr>
        <p:spPr bwMode="auto">
          <a:xfrm>
            <a:off x="2267744" y="2231504"/>
            <a:ext cx="0" cy="3600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Connecteur droit 22"/>
          <p:cNvCxnSpPr/>
          <p:nvPr/>
        </p:nvCxnSpPr>
        <p:spPr bwMode="auto">
          <a:xfrm>
            <a:off x="5148064" y="2231504"/>
            <a:ext cx="0" cy="3600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Connecteur droit 23"/>
          <p:cNvCxnSpPr/>
          <p:nvPr/>
        </p:nvCxnSpPr>
        <p:spPr bwMode="auto">
          <a:xfrm>
            <a:off x="3491880" y="2231504"/>
            <a:ext cx="0" cy="3600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Connecteur droit 24"/>
          <p:cNvCxnSpPr/>
          <p:nvPr/>
        </p:nvCxnSpPr>
        <p:spPr bwMode="auto">
          <a:xfrm>
            <a:off x="7092280" y="2231504"/>
            <a:ext cx="0" cy="3600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Rectangle à coins arrondis 25"/>
          <p:cNvSpPr/>
          <p:nvPr/>
        </p:nvSpPr>
        <p:spPr bwMode="auto">
          <a:xfrm>
            <a:off x="7099152" y="6264522"/>
            <a:ext cx="984324" cy="43204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Existing</a:t>
            </a:r>
            <a:endParaRPr kumimoji="0" lang="fr-FR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Rectangle à coins arrondis 26"/>
          <p:cNvSpPr/>
          <p:nvPr/>
        </p:nvSpPr>
        <p:spPr bwMode="auto">
          <a:xfrm>
            <a:off x="8079520" y="6257698"/>
            <a:ext cx="988280" cy="43204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dirty="0" smtClean="0"/>
              <a:t>Evolution </a:t>
            </a:r>
            <a:r>
              <a:rPr lang="fr-FR" dirty="0" err="1" smtClean="0"/>
              <a:t>idea</a:t>
            </a:r>
            <a:endParaRPr kumimoji="0" lang="fr-FR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899592" y="1480066"/>
            <a:ext cx="928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Input </a:t>
            </a:r>
          </a:p>
          <a:p>
            <a:r>
              <a:rPr lang="fr-FR" dirty="0" err="1" smtClean="0"/>
              <a:t>connector</a:t>
            </a:r>
            <a:endParaRPr lang="fr-FR" dirty="0"/>
          </a:p>
        </p:txBody>
      </p:sp>
      <p:sp>
        <p:nvSpPr>
          <p:cNvPr id="29" name="ZoneTexte 28"/>
          <p:cNvSpPr txBox="1"/>
          <p:nvPr/>
        </p:nvSpPr>
        <p:spPr>
          <a:xfrm>
            <a:off x="2568865" y="1295400"/>
            <a:ext cx="7409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Input</a:t>
            </a:r>
          </a:p>
          <a:p>
            <a:r>
              <a:rPr lang="fr-FR" dirty="0" smtClean="0"/>
              <a:t>data </a:t>
            </a:r>
          </a:p>
          <a:p>
            <a:r>
              <a:rPr lang="fr-FR" dirty="0" err="1" smtClean="0"/>
              <a:t>reading</a:t>
            </a:r>
            <a:endParaRPr lang="fr-FR" dirty="0"/>
          </a:p>
        </p:txBody>
      </p:sp>
      <p:sp>
        <p:nvSpPr>
          <p:cNvPr id="30" name="ZoneTexte 29"/>
          <p:cNvSpPr txBox="1"/>
          <p:nvPr/>
        </p:nvSpPr>
        <p:spPr>
          <a:xfrm>
            <a:off x="4026404" y="1387733"/>
            <a:ext cx="705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Data </a:t>
            </a:r>
          </a:p>
          <a:p>
            <a:r>
              <a:rPr lang="fr-FR" dirty="0" smtClean="0"/>
              <a:t>format </a:t>
            </a:r>
            <a:endParaRPr lang="fr-FR" dirty="0"/>
          </a:p>
        </p:txBody>
      </p:sp>
      <p:sp>
        <p:nvSpPr>
          <p:cNvPr id="31" name="ZoneTexte 30"/>
          <p:cNvSpPr txBox="1"/>
          <p:nvPr/>
        </p:nvSpPr>
        <p:spPr>
          <a:xfrm>
            <a:off x="7625201" y="1295400"/>
            <a:ext cx="6912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Output</a:t>
            </a:r>
          </a:p>
          <a:p>
            <a:r>
              <a:rPr lang="fr-FR" dirty="0" smtClean="0"/>
              <a:t>data </a:t>
            </a:r>
          </a:p>
          <a:p>
            <a:r>
              <a:rPr lang="fr-FR" dirty="0" err="1" smtClean="0"/>
              <a:t>writing</a:t>
            </a:r>
            <a:endParaRPr lang="fr-FR" dirty="0"/>
          </a:p>
        </p:txBody>
      </p:sp>
      <p:sp>
        <p:nvSpPr>
          <p:cNvPr id="32" name="ZoneTexte 31"/>
          <p:cNvSpPr txBox="1"/>
          <p:nvPr/>
        </p:nvSpPr>
        <p:spPr>
          <a:xfrm>
            <a:off x="5868144" y="1387733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Data </a:t>
            </a:r>
          </a:p>
          <a:p>
            <a:r>
              <a:rPr lang="fr-FR" dirty="0" smtClean="0"/>
              <a:t>use</a:t>
            </a:r>
            <a:endParaRPr lang="fr-FR" dirty="0"/>
          </a:p>
        </p:txBody>
      </p:sp>
      <p:sp>
        <p:nvSpPr>
          <p:cNvPr id="33" name="Flèche droite 32"/>
          <p:cNvSpPr/>
          <p:nvPr/>
        </p:nvSpPr>
        <p:spPr bwMode="auto">
          <a:xfrm>
            <a:off x="1991048" y="1564995"/>
            <a:ext cx="458933" cy="230833"/>
          </a:xfrm>
          <a:prstGeom prst="rightArrow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Flèche droite 33"/>
          <p:cNvSpPr/>
          <p:nvPr/>
        </p:nvSpPr>
        <p:spPr bwMode="auto">
          <a:xfrm>
            <a:off x="3419872" y="1564995"/>
            <a:ext cx="458933" cy="230833"/>
          </a:xfrm>
          <a:prstGeom prst="rightArrow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Flèche droite 34"/>
          <p:cNvSpPr/>
          <p:nvPr/>
        </p:nvSpPr>
        <p:spPr bwMode="auto">
          <a:xfrm>
            <a:off x="5076056" y="1564995"/>
            <a:ext cx="458933" cy="230833"/>
          </a:xfrm>
          <a:prstGeom prst="rightArrow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Flèche droite 35"/>
          <p:cNvSpPr/>
          <p:nvPr/>
        </p:nvSpPr>
        <p:spPr bwMode="auto">
          <a:xfrm>
            <a:off x="6777363" y="1564995"/>
            <a:ext cx="458933" cy="230833"/>
          </a:xfrm>
          <a:prstGeom prst="rightArrow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Rectangle à coins arrondis 36"/>
          <p:cNvSpPr/>
          <p:nvPr/>
        </p:nvSpPr>
        <p:spPr bwMode="auto">
          <a:xfrm>
            <a:off x="2339752" y="4056009"/>
            <a:ext cx="1041899" cy="41078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dirty="0" smtClean="0"/>
              <a:t>More data structures</a:t>
            </a:r>
            <a:endParaRPr kumimoji="0" lang="fr-FR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Rectangle à coins arrondis 37"/>
          <p:cNvSpPr/>
          <p:nvPr/>
        </p:nvSpPr>
        <p:spPr bwMode="auto">
          <a:xfrm>
            <a:off x="7546505" y="4056009"/>
            <a:ext cx="1041899" cy="41078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dirty="0" smtClean="0"/>
              <a:t>More data structures</a:t>
            </a:r>
            <a:endParaRPr kumimoji="0" lang="fr-FR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Rectangle à coins arrondis 38"/>
          <p:cNvSpPr/>
          <p:nvPr/>
        </p:nvSpPr>
        <p:spPr bwMode="auto">
          <a:xfrm>
            <a:off x="76200" y="1295400"/>
            <a:ext cx="8991600" cy="4815212"/>
          </a:xfrm>
          <a:prstGeom prst="roundRect">
            <a:avLst/>
          </a:prstGeom>
          <a:noFill/>
          <a:ln w="12700" cap="flat" cmpd="sng" algn="ctr">
            <a:solidFill>
              <a:srgbClr val="96969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0" name="Shape 2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6943" y="5671682"/>
            <a:ext cx="425297" cy="43893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ZoneTexte 40"/>
          <p:cNvSpPr txBox="1"/>
          <p:nvPr/>
        </p:nvSpPr>
        <p:spPr>
          <a:xfrm>
            <a:off x="1017838" y="5897255"/>
            <a:ext cx="21755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GML Application </a:t>
            </a:r>
            <a:r>
              <a:rPr lang="fr-FR" dirty="0" err="1" smtClean="0"/>
              <a:t>schema</a:t>
            </a:r>
            <a:r>
              <a:rPr lang="fr-FR" dirty="0" smtClean="0"/>
              <a:t> </a:t>
            </a:r>
            <a:r>
              <a:rPr lang="fr-FR" dirty="0" err="1" smtClean="0"/>
              <a:t>toobox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36911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8" grpId="0" animBg="1"/>
      <p:bldP spid="27" grpId="0" animBg="1"/>
      <p:bldP spid="37" grpId="0" animBg="1"/>
      <p:bldP spid="3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Windows\Web\Wallpaper\BRGM\fond_ecran_2013_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736"/>
            <a:ext cx="8525746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s.grellet@brgm.fr</a:t>
            </a: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m.beaufils@brgm.fr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Copyright © 2017 Open Geospatial Consortium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0946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Overall context reminder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Copyright © 2017 Open Geospatial Consortium</a:t>
            </a:r>
            <a:endParaRPr lang="en-US" altLang="en-US" dirty="0"/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 bwMode="auto">
          <a:xfrm>
            <a:off x="1143000" y="1371600"/>
            <a:ext cx="7441951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3363" indent="-2333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•"/>
              <a:defRPr sz="240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569913" indent="-2222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–"/>
              <a:defRPr sz="200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9128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•"/>
              <a:defRPr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2557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–"/>
              <a:defRPr sz="160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15986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0558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+mn-lt"/>
              </a:defRPr>
            </a:lvl6pPr>
            <a:lvl7pPr marL="25130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+mn-lt"/>
              </a:defRPr>
            </a:lvl7pPr>
            <a:lvl8pPr marL="29702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+mn-lt"/>
              </a:defRPr>
            </a:lvl8pPr>
            <a:lvl9pPr marL="34274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+mn-lt"/>
              </a:defRPr>
            </a:lvl9pPr>
          </a:lstStyle>
          <a:p>
            <a:pPr lvl="1"/>
            <a:endParaRPr lang="fr-FR" b="0" kern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b="0" kern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b="0" kern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b="0" kern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b="0" kern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Flèche courbée vers le haut 8"/>
          <p:cNvSpPr/>
          <p:nvPr/>
        </p:nvSpPr>
        <p:spPr bwMode="auto">
          <a:xfrm rot="5068084">
            <a:off x="2317312" y="2329862"/>
            <a:ext cx="1584176" cy="432048"/>
          </a:xfrm>
          <a:prstGeom prst="curved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526547" y="1371600"/>
            <a:ext cx="17679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/>
              <a:t>NO DATA</a:t>
            </a:r>
            <a:endParaRPr lang="fr-FR" sz="2800" dirty="0"/>
          </a:p>
          <a:p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3510558" y="2938555"/>
            <a:ext cx="21194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/>
              <a:t>NO CLIENT</a:t>
            </a:r>
            <a:endParaRPr lang="fr-FR" sz="2800" dirty="0"/>
          </a:p>
          <a:p>
            <a:endParaRPr lang="fr-FR" dirty="0"/>
          </a:p>
        </p:txBody>
      </p:sp>
      <p:sp>
        <p:nvSpPr>
          <p:cNvPr id="12" name="Flèche courbée vers le haut 11"/>
          <p:cNvSpPr/>
          <p:nvPr/>
        </p:nvSpPr>
        <p:spPr bwMode="auto">
          <a:xfrm rot="15753556">
            <a:off x="4976018" y="2151169"/>
            <a:ext cx="1584176" cy="432048"/>
          </a:xfrm>
          <a:prstGeom prst="curved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242900" y="2118127"/>
            <a:ext cx="4042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/>
              <a:t>?</a:t>
            </a:r>
            <a:endParaRPr lang="fr-FR" sz="2800" dirty="0"/>
          </a:p>
          <a:p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1852945" y="3603848"/>
            <a:ext cx="5710218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dirty="0" smtClean="0"/>
              <a:t>«</a:t>
            </a:r>
            <a:r>
              <a:rPr lang="fr-FR" sz="2000" i="1" dirty="0" smtClean="0"/>
              <a:t> </a:t>
            </a:r>
            <a:r>
              <a:rPr lang="fr-FR" sz="2000" i="1" dirty="0" err="1" smtClean="0"/>
              <a:t>another</a:t>
            </a:r>
            <a:r>
              <a:rPr lang="fr-FR" sz="2000" i="1" dirty="0" smtClean="0"/>
              <a:t> </a:t>
            </a:r>
            <a:r>
              <a:rPr lang="fr-FR" sz="2000" i="1" dirty="0" err="1" smtClean="0"/>
              <a:t>approach</a:t>
            </a:r>
            <a:r>
              <a:rPr lang="fr-FR" sz="2000" i="1" dirty="0" smtClean="0"/>
              <a:t> to </a:t>
            </a:r>
            <a:r>
              <a:rPr lang="fr-FR" sz="2000" i="1" dirty="0" err="1" smtClean="0"/>
              <a:t>demonstrate</a:t>
            </a:r>
            <a:r>
              <a:rPr lang="fr-FR" sz="2000" i="1" dirty="0" smtClean="0"/>
              <a:t> </a:t>
            </a:r>
          </a:p>
          <a:p>
            <a:pPr algn="ctr"/>
            <a:r>
              <a:rPr lang="fr-FR" sz="2000" i="1" dirty="0" smtClean="0"/>
              <a:t>the </a:t>
            </a:r>
            <a:r>
              <a:rPr lang="fr-FR" sz="2000" i="1" dirty="0" err="1" smtClean="0"/>
              <a:t>usefuleness</a:t>
            </a:r>
            <a:r>
              <a:rPr lang="fr-FR" sz="2000" i="1" dirty="0" smtClean="0"/>
              <a:t> of </a:t>
            </a:r>
            <a:r>
              <a:rPr lang="fr-FR" sz="2000" i="1" dirty="0" err="1" smtClean="0"/>
              <a:t>interoperable</a:t>
            </a:r>
            <a:r>
              <a:rPr lang="fr-FR" sz="2000" i="1" dirty="0" smtClean="0"/>
              <a:t> standards</a:t>
            </a:r>
            <a:r>
              <a:rPr lang="fr-FR" sz="2000" dirty="0" smtClean="0"/>
              <a:t> » </a:t>
            </a:r>
          </a:p>
          <a:p>
            <a:pPr algn="ctr"/>
            <a:endParaRPr lang="fr-FR" sz="2000" dirty="0"/>
          </a:p>
          <a:p>
            <a:pPr algn="ctr"/>
            <a:r>
              <a:rPr lang="fr-FR" sz="2000" dirty="0"/>
              <a:t>o</a:t>
            </a:r>
            <a:r>
              <a:rPr lang="fr-FR" sz="2000" dirty="0" smtClean="0"/>
              <a:t>r</a:t>
            </a:r>
          </a:p>
          <a:p>
            <a:pPr algn="ctr"/>
            <a:endParaRPr lang="fr-FR" sz="2000" dirty="0" smtClean="0"/>
          </a:p>
          <a:p>
            <a:pPr algn="ctr"/>
            <a:r>
              <a:rPr lang="fr-FR" sz="2000" dirty="0" smtClean="0"/>
              <a:t>« </a:t>
            </a:r>
            <a:r>
              <a:rPr lang="fr-FR" sz="2000" i="1" dirty="0" err="1" smtClean="0"/>
              <a:t>having</a:t>
            </a:r>
            <a:r>
              <a:rPr lang="fr-FR" sz="2000" i="1" dirty="0" smtClean="0"/>
              <a:t> </a:t>
            </a:r>
            <a:r>
              <a:rPr lang="fr-FR" sz="2000" i="1" dirty="0" err="1" smtClean="0"/>
              <a:t>something</a:t>
            </a:r>
            <a:r>
              <a:rPr lang="fr-FR" sz="2000" i="1" dirty="0" smtClean="0"/>
              <a:t> to show to </a:t>
            </a:r>
            <a:r>
              <a:rPr lang="fr-FR" sz="2000" i="1" dirty="0" err="1" smtClean="0"/>
              <a:t>those</a:t>
            </a:r>
            <a:r>
              <a:rPr lang="fr-FR" sz="2000" i="1" dirty="0" smtClean="0"/>
              <a:t> </a:t>
            </a:r>
          </a:p>
          <a:p>
            <a:pPr algn="ctr"/>
            <a:r>
              <a:rPr lang="fr-FR" sz="2000" i="1" dirty="0" err="1" smtClean="0"/>
              <a:t>who</a:t>
            </a:r>
            <a:r>
              <a:rPr lang="fr-FR" sz="2000" i="1" dirty="0" smtClean="0"/>
              <a:t> </a:t>
            </a:r>
            <a:r>
              <a:rPr lang="fr-FR" sz="2000" i="1" dirty="0" err="1" smtClean="0"/>
              <a:t>consider</a:t>
            </a:r>
            <a:r>
              <a:rPr lang="fr-FR" sz="2000" i="1" dirty="0" smtClean="0"/>
              <a:t> XML </a:t>
            </a:r>
            <a:r>
              <a:rPr lang="fr-FR" sz="2000" i="1" dirty="0" err="1" smtClean="0"/>
              <a:t>is</a:t>
            </a:r>
            <a:r>
              <a:rPr lang="fr-FR" sz="2000" i="1" dirty="0" smtClean="0"/>
              <a:t> not sexy</a:t>
            </a:r>
            <a:r>
              <a:rPr lang="fr-FR" sz="2000" dirty="0" smtClean="0"/>
              <a:t> »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94808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Overall context reminder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Initial </a:t>
            </a:r>
            <a:r>
              <a:rPr lang="en-US" dirty="0" smtClean="0"/>
              <a:t>idea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Reuse information available in XML compliant to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xsd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(s) to handle those flow with no hardcoded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configuration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-&gt; enriched XML and database generation on the fly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 smtClean="0"/>
          </a:p>
          <a:p>
            <a:r>
              <a:rPr lang="fr-FR" dirty="0" err="1"/>
              <a:t>Koblenz</a:t>
            </a:r>
            <a:r>
              <a:rPr lang="fr-FR" dirty="0"/>
              <a:t> 2016 Hydro DWG Workshop </a:t>
            </a:r>
            <a:r>
              <a:rPr lang="fr-FR" dirty="0" err="1">
                <a:hlinkClick r:id="rId2"/>
              </a:rPr>
              <a:t>presentation</a:t>
            </a:r>
            <a:r>
              <a:rPr lang="fr-FR" dirty="0"/>
              <a:t> of the Proof Of Concept QGIS plugin</a:t>
            </a:r>
            <a:endParaRPr lang="en-US" dirty="0"/>
          </a:p>
          <a:p>
            <a:pPr lvl="1"/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Name: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gml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application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schema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toolbox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  <a:hlinkClick r:id="rId3"/>
            </a:endParaRPr>
          </a:p>
          <a:p>
            <a:pPr lvl="1"/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https://plugins.qgis.org/plugins/gml_application_schema_toolbox/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XML handling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ad-hoc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PyXB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code</a:t>
            </a:r>
          </a:p>
          <a:p>
            <a:pPr lvl="1"/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QGIS 2.x GUI to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interact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either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enriched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XML or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generated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DB </a:t>
            </a:r>
          </a:p>
          <a:p>
            <a:pPr lvl="1"/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Specific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widgets to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handle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WaterML2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timeseries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Copyright © 2017 Open Geospatial Consortium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1910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Overall context </a:t>
            </a:r>
            <a:r>
              <a:rPr lang="en-US" dirty="0" smtClean="0"/>
              <a:t>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From the </a:t>
            </a:r>
            <a:r>
              <a:rPr lang="en-US" dirty="0" err="1"/>
              <a:t>ProofOfConcept</a:t>
            </a:r>
            <a:r>
              <a:rPr lang="en-US" dirty="0"/>
              <a:t> to </a:t>
            </a:r>
            <a:r>
              <a:rPr lang="en-US" dirty="0" smtClean="0"/>
              <a:t>an </a:t>
            </a:r>
            <a:r>
              <a:rPr lang="en-US" dirty="0"/>
              <a:t>enhanced </a:t>
            </a:r>
            <a:r>
              <a:rPr lang="en-US" dirty="0" smtClean="0"/>
              <a:t>approach run n</a:t>
            </a:r>
            <a:endParaRPr lang="en-US" dirty="0"/>
          </a:p>
          <a:p>
            <a:pPr lvl="1"/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Copyright © 2017 Open Geospatial Consortium</a:t>
            </a:r>
            <a:endParaRPr lang="en-US" altLang="en-US" dirty="0"/>
          </a:p>
        </p:txBody>
      </p:sp>
      <p:pic>
        <p:nvPicPr>
          <p:cNvPr id="47" name="Shape 9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94478" y="2073275"/>
            <a:ext cx="1286074" cy="53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Shape 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87255" y="3429000"/>
            <a:ext cx="3705225" cy="80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Shape 9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07904" y="3526346"/>
            <a:ext cx="120015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Shape 10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21696" y="2073200"/>
            <a:ext cx="962025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ZoneTexte 50"/>
          <p:cNvSpPr txBox="1"/>
          <p:nvPr/>
        </p:nvSpPr>
        <p:spPr>
          <a:xfrm>
            <a:off x="434267" y="2116200"/>
            <a:ext cx="9044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 smtClean="0">
                <a:latin typeface="+mj-lt"/>
              </a:rPr>
              <a:t>Run</a:t>
            </a:r>
            <a:r>
              <a:rPr lang="fr-FR" sz="1200" dirty="0" smtClean="0">
                <a:latin typeface="+mj-lt"/>
              </a:rPr>
              <a:t> </a:t>
            </a:r>
            <a:r>
              <a:rPr lang="fr-FR" sz="1200" dirty="0" smtClean="0">
                <a:latin typeface="+mj-lt"/>
              </a:rPr>
              <a:t>n° 1</a:t>
            </a:r>
            <a:endParaRPr lang="fr-FR" sz="1200" dirty="0" smtClean="0">
              <a:latin typeface="+mj-lt"/>
            </a:endParaRPr>
          </a:p>
        </p:txBody>
      </p:sp>
      <p:sp>
        <p:nvSpPr>
          <p:cNvPr id="52" name="ZoneTexte 51"/>
          <p:cNvSpPr txBox="1"/>
          <p:nvPr/>
        </p:nvSpPr>
        <p:spPr>
          <a:xfrm>
            <a:off x="434267" y="3558323"/>
            <a:ext cx="8611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 smtClean="0">
                <a:latin typeface="+mj-lt"/>
              </a:rPr>
              <a:t>Run</a:t>
            </a:r>
            <a:r>
              <a:rPr lang="fr-FR" sz="1200" dirty="0" smtClean="0">
                <a:latin typeface="+mj-lt"/>
              </a:rPr>
              <a:t> </a:t>
            </a:r>
            <a:r>
              <a:rPr lang="fr-FR" sz="1200" dirty="0" smtClean="0">
                <a:latin typeface="+mj-lt"/>
              </a:rPr>
              <a:t>n°2</a:t>
            </a:r>
            <a:endParaRPr lang="fr-FR" sz="1200" dirty="0" smtClean="0">
              <a:latin typeface="+mj-lt"/>
            </a:endParaRPr>
          </a:p>
        </p:txBody>
      </p:sp>
      <p:sp>
        <p:nvSpPr>
          <p:cNvPr id="53" name="Shape 95"/>
          <p:cNvSpPr/>
          <p:nvPr/>
        </p:nvSpPr>
        <p:spPr>
          <a:xfrm>
            <a:off x="1292219" y="2116200"/>
            <a:ext cx="2447700" cy="703200"/>
          </a:xfrm>
          <a:prstGeom prst="rect">
            <a:avLst/>
          </a:prstGeom>
          <a:solidFill>
            <a:srgbClr val="FF921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1200" dirty="0" smtClean="0">
                <a:solidFill>
                  <a:srgbClr val="FFFFFF"/>
                </a:solidFill>
                <a:latin typeface="+mj-lt"/>
              </a:rPr>
              <a:t>QGIS 2.x GML application schema toolbox POC</a:t>
            </a:r>
            <a:endParaRPr lang="en-GB" sz="1200" dirty="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54" name="Shape 10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24226" y="3616247"/>
            <a:ext cx="447675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Shape 9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94478" y="4744514"/>
            <a:ext cx="1286074" cy="53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Shape 10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21696" y="4744439"/>
            <a:ext cx="962025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ZoneTexte 56"/>
          <p:cNvSpPr txBox="1"/>
          <p:nvPr/>
        </p:nvSpPr>
        <p:spPr>
          <a:xfrm>
            <a:off x="434267" y="4837502"/>
            <a:ext cx="861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 smtClean="0">
                <a:latin typeface="+mj-lt"/>
              </a:rPr>
              <a:t>Run</a:t>
            </a:r>
            <a:r>
              <a:rPr lang="fr-FR" sz="1200" dirty="0" smtClean="0">
                <a:latin typeface="+mj-lt"/>
              </a:rPr>
              <a:t> n°3</a:t>
            </a:r>
          </a:p>
          <a:p>
            <a:r>
              <a:rPr lang="fr-FR" sz="1200" dirty="0" smtClean="0">
                <a:latin typeface="+mj-lt"/>
              </a:rPr>
              <a:t>(</a:t>
            </a:r>
            <a:r>
              <a:rPr lang="fr-FR" sz="1200" dirty="0" err="1" smtClean="0">
                <a:latin typeface="+mj-lt"/>
              </a:rPr>
              <a:t>now</a:t>
            </a:r>
            <a:r>
              <a:rPr lang="fr-FR" sz="1200" dirty="0" smtClean="0">
                <a:latin typeface="+mj-lt"/>
              </a:rPr>
              <a:t>)</a:t>
            </a:r>
            <a:endParaRPr lang="fr-FR" sz="1200" dirty="0">
              <a:latin typeface="+mj-lt"/>
            </a:endParaRPr>
          </a:p>
        </p:txBody>
      </p:sp>
      <p:sp>
        <p:nvSpPr>
          <p:cNvPr id="58" name="Shape 95"/>
          <p:cNvSpPr/>
          <p:nvPr/>
        </p:nvSpPr>
        <p:spPr>
          <a:xfrm>
            <a:off x="1292219" y="4787439"/>
            <a:ext cx="2447700" cy="703200"/>
          </a:xfrm>
          <a:prstGeom prst="rect">
            <a:avLst/>
          </a:prstGeom>
          <a:solidFill>
            <a:srgbClr val="FF921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</a:pPr>
            <a:r>
              <a:rPr lang="en-GB" sz="1200" dirty="0">
                <a:solidFill>
                  <a:srgbClr val="FFFFFF"/>
                </a:solidFill>
                <a:latin typeface="+mj-lt"/>
              </a:rPr>
              <a:t>GML App Schema OGR Driver </a:t>
            </a:r>
            <a:r>
              <a:rPr lang="en-GB" sz="1200" dirty="0" smtClean="0">
                <a:solidFill>
                  <a:srgbClr val="FFFFFF"/>
                </a:solidFill>
                <a:latin typeface="+mj-lt"/>
              </a:rPr>
              <a:t> and </a:t>
            </a:r>
            <a:r>
              <a:rPr lang="en-GB" sz="1200" dirty="0">
                <a:solidFill>
                  <a:srgbClr val="FFFFFF"/>
                </a:solidFill>
                <a:latin typeface="+mj-lt"/>
              </a:rPr>
              <a:t>QGIS 3 </a:t>
            </a:r>
            <a:r>
              <a:rPr lang="en-GB" sz="1200" dirty="0" smtClean="0">
                <a:solidFill>
                  <a:srgbClr val="FFFFFF"/>
                </a:solidFill>
                <a:latin typeface="+mj-lt"/>
              </a:rPr>
              <a:t>integration </a:t>
            </a:r>
            <a:r>
              <a:rPr lang="en-GB" sz="1200" dirty="0">
                <a:solidFill>
                  <a:srgbClr val="FFFFFF"/>
                </a:solidFill>
                <a:latin typeface="+mj-lt"/>
              </a:rPr>
              <a:t>enhancements </a:t>
            </a:r>
          </a:p>
        </p:txBody>
      </p:sp>
      <p:pic>
        <p:nvPicPr>
          <p:cNvPr id="59" name="Shape 98"/>
          <p:cNvPicPr preferRelativeResize="0"/>
          <p:nvPr/>
        </p:nvPicPr>
        <p:blipFill rotWithShape="1">
          <a:blip r:embed="rId3">
            <a:alphaModFix/>
          </a:blip>
          <a:srcRect l="80028"/>
          <a:stretch/>
        </p:blipFill>
        <p:spPr>
          <a:xfrm>
            <a:off x="6692708" y="4653136"/>
            <a:ext cx="740016" cy="809625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Shape 90"/>
          <p:cNvSpPr txBox="1"/>
          <p:nvPr/>
        </p:nvSpPr>
        <p:spPr>
          <a:xfrm>
            <a:off x="-51215" y="2172300"/>
            <a:ext cx="786900" cy="468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endParaRPr dirty="0"/>
          </a:p>
          <a:p>
            <a:pPr lvl="0" algn="l" rtl="0">
              <a:spcBef>
                <a:spcPts val="0"/>
              </a:spcBef>
              <a:buNone/>
            </a:pPr>
            <a:r>
              <a:rPr lang="en-GB" sz="1200" dirty="0">
                <a:latin typeface="+mj-lt"/>
              </a:rPr>
              <a:t>2016</a:t>
            </a:r>
          </a:p>
          <a:p>
            <a:pPr lvl="0" algn="l" rtl="0">
              <a:spcBef>
                <a:spcPts val="0"/>
              </a:spcBef>
              <a:buNone/>
            </a:pPr>
            <a:endParaRPr dirty="0"/>
          </a:p>
          <a:p>
            <a:pPr lvl="0" algn="l" rtl="0">
              <a:spcBef>
                <a:spcPts val="0"/>
              </a:spcBef>
              <a:buNone/>
            </a:pPr>
            <a:endParaRPr dirty="0"/>
          </a:p>
          <a:p>
            <a:pPr lvl="0" algn="l" rtl="0">
              <a:spcBef>
                <a:spcPts val="0"/>
              </a:spcBef>
              <a:buNone/>
            </a:pPr>
            <a:endParaRPr dirty="0"/>
          </a:p>
          <a:p>
            <a:pPr lvl="0" algn="l" rtl="0">
              <a:spcBef>
                <a:spcPts val="0"/>
              </a:spcBef>
              <a:buNone/>
            </a:pPr>
            <a:endParaRPr dirty="0"/>
          </a:p>
          <a:p>
            <a:pPr lvl="0" algn="l" rtl="0">
              <a:spcBef>
                <a:spcPts val="0"/>
              </a:spcBef>
              <a:buNone/>
            </a:pPr>
            <a:endParaRPr dirty="0"/>
          </a:p>
          <a:p>
            <a:pPr lvl="0" algn="l" rtl="0">
              <a:spcBef>
                <a:spcPts val="0"/>
              </a:spcBef>
              <a:buNone/>
            </a:pPr>
            <a:endParaRPr lang="fr-FR" dirty="0" smtClean="0"/>
          </a:p>
          <a:p>
            <a:pPr lvl="0" algn="l" rtl="0">
              <a:spcBef>
                <a:spcPts val="0"/>
              </a:spcBef>
              <a:buNone/>
            </a:pPr>
            <a:endParaRPr lang="fr-FR" dirty="0"/>
          </a:p>
          <a:p>
            <a:pPr lvl="0" algn="l" rtl="0">
              <a:spcBef>
                <a:spcPts val="0"/>
              </a:spcBef>
              <a:buNone/>
            </a:pPr>
            <a:endParaRPr lang="fr-FR" dirty="0" smtClean="0"/>
          </a:p>
          <a:p>
            <a:pPr lvl="0" algn="l" rtl="0">
              <a:spcBef>
                <a:spcPts val="0"/>
              </a:spcBef>
              <a:buNone/>
            </a:pPr>
            <a:endParaRPr lang="fr-FR" dirty="0"/>
          </a:p>
          <a:p>
            <a:pPr lvl="0" algn="l" rtl="0">
              <a:spcBef>
                <a:spcPts val="0"/>
              </a:spcBef>
              <a:buNone/>
            </a:pPr>
            <a:endParaRPr lang="fr-FR" dirty="0" smtClean="0"/>
          </a:p>
          <a:p>
            <a:pPr lvl="0" algn="l" rtl="0">
              <a:spcBef>
                <a:spcPts val="0"/>
              </a:spcBef>
              <a:buNone/>
            </a:pPr>
            <a:endParaRPr lang="fr-FR" dirty="0"/>
          </a:p>
          <a:p>
            <a:pPr lvl="0" algn="l" rtl="0">
              <a:spcBef>
                <a:spcPts val="0"/>
              </a:spcBef>
              <a:buNone/>
            </a:pPr>
            <a:endParaRPr lang="fr-FR" dirty="0" smtClean="0"/>
          </a:p>
          <a:p>
            <a:pPr lvl="0" algn="l" rtl="0">
              <a:spcBef>
                <a:spcPts val="0"/>
              </a:spcBef>
              <a:buNone/>
            </a:pPr>
            <a:endParaRPr dirty="0"/>
          </a:p>
          <a:p>
            <a:pPr lvl="0" algn="l" rtl="0">
              <a:spcBef>
                <a:spcPts val="0"/>
              </a:spcBef>
              <a:buNone/>
            </a:pPr>
            <a:r>
              <a:rPr lang="en-GB" sz="1200" dirty="0">
                <a:latin typeface="+mj-lt"/>
              </a:rPr>
              <a:t>2017</a:t>
            </a:r>
          </a:p>
        </p:txBody>
      </p:sp>
      <p:cxnSp>
        <p:nvCxnSpPr>
          <p:cNvPr id="61" name="Shape 89"/>
          <p:cNvCxnSpPr/>
          <p:nvPr/>
        </p:nvCxnSpPr>
        <p:spPr>
          <a:xfrm>
            <a:off x="467544" y="2073200"/>
            <a:ext cx="0" cy="4243587"/>
          </a:xfrm>
          <a:prstGeom prst="straightConnector1">
            <a:avLst/>
          </a:prstGeom>
          <a:noFill/>
          <a:ln w="25400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46" name="Shape 95"/>
          <p:cNvSpPr/>
          <p:nvPr/>
        </p:nvSpPr>
        <p:spPr>
          <a:xfrm>
            <a:off x="1292219" y="3460496"/>
            <a:ext cx="2447700" cy="703200"/>
          </a:xfrm>
          <a:prstGeom prst="rect">
            <a:avLst/>
          </a:prstGeom>
          <a:solidFill>
            <a:srgbClr val="3D85C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1200" dirty="0">
                <a:solidFill>
                  <a:srgbClr val="FFFFFF"/>
                </a:solidFill>
                <a:latin typeface="+mj-lt"/>
              </a:rPr>
              <a:t>GML App Schema OGR Driver and QGIS </a:t>
            </a:r>
            <a:r>
              <a:rPr lang="en-GB" sz="1200" dirty="0" smtClean="0">
                <a:solidFill>
                  <a:srgbClr val="FFFFFF"/>
                </a:solidFill>
                <a:latin typeface="+mj-lt"/>
              </a:rPr>
              <a:t>3 integration</a:t>
            </a:r>
            <a:endParaRPr lang="en-GB" sz="1200" dirty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432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Overall context </a:t>
            </a:r>
            <a:r>
              <a:rPr lang="en-US" dirty="0" smtClean="0"/>
              <a:t>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From the </a:t>
            </a:r>
            <a:r>
              <a:rPr lang="en-US" dirty="0" err="1"/>
              <a:t>ProofOfConcept</a:t>
            </a:r>
            <a:r>
              <a:rPr lang="en-US" dirty="0"/>
              <a:t> to </a:t>
            </a:r>
            <a:r>
              <a:rPr lang="en-US" dirty="0" smtClean="0"/>
              <a:t>an </a:t>
            </a:r>
            <a:r>
              <a:rPr lang="en-US" dirty="0"/>
              <a:t>enhanced </a:t>
            </a:r>
            <a:r>
              <a:rPr lang="en-US" dirty="0" smtClean="0"/>
              <a:t>approach run n</a:t>
            </a:r>
            <a:endParaRPr lang="en-US" dirty="0"/>
          </a:p>
          <a:p>
            <a:pPr lvl="1"/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Copyright © 2017 Open Geospatial Consortium</a:t>
            </a:r>
            <a:endParaRPr lang="en-US" altLang="en-US" dirty="0"/>
          </a:p>
        </p:txBody>
      </p:sp>
      <p:sp>
        <p:nvSpPr>
          <p:cNvPr id="46" name="Shape 95"/>
          <p:cNvSpPr/>
          <p:nvPr/>
        </p:nvSpPr>
        <p:spPr>
          <a:xfrm>
            <a:off x="1292219" y="3460496"/>
            <a:ext cx="2447700" cy="703200"/>
          </a:xfrm>
          <a:prstGeom prst="rect">
            <a:avLst/>
          </a:prstGeom>
          <a:solidFill>
            <a:srgbClr val="3D85C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1200" dirty="0">
                <a:solidFill>
                  <a:srgbClr val="FFFFFF"/>
                </a:solidFill>
                <a:latin typeface="+mj-lt"/>
              </a:rPr>
              <a:t>GML App Schema OGR Driver and QGIS </a:t>
            </a:r>
            <a:r>
              <a:rPr lang="en-GB" sz="1200" dirty="0" smtClean="0">
                <a:solidFill>
                  <a:srgbClr val="FFFFFF"/>
                </a:solidFill>
                <a:latin typeface="+mj-lt"/>
              </a:rPr>
              <a:t>3 integration</a:t>
            </a:r>
            <a:endParaRPr lang="en-GB" sz="12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1" name="ZoneTexte 50"/>
          <p:cNvSpPr txBox="1"/>
          <p:nvPr/>
        </p:nvSpPr>
        <p:spPr>
          <a:xfrm>
            <a:off x="434267" y="2116200"/>
            <a:ext cx="9044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 smtClean="0">
                <a:latin typeface="+mj-lt"/>
              </a:rPr>
              <a:t>Run</a:t>
            </a:r>
            <a:r>
              <a:rPr lang="fr-FR" sz="1200" dirty="0" smtClean="0">
                <a:latin typeface="+mj-lt"/>
              </a:rPr>
              <a:t> </a:t>
            </a:r>
            <a:r>
              <a:rPr lang="fr-FR" sz="1200" dirty="0" smtClean="0">
                <a:latin typeface="+mj-lt"/>
              </a:rPr>
              <a:t>n° 1</a:t>
            </a:r>
            <a:endParaRPr lang="fr-FR" sz="1200" dirty="0" smtClean="0">
              <a:latin typeface="+mj-lt"/>
            </a:endParaRPr>
          </a:p>
        </p:txBody>
      </p:sp>
      <p:sp>
        <p:nvSpPr>
          <p:cNvPr id="52" name="ZoneTexte 51"/>
          <p:cNvSpPr txBox="1"/>
          <p:nvPr/>
        </p:nvSpPr>
        <p:spPr>
          <a:xfrm>
            <a:off x="434267" y="3558323"/>
            <a:ext cx="8611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 smtClean="0">
                <a:latin typeface="+mj-lt"/>
              </a:rPr>
              <a:t>Run</a:t>
            </a:r>
            <a:r>
              <a:rPr lang="fr-FR" sz="1200" dirty="0" smtClean="0">
                <a:latin typeface="+mj-lt"/>
              </a:rPr>
              <a:t> </a:t>
            </a:r>
            <a:r>
              <a:rPr lang="fr-FR" sz="1200" dirty="0" smtClean="0">
                <a:latin typeface="+mj-lt"/>
              </a:rPr>
              <a:t>n°2</a:t>
            </a:r>
            <a:endParaRPr lang="fr-FR" sz="1200" dirty="0" smtClean="0">
              <a:latin typeface="+mj-lt"/>
            </a:endParaRPr>
          </a:p>
        </p:txBody>
      </p:sp>
      <p:sp>
        <p:nvSpPr>
          <p:cNvPr id="53" name="Shape 95"/>
          <p:cNvSpPr/>
          <p:nvPr/>
        </p:nvSpPr>
        <p:spPr>
          <a:xfrm>
            <a:off x="1292219" y="2116200"/>
            <a:ext cx="2447700" cy="703200"/>
          </a:xfrm>
          <a:prstGeom prst="rect">
            <a:avLst/>
          </a:prstGeom>
          <a:solidFill>
            <a:srgbClr val="FF921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1200" dirty="0" smtClean="0">
                <a:solidFill>
                  <a:srgbClr val="FFFFFF"/>
                </a:solidFill>
                <a:latin typeface="+mj-lt"/>
              </a:rPr>
              <a:t>QGIS 2.x GML application schema toolbox POC</a:t>
            </a:r>
            <a:endParaRPr lang="en-GB" sz="12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7" name="ZoneTexte 56"/>
          <p:cNvSpPr txBox="1"/>
          <p:nvPr/>
        </p:nvSpPr>
        <p:spPr>
          <a:xfrm>
            <a:off x="434267" y="4837502"/>
            <a:ext cx="861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 smtClean="0">
                <a:latin typeface="+mj-lt"/>
              </a:rPr>
              <a:t>Run</a:t>
            </a:r>
            <a:r>
              <a:rPr lang="fr-FR" sz="1200" dirty="0" smtClean="0">
                <a:latin typeface="+mj-lt"/>
              </a:rPr>
              <a:t> n°3</a:t>
            </a:r>
          </a:p>
          <a:p>
            <a:r>
              <a:rPr lang="fr-FR" sz="1200" dirty="0" smtClean="0">
                <a:latin typeface="+mj-lt"/>
              </a:rPr>
              <a:t>(</a:t>
            </a:r>
            <a:r>
              <a:rPr lang="fr-FR" sz="1200" dirty="0" err="1" smtClean="0">
                <a:latin typeface="+mj-lt"/>
              </a:rPr>
              <a:t>now</a:t>
            </a:r>
            <a:r>
              <a:rPr lang="fr-FR" sz="1200" dirty="0" smtClean="0">
                <a:latin typeface="+mj-lt"/>
              </a:rPr>
              <a:t>)</a:t>
            </a:r>
            <a:endParaRPr lang="fr-FR" sz="1200" dirty="0">
              <a:latin typeface="+mj-lt"/>
            </a:endParaRPr>
          </a:p>
        </p:txBody>
      </p:sp>
      <p:sp>
        <p:nvSpPr>
          <p:cNvPr id="58" name="Shape 95"/>
          <p:cNvSpPr/>
          <p:nvPr/>
        </p:nvSpPr>
        <p:spPr>
          <a:xfrm>
            <a:off x="1292219" y="4787439"/>
            <a:ext cx="2447700" cy="703200"/>
          </a:xfrm>
          <a:prstGeom prst="rect">
            <a:avLst/>
          </a:prstGeom>
          <a:solidFill>
            <a:srgbClr val="FF921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</a:pPr>
            <a:r>
              <a:rPr lang="en-GB" sz="1200" dirty="0">
                <a:solidFill>
                  <a:srgbClr val="FFFFFF"/>
                </a:solidFill>
                <a:latin typeface="+mj-lt"/>
              </a:rPr>
              <a:t>GML App Schema OGR Driver </a:t>
            </a:r>
            <a:r>
              <a:rPr lang="en-GB" sz="1200" dirty="0" smtClean="0">
                <a:solidFill>
                  <a:srgbClr val="FFFFFF"/>
                </a:solidFill>
                <a:latin typeface="+mj-lt"/>
              </a:rPr>
              <a:t> and </a:t>
            </a:r>
            <a:r>
              <a:rPr lang="en-GB" sz="1200" dirty="0">
                <a:solidFill>
                  <a:srgbClr val="FFFFFF"/>
                </a:solidFill>
                <a:latin typeface="+mj-lt"/>
              </a:rPr>
              <a:t>QGIS 3 </a:t>
            </a:r>
            <a:r>
              <a:rPr lang="en-GB" sz="1200" dirty="0" smtClean="0">
                <a:solidFill>
                  <a:srgbClr val="FFFFFF"/>
                </a:solidFill>
                <a:latin typeface="+mj-lt"/>
              </a:rPr>
              <a:t>integration </a:t>
            </a:r>
            <a:r>
              <a:rPr lang="en-GB" sz="1200" dirty="0">
                <a:solidFill>
                  <a:srgbClr val="FFFFFF"/>
                </a:solidFill>
                <a:latin typeface="+mj-lt"/>
              </a:rPr>
              <a:t>enhancements 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4248109" y="3505200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 smtClean="0">
                <a:latin typeface="+mj-lt"/>
              </a:rPr>
              <a:t>PyXB</a:t>
            </a:r>
            <a:r>
              <a:rPr lang="fr-FR" sz="1200" dirty="0" smtClean="0">
                <a:latin typeface="+mj-lt"/>
              </a:rPr>
              <a:t> -&gt; </a:t>
            </a:r>
            <a:r>
              <a:rPr lang="fr-FR" sz="1200" dirty="0" err="1" smtClean="0">
                <a:latin typeface="+mj-lt"/>
              </a:rPr>
              <a:t>specific</a:t>
            </a:r>
            <a:r>
              <a:rPr lang="fr-FR" sz="1200" dirty="0" smtClean="0">
                <a:latin typeface="+mj-lt"/>
              </a:rPr>
              <a:t> </a:t>
            </a:r>
            <a:r>
              <a:rPr lang="fr-FR" sz="1200" dirty="0" smtClean="0">
                <a:latin typeface="+mj-lt"/>
                <a:hlinkClick r:id="rId2"/>
              </a:rPr>
              <a:t>OGR/GDAL GMLAS driver</a:t>
            </a:r>
            <a:r>
              <a:rPr lang="fr-FR" sz="1200" dirty="0" smtClean="0">
                <a:latin typeface="+mj-lt"/>
              </a:rPr>
              <a:t> (</a:t>
            </a:r>
            <a:r>
              <a:rPr lang="fr-FR" sz="1200" dirty="0" err="1" smtClean="0">
                <a:latin typeface="+mj-lt"/>
              </a:rPr>
              <a:t>targetting</a:t>
            </a:r>
            <a:r>
              <a:rPr lang="fr-FR" sz="1200" dirty="0" smtClean="0">
                <a:latin typeface="+mj-lt"/>
              </a:rPr>
              <a:t> GDAL 2.2), handling </a:t>
            </a:r>
            <a:r>
              <a:rPr lang="fr-FR" sz="1200" dirty="0" err="1" smtClean="0">
                <a:latin typeface="+mj-lt"/>
              </a:rPr>
              <a:t>both</a:t>
            </a:r>
            <a:r>
              <a:rPr lang="fr-FR" sz="1200" dirty="0" smtClean="0">
                <a:latin typeface="+mj-lt"/>
              </a:rPr>
              <a:t> </a:t>
            </a:r>
            <a:r>
              <a:rPr lang="fr-FR" sz="1200" dirty="0" err="1" smtClean="0">
                <a:latin typeface="+mj-lt"/>
              </a:rPr>
              <a:t>reading</a:t>
            </a:r>
            <a:r>
              <a:rPr lang="fr-FR" sz="1200" dirty="0" smtClean="0">
                <a:latin typeface="+mj-lt"/>
              </a:rPr>
              <a:t> and </a:t>
            </a:r>
            <a:r>
              <a:rPr lang="fr-FR" sz="1200" dirty="0" err="1" smtClean="0">
                <a:latin typeface="+mj-lt"/>
              </a:rPr>
              <a:t>writing</a:t>
            </a:r>
            <a:endParaRPr lang="fr-FR" sz="1200" dirty="0" smtClean="0">
              <a:latin typeface="+mj-lt"/>
            </a:endParaRPr>
          </a:p>
          <a:p>
            <a:r>
              <a:rPr lang="fr-FR" sz="1200" dirty="0" err="1" smtClean="0">
                <a:latin typeface="+mj-lt"/>
              </a:rPr>
              <a:t>Integration</a:t>
            </a:r>
            <a:r>
              <a:rPr lang="fr-FR" sz="1200" dirty="0" smtClean="0">
                <a:latin typeface="+mj-lt"/>
              </a:rPr>
              <a:t> </a:t>
            </a:r>
            <a:r>
              <a:rPr lang="fr-FR" sz="1200" dirty="0" err="1" smtClean="0">
                <a:latin typeface="+mj-lt"/>
              </a:rPr>
              <a:t>within</a:t>
            </a:r>
            <a:r>
              <a:rPr lang="fr-FR" sz="1200" dirty="0" smtClean="0">
                <a:latin typeface="+mj-lt"/>
              </a:rPr>
              <a:t> QGIS 3</a:t>
            </a:r>
            <a:endParaRPr lang="fr-FR" sz="1200" dirty="0">
              <a:latin typeface="+mj-lt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4248109" y="4724400"/>
            <a:ext cx="4464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+mj-lt"/>
              </a:rPr>
              <a:t>- GDAL GMLAS : addition handling </a:t>
            </a:r>
            <a:r>
              <a:rPr lang="fr-FR" sz="1200" dirty="0" err="1" smtClean="0">
                <a:latin typeface="+mj-lt"/>
              </a:rPr>
              <a:t>specific</a:t>
            </a:r>
            <a:r>
              <a:rPr lang="fr-FR" sz="1200" dirty="0" smtClean="0">
                <a:latin typeface="+mj-lt"/>
              </a:rPr>
              <a:t> SWE types </a:t>
            </a:r>
            <a:r>
              <a:rPr lang="fr-FR" sz="1200" dirty="0" err="1" smtClean="0">
                <a:latin typeface="+mj-lt"/>
              </a:rPr>
              <a:t>based</a:t>
            </a:r>
            <a:r>
              <a:rPr lang="fr-FR" sz="1200" dirty="0" smtClean="0">
                <a:latin typeface="+mj-lt"/>
              </a:rPr>
              <a:t> on GWML2 </a:t>
            </a:r>
            <a:r>
              <a:rPr lang="fr-FR" sz="1200" dirty="0" err="1" smtClean="0">
                <a:latin typeface="+mj-lt"/>
              </a:rPr>
              <a:t>GW_GeologyLogCoverage</a:t>
            </a:r>
            <a:r>
              <a:rPr lang="fr-FR" sz="1200" dirty="0" smtClean="0">
                <a:latin typeface="+mj-lt"/>
              </a:rPr>
              <a:t> and EU Air </a:t>
            </a:r>
            <a:r>
              <a:rPr lang="fr-FR" sz="1200" dirty="0" err="1" smtClean="0">
                <a:latin typeface="+mj-lt"/>
              </a:rPr>
              <a:t>Quality</a:t>
            </a:r>
            <a:r>
              <a:rPr lang="fr-FR" sz="1200" dirty="0" smtClean="0">
                <a:latin typeface="+mj-lt"/>
              </a:rPr>
              <a:t> </a:t>
            </a:r>
            <a:r>
              <a:rPr lang="fr-FR" sz="1200" dirty="0" err="1" smtClean="0">
                <a:latin typeface="+mj-lt"/>
              </a:rPr>
              <a:t>Reportings</a:t>
            </a:r>
            <a:r>
              <a:rPr lang="fr-FR" sz="1200" dirty="0" smtClean="0">
                <a:latin typeface="+mj-lt"/>
              </a:rPr>
              <a:t> (</a:t>
            </a:r>
            <a:r>
              <a:rPr lang="fr-FR" sz="1200" dirty="0" err="1" smtClean="0">
                <a:latin typeface="+mj-lt"/>
              </a:rPr>
              <a:t>dataArray</a:t>
            </a:r>
            <a:r>
              <a:rPr lang="fr-FR" sz="1200" dirty="0" smtClean="0">
                <a:latin typeface="+mj-lt"/>
              </a:rPr>
              <a:t>, </a:t>
            </a:r>
            <a:r>
              <a:rPr lang="fr-FR" sz="1200" dirty="0" err="1" smtClean="0">
                <a:latin typeface="+mj-lt"/>
              </a:rPr>
              <a:t>dataRecord</a:t>
            </a:r>
            <a:r>
              <a:rPr lang="fr-FR" sz="1200" dirty="0" smtClean="0">
                <a:latin typeface="+mj-lt"/>
              </a:rPr>
              <a:t>, </a:t>
            </a:r>
            <a:r>
              <a:rPr lang="fr-FR" sz="1200" dirty="0" smtClean="0">
                <a:latin typeface="+mj-lt"/>
              </a:rPr>
              <a:t>…)</a:t>
            </a:r>
          </a:p>
          <a:p>
            <a:endParaRPr lang="fr-FR" sz="1200" dirty="0" smtClean="0">
              <a:latin typeface="+mj-lt"/>
            </a:endParaRPr>
          </a:p>
          <a:p>
            <a:r>
              <a:rPr lang="fr-FR" sz="1200" dirty="0" smtClean="0">
                <a:latin typeface="+mj-lt"/>
              </a:rPr>
              <a:t>- QGIS 3 : </a:t>
            </a:r>
            <a:r>
              <a:rPr lang="fr-FR" sz="1200" dirty="0" err="1" smtClean="0">
                <a:latin typeface="+mj-lt"/>
              </a:rPr>
              <a:t>enhanced</a:t>
            </a:r>
            <a:r>
              <a:rPr lang="fr-FR" sz="1200" dirty="0" smtClean="0">
                <a:latin typeface="+mj-lt"/>
              </a:rPr>
              <a:t> widgets for </a:t>
            </a:r>
            <a:r>
              <a:rPr lang="fr-FR" sz="1200" dirty="0" err="1" smtClean="0">
                <a:latin typeface="+mj-lt"/>
              </a:rPr>
              <a:t>timeseries</a:t>
            </a:r>
            <a:r>
              <a:rPr lang="fr-FR" sz="1200" dirty="0" smtClean="0">
                <a:latin typeface="+mj-lt"/>
              </a:rPr>
              <a:t>, and </a:t>
            </a:r>
            <a:r>
              <a:rPr lang="fr-FR" sz="1200" dirty="0" err="1" smtClean="0">
                <a:latin typeface="+mj-lt"/>
              </a:rPr>
              <a:t>borehole</a:t>
            </a:r>
            <a:r>
              <a:rPr lang="fr-FR" sz="1200" dirty="0" smtClean="0">
                <a:latin typeface="+mj-lt"/>
              </a:rPr>
              <a:t> logs + </a:t>
            </a:r>
            <a:r>
              <a:rPr lang="fr-FR" sz="1200" dirty="0" err="1" smtClean="0">
                <a:latin typeface="+mj-lt"/>
              </a:rPr>
              <a:t>some</a:t>
            </a:r>
            <a:r>
              <a:rPr lang="fr-FR" sz="1200" dirty="0" smtClean="0">
                <a:latin typeface="+mj-lt"/>
              </a:rPr>
              <a:t> commit to the </a:t>
            </a:r>
            <a:r>
              <a:rPr lang="fr-FR" sz="1200" dirty="0" err="1" smtClean="0">
                <a:latin typeface="+mj-lt"/>
              </a:rPr>
              <a:t>trunk</a:t>
            </a:r>
            <a:endParaRPr lang="fr-FR" sz="1200" dirty="0">
              <a:latin typeface="+mj-lt"/>
            </a:endParaRPr>
          </a:p>
        </p:txBody>
      </p:sp>
      <p:pic>
        <p:nvPicPr>
          <p:cNvPr id="32" name="Shape 2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47960" y="4667475"/>
            <a:ext cx="425291" cy="481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Shape 2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10771" y="5536502"/>
            <a:ext cx="425297" cy="43893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Shape 295"/>
          <p:cNvSpPr txBox="1"/>
          <p:nvPr/>
        </p:nvSpPr>
        <p:spPr>
          <a:xfrm>
            <a:off x="8808000" y="4861410"/>
            <a:ext cx="564600" cy="40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b="1" dirty="0"/>
              <a:t>2.2</a:t>
            </a:r>
          </a:p>
        </p:txBody>
      </p:sp>
      <p:sp>
        <p:nvSpPr>
          <p:cNvPr id="35" name="Shape 296"/>
          <p:cNvSpPr txBox="1"/>
          <p:nvPr/>
        </p:nvSpPr>
        <p:spPr>
          <a:xfrm>
            <a:off x="8731800" y="5687400"/>
            <a:ext cx="564600" cy="40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b="1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63461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to groundwater </a:t>
            </a:r>
            <a:r>
              <a:rPr lang="en-US" dirty="0"/>
              <a:t>monitoring </a:t>
            </a:r>
            <a:r>
              <a:rPr lang="en-US" dirty="0" smtClean="0"/>
              <a:t>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To provide stable and resolvable links to resources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To allow reference / data citation</a:t>
            </a:r>
          </a:p>
          <a:p>
            <a:pPr lvl="1"/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Independant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from underlying technologies used to provide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Copyright © 2017 Open Geospatial Consortium</a:t>
            </a:r>
            <a:endParaRPr lang="en-US" altLang="en-US" dirty="0"/>
          </a:p>
        </p:txBody>
      </p:sp>
      <p:pic>
        <p:nvPicPr>
          <p:cNvPr id="15" name="Picture 2" descr="https://cdn.thinglink.me/api/image/717762046808031232/1240/10/scaletowidt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09"/>
          <a:stretch/>
        </p:blipFill>
        <p:spPr bwMode="auto">
          <a:xfrm>
            <a:off x="2267744" y="3693911"/>
            <a:ext cx="5430369" cy="2798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à coins arrondis 15"/>
          <p:cNvSpPr/>
          <p:nvPr/>
        </p:nvSpPr>
        <p:spPr bwMode="auto">
          <a:xfrm>
            <a:off x="5043972" y="2891535"/>
            <a:ext cx="3776500" cy="1224136"/>
          </a:xfrm>
          <a:prstGeom prst="wedgeRoundRectCallout">
            <a:avLst>
              <a:gd name="adj1" fmla="val -55223"/>
              <a:gd name="adj2" fmla="val 92523"/>
              <a:gd name="adj3" fmla="val 16667"/>
            </a:avLst>
          </a:prstGeom>
          <a:ln>
            <a:solidFill>
              <a:srgbClr val="33B3B3"/>
            </a:solidFill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fr-FR" dirty="0">
                <a:solidFill>
                  <a:schemeClr val="tx1"/>
                </a:solidFill>
                <a:latin typeface="Comic Sans MS" panose="030F0702030302020204" pitchFamily="66" charset="0"/>
              </a:rPr>
              <a:t>I </a:t>
            </a:r>
            <a:r>
              <a:rPr lang="fr-FR" dirty="0" err="1">
                <a:solidFill>
                  <a:schemeClr val="tx1"/>
                </a:solidFill>
                <a:latin typeface="Comic Sans MS" panose="030F0702030302020204" pitchFamily="66" charset="0"/>
              </a:rPr>
              <a:t>am</a:t>
            </a:r>
            <a:r>
              <a:rPr lang="fr-FR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fr-FR" dirty="0" smtClean="0">
                <a:solidFill>
                  <a:srgbClr val="33B3B3"/>
                </a:solidFill>
                <a:latin typeface="Comic Sans MS" panose="030F0702030302020204" pitchFamily="66" charset="0"/>
              </a:rPr>
              <a:t>#</a:t>
            </a:r>
            <a:r>
              <a:rPr lang="fr-FR" i="1" dirty="0" err="1" smtClean="0">
                <a:solidFill>
                  <a:srgbClr val="33B3B3"/>
                </a:solidFill>
                <a:latin typeface="Comic Sans MS" panose="030F0702030302020204" pitchFamily="66" charset="0"/>
              </a:rPr>
              <a:t>Piezometre</a:t>
            </a:r>
            <a:r>
              <a:rPr lang="fr-FR" i="1" dirty="0" smtClean="0">
                <a:solidFill>
                  <a:srgbClr val="33B3B3"/>
                </a:solidFill>
                <a:latin typeface="Comic Sans MS" panose="030F0702030302020204" pitchFamily="66" charset="0"/>
              </a:rPr>
              <a:t>/00634X0147/PZ1.2</a:t>
            </a:r>
          </a:p>
          <a:p>
            <a:r>
              <a:rPr lang="fr-FR" dirty="0" err="1">
                <a:solidFill>
                  <a:schemeClr val="tx1"/>
                </a:solidFill>
                <a:latin typeface="Comic Sans MS" panose="030F0702030302020204" pitchFamily="66" charset="0"/>
              </a:rPr>
              <a:t>attached</a:t>
            </a:r>
            <a:r>
              <a:rPr lang="fr-FR" dirty="0">
                <a:solidFill>
                  <a:schemeClr val="tx1"/>
                </a:solidFill>
                <a:latin typeface="Comic Sans MS" panose="030F0702030302020204" pitchFamily="66" charset="0"/>
              </a:rPr>
              <a:t> to #</a:t>
            </a:r>
            <a:r>
              <a:rPr lang="fr-FR" i="1" dirty="0" err="1">
                <a:solidFill>
                  <a:srgbClr val="33B3B3"/>
                </a:solidFill>
                <a:latin typeface="Comic Sans MS" panose="030F0702030302020204" pitchFamily="66" charset="0"/>
              </a:rPr>
              <a:t>Borehole</a:t>
            </a:r>
            <a:r>
              <a:rPr lang="fr-FR" i="1" dirty="0">
                <a:solidFill>
                  <a:srgbClr val="33B3B3"/>
                </a:solidFill>
                <a:latin typeface="Comic Sans MS" panose="030F0702030302020204" pitchFamily="66" charset="0"/>
              </a:rPr>
              <a:t>/00634X0147/PZ1.2</a:t>
            </a:r>
          </a:p>
          <a:p>
            <a:endParaRPr lang="fr-FR" i="1" dirty="0">
              <a:solidFill>
                <a:srgbClr val="33B3B3"/>
              </a:solidFill>
              <a:latin typeface="Comic Sans MS" panose="030F0702030302020204" pitchFamily="66" charset="0"/>
            </a:endParaRPr>
          </a:p>
          <a:p>
            <a:endParaRPr lang="fr-FR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endParaRPr lang="fr-FR" i="1" dirty="0"/>
          </a:p>
        </p:txBody>
      </p:sp>
      <p:sp>
        <p:nvSpPr>
          <p:cNvPr id="24" name="Rectangle à coins arrondis 23"/>
          <p:cNvSpPr/>
          <p:nvPr/>
        </p:nvSpPr>
        <p:spPr bwMode="auto">
          <a:xfrm>
            <a:off x="5040484" y="2890664"/>
            <a:ext cx="3779988" cy="1224136"/>
          </a:xfrm>
          <a:prstGeom prst="wedgeRoundRectCallout">
            <a:avLst>
              <a:gd name="adj1" fmla="val -55223"/>
              <a:gd name="adj2" fmla="val 92523"/>
              <a:gd name="adj3" fmla="val 16667"/>
            </a:avLst>
          </a:prstGeom>
          <a:ln>
            <a:solidFill>
              <a:srgbClr val="33B3B3"/>
            </a:solidFill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fr-FR" dirty="0">
                <a:solidFill>
                  <a:schemeClr val="tx1"/>
                </a:solidFill>
                <a:latin typeface="Comic Sans MS" panose="030F0702030302020204" pitchFamily="66" charset="0"/>
              </a:rPr>
              <a:t>I </a:t>
            </a:r>
            <a:r>
              <a:rPr lang="fr-FR" dirty="0" err="1">
                <a:solidFill>
                  <a:schemeClr val="tx1"/>
                </a:solidFill>
                <a:latin typeface="Comic Sans MS" panose="030F0702030302020204" pitchFamily="66" charset="0"/>
              </a:rPr>
              <a:t>am</a:t>
            </a:r>
            <a:r>
              <a:rPr lang="fr-FR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fr-FR" dirty="0" smtClean="0">
                <a:solidFill>
                  <a:srgbClr val="33B3B3"/>
                </a:solidFill>
                <a:latin typeface="Comic Sans MS" panose="030F0702030302020204" pitchFamily="66" charset="0"/>
              </a:rPr>
              <a:t>#</a:t>
            </a:r>
            <a:r>
              <a:rPr lang="fr-FR" i="1" dirty="0" err="1" smtClean="0">
                <a:solidFill>
                  <a:srgbClr val="33B3B3"/>
                </a:solidFill>
                <a:latin typeface="Comic Sans MS" panose="030F0702030302020204" pitchFamily="66" charset="0"/>
              </a:rPr>
              <a:t>Piezometre</a:t>
            </a:r>
            <a:r>
              <a:rPr lang="fr-FR" i="1" dirty="0" smtClean="0">
                <a:solidFill>
                  <a:srgbClr val="33B3B3"/>
                </a:solidFill>
                <a:latin typeface="Comic Sans MS" panose="030F0702030302020204" pitchFamily="66" charset="0"/>
              </a:rPr>
              <a:t>/00634X0147/PZ1.2</a:t>
            </a:r>
            <a:endParaRPr lang="fr-FR" i="1" dirty="0">
              <a:solidFill>
                <a:srgbClr val="33B3B3"/>
              </a:solidFill>
              <a:latin typeface="Comic Sans MS" panose="030F0702030302020204" pitchFamily="66" charset="0"/>
            </a:endParaRPr>
          </a:p>
          <a:p>
            <a:r>
              <a:rPr lang="fr-FR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attached</a:t>
            </a:r>
            <a:r>
              <a:rPr lang="fr-FR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to #</a:t>
            </a:r>
            <a:r>
              <a:rPr lang="fr-FR" i="1" dirty="0" err="1" smtClean="0">
                <a:solidFill>
                  <a:srgbClr val="33B3B3"/>
                </a:solidFill>
                <a:latin typeface="Comic Sans MS" panose="030F0702030302020204" pitchFamily="66" charset="0"/>
              </a:rPr>
              <a:t>Borehole</a:t>
            </a:r>
            <a:r>
              <a:rPr lang="fr-FR" i="1" dirty="0" smtClean="0">
                <a:solidFill>
                  <a:srgbClr val="33B3B3"/>
                </a:solidFill>
                <a:latin typeface="Comic Sans MS" panose="030F0702030302020204" pitchFamily="66" charset="0"/>
              </a:rPr>
              <a:t>/00634X0147/PZ1.2</a:t>
            </a:r>
            <a:endParaRPr lang="fr-FR" i="1" dirty="0">
              <a:solidFill>
                <a:srgbClr val="33B3B3"/>
              </a:solidFill>
              <a:latin typeface="Comic Sans MS" panose="030F0702030302020204" pitchFamily="66" charset="0"/>
            </a:endParaRPr>
          </a:p>
          <a:p>
            <a:endParaRPr lang="fr-FR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r>
              <a:rPr lang="fr-FR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I </a:t>
            </a:r>
            <a:r>
              <a:rPr lang="fr-FR" dirty="0">
                <a:solidFill>
                  <a:schemeClr val="tx1"/>
                </a:solidFill>
                <a:latin typeface="Comic Sans MS" panose="030F0702030302020204" pitchFamily="66" charset="0"/>
              </a:rPr>
              <a:t>have a lot of </a:t>
            </a:r>
            <a:r>
              <a:rPr lang="fr-FR" i="1" dirty="0">
                <a:solidFill>
                  <a:schemeClr val="accent2"/>
                </a:solidFill>
              </a:rPr>
              <a:t>#</a:t>
            </a:r>
            <a:r>
              <a:rPr lang="fr-FR" i="1" dirty="0" err="1">
                <a:solidFill>
                  <a:schemeClr val="accent2"/>
                </a:solidFill>
              </a:rPr>
              <a:t>GroundWater</a:t>
            </a:r>
            <a:r>
              <a:rPr lang="fr-FR" i="1" dirty="0">
                <a:solidFill>
                  <a:schemeClr val="accent2"/>
                </a:solidFill>
              </a:rPr>
              <a:t> Levels </a:t>
            </a:r>
            <a:r>
              <a:rPr lang="fr-FR" i="1" dirty="0" smtClean="0">
                <a:solidFill>
                  <a:schemeClr val="accent2"/>
                </a:solidFill>
              </a:rPr>
              <a:t>observations</a:t>
            </a:r>
            <a:r>
              <a:rPr lang="fr-FR" i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 </a:t>
            </a:r>
            <a:r>
              <a:rPr lang="fr-FR" dirty="0" err="1">
                <a:solidFill>
                  <a:schemeClr val="tx1"/>
                </a:solidFill>
                <a:latin typeface="Comic Sans MS" panose="030F0702030302020204" pitchFamily="66" charset="0"/>
              </a:rPr>
              <a:t>regarding</a:t>
            </a:r>
            <a:r>
              <a:rPr lang="fr-FR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fr-FR" i="1" dirty="0">
                <a:solidFill>
                  <a:srgbClr val="33B3B3"/>
                </a:solidFill>
                <a:latin typeface="Comic Sans MS" panose="030F0702030302020204" pitchFamily="66" charset="0"/>
              </a:rPr>
              <a:t>#</a:t>
            </a:r>
            <a:r>
              <a:rPr lang="fr-FR" i="1" dirty="0" err="1" smtClean="0">
                <a:solidFill>
                  <a:srgbClr val="33B3B3"/>
                </a:solidFill>
                <a:latin typeface="Comic Sans MS" panose="030F0702030302020204" pitchFamily="66" charset="0"/>
              </a:rPr>
              <a:t>EntiteHydroGeol</a:t>
            </a:r>
            <a:r>
              <a:rPr lang="fr-FR" i="1" dirty="0">
                <a:solidFill>
                  <a:srgbClr val="33B3B3"/>
                </a:solidFill>
                <a:latin typeface="Comic Sans MS" panose="030F0702030302020204" pitchFamily="66" charset="0"/>
              </a:rPr>
              <a:t>/</a:t>
            </a:r>
            <a:r>
              <a:rPr lang="fr-FR" i="1" dirty="0" smtClean="0">
                <a:solidFill>
                  <a:srgbClr val="33B3B3"/>
                </a:solidFill>
                <a:latin typeface="Comic Sans MS" panose="030F0702030302020204" pitchFamily="66" charset="0"/>
              </a:rPr>
              <a:t>107AK01</a:t>
            </a:r>
            <a:endParaRPr lang="fr-FR" i="1" dirty="0">
              <a:solidFill>
                <a:srgbClr val="33B3B3"/>
              </a:solidFill>
              <a:latin typeface="Comic Sans MS" panose="030F0702030302020204" pitchFamily="66" charset="0"/>
            </a:endParaRPr>
          </a:p>
          <a:p>
            <a:endParaRPr lang="fr-FR" i="1" dirty="0"/>
          </a:p>
        </p:txBody>
      </p:sp>
      <p:sp>
        <p:nvSpPr>
          <p:cNvPr id="17" name="Rectangle à coins arrondis 16"/>
          <p:cNvSpPr/>
          <p:nvPr/>
        </p:nvSpPr>
        <p:spPr bwMode="auto">
          <a:xfrm>
            <a:off x="539552" y="3065023"/>
            <a:ext cx="3744416" cy="1008112"/>
          </a:xfrm>
          <a:prstGeom prst="wedgeRoundRectCallout">
            <a:avLst>
              <a:gd name="adj1" fmla="val 23575"/>
              <a:gd name="adj2" fmla="val 198747"/>
              <a:gd name="adj3" fmla="val 16667"/>
            </a:avLst>
          </a:prstGeom>
          <a:ln>
            <a:solidFill>
              <a:srgbClr val="33B3B3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fr-FR" dirty="0">
                <a:solidFill>
                  <a:schemeClr val="tx1"/>
                </a:solidFill>
                <a:latin typeface="Comic Sans MS" panose="030F0702030302020204" pitchFamily="66" charset="0"/>
              </a:rPr>
              <a:t>I </a:t>
            </a:r>
            <a:r>
              <a:rPr lang="fr-FR" dirty="0" err="1">
                <a:solidFill>
                  <a:schemeClr val="tx1"/>
                </a:solidFill>
                <a:latin typeface="Comic Sans MS" panose="030F0702030302020204" pitchFamily="66" charset="0"/>
              </a:rPr>
              <a:t>am</a:t>
            </a:r>
            <a:r>
              <a:rPr lang="fr-FR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fr-FR" i="1" dirty="0" smtClean="0">
                <a:solidFill>
                  <a:srgbClr val="33B3B3"/>
                </a:solidFill>
                <a:latin typeface="Comic Sans MS" panose="030F0702030302020204" pitchFamily="66" charset="0"/>
              </a:rPr>
              <a:t>#</a:t>
            </a:r>
            <a:r>
              <a:rPr lang="fr-FR" i="1" dirty="0" err="1" smtClean="0">
                <a:solidFill>
                  <a:srgbClr val="33B3B3"/>
                </a:solidFill>
                <a:latin typeface="Comic Sans MS" panose="030F0702030302020204" pitchFamily="66" charset="0"/>
              </a:rPr>
              <a:t>EntiteHydroGeol</a:t>
            </a:r>
            <a:r>
              <a:rPr lang="fr-FR" i="1" dirty="0">
                <a:solidFill>
                  <a:srgbClr val="33B3B3"/>
                </a:solidFill>
                <a:latin typeface="Comic Sans MS" panose="030F0702030302020204" pitchFamily="66" charset="0"/>
              </a:rPr>
              <a:t>/</a:t>
            </a:r>
            <a:r>
              <a:rPr lang="fr-FR" i="1" dirty="0" smtClean="0">
                <a:solidFill>
                  <a:srgbClr val="33B3B3"/>
                </a:solidFill>
                <a:latin typeface="Comic Sans MS" panose="030F0702030302020204" pitchFamily="66" charset="0"/>
              </a:rPr>
              <a:t>107AK01</a:t>
            </a:r>
            <a:endParaRPr lang="fr-FR" i="1" dirty="0">
              <a:solidFill>
                <a:srgbClr val="33B3B3"/>
              </a:solidFill>
              <a:latin typeface="Comic Sans MS" panose="030F0702030302020204" pitchFamily="66" charset="0"/>
            </a:endParaRPr>
          </a:p>
          <a:p>
            <a:endParaRPr lang="fr-FR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8" name="Groupe 17"/>
          <p:cNvGrpSpPr/>
          <p:nvPr/>
        </p:nvGrpSpPr>
        <p:grpSpPr>
          <a:xfrm>
            <a:off x="4171598" y="4500303"/>
            <a:ext cx="592619" cy="1631591"/>
            <a:chOff x="4171598" y="2517489"/>
            <a:chExt cx="592619" cy="1631591"/>
          </a:xfrm>
        </p:grpSpPr>
        <p:pic>
          <p:nvPicPr>
            <p:cNvPr id="19" name="Picture 2" descr="Afficher l'image d'origine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6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1598" y="2517489"/>
              <a:ext cx="592619" cy="5926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0" name="Connecteur droit 19"/>
            <p:cNvCxnSpPr>
              <a:stCxn id="19" idx="2"/>
            </p:cNvCxnSpPr>
            <p:nvPr/>
          </p:nvCxnSpPr>
          <p:spPr bwMode="auto">
            <a:xfrm flipH="1">
              <a:off x="4467907" y="3110108"/>
              <a:ext cx="1" cy="1038972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1" name="Pensées 20"/>
          <p:cNvSpPr/>
          <p:nvPr/>
        </p:nvSpPr>
        <p:spPr bwMode="auto">
          <a:xfrm>
            <a:off x="5364088" y="5092922"/>
            <a:ext cx="3174930" cy="1460278"/>
          </a:xfrm>
          <a:prstGeom prst="cloudCallout">
            <a:avLst>
              <a:gd name="adj1" fmla="val -67328"/>
              <a:gd name="adj2" fmla="val -54575"/>
            </a:avLst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Organigramme : Multidocument 21"/>
          <p:cNvSpPr/>
          <p:nvPr/>
        </p:nvSpPr>
        <p:spPr bwMode="auto">
          <a:xfrm>
            <a:off x="5982732" y="5339806"/>
            <a:ext cx="1908213" cy="936104"/>
          </a:xfrm>
          <a:prstGeom prst="flowChartMultidocumen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fr-FR" i="1" dirty="0" smtClean="0">
                <a:solidFill>
                  <a:schemeClr val="accent2"/>
                </a:solidFill>
              </a:rPr>
              <a:t>#</a:t>
            </a:r>
            <a:r>
              <a:rPr lang="fr-FR" i="1" dirty="0" err="1" smtClean="0">
                <a:solidFill>
                  <a:schemeClr val="accent2"/>
                </a:solidFill>
              </a:rPr>
              <a:t>GroundWater</a:t>
            </a:r>
            <a:r>
              <a:rPr lang="fr-FR" i="1" dirty="0" smtClean="0">
                <a:solidFill>
                  <a:schemeClr val="accent2"/>
                </a:solidFill>
              </a:rPr>
              <a:t> Levels obs. </a:t>
            </a:r>
            <a:r>
              <a:rPr lang="fr-FR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from</a:t>
            </a:r>
            <a:r>
              <a:rPr lang="fr-FR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fr-FR" dirty="0">
                <a:solidFill>
                  <a:srgbClr val="33B3B3"/>
                </a:solidFill>
                <a:latin typeface="Comic Sans MS" panose="030F0702030302020204" pitchFamily="66" charset="0"/>
              </a:rPr>
              <a:t>#</a:t>
            </a:r>
            <a:r>
              <a:rPr lang="fr-FR" i="1" dirty="0" err="1">
                <a:solidFill>
                  <a:srgbClr val="33B3B3"/>
                </a:solidFill>
                <a:latin typeface="Comic Sans MS" panose="030F0702030302020204" pitchFamily="66" charset="0"/>
              </a:rPr>
              <a:t>Piezometre</a:t>
            </a:r>
            <a:r>
              <a:rPr lang="fr-FR" i="1" dirty="0">
                <a:solidFill>
                  <a:srgbClr val="33B3B3"/>
                </a:solidFill>
                <a:latin typeface="Comic Sans MS" panose="030F0702030302020204" pitchFamily="66" charset="0"/>
              </a:rPr>
              <a:t>/00634X0147/PZ1.2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i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23" name="Rectangle à coins arrondis 22"/>
          <p:cNvSpPr/>
          <p:nvPr/>
        </p:nvSpPr>
        <p:spPr bwMode="auto">
          <a:xfrm>
            <a:off x="530440" y="3065023"/>
            <a:ext cx="3744416" cy="1008112"/>
          </a:xfrm>
          <a:prstGeom prst="wedgeRoundRectCallout">
            <a:avLst>
              <a:gd name="adj1" fmla="val 23575"/>
              <a:gd name="adj2" fmla="val 198747"/>
              <a:gd name="adj3" fmla="val 16667"/>
            </a:avLst>
          </a:prstGeom>
          <a:ln>
            <a:solidFill>
              <a:srgbClr val="33B3B3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fr-FR" dirty="0">
                <a:solidFill>
                  <a:schemeClr val="tx1"/>
                </a:solidFill>
                <a:latin typeface="Comic Sans MS" panose="030F0702030302020204" pitchFamily="66" charset="0"/>
              </a:rPr>
              <a:t>I </a:t>
            </a:r>
            <a:r>
              <a:rPr lang="fr-FR" dirty="0" err="1">
                <a:solidFill>
                  <a:schemeClr val="tx1"/>
                </a:solidFill>
                <a:latin typeface="Comic Sans MS" panose="030F0702030302020204" pitchFamily="66" charset="0"/>
              </a:rPr>
              <a:t>am</a:t>
            </a:r>
            <a:r>
              <a:rPr lang="fr-FR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fr-FR" i="1" dirty="0" smtClean="0">
                <a:solidFill>
                  <a:srgbClr val="33B3B3"/>
                </a:solidFill>
                <a:latin typeface="Comic Sans MS" panose="030F0702030302020204" pitchFamily="66" charset="0"/>
              </a:rPr>
              <a:t>#</a:t>
            </a:r>
            <a:r>
              <a:rPr lang="fr-FR" i="1" dirty="0" err="1" smtClean="0">
                <a:solidFill>
                  <a:srgbClr val="33B3B3"/>
                </a:solidFill>
                <a:latin typeface="Comic Sans MS" panose="030F0702030302020204" pitchFamily="66" charset="0"/>
              </a:rPr>
              <a:t>EntiteHydroGeol</a:t>
            </a:r>
            <a:r>
              <a:rPr lang="fr-FR" i="1" dirty="0">
                <a:solidFill>
                  <a:srgbClr val="33B3B3"/>
                </a:solidFill>
                <a:latin typeface="Comic Sans MS" panose="030F0702030302020204" pitchFamily="66" charset="0"/>
              </a:rPr>
              <a:t>/</a:t>
            </a:r>
            <a:r>
              <a:rPr lang="fr-FR" i="1" dirty="0" smtClean="0">
                <a:solidFill>
                  <a:srgbClr val="33B3B3"/>
                </a:solidFill>
                <a:latin typeface="Comic Sans MS" panose="030F0702030302020204" pitchFamily="66" charset="0"/>
              </a:rPr>
              <a:t>107AK01</a:t>
            </a:r>
            <a:endParaRPr lang="fr-FR" i="1" dirty="0">
              <a:solidFill>
                <a:srgbClr val="33B3B3"/>
              </a:solidFill>
              <a:latin typeface="Comic Sans MS" panose="030F0702030302020204" pitchFamily="66" charset="0"/>
            </a:endParaRPr>
          </a:p>
          <a:p>
            <a:endParaRPr lang="fr-FR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r>
              <a:rPr lang="fr-FR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I </a:t>
            </a:r>
            <a:r>
              <a:rPr lang="fr-FR" dirty="0" err="1">
                <a:solidFill>
                  <a:schemeClr val="tx1"/>
                </a:solidFill>
                <a:latin typeface="Comic Sans MS" panose="030F0702030302020204" pitchFamily="66" charset="0"/>
              </a:rPr>
              <a:t>am</a:t>
            </a:r>
            <a:r>
              <a:rPr lang="fr-FR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fr-FR" dirty="0" err="1">
                <a:solidFill>
                  <a:schemeClr val="tx1"/>
                </a:solidFill>
                <a:latin typeface="Comic Sans MS" panose="030F0702030302020204" pitchFamily="66" charset="0"/>
              </a:rPr>
              <a:t>monitored</a:t>
            </a:r>
            <a:r>
              <a:rPr lang="fr-FR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fr-FR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by </a:t>
            </a:r>
            <a:r>
              <a:rPr lang="fr-FR" dirty="0" smtClean="0">
                <a:solidFill>
                  <a:srgbClr val="33B3B3"/>
                </a:solidFill>
                <a:latin typeface="Comic Sans MS" panose="030F0702030302020204" pitchFamily="66" charset="0"/>
              </a:rPr>
              <a:t>#</a:t>
            </a:r>
            <a:r>
              <a:rPr lang="fr-FR" i="1" dirty="0" err="1" smtClean="0">
                <a:solidFill>
                  <a:srgbClr val="33B3B3"/>
                </a:solidFill>
                <a:latin typeface="Comic Sans MS" panose="030F0702030302020204" pitchFamily="66" charset="0"/>
              </a:rPr>
              <a:t>Piezometre</a:t>
            </a:r>
            <a:r>
              <a:rPr lang="fr-FR" i="1" dirty="0" smtClean="0">
                <a:solidFill>
                  <a:srgbClr val="33B3B3"/>
                </a:solidFill>
                <a:latin typeface="Comic Sans MS" panose="030F0702030302020204" pitchFamily="66" charset="0"/>
              </a:rPr>
              <a:t>/00634X0147/PZ1.2</a:t>
            </a:r>
          </a:p>
        </p:txBody>
      </p:sp>
    </p:spTree>
    <p:extLst>
      <p:ext uri="{BB962C8B-B14F-4D97-AF65-F5344CB8AC3E}">
        <p14:creationId xmlns:p14="http://schemas.microsoft.com/office/powerpoint/2010/main" val="98158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4" grpId="0" animBg="1"/>
      <p:bldP spid="17" grpId="0" animBg="1"/>
      <p:bldP spid="21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/>
              <a:t>Application to groundwater monitoring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Flows based on OGC and INSPIRE defined </a:t>
            </a:r>
            <a:r>
              <a:rPr lang="en-US" dirty="0" err="1" smtClean="0"/>
              <a:t>featureTypes</a:t>
            </a:r>
            <a:endParaRPr lang="en-US" dirty="0"/>
          </a:p>
          <a:p>
            <a:pPr lvl="1"/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Copyright © 2017 Open Geospatial Consortium</a:t>
            </a:r>
            <a:endParaRPr lang="en-US" altLang="en-US" dirty="0"/>
          </a:p>
        </p:txBody>
      </p:sp>
      <p:sp>
        <p:nvSpPr>
          <p:cNvPr id="5" name="Rectangle à coins arrondis 4"/>
          <p:cNvSpPr/>
          <p:nvPr/>
        </p:nvSpPr>
        <p:spPr bwMode="auto">
          <a:xfrm>
            <a:off x="1237030" y="2821702"/>
            <a:ext cx="1414013" cy="80883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Borehole</a:t>
            </a:r>
            <a:endParaRPr kumimoji="0" lang="fr-FR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grpSp>
        <p:nvGrpSpPr>
          <p:cNvPr id="6" name="Groupe 5"/>
          <p:cNvGrpSpPr/>
          <p:nvPr/>
        </p:nvGrpSpPr>
        <p:grpSpPr>
          <a:xfrm>
            <a:off x="4843672" y="3558288"/>
            <a:ext cx="1896152" cy="2370827"/>
            <a:chOff x="6468518" y="3947710"/>
            <a:chExt cx="1896152" cy="2370827"/>
          </a:xfrm>
        </p:grpSpPr>
        <p:sp>
          <p:nvSpPr>
            <p:cNvPr id="7" name="Rectangle à coins arrondis 6"/>
            <p:cNvSpPr/>
            <p:nvPr/>
          </p:nvSpPr>
          <p:spPr bwMode="auto">
            <a:xfrm>
              <a:off x="6468518" y="5086400"/>
              <a:ext cx="1584176" cy="1232137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headEnd type="none" w="med" len="med"/>
              <a:tailEnd type="none" w="med" len="med"/>
            </a:ln>
            <a:ex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2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Geology</a:t>
              </a:r>
              <a:r>
                <a:rPr kumimoji="0" lang="fr-FR" sz="1200" b="1" i="0" u="none" strike="noStrike" cap="none" normalizeH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 / </a:t>
              </a:r>
              <a:r>
                <a:rPr kumimoji="0" lang="fr-FR" sz="1200" b="1" i="0" u="none" strike="noStrike" cap="none" normalizeH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HydroGeology</a:t>
              </a:r>
              <a:endPara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Rectangle à coins arrondis 7"/>
            <p:cNvSpPr/>
            <p:nvPr/>
          </p:nvSpPr>
          <p:spPr bwMode="auto">
            <a:xfrm>
              <a:off x="6698523" y="5590456"/>
              <a:ext cx="1104064" cy="568063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9" name="Picture 2" descr="https://cdn.thinglink.me/api/image/717762046808031232/1240/10/scaletowidth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078"/>
            <a:stretch/>
          </p:blipFill>
          <p:spPr bwMode="auto">
            <a:xfrm>
              <a:off x="6763606" y="5662464"/>
              <a:ext cx="973897" cy="4486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0" name="Connecteur droit avec flèche 9"/>
            <p:cNvCxnSpPr>
              <a:stCxn id="7" idx="0"/>
              <a:endCxn id="32" idx="2"/>
            </p:cNvCxnSpPr>
            <p:nvPr/>
          </p:nvCxnSpPr>
          <p:spPr>
            <a:xfrm flipV="1">
              <a:off x="7260606" y="3947710"/>
              <a:ext cx="1104064" cy="1138690"/>
            </a:xfrm>
            <a:prstGeom prst="straightConnector1">
              <a:avLst/>
            </a:prstGeom>
            <a:ln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ZoneTexte 10"/>
            <p:cNvSpPr txBox="1"/>
            <p:nvPr/>
          </p:nvSpPr>
          <p:spPr>
            <a:xfrm>
              <a:off x="6570010" y="4292599"/>
              <a:ext cx="121539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i="1" dirty="0" err="1" smtClean="0">
                  <a:solidFill>
                    <a:schemeClr val="accent1">
                      <a:lumMod val="50000"/>
                    </a:schemeClr>
                  </a:solidFill>
                </a:rPr>
                <a:t>featureOfInterest</a:t>
              </a:r>
              <a:endParaRPr lang="fr-FR" sz="1000" i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12" name="Groupe 11"/>
          <p:cNvGrpSpPr/>
          <p:nvPr/>
        </p:nvGrpSpPr>
        <p:grpSpPr>
          <a:xfrm>
            <a:off x="2639363" y="5313030"/>
            <a:ext cx="2204309" cy="338801"/>
            <a:chOff x="4264209" y="5702470"/>
            <a:chExt cx="2204309" cy="338803"/>
          </a:xfrm>
        </p:grpSpPr>
        <p:cxnSp>
          <p:nvCxnSpPr>
            <p:cNvPr id="13" name="Connecteur en angle 12"/>
            <p:cNvCxnSpPr>
              <a:stCxn id="24" idx="3"/>
              <a:endCxn id="7" idx="1"/>
            </p:cNvCxnSpPr>
            <p:nvPr/>
          </p:nvCxnSpPr>
          <p:spPr bwMode="auto">
            <a:xfrm flipV="1">
              <a:off x="4264209" y="5702470"/>
              <a:ext cx="2204309" cy="338803"/>
            </a:xfrm>
            <a:prstGeom prst="bentConnector3">
              <a:avLst>
                <a:gd name="adj1" fmla="val 50000"/>
              </a:avLst>
            </a:prstGeom>
            <a:ln>
              <a:prstDash val="sysDot"/>
              <a:headEnd type="none" w="med" len="med"/>
              <a:tailEnd type="arrow"/>
            </a:ln>
            <a:ex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ZoneTexte 13"/>
            <p:cNvSpPr txBox="1"/>
            <p:nvPr/>
          </p:nvSpPr>
          <p:spPr>
            <a:xfrm>
              <a:off x="5002876" y="5751240"/>
              <a:ext cx="31931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i="1" dirty="0" smtClean="0">
                  <a:solidFill>
                    <a:schemeClr val="accent1">
                      <a:lumMod val="50000"/>
                    </a:schemeClr>
                  </a:solidFill>
                </a:rPr>
                <a:t>xx</a:t>
              </a:r>
              <a:endParaRPr lang="fr-FR" sz="1200" i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15" name="Groupe 14"/>
          <p:cNvGrpSpPr/>
          <p:nvPr/>
        </p:nvGrpSpPr>
        <p:grpSpPr>
          <a:xfrm>
            <a:off x="2016045" y="1772816"/>
            <a:ext cx="3246835" cy="1422523"/>
            <a:chOff x="3640891" y="2162238"/>
            <a:chExt cx="3246835" cy="1422523"/>
          </a:xfrm>
        </p:grpSpPr>
        <p:sp>
          <p:nvSpPr>
            <p:cNvPr id="16" name="Rectangle à coins arrondis 15"/>
            <p:cNvSpPr/>
            <p:nvPr/>
          </p:nvSpPr>
          <p:spPr bwMode="auto">
            <a:xfrm>
              <a:off x="5303550" y="2162238"/>
              <a:ext cx="1584176" cy="1232137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headEnd type="none" w="med" len="med"/>
              <a:tailEnd type="none" w="med" len="med"/>
            </a:ln>
            <a:ex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sz="1200" b="1" dirty="0">
                  <a:solidFill>
                    <a:schemeClr val="bg1"/>
                  </a:solidFill>
                  <a:latin typeface="Arial" charset="0"/>
                </a:rPr>
                <a:t>Env. Monitoring Facility</a:t>
              </a:r>
            </a:p>
          </p:txBody>
        </p:sp>
        <p:sp>
          <p:nvSpPr>
            <p:cNvPr id="17" name="Rectangle à coins arrondis 16"/>
            <p:cNvSpPr/>
            <p:nvPr/>
          </p:nvSpPr>
          <p:spPr bwMode="auto">
            <a:xfrm>
              <a:off x="5632568" y="2721131"/>
              <a:ext cx="888040" cy="558116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8" name="Picture 2" descr="Afficher l'image d'origine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6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3538" y="2748931"/>
              <a:ext cx="471921" cy="4719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9" name="Connecteur droit avec flèche 55"/>
            <p:cNvCxnSpPr>
              <a:stCxn id="5" idx="0"/>
              <a:endCxn id="16" idx="1"/>
            </p:cNvCxnSpPr>
            <p:nvPr/>
          </p:nvCxnSpPr>
          <p:spPr>
            <a:xfrm rot="5400000" flipH="1" flipV="1">
              <a:off x="4255812" y="2163387"/>
              <a:ext cx="432817" cy="1662659"/>
            </a:xfrm>
            <a:prstGeom prst="bentConnector2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ZoneTexte 19"/>
            <p:cNvSpPr txBox="1"/>
            <p:nvPr/>
          </p:nvSpPr>
          <p:spPr>
            <a:xfrm>
              <a:off x="3703183" y="2507335"/>
              <a:ext cx="153760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i="1" dirty="0" smtClean="0">
                  <a:solidFill>
                    <a:schemeClr val="accent1">
                      <a:lumMod val="50000"/>
                    </a:schemeClr>
                  </a:solidFill>
                </a:rPr>
                <a:t>monitoring </a:t>
              </a:r>
              <a:r>
                <a:rPr lang="fr-FR" sz="1000" i="1" dirty="0" err="1" smtClean="0">
                  <a:solidFill>
                    <a:schemeClr val="accent1">
                      <a:lumMod val="50000"/>
                    </a:schemeClr>
                  </a:solidFill>
                </a:rPr>
                <a:t>equipment</a:t>
              </a:r>
              <a:endParaRPr lang="fr-FR" sz="1000" i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cxnSp>
          <p:nvCxnSpPr>
            <p:cNvPr id="21" name="Connecteur droit avec flèche 55"/>
            <p:cNvCxnSpPr/>
            <p:nvPr/>
          </p:nvCxnSpPr>
          <p:spPr>
            <a:xfrm rot="10800000" flipV="1">
              <a:off x="4275889" y="3069782"/>
              <a:ext cx="1030618" cy="308795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ZoneTexte 21"/>
            <p:cNvSpPr txBox="1"/>
            <p:nvPr/>
          </p:nvSpPr>
          <p:spPr>
            <a:xfrm>
              <a:off x="4438962" y="3338540"/>
              <a:ext cx="86754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i="1" dirty="0" err="1" smtClean="0">
                  <a:solidFill>
                    <a:schemeClr val="accent1">
                      <a:lumMod val="50000"/>
                    </a:schemeClr>
                  </a:solidFill>
                </a:rPr>
                <a:t>attachedTo</a:t>
              </a:r>
              <a:endParaRPr lang="fr-FR" sz="1000" i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23" name="Groupe 22"/>
          <p:cNvGrpSpPr/>
          <p:nvPr/>
        </p:nvGrpSpPr>
        <p:grpSpPr>
          <a:xfrm>
            <a:off x="439928" y="3630533"/>
            <a:ext cx="2933213" cy="2894811"/>
            <a:chOff x="2064774" y="4019955"/>
            <a:chExt cx="2933213" cy="2894811"/>
          </a:xfrm>
        </p:grpSpPr>
        <p:sp>
          <p:nvSpPr>
            <p:cNvPr id="24" name="Rectangle à coins arrondis 23"/>
            <p:cNvSpPr/>
            <p:nvPr/>
          </p:nvSpPr>
          <p:spPr bwMode="auto">
            <a:xfrm>
              <a:off x="2064774" y="5167776"/>
              <a:ext cx="2199435" cy="174699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headEnd type="none" w="med" len="med"/>
              <a:tailEnd type="none" w="med" len="med"/>
            </a:ln>
            <a:ex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2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Observations/ </a:t>
              </a:r>
              <a:r>
                <a:rPr kumimoji="0" lang="fr-FR" sz="1200" b="1" i="0" u="none" strike="noStrike" cap="none" normalizeH="0" baseline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Geological</a:t>
              </a:r>
              <a:r>
                <a:rPr kumimoji="0" lang="fr-FR" sz="12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 logs</a:t>
              </a:r>
            </a:p>
          </p:txBody>
        </p:sp>
        <p:pic>
          <p:nvPicPr>
            <p:cNvPr id="25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7499" y="5783606"/>
              <a:ext cx="243998" cy="73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6" name="Connecteur droit avec flèche 25"/>
            <p:cNvCxnSpPr/>
            <p:nvPr/>
          </p:nvCxnSpPr>
          <p:spPr>
            <a:xfrm flipH="1">
              <a:off x="3369443" y="4042606"/>
              <a:ext cx="11680" cy="1166619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headEnd type="none" w="med" len="med"/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ZoneTexte 26"/>
            <p:cNvSpPr txBox="1"/>
            <p:nvPr/>
          </p:nvSpPr>
          <p:spPr>
            <a:xfrm>
              <a:off x="2372766" y="4460166"/>
              <a:ext cx="134844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i="1" dirty="0" err="1" smtClean="0">
                  <a:solidFill>
                    <a:schemeClr val="accent1">
                      <a:lumMod val="50000"/>
                    </a:schemeClr>
                  </a:solidFill>
                </a:rPr>
                <a:t>relatedObservation</a:t>
              </a:r>
              <a:endParaRPr lang="fr-FR" sz="1000" i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cxnSp>
          <p:nvCxnSpPr>
            <p:cNvPr id="28" name="Connecteur droit avec flèche 27"/>
            <p:cNvCxnSpPr/>
            <p:nvPr/>
          </p:nvCxnSpPr>
          <p:spPr>
            <a:xfrm flipH="1">
              <a:off x="3823903" y="4019955"/>
              <a:ext cx="8284" cy="1164915"/>
            </a:xfrm>
            <a:prstGeom prst="straightConnector1">
              <a:avLst/>
            </a:prstGeom>
            <a:ln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ZoneTexte 28"/>
            <p:cNvSpPr txBox="1"/>
            <p:nvPr/>
          </p:nvSpPr>
          <p:spPr>
            <a:xfrm>
              <a:off x="3782590" y="4474066"/>
              <a:ext cx="121539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i="1" dirty="0" err="1" smtClean="0">
                  <a:solidFill>
                    <a:schemeClr val="accent1">
                      <a:lumMod val="50000"/>
                    </a:schemeClr>
                  </a:solidFill>
                </a:rPr>
                <a:t>featureOfInterest</a:t>
              </a:r>
              <a:endParaRPr lang="fr-FR" sz="1000" i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pic>
          <p:nvPicPr>
            <p:cNvPr id="30" name="Picture 2" descr="D:\Documents\grellets\Travail\International\H2020\EPOS\H2020\Realisation\WP15\20161122-23_Potsdam\Images\STREMY_Log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750"/>
            <a:stretch/>
          </p:blipFill>
          <p:spPr bwMode="auto">
            <a:xfrm>
              <a:off x="2197496" y="5762638"/>
              <a:ext cx="1183627" cy="11352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1" name="Groupe 30"/>
          <p:cNvGrpSpPr/>
          <p:nvPr/>
        </p:nvGrpSpPr>
        <p:grpSpPr>
          <a:xfrm>
            <a:off x="4284012" y="2155415"/>
            <a:ext cx="3162818" cy="1402873"/>
            <a:chOff x="5908858" y="2544837"/>
            <a:chExt cx="3162818" cy="1402873"/>
          </a:xfrm>
        </p:grpSpPr>
        <p:sp>
          <p:nvSpPr>
            <p:cNvPr id="32" name="Rectangle à coins arrondis 31"/>
            <p:cNvSpPr/>
            <p:nvPr/>
          </p:nvSpPr>
          <p:spPr bwMode="auto">
            <a:xfrm>
              <a:off x="7657663" y="2844081"/>
              <a:ext cx="1414013" cy="1103629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headEnd type="none" w="med" len="med"/>
              <a:tailEnd type="none" w="med" len="med"/>
            </a:ln>
            <a:ex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fr-FR" dirty="0" err="1">
                  <a:solidFill>
                    <a:schemeClr val="bg1"/>
                  </a:solidFill>
                  <a:latin typeface="Arial" charset="0"/>
                </a:rPr>
                <a:t>GroundWater</a:t>
              </a:r>
              <a:endParaRPr lang="fr-FR" dirty="0">
                <a:solidFill>
                  <a:schemeClr val="bg1"/>
                </a:solidFill>
                <a:latin typeface="Arial" charset="0"/>
              </a:endParaRPr>
            </a:p>
            <a:p>
              <a:pPr algn="ctr"/>
              <a:r>
                <a:rPr lang="fr-FR" dirty="0" err="1">
                  <a:solidFill>
                    <a:schemeClr val="bg1"/>
                  </a:solidFill>
                  <a:latin typeface="Arial" charset="0"/>
                </a:rPr>
                <a:t>raw</a:t>
              </a:r>
              <a:r>
                <a:rPr lang="fr-FR" dirty="0">
                  <a:solidFill>
                    <a:schemeClr val="bg1"/>
                  </a:solidFill>
                  <a:latin typeface="Arial" charset="0"/>
                </a:rPr>
                <a:t> </a:t>
              </a:r>
              <a:r>
                <a:rPr lang="fr-FR" dirty="0" err="1">
                  <a:solidFill>
                    <a:schemeClr val="bg1"/>
                  </a:solidFill>
                  <a:latin typeface="Arial" charset="0"/>
                </a:rPr>
                <a:t>levels</a:t>
              </a:r>
              <a:endParaRPr lang="fr-FR" dirty="0">
                <a:solidFill>
                  <a:schemeClr val="bg1"/>
                </a:solidFill>
                <a:latin typeface="Arial" charset="0"/>
              </a:endParaRPr>
            </a:p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pic>
          <p:nvPicPr>
            <p:cNvPr id="33" name="Picture 5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06415" y="3347441"/>
              <a:ext cx="1114128" cy="448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ZoneTexte 33"/>
            <p:cNvSpPr txBox="1"/>
            <p:nvPr/>
          </p:nvSpPr>
          <p:spPr>
            <a:xfrm>
              <a:off x="6967175" y="2544837"/>
              <a:ext cx="114967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i="1" dirty="0" err="1" smtClean="0">
                  <a:solidFill>
                    <a:schemeClr val="accent2">
                      <a:lumMod val="75000"/>
                    </a:schemeClr>
                  </a:solidFill>
                </a:rPr>
                <a:t>hasObservation</a:t>
              </a:r>
              <a:endParaRPr lang="fr-FR" sz="1000" i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35" name="ZoneTexte 34"/>
            <p:cNvSpPr txBox="1"/>
            <p:nvPr/>
          </p:nvSpPr>
          <p:spPr>
            <a:xfrm>
              <a:off x="5908858" y="3517231"/>
              <a:ext cx="172835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i="1" dirty="0" err="1" smtClean="0">
                  <a:solidFill>
                    <a:schemeClr val="accent1">
                      <a:lumMod val="50000"/>
                    </a:schemeClr>
                  </a:solidFill>
                </a:rPr>
                <a:t>relatedMonitoringFeature</a:t>
              </a:r>
              <a:endParaRPr lang="fr-FR" sz="1000" i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cxnSp>
          <p:nvCxnSpPr>
            <p:cNvPr id="36" name="Connecteur droit avec flèche 35"/>
            <p:cNvCxnSpPr/>
            <p:nvPr/>
          </p:nvCxnSpPr>
          <p:spPr bwMode="auto">
            <a:xfrm>
              <a:off x="6871232" y="2760989"/>
              <a:ext cx="788987" cy="617589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headEnd type="none" w="med" len="med"/>
              <a:tailEnd type="arrow"/>
            </a:ln>
            <a:ex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eur droit avec flèche 36"/>
            <p:cNvCxnSpPr/>
            <p:nvPr/>
          </p:nvCxnSpPr>
          <p:spPr>
            <a:xfrm>
              <a:off x="6871233" y="3069783"/>
              <a:ext cx="788986" cy="657794"/>
            </a:xfrm>
            <a:prstGeom prst="straightConnector1">
              <a:avLst/>
            </a:prstGeom>
            <a:ln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e 50"/>
          <p:cNvGrpSpPr/>
          <p:nvPr/>
        </p:nvGrpSpPr>
        <p:grpSpPr>
          <a:xfrm>
            <a:off x="7236296" y="3006474"/>
            <a:ext cx="1584176" cy="1599693"/>
            <a:chOff x="7236296" y="3006474"/>
            <a:chExt cx="1584176" cy="1599693"/>
          </a:xfrm>
        </p:grpSpPr>
        <p:grpSp>
          <p:nvGrpSpPr>
            <p:cNvPr id="50" name="Groupe 49"/>
            <p:cNvGrpSpPr/>
            <p:nvPr/>
          </p:nvGrpSpPr>
          <p:grpSpPr>
            <a:xfrm>
              <a:off x="7236296" y="3006474"/>
              <a:ext cx="1584176" cy="1599693"/>
              <a:chOff x="7236296" y="3006474"/>
              <a:chExt cx="1584176" cy="1599693"/>
            </a:xfrm>
          </p:grpSpPr>
          <p:sp>
            <p:nvSpPr>
              <p:cNvPr id="38" name="Rectangle à coins arrondis 37"/>
              <p:cNvSpPr/>
              <p:nvPr/>
            </p:nvSpPr>
            <p:spPr bwMode="auto">
              <a:xfrm>
                <a:off x="7236296" y="3374030"/>
                <a:ext cx="1584176" cy="1232137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  <a:ln>
                <a:headEnd type="none" w="med" len="med"/>
                <a:tailEnd type="none" w="med" len="med"/>
              </a:ln>
              <a:extLst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fr-FR" dirty="0" err="1">
                    <a:solidFill>
                      <a:schemeClr val="bg1"/>
                    </a:solidFill>
                    <a:latin typeface="Arial" charset="0"/>
                  </a:rPr>
                  <a:t>GroundWater</a:t>
                </a:r>
                <a:r>
                  <a:rPr lang="fr-FR" dirty="0">
                    <a:solidFill>
                      <a:schemeClr val="bg1"/>
                    </a:solidFill>
                    <a:latin typeface="Arial" charset="0"/>
                  </a:rPr>
                  <a:t> </a:t>
                </a:r>
                <a:r>
                  <a:rPr lang="fr-FR" dirty="0" err="1">
                    <a:solidFill>
                      <a:schemeClr val="bg1"/>
                    </a:solidFill>
                    <a:latin typeface="Arial" charset="0"/>
                  </a:rPr>
                  <a:t>validated</a:t>
                </a:r>
                <a:r>
                  <a:rPr lang="fr-FR" dirty="0">
                    <a:solidFill>
                      <a:schemeClr val="bg1"/>
                    </a:solidFill>
                    <a:latin typeface="Arial" charset="0"/>
                  </a:rPr>
                  <a:t> </a:t>
                </a:r>
                <a:r>
                  <a:rPr lang="fr-FR" dirty="0" err="1">
                    <a:solidFill>
                      <a:schemeClr val="bg1"/>
                    </a:solidFill>
                    <a:latin typeface="Arial" charset="0"/>
                  </a:rPr>
                  <a:t>levels</a:t>
                </a:r>
                <a:endParaRPr lang="fr-FR" dirty="0">
                  <a:solidFill>
                    <a:schemeClr val="bg1"/>
                  </a:solidFill>
                  <a:latin typeface="Arial" charset="0"/>
                </a:endParaRPr>
              </a:p>
            </p:txBody>
          </p:sp>
          <p:cxnSp>
            <p:nvCxnSpPr>
              <p:cNvPr id="39" name="Connecteur en angle 38"/>
              <p:cNvCxnSpPr>
                <a:stCxn id="32" idx="3"/>
                <a:endCxn id="38" idx="0"/>
              </p:cNvCxnSpPr>
              <p:nvPr/>
            </p:nvCxnSpPr>
            <p:spPr bwMode="auto">
              <a:xfrm>
                <a:off x="7446830" y="3006474"/>
                <a:ext cx="581554" cy="367556"/>
              </a:xfrm>
              <a:prstGeom prst="bentConnector2">
                <a:avLst/>
              </a:prstGeom>
              <a:ln>
                <a:prstDash val="sysDot"/>
                <a:headEnd type="none" w="med" len="med"/>
                <a:tailEnd type="arrow"/>
              </a:ln>
              <a:extLst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40" name="Rectangle à coins arrondis 39"/>
              <p:cNvSpPr/>
              <p:nvPr/>
            </p:nvSpPr>
            <p:spPr bwMode="auto">
              <a:xfrm>
                <a:off x="7488324" y="3981349"/>
                <a:ext cx="1080120" cy="504889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pic>
          <p:nvPicPr>
            <p:cNvPr id="41" name="Picture 5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6336" y="4059935"/>
              <a:ext cx="864096" cy="347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2" name="Groupe 41"/>
            <p:cNvGrpSpPr/>
            <p:nvPr/>
          </p:nvGrpSpPr>
          <p:grpSpPr>
            <a:xfrm>
              <a:off x="8446278" y="3922057"/>
              <a:ext cx="273878" cy="273464"/>
              <a:chOff x="7968348" y="4653136"/>
              <a:chExt cx="492084" cy="491340"/>
            </a:xfrm>
          </p:grpSpPr>
          <p:sp>
            <p:nvSpPr>
              <p:cNvPr id="43" name="Ellipse 42"/>
              <p:cNvSpPr/>
              <p:nvPr/>
            </p:nvSpPr>
            <p:spPr bwMode="auto">
              <a:xfrm>
                <a:off x="7968348" y="4653136"/>
                <a:ext cx="492084" cy="491340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pic>
            <p:nvPicPr>
              <p:cNvPr id="44" name="Picture 9" descr="Afficher l'image d'origine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85685" y="4676972"/>
                <a:ext cx="457410" cy="4574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45" name="Rectangle à coins arrondis 44"/>
          <p:cNvSpPr/>
          <p:nvPr/>
        </p:nvSpPr>
        <p:spPr bwMode="auto">
          <a:xfrm>
            <a:off x="7221392" y="6021637"/>
            <a:ext cx="374944" cy="17502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6" name="Rectangle à coins arrondis 45"/>
          <p:cNvSpPr/>
          <p:nvPr/>
        </p:nvSpPr>
        <p:spPr bwMode="auto">
          <a:xfrm>
            <a:off x="7219085" y="6355836"/>
            <a:ext cx="374944" cy="175024"/>
          </a:xfrm>
          <a:prstGeom prst="roundRect">
            <a:avLst/>
          </a:prstGeom>
          <a:solidFill>
            <a:schemeClr val="accent2"/>
          </a:solidFill>
          <a:ln>
            <a:headEnd type="none" w="med" len="med"/>
            <a:tailEnd type="none" w="med" len="med"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7" name="ZoneTexte 46"/>
          <p:cNvSpPr txBox="1"/>
          <p:nvPr/>
        </p:nvSpPr>
        <p:spPr>
          <a:xfrm>
            <a:off x="7629120" y="5971346"/>
            <a:ext cx="9268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0" i="1" dirty="0" err="1" smtClean="0"/>
              <a:t>Feature</a:t>
            </a:r>
            <a:r>
              <a:rPr lang="fr-FR" b="0" i="1" dirty="0" smtClean="0"/>
              <a:t>(s)</a:t>
            </a:r>
            <a:endParaRPr lang="fr-FR" b="0" i="1" dirty="0"/>
          </a:p>
        </p:txBody>
      </p:sp>
      <p:sp>
        <p:nvSpPr>
          <p:cNvPr id="48" name="ZoneTexte 47"/>
          <p:cNvSpPr txBox="1"/>
          <p:nvPr/>
        </p:nvSpPr>
        <p:spPr>
          <a:xfrm>
            <a:off x="7629120" y="6320353"/>
            <a:ext cx="11913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0" i="1" dirty="0" smtClean="0"/>
              <a:t>Observation(s)</a:t>
            </a:r>
            <a:endParaRPr lang="fr-FR" b="0" i="1" dirty="0"/>
          </a:p>
        </p:txBody>
      </p:sp>
      <p:sp>
        <p:nvSpPr>
          <p:cNvPr id="49" name="ZoneTexte 48"/>
          <p:cNvSpPr txBox="1"/>
          <p:nvPr/>
        </p:nvSpPr>
        <p:spPr>
          <a:xfrm>
            <a:off x="7092280" y="5600273"/>
            <a:ext cx="7841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err="1" smtClean="0"/>
              <a:t>Legend</a:t>
            </a:r>
            <a:r>
              <a:rPr lang="fr-FR" i="1" dirty="0" smtClean="0"/>
              <a:t>: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2232114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/>
              <a:t>Application to groundwater monitoring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Object instances are associated by their URI</a:t>
            </a:r>
          </a:p>
          <a:p>
            <a:pPr lvl="1"/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Copyright © 2017 Open Geospatial Consortium</a:t>
            </a:r>
            <a:endParaRPr lang="en-US" altLang="en-US" dirty="0"/>
          </a:p>
        </p:txBody>
      </p:sp>
      <p:sp>
        <p:nvSpPr>
          <p:cNvPr id="5" name="Rectangle à coins arrondis 4"/>
          <p:cNvSpPr/>
          <p:nvPr/>
        </p:nvSpPr>
        <p:spPr bwMode="auto">
          <a:xfrm>
            <a:off x="1237030" y="2821702"/>
            <a:ext cx="1414013" cy="80883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Borehole</a:t>
            </a:r>
            <a:endParaRPr kumimoji="0" lang="fr-FR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grpSp>
        <p:nvGrpSpPr>
          <p:cNvPr id="6" name="Groupe 5"/>
          <p:cNvGrpSpPr/>
          <p:nvPr/>
        </p:nvGrpSpPr>
        <p:grpSpPr>
          <a:xfrm>
            <a:off x="4843672" y="3558288"/>
            <a:ext cx="1896152" cy="2370827"/>
            <a:chOff x="6468518" y="3947710"/>
            <a:chExt cx="1896152" cy="2370827"/>
          </a:xfrm>
        </p:grpSpPr>
        <p:sp>
          <p:nvSpPr>
            <p:cNvPr id="7" name="Rectangle à coins arrondis 6"/>
            <p:cNvSpPr/>
            <p:nvPr/>
          </p:nvSpPr>
          <p:spPr bwMode="auto">
            <a:xfrm>
              <a:off x="6468518" y="5086400"/>
              <a:ext cx="1584176" cy="1232137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headEnd type="none" w="med" len="med"/>
              <a:tailEnd type="none" w="med" len="med"/>
            </a:ln>
            <a:ex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2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Geology</a:t>
              </a:r>
              <a:r>
                <a:rPr kumimoji="0" lang="fr-FR" sz="1200" b="1" i="0" u="none" strike="noStrike" cap="none" normalizeH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 / </a:t>
              </a:r>
              <a:r>
                <a:rPr kumimoji="0" lang="fr-FR" sz="1200" b="1" i="0" u="none" strike="noStrike" cap="none" normalizeH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HydroGeology</a:t>
              </a:r>
              <a:endPara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Rectangle à coins arrondis 7"/>
            <p:cNvSpPr/>
            <p:nvPr/>
          </p:nvSpPr>
          <p:spPr bwMode="auto">
            <a:xfrm>
              <a:off x="6698523" y="5590456"/>
              <a:ext cx="1104064" cy="568063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9" name="Picture 2" descr="https://cdn.thinglink.me/api/image/717762046808031232/1240/10/scaletowidth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078"/>
            <a:stretch/>
          </p:blipFill>
          <p:spPr bwMode="auto">
            <a:xfrm>
              <a:off x="6763606" y="5662464"/>
              <a:ext cx="973897" cy="4486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0" name="Connecteur droit avec flèche 9"/>
            <p:cNvCxnSpPr>
              <a:stCxn id="7" idx="0"/>
              <a:endCxn id="32" idx="2"/>
            </p:cNvCxnSpPr>
            <p:nvPr/>
          </p:nvCxnSpPr>
          <p:spPr>
            <a:xfrm flipV="1">
              <a:off x="7260606" y="3947710"/>
              <a:ext cx="1104064" cy="1138690"/>
            </a:xfrm>
            <a:prstGeom prst="straightConnector1">
              <a:avLst/>
            </a:prstGeom>
            <a:ln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ZoneTexte 10"/>
            <p:cNvSpPr txBox="1"/>
            <p:nvPr/>
          </p:nvSpPr>
          <p:spPr>
            <a:xfrm>
              <a:off x="7410724" y="4350955"/>
              <a:ext cx="40588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i="1" dirty="0" smtClean="0">
                  <a:solidFill>
                    <a:schemeClr val="accent1">
                      <a:lumMod val="50000"/>
                    </a:schemeClr>
                  </a:solidFill>
                </a:rPr>
                <a:t>URI</a:t>
              </a:r>
              <a:endParaRPr lang="fr-FR" sz="1000" i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12" name="Groupe 11"/>
          <p:cNvGrpSpPr/>
          <p:nvPr/>
        </p:nvGrpSpPr>
        <p:grpSpPr>
          <a:xfrm>
            <a:off x="2639363" y="5313030"/>
            <a:ext cx="2204309" cy="338801"/>
            <a:chOff x="4264209" y="5702470"/>
            <a:chExt cx="2204309" cy="338803"/>
          </a:xfrm>
        </p:grpSpPr>
        <p:cxnSp>
          <p:nvCxnSpPr>
            <p:cNvPr id="13" name="Connecteur en angle 12"/>
            <p:cNvCxnSpPr>
              <a:stCxn id="24" idx="3"/>
              <a:endCxn id="7" idx="1"/>
            </p:cNvCxnSpPr>
            <p:nvPr/>
          </p:nvCxnSpPr>
          <p:spPr bwMode="auto">
            <a:xfrm flipV="1">
              <a:off x="4264209" y="5702470"/>
              <a:ext cx="2204309" cy="338803"/>
            </a:xfrm>
            <a:prstGeom prst="bentConnector3">
              <a:avLst>
                <a:gd name="adj1" fmla="val 50000"/>
              </a:avLst>
            </a:prstGeom>
            <a:ln>
              <a:prstDash val="sysDot"/>
              <a:headEnd type="none" w="med" len="med"/>
              <a:tailEnd type="arrow"/>
            </a:ln>
            <a:ex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ZoneTexte 13"/>
            <p:cNvSpPr txBox="1"/>
            <p:nvPr/>
          </p:nvSpPr>
          <p:spPr>
            <a:xfrm>
              <a:off x="4901446" y="5751240"/>
              <a:ext cx="405880" cy="2462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i="1" dirty="0" smtClean="0">
                  <a:solidFill>
                    <a:schemeClr val="accent1">
                      <a:lumMod val="50000"/>
                    </a:schemeClr>
                  </a:solidFill>
                </a:rPr>
                <a:t>URI</a:t>
              </a:r>
              <a:endParaRPr lang="fr-FR" i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15" name="Groupe 14"/>
          <p:cNvGrpSpPr/>
          <p:nvPr/>
        </p:nvGrpSpPr>
        <p:grpSpPr>
          <a:xfrm>
            <a:off x="2016045" y="1772816"/>
            <a:ext cx="3246835" cy="1422523"/>
            <a:chOff x="3640891" y="2162238"/>
            <a:chExt cx="3246835" cy="1422523"/>
          </a:xfrm>
        </p:grpSpPr>
        <p:sp>
          <p:nvSpPr>
            <p:cNvPr id="16" name="Rectangle à coins arrondis 15"/>
            <p:cNvSpPr/>
            <p:nvPr/>
          </p:nvSpPr>
          <p:spPr bwMode="auto">
            <a:xfrm>
              <a:off x="5303550" y="2162238"/>
              <a:ext cx="1584176" cy="1232137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headEnd type="none" w="med" len="med"/>
              <a:tailEnd type="none" w="med" len="med"/>
            </a:ln>
            <a:ex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sz="1200" b="1" dirty="0">
                  <a:solidFill>
                    <a:schemeClr val="bg1"/>
                  </a:solidFill>
                  <a:latin typeface="Arial" charset="0"/>
                </a:rPr>
                <a:t>Env. Monitoring Facility</a:t>
              </a:r>
            </a:p>
          </p:txBody>
        </p:sp>
        <p:sp>
          <p:nvSpPr>
            <p:cNvPr id="17" name="Rectangle à coins arrondis 16"/>
            <p:cNvSpPr/>
            <p:nvPr/>
          </p:nvSpPr>
          <p:spPr bwMode="auto">
            <a:xfrm>
              <a:off x="5632568" y="2721131"/>
              <a:ext cx="888040" cy="558116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8" name="Picture 2" descr="Afficher l'image d'origine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6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3538" y="2748931"/>
              <a:ext cx="471921" cy="4719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9" name="Connecteur droit avec flèche 55"/>
            <p:cNvCxnSpPr>
              <a:stCxn id="5" idx="0"/>
              <a:endCxn id="16" idx="1"/>
            </p:cNvCxnSpPr>
            <p:nvPr/>
          </p:nvCxnSpPr>
          <p:spPr>
            <a:xfrm rot="5400000" flipH="1" flipV="1">
              <a:off x="4255812" y="2163387"/>
              <a:ext cx="432817" cy="1662659"/>
            </a:xfrm>
            <a:prstGeom prst="bentConnector2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ZoneTexte 19"/>
            <p:cNvSpPr txBox="1"/>
            <p:nvPr/>
          </p:nvSpPr>
          <p:spPr>
            <a:xfrm>
              <a:off x="4072949" y="2520256"/>
              <a:ext cx="40588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i="1" dirty="0" smtClean="0">
                  <a:solidFill>
                    <a:schemeClr val="accent1">
                      <a:lumMod val="50000"/>
                    </a:schemeClr>
                  </a:solidFill>
                </a:rPr>
                <a:t>URI</a:t>
              </a:r>
              <a:endParaRPr lang="fr-FR" sz="1000" i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cxnSp>
          <p:nvCxnSpPr>
            <p:cNvPr id="21" name="Connecteur droit avec flèche 55"/>
            <p:cNvCxnSpPr/>
            <p:nvPr/>
          </p:nvCxnSpPr>
          <p:spPr>
            <a:xfrm rot="10800000" flipV="1">
              <a:off x="4275889" y="3069782"/>
              <a:ext cx="1030618" cy="308795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ZoneTexte 21"/>
            <p:cNvSpPr txBox="1"/>
            <p:nvPr/>
          </p:nvSpPr>
          <p:spPr>
            <a:xfrm>
              <a:off x="4438962" y="3338540"/>
              <a:ext cx="40588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i="1" dirty="0" smtClean="0">
                  <a:solidFill>
                    <a:schemeClr val="accent1">
                      <a:lumMod val="50000"/>
                    </a:schemeClr>
                  </a:solidFill>
                </a:rPr>
                <a:t>URI</a:t>
              </a:r>
              <a:endParaRPr lang="fr-FR" sz="1000" i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23" name="Groupe 22"/>
          <p:cNvGrpSpPr/>
          <p:nvPr/>
        </p:nvGrpSpPr>
        <p:grpSpPr>
          <a:xfrm>
            <a:off x="439928" y="3630533"/>
            <a:ext cx="2199435" cy="2894811"/>
            <a:chOff x="2064774" y="4019955"/>
            <a:chExt cx="2199435" cy="2894811"/>
          </a:xfrm>
        </p:grpSpPr>
        <p:sp>
          <p:nvSpPr>
            <p:cNvPr id="24" name="Rectangle à coins arrondis 23"/>
            <p:cNvSpPr/>
            <p:nvPr/>
          </p:nvSpPr>
          <p:spPr bwMode="auto">
            <a:xfrm>
              <a:off x="2064774" y="5167776"/>
              <a:ext cx="2199435" cy="174699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headEnd type="none" w="med" len="med"/>
              <a:tailEnd type="none" w="med" len="med"/>
            </a:ln>
            <a:ex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2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Observations/ </a:t>
              </a:r>
              <a:r>
                <a:rPr kumimoji="0" lang="fr-FR" sz="1200" b="1" i="0" u="none" strike="noStrike" cap="none" normalizeH="0" baseline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Geological</a:t>
              </a:r>
              <a:r>
                <a:rPr kumimoji="0" lang="fr-FR" sz="12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 logs</a:t>
              </a:r>
            </a:p>
          </p:txBody>
        </p:sp>
        <p:pic>
          <p:nvPicPr>
            <p:cNvPr id="25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7499" y="5783606"/>
              <a:ext cx="243998" cy="73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6" name="Connecteur droit avec flèche 25"/>
            <p:cNvCxnSpPr/>
            <p:nvPr/>
          </p:nvCxnSpPr>
          <p:spPr>
            <a:xfrm flipH="1">
              <a:off x="3369443" y="4042606"/>
              <a:ext cx="11680" cy="1166619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headEnd type="none" w="med" len="med"/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ZoneTexte 26"/>
            <p:cNvSpPr txBox="1"/>
            <p:nvPr/>
          </p:nvSpPr>
          <p:spPr>
            <a:xfrm>
              <a:off x="2940460" y="4448211"/>
              <a:ext cx="40588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i="1" dirty="0" smtClean="0">
                  <a:solidFill>
                    <a:schemeClr val="accent1">
                      <a:lumMod val="50000"/>
                    </a:schemeClr>
                  </a:solidFill>
                </a:rPr>
                <a:t>URI</a:t>
              </a:r>
              <a:endParaRPr lang="fr-FR" sz="1000" i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cxnSp>
          <p:nvCxnSpPr>
            <p:cNvPr id="28" name="Connecteur droit avec flèche 27"/>
            <p:cNvCxnSpPr/>
            <p:nvPr/>
          </p:nvCxnSpPr>
          <p:spPr>
            <a:xfrm flipH="1">
              <a:off x="3823903" y="4019955"/>
              <a:ext cx="8284" cy="1164915"/>
            </a:xfrm>
            <a:prstGeom prst="straightConnector1">
              <a:avLst/>
            </a:prstGeom>
            <a:ln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ZoneTexte 28"/>
            <p:cNvSpPr txBox="1"/>
            <p:nvPr/>
          </p:nvSpPr>
          <p:spPr>
            <a:xfrm>
              <a:off x="3782590" y="4474066"/>
              <a:ext cx="40588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i="1" dirty="0" smtClean="0">
                  <a:solidFill>
                    <a:schemeClr val="accent1">
                      <a:lumMod val="50000"/>
                    </a:schemeClr>
                  </a:solidFill>
                </a:rPr>
                <a:t>URI</a:t>
              </a:r>
              <a:endParaRPr lang="fr-FR" sz="1000" i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pic>
          <p:nvPicPr>
            <p:cNvPr id="30" name="Picture 2" descr="D:\Documents\grellets\Travail\International\H2020\EPOS\H2020\Realisation\WP15\20161122-23_Potsdam\Images\STREMY_Log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750"/>
            <a:stretch/>
          </p:blipFill>
          <p:spPr bwMode="auto">
            <a:xfrm>
              <a:off x="2197496" y="5762638"/>
              <a:ext cx="1183627" cy="11352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1" name="Groupe 30"/>
          <p:cNvGrpSpPr/>
          <p:nvPr/>
        </p:nvGrpSpPr>
        <p:grpSpPr>
          <a:xfrm>
            <a:off x="5234999" y="2371567"/>
            <a:ext cx="2211831" cy="1186721"/>
            <a:chOff x="6859845" y="2760989"/>
            <a:chExt cx="2211831" cy="1186721"/>
          </a:xfrm>
        </p:grpSpPr>
        <p:sp>
          <p:nvSpPr>
            <p:cNvPr id="32" name="Rectangle à coins arrondis 31"/>
            <p:cNvSpPr/>
            <p:nvPr/>
          </p:nvSpPr>
          <p:spPr bwMode="auto">
            <a:xfrm>
              <a:off x="7657663" y="2844081"/>
              <a:ext cx="1414013" cy="1103629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headEnd type="none" w="med" len="med"/>
              <a:tailEnd type="none" w="med" len="med"/>
            </a:ln>
            <a:ex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fr-FR" dirty="0" err="1">
                  <a:solidFill>
                    <a:schemeClr val="bg1"/>
                  </a:solidFill>
                  <a:latin typeface="Arial" charset="0"/>
                </a:rPr>
                <a:t>GroundWater</a:t>
              </a:r>
              <a:endParaRPr lang="fr-FR" dirty="0">
                <a:solidFill>
                  <a:schemeClr val="bg1"/>
                </a:solidFill>
                <a:latin typeface="Arial" charset="0"/>
              </a:endParaRPr>
            </a:p>
            <a:p>
              <a:pPr algn="ctr"/>
              <a:r>
                <a:rPr lang="fr-FR" dirty="0" err="1">
                  <a:solidFill>
                    <a:schemeClr val="bg1"/>
                  </a:solidFill>
                  <a:latin typeface="Arial" charset="0"/>
                </a:rPr>
                <a:t>raw</a:t>
              </a:r>
              <a:r>
                <a:rPr lang="fr-FR" dirty="0">
                  <a:solidFill>
                    <a:schemeClr val="bg1"/>
                  </a:solidFill>
                  <a:latin typeface="Arial" charset="0"/>
                </a:rPr>
                <a:t> </a:t>
              </a:r>
              <a:r>
                <a:rPr lang="fr-FR" dirty="0" err="1">
                  <a:solidFill>
                    <a:schemeClr val="bg1"/>
                  </a:solidFill>
                  <a:latin typeface="Arial" charset="0"/>
                </a:rPr>
                <a:t>levels</a:t>
              </a:r>
              <a:endParaRPr lang="fr-FR" dirty="0">
                <a:solidFill>
                  <a:schemeClr val="bg1"/>
                </a:solidFill>
                <a:latin typeface="Arial" charset="0"/>
              </a:endParaRPr>
            </a:p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pic>
          <p:nvPicPr>
            <p:cNvPr id="33" name="Picture 5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06415" y="3347441"/>
              <a:ext cx="1114128" cy="448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ZoneTexte 33"/>
            <p:cNvSpPr txBox="1"/>
            <p:nvPr/>
          </p:nvSpPr>
          <p:spPr>
            <a:xfrm>
              <a:off x="7169004" y="2823561"/>
              <a:ext cx="40588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i="1" dirty="0" smtClean="0">
                  <a:solidFill>
                    <a:schemeClr val="accent2">
                      <a:lumMod val="75000"/>
                    </a:schemeClr>
                  </a:solidFill>
                </a:rPr>
                <a:t>URI</a:t>
              </a:r>
              <a:endParaRPr lang="fr-FR" sz="1000" i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35" name="ZoneTexte 34"/>
            <p:cNvSpPr txBox="1"/>
            <p:nvPr/>
          </p:nvSpPr>
          <p:spPr>
            <a:xfrm>
              <a:off x="6859845" y="3448495"/>
              <a:ext cx="40588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i="1" dirty="0" smtClean="0">
                  <a:solidFill>
                    <a:schemeClr val="accent1">
                      <a:lumMod val="50000"/>
                    </a:schemeClr>
                  </a:solidFill>
                </a:rPr>
                <a:t>URI</a:t>
              </a:r>
              <a:endParaRPr lang="fr-FR" sz="1000" i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cxnSp>
          <p:nvCxnSpPr>
            <p:cNvPr id="36" name="Connecteur droit avec flèche 35"/>
            <p:cNvCxnSpPr/>
            <p:nvPr/>
          </p:nvCxnSpPr>
          <p:spPr bwMode="auto">
            <a:xfrm>
              <a:off x="6871232" y="2760989"/>
              <a:ext cx="788987" cy="617589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headEnd type="none" w="med" len="med"/>
              <a:tailEnd type="arrow"/>
            </a:ln>
            <a:ex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eur droit avec flèche 36"/>
            <p:cNvCxnSpPr/>
            <p:nvPr/>
          </p:nvCxnSpPr>
          <p:spPr>
            <a:xfrm>
              <a:off x="6871233" y="3069783"/>
              <a:ext cx="788986" cy="657794"/>
            </a:xfrm>
            <a:prstGeom prst="straightConnector1">
              <a:avLst/>
            </a:prstGeom>
            <a:ln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Rectangle à coins arrondis 37"/>
          <p:cNvSpPr/>
          <p:nvPr/>
        </p:nvSpPr>
        <p:spPr bwMode="auto">
          <a:xfrm>
            <a:off x="7236296" y="3374030"/>
            <a:ext cx="1584176" cy="123213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FR" dirty="0" err="1">
                <a:solidFill>
                  <a:schemeClr val="bg1"/>
                </a:solidFill>
                <a:latin typeface="Arial" charset="0"/>
              </a:rPr>
              <a:t>GroundWater</a:t>
            </a:r>
            <a:r>
              <a:rPr lang="fr-FR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fr-FR" dirty="0" err="1">
                <a:solidFill>
                  <a:schemeClr val="bg1"/>
                </a:solidFill>
                <a:latin typeface="Arial" charset="0"/>
              </a:rPr>
              <a:t>validated</a:t>
            </a:r>
            <a:r>
              <a:rPr lang="fr-FR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fr-FR" dirty="0" err="1">
                <a:solidFill>
                  <a:schemeClr val="bg1"/>
                </a:solidFill>
                <a:latin typeface="Arial" charset="0"/>
              </a:rPr>
              <a:t>levels</a:t>
            </a:r>
            <a:endParaRPr lang="fr-FR" dirty="0">
              <a:solidFill>
                <a:schemeClr val="bg1"/>
              </a:solidFill>
              <a:latin typeface="Arial" charset="0"/>
            </a:endParaRPr>
          </a:p>
        </p:txBody>
      </p:sp>
      <p:cxnSp>
        <p:nvCxnSpPr>
          <p:cNvPr id="39" name="Connecteur en angle 38"/>
          <p:cNvCxnSpPr>
            <a:stCxn id="32" idx="3"/>
            <a:endCxn id="38" idx="0"/>
          </p:cNvCxnSpPr>
          <p:nvPr/>
        </p:nvCxnSpPr>
        <p:spPr bwMode="auto">
          <a:xfrm>
            <a:off x="7446830" y="3006474"/>
            <a:ext cx="581554" cy="367556"/>
          </a:xfrm>
          <a:prstGeom prst="bentConnector2">
            <a:avLst/>
          </a:prstGeom>
          <a:ln>
            <a:prstDash val="sysDot"/>
            <a:headEnd type="none" w="med" len="med"/>
            <a:tailEnd type="arrow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0" name="Rectangle à coins arrondis 39"/>
          <p:cNvSpPr/>
          <p:nvPr/>
        </p:nvSpPr>
        <p:spPr bwMode="auto">
          <a:xfrm>
            <a:off x="7488324" y="3981349"/>
            <a:ext cx="1080120" cy="504889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1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059935"/>
            <a:ext cx="864096" cy="347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2" name="Groupe 41"/>
          <p:cNvGrpSpPr/>
          <p:nvPr/>
        </p:nvGrpSpPr>
        <p:grpSpPr>
          <a:xfrm>
            <a:off x="8446278" y="3922057"/>
            <a:ext cx="273878" cy="273464"/>
            <a:chOff x="7968348" y="4653136"/>
            <a:chExt cx="492084" cy="491340"/>
          </a:xfrm>
        </p:grpSpPr>
        <p:sp>
          <p:nvSpPr>
            <p:cNvPr id="43" name="Ellipse 42"/>
            <p:cNvSpPr/>
            <p:nvPr/>
          </p:nvSpPr>
          <p:spPr bwMode="auto">
            <a:xfrm>
              <a:off x="7968348" y="4653136"/>
              <a:ext cx="492084" cy="49134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44" name="Picture 9" descr="Afficher l'image d'origine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5685" y="4676972"/>
              <a:ext cx="457410" cy="457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5" name="Rectangle à coins arrondis 44"/>
          <p:cNvSpPr/>
          <p:nvPr/>
        </p:nvSpPr>
        <p:spPr bwMode="auto">
          <a:xfrm>
            <a:off x="7221392" y="6021637"/>
            <a:ext cx="374944" cy="17502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6" name="Rectangle à coins arrondis 45"/>
          <p:cNvSpPr/>
          <p:nvPr/>
        </p:nvSpPr>
        <p:spPr bwMode="auto">
          <a:xfrm>
            <a:off x="7219085" y="6355836"/>
            <a:ext cx="374944" cy="175024"/>
          </a:xfrm>
          <a:prstGeom prst="roundRect">
            <a:avLst/>
          </a:prstGeom>
          <a:solidFill>
            <a:schemeClr val="accent2"/>
          </a:solidFill>
          <a:ln>
            <a:headEnd type="none" w="med" len="med"/>
            <a:tailEnd type="none" w="med" len="med"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7" name="ZoneTexte 46"/>
          <p:cNvSpPr txBox="1"/>
          <p:nvPr/>
        </p:nvSpPr>
        <p:spPr>
          <a:xfrm>
            <a:off x="7629120" y="5971346"/>
            <a:ext cx="9268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0" i="1" dirty="0" err="1" smtClean="0"/>
              <a:t>Feature</a:t>
            </a:r>
            <a:r>
              <a:rPr lang="fr-FR" b="0" i="1" dirty="0" smtClean="0"/>
              <a:t>(s)</a:t>
            </a:r>
            <a:endParaRPr lang="fr-FR" b="0" i="1" dirty="0"/>
          </a:p>
        </p:txBody>
      </p:sp>
      <p:sp>
        <p:nvSpPr>
          <p:cNvPr id="48" name="ZoneTexte 47"/>
          <p:cNvSpPr txBox="1"/>
          <p:nvPr/>
        </p:nvSpPr>
        <p:spPr>
          <a:xfrm>
            <a:off x="7629120" y="6320353"/>
            <a:ext cx="11913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0" i="1" dirty="0" smtClean="0"/>
              <a:t>Observation(s)</a:t>
            </a:r>
            <a:endParaRPr lang="fr-FR" b="0" i="1" dirty="0"/>
          </a:p>
        </p:txBody>
      </p:sp>
      <p:sp>
        <p:nvSpPr>
          <p:cNvPr id="49" name="ZoneTexte 48"/>
          <p:cNvSpPr txBox="1"/>
          <p:nvPr/>
        </p:nvSpPr>
        <p:spPr>
          <a:xfrm>
            <a:off x="7092280" y="5600273"/>
            <a:ext cx="7841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err="1" smtClean="0"/>
              <a:t>Legend</a:t>
            </a:r>
            <a:r>
              <a:rPr lang="fr-FR" i="1" dirty="0" smtClean="0"/>
              <a:t>: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332069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/>
              <a:t>Application to groundwater monitoring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URI </a:t>
            </a:r>
            <a:r>
              <a:rPr lang="en-US" dirty="0" smtClean="0"/>
              <a:t>allowing to </a:t>
            </a:r>
            <a:r>
              <a:rPr lang="en-US" dirty="0"/>
              <a:t>dereference content exposed by OGC services</a:t>
            </a:r>
          </a:p>
          <a:p>
            <a:pPr lvl="1"/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Copyright © 2017 Open Geospatial Consortium</a:t>
            </a:r>
            <a:endParaRPr lang="en-US" altLang="en-US" dirty="0"/>
          </a:p>
        </p:txBody>
      </p:sp>
      <p:sp>
        <p:nvSpPr>
          <p:cNvPr id="5" name="Rectangle à coins arrondis 4"/>
          <p:cNvSpPr/>
          <p:nvPr/>
        </p:nvSpPr>
        <p:spPr bwMode="auto">
          <a:xfrm>
            <a:off x="7236296" y="3374030"/>
            <a:ext cx="1584176" cy="123213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FR" dirty="0" err="1">
                <a:solidFill>
                  <a:schemeClr val="bg1"/>
                </a:solidFill>
                <a:latin typeface="Arial" charset="0"/>
              </a:rPr>
              <a:t>GroundWater</a:t>
            </a:r>
            <a:r>
              <a:rPr lang="fr-FR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fr-FR" dirty="0" err="1">
                <a:solidFill>
                  <a:schemeClr val="bg1"/>
                </a:solidFill>
                <a:latin typeface="Arial" charset="0"/>
              </a:rPr>
              <a:t>validated</a:t>
            </a:r>
            <a:r>
              <a:rPr lang="fr-FR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fr-FR" dirty="0" err="1">
                <a:solidFill>
                  <a:schemeClr val="bg1"/>
                </a:solidFill>
                <a:latin typeface="Arial" charset="0"/>
              </a:rPr>
              <a:t>levels</a:t>
            </a:r>
            <a:endParaRPr lang="fr-FR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" name="Rectangle à coins arrondis 5"/>
          <p:cNvSpPr/>
          <p:nvPr/>
        </p:nvSpPr>
        <p:spPr bwMode="auto">
          <a:xfrm>
            <a:off x="7488324" y="4011587"/>
            <a:ext cx="1080120" cy="340623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SOS</a:t>
            </a:r>
          </a:p>
        </p:txBody>
      </p:sp>
      <p:sp>
        <p:nvSpPr>
          <p:cNvPr id="7" name="Rectangle à coins arrondis 6"/>
          <p:cNvSpPr/>
          <p:nvPr/>
        </p:nvSpPr>
        <p:spPr bwMode="auto">
          <a:xfrm>
            <a:off x="1237030" y="2821702"/>
            <a:ext cx="1414013" cy="80883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Borehole</a:t>
            </a:r>
            <a:endParaRPr kumimoji="0" lang="fr-FR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grpSp>
        <p:nvGrpSpPr>
          <p:cNvPr id="8" name="Groupe 7"/>
          <p:cNvGrpSpPr/>
          <p:nvPr/>
        </p:nvGrpSpPr>
        <p:grpSpPr>
          <a:xfrm>
            <a:off x="4843672" y="3558288"/>
            <a:ext cx="1896152" cy="2370827"/>
            <a:chOff x="6468518" y="3947710"/>
            <a:chExt cx="1896152" cy="2370827"/>
          </a:xfrm>
        </p:grpSpPr>
        <p:sp>
          <p:nvSpPr>
            <p:cNvPr id="9" name="Rectangle à coins arrondis 8"/>
            <p:cNvSpPr/>
            <p:nvPr/>
          </p:nvSpPr>
          <p:spPr bwMode="auto">
            <a:xfrm>
              <a:off x="6468518" y="5086400"/>
              <a:ext cx="1584176" cy="1232137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headEnd type="none" w="med" len="med"/>
              <a:tailEnd type="none" w="med" len="med"/>
            </a:ln>
            <a:ex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2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Geology</a:t>
              </a:r>
              <a:r>
                <a:rPr kumimoji="0" lang="fr-FR" sz="1200" b="1" i="0" u="none" strike="noStrike" cap="none" normalizeH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 / </a:t>
              </a:r>
              <a:r>
                <a:rPr kumimoji="0" lang="fr-FR" sz="1200" b="1" i="0" u="none" strike="noStrike" cap="none" normalizeH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HydroGeology</a:t>
              </a:r>
              <a:endPara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cxnSp>
          <p:nvCxnSpPr>
            <p:cNvPr id="10" name="Connecteur droit avec flèche 9"/>
            <p:cNvCxnSpPr>
              <a:stCxn id="9" idx="0"/>
              <a:endCxn id="28" idx="2"/>
            </p:cNvCxnSpPr>
            <p:nvPr/>
          </p:nvCxnSpPr>
          <p:spPr>
            <a:xfrm flipV="1">
              <a:off x="7260606" y="3947710"/>
              <a:ext cx="1104064" cy="1138690"/>
            </a:xfrm>
            <a:prstGeom prst="straightConnector1">
              <a:avLst/>
            </a:prstGeom>
            <a:ln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ZoneTexte 10"/>
            <p:cNvSpPr txBox="1"/>
            <p:nvPr/>
          </p:nvSpPr>
          <p:spPr>
            <a:xfrm>
              <a:off x="7410724" y="4350955"/>
              <a:ext cx="40588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i="1" dirty="0" smtClean="0">
                  <a:solidFill>
                    <a:schemeClr val="accent1">
                      <a:lumMod val="50000"/>
                    </a:schemeClr>
                  </a:solidFill>
                </a:rPr>
                <a:t>URI</a:t>
              </a:r>
              <a:endParaRPr lang="fr-FR" sz="1000" i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15" name="Groupe 14"/>
          <p:cNvGrpSpPr/>
          <p:nvPr/>
        </p:nvGrpSpPr>
        <p:grpSpPr>
          <a:xfrm>
            <a:off x="2016045" y="1772816"/>
            <a:ext cx="3246835" cy="1422523"/>
            <a:chOff x="3640891" y="2162238"/>
            <a:chExt cx="3246835" cy="1422523"/>
          </a:xfrm>
        </p:grpSpPr>
        <p:sp>
          <p:nvSpPr>
            <p:cNvPr id="16" name="Rectangle à coins arrondis 15"/>
            <p:cNvSpPr/>
            <p:nvPr/>
          </p:nvSpPr>
          <p:spPr bwMode="auto">
            <a:xfrm>
              <a:off x="5303550" y="2162238"/>
              <a:ext cx="1584176" cy="1232137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headEnd type="none" w="med" len="med"/>
              <a:tailEnd type="none" w="med" len="med"/>
            </a:ln>
            <a:ex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sz="1200" b="1" dirty="0">
                  <a:solidFill>
                    <a:schemeClr val="bg1"/>
                  </a:solidFill>
                  <a:latin typeface="Arial" charset="0"/>
                </a:rPr>
                <a:t>Env. Monitoring Facility</a:t>
              </a:r>
            </a:p>
          </p:txBody>
        </p:sp>
        <p:cxnSp>
          <p:nvCxnSpPr>
            <p:cNvPr id="17" name="Connecteur droit avec flèche 55"/>
            <p:cNvCxnSpPr>
              <a:stCxn id="7" idx="0"/>
              <a:endCxn id="16" idx="1"/>
            </p:cNvCxnSpPr>
            <p:nvPr/>
          </p:nvCxnSpPr>
          <p:spPr>
            <a:xfrm rot="5400000" flipH="1" flipV="1">
              <a:off x="4255812" y="2163387"/>
              <a:ext cx="432817" cy="1662659"/>
            </a:xfrm>
            <a:prstGeom prst="bentConnector2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ZoneTexte 17"/>
            <p:cNvSpPr txBox="1"/>
            <p:nvPr/>
          </p:nvSpPr>
          <p:spPr>
            <a:xfrm>
              <a:off x="4072949" y="2520256"/>
              <a:ext cx="40588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i="1" dirty="0" smtClean="0">
                  <a:solidFill>
                    <a:schemeClr val="accent1">
                      <a:lumMod val="50000"/>
                    </a:schemeClr>
                  </a:solidFill>
                </a:rPr>
                <a:t>URI</a:t>
              </a:r>
              <a:endParaRPr lang="fr-FR" sz="1000" i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cxnSp>
          <p:nvCxnSpPr>
            <p:cNvPr id="19" name="Connecteur droit avec flèche 55"/>
            <p:cNvCxnSpPr/>
            <p:nvPr/>
          </p:nvCxnSpPr>
          <p:spPr>
            <a:xfrm rot="10800000" flipV="1">
              <a:off x="4275889" y="3069782"/>
              <a:ext cx="1030618" cy="308795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ZoneTexte 19"/>
            <p:cNvSpPr txBox="1"/>
            <p:nvPr/>
          </p:nvSpPr>
          <p:spPr>
            <a:xfrm>
              <a:off x="4438962" y="3338540"/>
              <a:ext cx="40588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i="1" dirty="0" smtClean="0">
                  <a:solidFill>
                    <a:schemeClr val="accent1">
                      <a:lumMod val="50000"/>
                    </a:schemeClr>
                  </a:solidFill>
                </a:rPr>
                <a:t>URI</a:t>
              </a:r>
              <a:endParaRPr lang="fr-FR" sz="1000" i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21" name="Groupe 20"/>
          <p:cNvGrpSpPr/>
          <p:nvPr/>
        </p:nvGrpSpPr>
        <p:grpSpPr>
          <a:xfrm>
            <a:off x="439928" y="3630533"/>
            <a:ext cx="2199435" cy="2894811"/>
            <a:chOff x="2064774" y="4019955"/>
            <a:chExt cx="2199435" cy="2894811"/>
          </a:xfrm>
        </p:grpSpPr>
        <p:sp>
          <p:nvSpPr>
            <p:cNvPr id="22" name="Rectangle à coins arrondis 21"/>
            <p:cNvSpPr/>
            <p:nvPr/>
          </p:nvSpPr>
          <p:spPr bwMode="auto">
            <a:xfrm>
              <a:off x="2064774" y="5167776"/>
              <a:ext cx="2199435" cy="174699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headEnd type="none" w="med" len="med"/>
              <a:tailEnd type="none" w="med" len="med"/>
            </a:ln>
            <a:ex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2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Observations/ </a:t>
              </a:r>
              <a:r>
                <a:rPr kumimoji="0" lang="fr-FR" sz="1200" b="1" i="0" u="none" strike="noStrike" cap="none" normalizeH="0" baseline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Geological</a:t>
              </a:r>
              <a:r>
                <a:rPr kumimoji="0" lang="fr-FR" sz="12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 logs</a:t>
              </a:r>
            </a:p>
          </p:txBody>
        </p:sp>
        <p:cxnSp>
          <p:nvCxnSpPr>
            <p:cNvPr id="23" name="Connecteur droit avec flèche 22"/>
            <p:cNvCxnSpPr/>
            <p:nvPr/>
          </p:nvCxnSpPr>
          <p:spPr>
            <a:xfrm flipH="1">
              <a:off x="3369443" y="4042606"/>
              <a:ext cx="11680" cy="1166619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headEnd type="none" w="med" len="med"/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ZoneTexte 23"/>
            <p:cNvSpPr txBox="1"/>
            <p:nvPr/>
          </p:nvSpPr>
          <p:spPr>
            <a:xfrm>
              <a:off x="2940460" y="4448211"/>
              <a:ext cx="40588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i="1" dirty="0" smtClean="0">
                  <a:solidFill>
                    <a:schemeClr val="accent1">
                      <a:lumMod val="50000"/>
                    </a:schemeClr>
                  </a:solidFill>
                </a:rPr>
                <a:t>URI</a:t>
              </a:r>
              <a:endParaRPr lang="fr-FR" sz="1000" i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cxnSp>
          <p:nvCxnSpPr>
            <p:cNvPr id="25" name="Connecteur droit avec flèche 24"/>
            <p:cNvCxnSpPr/>
            <p:nvPr/>
          </p:nvCxnSpPr>
          <p:spPr>
            <a:xfrm flipH="1">
              <a:off x="3823903" y="4019955"/>
              <a:ext cx="8284" cy="1164915"/>
            </a:xfrm>
            <a:prstGeom prst="straightConnector1">
              <a:avLst/>
            </a:prstGeom>
            <a:ln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ZoneTexte 25"/>
            <p:cNvSpPr txBox="1"/>
            <p:nvPr/>
          </p:nvSpPr>
          <p:spPr>
            <a:xfrm>
              <a:off x="3782590" y="4474066"/>
              <a:ext cx="40588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i="1" dirty="0" smtClean="0">
                  <a:solidFill>
                    <a:schemeClr val="accent1">
                      <a:lumMod val="50000"/>
                    </a:schemeClr>
                  </a:solidFill>
                </a:rPr>
                <a:t>URI</a:t>
              </a:r>
              <a:endParaRPr lang="fr-FR" sz="1000" i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27" name="Groupe 26"/>
          <p:cNvGrpSpPr/>
          <p:nvPr/>
        </p:nvGrpSpPr>
        <p:grpSpPr>
          <a:xfrm>
            <a:off x="5234999" y="2371567"/>
            <a:ext cx="2211831" cy="1186721"/>
            <a:chOff x="6859845" y="2760989"/>
            <a:chExt cx="2211831" cy="1186721"/>
          </a:xfrm>
        </p:grpSpPr>
        <p:sp>
          <p:nvSpPr>
            <p:cNvPr id="28" name="Rectangle à coins arrondis 27"/>
            <p:cNvSpPr/>
            <p:nvPr/>
          </p:nvSpPr>
          <p:spPr bwMode="auto">
            <a:xfrm>
              <a:off x="7657663" y="2844081"/>
              <a:ext cx="1414013" cy="1103629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headEnd type="none" w="med" len="med"/>
              <a:tailEnd type="none" w="med" len="med"/>
            </a:ln>
            <a:ex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fr-FR" dirty="0" err="1">
                  <a:solidFill>
                    <a:schemeClr val="bg1"/>
                  </a:solidFill>
                  <a:latin typeface="Arial" charset="0"/>
                </a:rPr>
                <a:t>GroundWater</a:t>
              </a:r>
              <a:endParaRPr lang="fr-FR" dirty="0">
                <a:solidFill>
                  <a:schemeClr val="bg1"/>
                </a:solidFill>
                <a:latin typeface="Arial" charset="0"/>
              </a:endParaRPr>
            </a:p>
            <a:p>
              <a:pPr algn="ctr"/>
              <a:r>
                <a:rPr lang="fr-FR" dirty="0" err="1">
                  <a:solidFill>
                    <a:schemeClr val="bg1"/>
                  </a:solidFill>
                  <a:latin typeface="Arial" charset="0"/>
                </a:rPr>
                <a:t>raw</a:t>
              </a:r>
              <a:r>
                <a:rPr lang="fr-FR" dirty="0">
                  <a:solidFill>
                    <a:schemeClr val="bg1"/>
                  </a:solidFill>
                  <a:latin typeface="Arial" charset="0"/>
                </a:rPr>
                <a:t> </a:t>
              </a:r>
              <a:r>
                <a:rPr lang="fr-FR" dirty="0" err="1">
                  <a:solidFill>
                    <a:schemeClr val="bg1"/>
                  </a:solidFill>
                  <a:latin typeface="Arial" charset="0"/>
                </a:rPr>
                <a:t>levels</a:t>
              </a:r>
              <a:endParaRPr lang="fr-FR" dirty="0">
                <a:solidFill>
                  <a:schemeClr val="bg1"/>
                </a:solidFill>
                <a:latin typeface="Arial" charset="0"/>
              </a:endParaRPr>
            </a:p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ZoneTexte 28"/>
            <p:cNvSpPr txBox="1"/>
            <p:nvPr/>
          </p:nvSpPr>
          <p:spPr>
            <a:xfrm>
              <a:off x="7169004" y="2823561"/>
              <a:ext cx="40588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i="1" dirty="0" smtClean="0">
                  <a:solidFill>
                    <a:schemeClr val="accent2">
                      <a:lumMod val="75000"/>
                    </a:schemeClr>
                  </a:solidFill>
                </a:rPr>
                <a:t>URI</a:t>
              </a:r>
              <a:endParaRPr lang="fr-FR" sz="1000" i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30" name="ZoneTexte 29"/>
            <p:cNvSpPr txBox="1"/>
            <p:nvPr/>
          </p:nvSpPr>
          <p:spPr>
            <a:xfrm>
              <a:off x="6859845" y="3448495"/>
              <a:ext cx="40588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i="1" dirty="0" smtClean="0">
                  <a:solidFill>
                    <a:schemeClr val="accent1">
                      <a:lumMod val="50000"/>
                    </a:schemeClr>
                  </a:solidFill>
                </a:rPr>
                <a:t>URI</a:t>
              </a:r>
              <a:endParaRPr lang="fr-FR" sz="1000" i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cxnSp>
          <p:nvCxnSpPr>
            <p:cNvPr id="31" name="Connecteur droit avec flèche 30"/>
            <p:cNvCxnSpPr/>
            <p:nvPr/>
          </p:nvCxnSpPr>
          <p:spPr bwMode="auto">
            <a:xfrm>
              <a:off x="6871232" y="2760989"/>
              <a:ext cx="788987" cy="617589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headEnd type="none" w="med" len="med"/>
              <a:tailEnd type="arrow"/>
            </a:ln>
            <a:ex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droit avec flèche 31"/>
            <p:cNvCxnSpPr/>
            <p:nvPr/>
          </p:nvCxnSpPr>
          <p:spPr>
            <a:xfrm>
              <a:off x="6871233" y="3069783"/>
              <a:ext cx="788986" cy="657794"/>
            </a:xfrm>
            <a:prstGeom prst="straightConnector1">
              <a:avLst/>
            </a:prstGeom>
            <a:ln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3" name="Connecteur en angle 32"/>
          <p:cNvCxnSpPr>
            <a:stCxn id="28" idx="3"/>
            <a:endCxn id="5" idx="0"/>
          </p:cNvCxnSpPr>
          <p:nvPr/>
        </p:nvCxnSpPr>
        <p:spPr bwMode="auto">
          <a:xfrm>
            <a:off x="7446830" y="3006474"/>
            <a:ext cx="581554" cy="367556"/>
          </a:xfrm>
          <a:prstGeom prst="bentConnector2">
            <a:avLst/>
          </a:prstGeom>
          <a:ln>
            <a:prstDash val="sysDot"/>
            <a:headEnd type="none" w="med" len="med"/>
            <a:tailEnd type="arrow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34" name="Groupe 33"/>
          <p:cNvGrpSpPr/>
          <p:nvPr/>
        </p:nvGrpSpPr>
        <p:grpSpPr>
          <a:xfrm>
            <a:off x="8446278" y="3922057"/>
            <a:ext cx="273878" cy="273464"/>
            <a:chOff x="7968348" y="4653136"/>
            <a:chExt cx="492084" cy="491340"/>
          </a:xfrm>
        </p:grpSpPr>
        <p:sp>
          <p:nvSpPr>
            <p:cNvPr id="35" name="Ellipse 34"/>
            <p:cNvSpPr/>
            <p:nvPr/>
          </p:nvSpPr>
          <p:spPr bwMode="auto">
            <a:xfrm>
              <a:off x="7968348" y="4653136"/>
              <a:ext cx="492084" cy="49134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36" name="Picture 9" descr="Afficher l'image d'origin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5685" y="4676972"/>
              <a:ext cx="457410" cy="457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7" name="Rectangle à coins arrondis 36"/>
          <p:cNvSpPr/>
          <p:nvPr/>
        </p:nvSpPr>
        <p:spPr bwMode="auto">
          <a:xfrm>
            <a:off x="1464592" y="3170021"/>
            <a:ext cx="1080120" cy="340623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WFS</a:t>
            </a:r>
          </a:p>
        </p:txBody>
      </p:sp>
      <p:sp>
        <p:nvSpPr>
          <p:cNvPr id="38" name="Rectangle à coins arrondis 37"/>
          <p:cNvSpPr/>
          <p:nvPr/>
        </p:nvSpPr>
        <p:spPr bwMode="auto">
          <a:xfrm>
            <a:off x="3930732" y="2424700"/>
            <a:ext cx="1080120" cy="340623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WFS</a:t>
            </a:r>
          </a:p>
        </p:txBody>
      </p:sp>
      <p:sp>
        <p:nvSpPr>
          <p:cNvPr id="39" name="Rectangle à coins arrondis 38"/>
          <p:cNvSpPr/>
          <p:nvPr/>
        </p:nvSpPr>
        <p:spPr bwMode="auto">
          <a:xfrm>
            <a:off x="5080502" y="5332207"/>
            <a:ext cx="1080120" cy="340623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WFS</a:t>
            </a:r>
          </a:p>
        </p:txBody>
      </p:sp>
      <p:sp>
        <p:nvSpPr>
          <p:cNvPr id="40" name="Rectangle à coins arrondis 39"/>
          <p:cNvSpPr/>
          <p:nvPr/>
        </p:nvSpPr>
        <p:spPr bwMode="auto">
          <a:xfrm>
            <a:off x="6199764" y="3055805"/>
            <a:ext cx="1080120" cy="340623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SOS</a:t>
            </a:r>
          </a:p>
        </p:txBody>
      </p:sp>
      <p:sp>
        <p:nvSpPr>
          <p:cNvPr id="41" name="Rectangle à coins arrondis 40"/>
          <p:cNvSpPr/>
          <p:nvPr/>
        </p:nvSpPr>
        <p:spPr bwMode="auto">
          <a:xfrm>
            <a:off x="1118937" y="5588492"/>
            <a:ext cx="1080120" cy="340623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SOS</a:t>
            </a:r>
          </a:p>
        </p:txBody>
      </p:sp>
      <p:sp>
        <p:nvSpPr>
          <p:cNvPr id="42" name="Rectangle à coins arrondis 41"/>
          <p:cNvSpPr/>
          <p:nvPr/>
        </p:nvSpPr>
        <p:spPr bwMode="auto">
          <a:xfrm>
            <a:off x="7221392" y="6021637"/>
            <a:ext cx="374944" cy="17502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3" name="Rectangle à coins arrondis 42"/>
          <p:cNvSpPr/>
          <p:nvPr/>
        </p:nvSpPr>
        <p:spPr bwMode="auto">
          <a:xfrm>
            <a:off x="7219085" y="6355836"/>
            <a:ext cx="374944" cy="175024"/>
          </a:xfrm>
          <a:prstGeom prst="roundRect">
            <a:avLst/>
          </a:prstGeom>
          <a:solidFill>
            <a:schemeClr val="accent2"/>
          </a:solidFill>
          <a:ln>
            <a:headEnd type="none" w="med" len="med"/>
            <a:tailEnd type="none" w="med" len="med"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7629120" y="5971346"/>
            <a:ext cx="9268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0" i="1" dirty="0" err="1" smtClean="0"/>
              <a:t>Feature</a:t>
            </a:r>
            <a:r>
              <a:rPr lang="fr-FR" b="0" i="1" dirty="0" smtClean="0"/>
              <a:t>(s)</a:t>
            </a:r>
            <a:endParaRPr lang="fr-FR" b="0" i="1" dirty="0"/>
          </a:p>
        </p:txBody>
      </p:sp>
      <p:sp>
        <p:nvSpPr>
          <p:cNvPr id="45" name="ZoneTexte 44"/>
          <p:cNvSpPr txBox="1"/>
          <p:nvPr/>
        </p:nvSpPr>
        <p:spPr>
          <a:xfrm>
            <a:off x="7092280" y="5600273"/>
            <a:ext cx="7841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err="1" smtClean="0"/>
              <a:t>Legend</a:t>
            </a:r>
            <a:r>
              <a:rPr lang="fr-FR" i="1" dirty="0" smtClean="0"/>
              <a:t>:</a:t>
            </a:r>
            <a:endParaRPr lang="fr-FR" i="1" dirty="0"/>
          </a:p>
        </p:txBody>
      </p:sp>
      <p:sp>
        <p:nvSpPr>
          <p:cNvPr id="46" name="ZoneTexte 45"/>
          <p:cNvSpPr txBox="1"/>
          <p:nvPr/>
        </p:nvSpPr>
        <p:spPr>
          <a:xfrm>
            <a:off x="7629120" y="6320353"/>
            <a:ext cx="11913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0" i="1" dirty="0" smtClean="0"/>
              <a:t>Observation(s)</a:t>
            </a:r>
            <a:endParaRPr lang="fr-FR" b="0" i="1" dirty="0"/>
          </a:p>
        </p:txBody>
      </p:sp>
      <p:grpSp>
        <p:nvGrpSpPr>
          <p:cNvPr id="47" name="Groupe 46"/>
          <p:cNvGrpSpPr/>
          <p:nvPr/>
        </p:nvGrpSpPr>
        <p:grpSpPr>
          <a:xfrm>
            <a:off x="2639363" y="5313030"/>
            <a:ext cx="2204309" cy="338801"/>
            <a:chOff x="4264209" y="5702470"/>
            <a:chExt cx="2204309" cy="338803"/>
          </a:xfrm>
        </p:grpSpPr>
        <p:cxnSp>
          <p:nvCxnSpPr>
            <p:cNvPr id="48" name="Connecteur en angle 47"/>
            <p:cNvCxnSpPr/>
            <p:nvPr/>
          </p:nvCxnSpPr>
          <p:spPr bwMode="auto">
            <a:xfrm flipV="1">
              <a:off x="4264209" y="5702470"/>
              <a:ext cx="2204309" cy="338803"/>
            </a:xfrm>
            <a:prstGeom prst="bentConnector3">
              <a:avLst>
                <a:gd name="adj1" fmla="val 50000"/>
              </a:avLst>
            </a:prstGeom>
            <a:ln>
              <a:prstDash val="sysDot"/>
              <a:headEnd type="none" w="med" len="med"/>
              <a:tailEnd type="arrow"/>
            </a:ln>
            <a:ex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ZoneTexte 48"/>
            <p:cNvSpPr txBox="1"/>
            <p:nvPr/>
          </p:nvSpPr>
          <p:spPr>
            <a:xfrm>
              <a:off x="4901446" y="5751240"/>
              <a:ext cx="405880" cy="2462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i="1" dirty="0" smtClean="0">
                  <a:solidFill>
                    <a:schemeClr val="accent1">
                      <a:lumMod val="50000"/>
                    </a:schemeClr>
                  </a:solidFill>
                </a:rPr>
                <a:t>URI</a:t>
              </a:r>
              <a:endParaRPr lang="fr-FR" i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069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GC_PowerPoint_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GC_PowerPoint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rgbClr val="969696"/>
          </a:solidFill>
          <a:prstDash val="solid"/>
          <a:round/>
          <a:headEnd type="none" w="med" len="med"/>
          <a:tailEnd type="none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noFill/>
        <a:ln w="12700" cap="flat" cmpd="sng" algn="ctr">
          <a:solidFill>
            <a:srgbClr val="969696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noAutofit/>
      </a:bodyPr>
      <a:lstStyle>
        <a:defPPr>
          <a:defRPr dirty="0" err="1" smtClean="0"/>
        </a:defPPr>
      </a:lstStyle>
    </a:txDef>
  </a:objectDefaults>
  <a:extraClrSchemeLst>
    <a:extraClrScheme>
      <a:clrScheme name="OGC_PowerPoint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GC_PowerPoint_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GC_PowerPoint_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GC_PowerPoint_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GC_PowerPoint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GC_PowerPoint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GC_PowerPoint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1621</TotalTime>
  <Words>1021</Words>
  <Application>Microsoft Office PowerPoint</Application>
  <PresentationFormat>Affichage à l'écran (4:3)</PresentationFormat>
  <Paragraphs>262</Paragraphs>
  <Slides>19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0" baseType="lpstr">
      <vt:lpstr>OGC_PowerPoint_Template</vt:lpstr>
      <vt:lpstr>QGIS / GDAL GML application schema support update : use case on French groundwater monitoring system  </vt:lpstr>
      <vt:lpstr>Overall context reminder</vt:lpstr>
      <vt:lpstr>Overall context reminder</vt:lpstr>
      <vt:lpstr>Overall context update</vt:lpstr>
      <vt:lpstr>Overall context update</vt:lpstr>
      <vt:lpstr>Application to groundwater monitoring system</vt:lpstr>
      <vt:lpstr>Application to groundwater monitoring system</vt:lpstr>
      <vt:lpstr>Application to groundwater monitoring system</vt:lpstr>
      <vt:lpstr>Application to groundwater monitoring system</vt:lpstr>
      <vt:lpstr>GML application schema toolbox use</vt:lpstr>
      <vt:lpstr>GML application schema toolbox use – QGIS 3</vt:lpstr>
      <vt:lpstr>GML application schema toolbox use – XML</vt:lpstr>
      <vt:lpstr>GML application schema toolbox use – XML</vt:lpstr>
      <vt:lpstr>GML application schema toolbox use – DB</vt:lpstr>
      <vt:lpstr>GML application schema toolbox use – ogrinfo</vt:lpstr>
      <vt:lpstr>Useful links</vt:lpstr>
      <vt:lpstr>Conclusion</vt:lpstr>
      <vt:lpstr>Conclusion - whishlist</vt:lpstr>
      <vt:lpstr>Thank you</vt:lpstr>
    </vt:vector>
  </TitlesOfParts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Volunteered Geographic Information (VGI) Workshop</dc:title>
  <dc:subject>OGC TC/PC</dc:subject>
  <dc:creator>Scott Simmons</dc:creator>
  <cp:lastModifiedBy>Grellet Sylvain</cp:lastModifiedBy>
  <cp:revision>83</cp:revision>
  <cp:lastPrinted>2003-02-03T21:59:32Z</cp:lastPrinted>
  <dcterms:created xsi:type="dcterms:W3CDTF">2015-09-08T23:47:11Z</dcterms:created>
  <dcterms:modified xsi:type="dcterms:W3CDTF">2017-03-20T08:40:49Z</dcterms:modified>
</cp:coreProperties>
</file>