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287" r:id="rId3"/>
    <p:sldId id="288" r:id="rId4"/>
    <p:sldId id="272" r:id="rId5"/>
    <p:sldId id="284" r:id="rId6"/>
    <p:sldId id="271" r:id="rId7"/>
    <p:sldId id="274" r:id="rId8"/>
    <p:sldId id="282" r:id="rId9"/>
    <p:sldId id="268" r:id="rId10"/>
    <p:sldId id="281" r:id="rId11"/>
    <p:sldId id="270" r:id="rId12"/>
    <p:sldId id="267" r:id="rId13"/>
    <p:sldId id="277" r:id="rId14"/>
    <p:sldId id="269" r:id="rId15"/>
    <p:sldId id="276" r:id="rId16"/>
    <p:sldId id="280" r:id="rId17"/>
    <p:sldId id="258" r:id="rId18"/>
    <p:sldId id="259" r:id="rId19"/>
    <p:sldId id="260" r:id="rId20"/>
    <p:sldId id="261" r:id="rId21"/>
    <p:sldId id="262" r:id="rId22"/>
    <p:sldId id="263" r:id="rId23"/>
    <p:sldId id="265" r:id="rId24"/>
    <p:sldId id="264" r:id="rId25"/>
    <p:sldId id="275" r:id="rId26"/>
    <p:sldId id="28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10AA91-D8F3-43B6-8E98-72BC72C5E7ED}" type="datetimeFigureOut">
              <a:rPr lang="en-GB"/>
              <a:pPr>
                <a:defRPr/>
              </a:pPr>
              <a:t>31/03/2009</a:t>
            </a:fld>
            <a:endParaRPr lang="en-GB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9A22E3-AE9D-4D38-97B1-B850993A1F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4035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9312DF-F92E-42E4-9A64-486A56E7DFDB}" type="slidenum">
              <a:rPr lang="cs-CZ" sz="1200"/>
              <a:pPr algn="r"/>
              <a:t>26</a:t>
            </a:fld>
            <a:endParaRPr 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40DF-B572-4373-8519-C55FDEA3D7C4}" type="datetimeFigureOut">
              <a:rPr lang="en-US"/>
              <a:pPr>
                <a:defRPr/>
              </a:pPr>
              <a:t>3/31/2009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A995-5891-487D-8E87-7A21DCDD51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72E1-065F-4AB0-8033-C63FE98ADDD2}" type="datetimeFigureOut">
              <a:rPr lang="en-US"/>
              <a:pPr>
                <a:defRPr/>
              </a:pPr>
              <a:t>3/31/2009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C6A5-F5B7-4DF3-98B8-8A4D2F8FCA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DDCE-E53D-4312-90DB-CB69D242C30C}" type="datetimeFigureOut">
              <a:rPr lang="en-US"/>
              <a:pPr>
                <a:defRPr/>
              </a:pPr>
              <a:t>3/31/2009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EBF49-A143-4B37-9829-C65D530A29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1298-628F-402A-ABBA-CEFD2F14ADBB}" type="datetimeFigureOut">
              <a:rPr lang="en-US"/>
              <a:pPr>
                <a:defRPr/>
              </a:pPr>
              <a:t>3/31/2009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1A4E-7A30-4CED-9686-DB41C22880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EF3D-199F-4C1B-8B7D-6F949856F11E}" type="datetimeFigureOut">
              <a:rPr lang="en-US"/>
              <a:pPr>
                <a:defRPr/>
              </a:pPr>
              <a:t>3/31/2009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AABD-13CE-45F1-8D9F-EFB7A9E705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6238-B580-497F-A6FA-224DC506D72D}" type="datetimeFigureOut">
              <a:rPr lang="en-US"/>
              <a:pPr>
                <a:defRPr/>
              </a:pPr>
              <a:t>3/31/2009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D1E5-EFB2-4AFB-8468-DEA90C5C0F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B084-FB91-4175-A8B8-168ED0FF724C}" type="datetimeFigureOut">
              <a:rPr lang="en-US"/>
              <a:pPr>
                <a:defRPr/>
              </a:pPr>
              <a:t>3/31/2009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2EC81-151A-4A16-9B7A-E7A21D128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0971-9985-470B-B1BF-7413B1E0F01E}" type="datetimeFigureOut">
              <a:rPr lang="en-US"/>
              <a:pPr>
                <a:defRPr/>
              </a:pPr>
              <a:t>3/31/2009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48BE-E333-4C48-87D1-3BCE7F95A9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8389-96CA-4A91-AD19-AD835C30E3F1}" type="datetimeFigureOut">
              <a:rPr lang="en-US"/>
              <a:pPr>
                <a:defRPr/>
              </a:pPr>
              <a:t>3/31/2009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2E18-7DC8-40A1-A459-936EBC8388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63E6-A3BD-4A7B-855C-4120C4E8C446}" type="datetimeFigureOut">
              <a:rPr lang="en-US"/>
              <a:pPr>
                <a:defRPr/>
              </a:pPr>
              <a:t>3/31/2009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62D1-A491-4550-AA77-9341D5D967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09A0-4A0F-4A78-BEF3-8DAD08A77466}" type="datetimeFigureOut">
              <a:rPr lang="en-US"/>
              <a:pPr>
                <a:defRPr/>
              </a:pPr>
              <a:t>3/31/2009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81850-5681-47AE-B549-FCB2B53821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C4E31-7C8B-464A-9B59-538AC5844CB4}" type="datetimeFigureOut">
              <a:rPr lang="en-US"/>
              <a:pPr>
                <a:defRPr/>
              </a:pPr>
              <a:t>3/31/2009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0BCC-8AD5-4429-ADD2-3F0ECFD171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82362D-3457-446D-961C-081E63982CBC}" type="datetimeFigureOut">
              <a:rPr lang="en-US"/>
              <a:pPr>
                <a:defRPr/>
              </a:pPr>
              <a:t>3/31/2009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DE9D91-039A-4756-B647-2A77C21CFD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4823" name="Picture 7"/>
          <p:cNvPicPr>
            <a:picLocks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227763" y="6249988"/>
            <a:ext cx="268763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 userDrawn="1"/>
        </p:nvSpPr>
        <p:spPr bwMode="auto">
          <a:xfrm>
            <a:off x="327025" y="6357938"/>
            <a:ext cx="132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1200" b="1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OGC TC 31.3.09</a:t>
            </a:r>
            <a:endParaRPr lang="en-GB" sz="1200" b="1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4825" name="Picture 9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235825" y="0"/>
            <a:ext cx="1908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ea.eionet.europa.eu/Public/irc/eionet-circle/eionet-telematics/library?l=/technical_developments/wise_technical_group/updated_2nd-edition/appendices_updated/hydrological_featuresdoc/_EN_1.0_&amp;a=d" TargetMode="External"/><Relationship Id="rId13" Type="http://schemas.openxmlformats.org/officeDocument/2006/relationships/hyperlink" Target="http://eea.eionet.europa.eu/Public/irc/eionet-circle/eionet-telematics/library?l=/technical_developments/wise_technical_group/updated_2nd-edition/appendices_updated/appendix_encodingdoc/_EN_1.0_&amp;a=d" TargetMode="External"/><Relationship Id="rId3" Type="http://schemas.openxmlformats.org/officeDocument/2006/relationships/hyperlink" Target="http://eea.eionet.europa.eu/Public/irc/eionet-circle/eionet-telematics/library?l=/technical_developments/wise_technical_group/updated_2nd-edition/appendices_updated/arrangementsdoc/_EN_1.0_&amp;a=d" TargetMode="External"/><Relationship Id="rId7" Type="http://schemas.openxmlformats.org/officeDocument/2006/relationships/hyperlink" Target="http://eea.eionet.europa.eu/Public/irc/eionet-circle/eionet-telematics/library?l=/technical_developments/wise_technical_group/updated_2nd-edition/appendices_updated/appendix_dictionarydoc/_EN_1.0_&amp;a=d" TargetMode="External"/><Relationship Id="rId12" Type="http://schemas.openxmlformats.org/officeDocument/2006/relationships/hyperlink" Target="http://eea.eionet.europa.eu/Public/irc/eionet-circle/eionet-telematics/library?l=/technical_developments/wise_technical_group/updated_2nd-edition/appendices_updated/implementation_profiledo/_EN_1.0_&amp;a=d" TargetMode="External"/><Relationship Id="rId2" Type="http://schemas.openxmlformats.org/officeDocument/2006/relationships/hyperlink" Target="http://eea.eionet.europa.eu/Public/irc/eionet-circle/eionet-telematics/library?l=/technical_developments/wise_technical_group/updated_2nd-edition/appendices_updated/appendix_elements/_EN_1.0_&amp;a=d" TargetMode="External"/><Relationship Id="rId16" Type="http://schemas.openxmlformats.org/officeDocument/2006/relationships/hyperlink" Target="http://eea.eionet.europa.eu/Public/irc/eionet-circle/eionet-telematics/library?l=/technical_developments/wise_technical_group/updated_2nd-edition/2nd-edition-25112008doc/_EN_1.0_&amp;a=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ea.eionet.europa.eu/Public/irc/eionet-circle/eionet-telematics/library?l=/technical_developments/wise_technical_group/updated_2nd-edition/appendices_updated/appendix_wisedoc_1/_EN_1.0_&amp;a=d" TargetMode="External"/><Relationship Id="rId11" Type="http://schemas.openxmlformats.org/officeDocument/2006/relationships/hyperlink" Target="http://eea.eionet.europa.eu/Public/irc/eionet-circle/eionet-telematics/library?l=/technical_developments/wise_technical_group/updated_2nd-edition/appendices_updated/sdiger_specifications/_EN_1.0_&amp;a=d" TargetMode="External"/><Relationship Id="rId5" Type="http://schemas.openxmlformats.org/officeDocument/2006/relationships/hyperlink" Target="http://eea.eionet.europa.eu/Public/irc/eionet-circle/eionet-telematics/library?l=/technical_developments/wise_technical_group/updated_2nd-edition/appendices_updated/appendix_wisedoc/_EN_1.0_&amp;a=d" TargetMode="External"/><Relationship Id="rId15" Type="http://schemas.openxmlformats.org/officeDocument/2006/relationships/hyperlink" Target="http://eea.eionet.europa.eu/Public/irc/eionet-circle/eionet-telematics/library?l=/technical_developments/wise_technical_group/updated_2nd-edition/appendices_updated/appendix_glossary/_EN_1.0_&amp;a=d" TargetMode="External"/><Relationship Id="rId10" Type="http://schemas.openxmlformats.org/officeDocument/2006/relationships/hyperlink" Target="http://eea.eionet.europa.eu/Public/irc/eionet-circle/eionet-telematics/library?l=/technical_developments/wise_technical_group/updated_2nd-edition/appendices_updated/management_examplesdoc/_EN_1.0_&amp;a=d" TargetMode="External"/><Relationship Id="rId4" Type="http://schemas.openxmlformats.org/officeDocument/2006/relationships/hyperlink" Target="http://eea.eionet.europa.eu/Public/irc/eionet-circle/eionet-telematics/library?l=/technical_developments/wise_technical_group/updated_2nd-edition/appendices_updated/appendix_available/_EN_1.0_&amp;a=d" TargetMode="External"/><Relationship Id="rId9" Type="http://schemas.openxmlformats.org/officeDocument/2006/relationships/hyperlink" Target="http://eea.eionet.europa.eu/Public/irc/eionet-circle/eionet-telematics/library?l=/technical_developments/wise_technical_group/updated_2nd-edition/appendices_updated/hydrological_districtdoc/_EN_1.0_&amp;a=d" TargetMode="External"/><Relationship Id="rId14" Type="http://schemas.openxmlformats.org/officeDocument/2006/relationships/hyperlink" Target="http://eea.eionet.europa.eu/Public/irc/eionet-circle/eionet-telematics/library?l=/technical_developments/wise_technical_group/updated_2nd-edition/appendices_updated/appendix_reportingdoc/_EN_1.0_&amp;a=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a.europa.eu/themes/water/status-and-monitoring/bathing-water-data-viewer" TargetMode="External"/><Relationship Id="rId7" Type="http://schemas.openxmlformats.org/officeDocument/2006/relationships/hyperlink" Target="http://water.eionet.europa.eu/schemas/dr200060e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ea.europa.eu/themes/water" TargetMode="External"/><Relationship Id="rId5" Type="http://schemas.openxmlformats.org/officeDocument/2006/relationships/hyperlink" Target="http://water.europa.eu/" TargetMode="External"/><Relationship Id="rId4" Type="http://schemas.openxmlformats.org/officeDocument/2006/relationships/hyperlink" Target="http://www.eea.europa.eu/themes/water/mapviewer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ea.europa.eu/themes/water/mapviewers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vn.eionet.europa.eu/projects/Reportnet/wiki/WiseD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766763"/>
            <a:ext cx="88741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3200" b="1">
              <a:solidFill>
                <a:schemeClr val="accent2"/>
              </a:solidFill>
              <a:latin typeface="Verdana" pitchFamily="34" charset="0"/>
            </a:endParaRPr>
          </a:p>
          <a:p>
            <a:pPr algn="ctr"/>
            <a:r>
              <a:rPr lang="de-DE" sz="3200" b="1">
                <a:solidFill>
                  <a:schemeClr val="accent2"/>
                </a:solidFill>
                <a:latin typeface="Verdana" pitchFamily="34" charset="0"/>
              </a:rPr>
              <a:t>WISE perspective towards </a:t>
            </a:r>
          </a:p>
          <a:p>
            <a:pPr algn="ctr"/>
            <a:r>
              <a:rPr lang="de-DE" sz="3200" b="1">
                <a:solidFill>
                  <a:schemeClr val="accent2"/>
                </a:solidFill>
                <a:latin typeface="Verdana" pitchFamily="34" charset="0"/>
              </a:rPr>
              <a:t>standards and interoperability</a:t>
            </a:r>
          </a:p>
          <a:p>
            <a:pPr algn="ctr"/>
            <a:endParaRPr lang="de-DE" sz="3200" b="1">
              <a:solidFill>
                <a:schemeClr val="accent2"/>
              </a:solidFill>
              <a:latin typeface="Verdana" pitchFamily="34" charset="0"/>
            </a:endParaRPr>
          </a:p>
          <a:p>
            <a:pPr algn="ctr"/>
            <a:r>
              <a:rPr lang="de-DE" sz="3200" b="1">
                <a:solidFill>
                  <a:schemeClr val="accent2"/>
                </a:solidFill>
                <a:latin typeface="Verdana" pitchFamily="34" charset="0"/>
              </a:rPr>
              <a:t>OGC</a:t>
            </a:r>
            <a:r>
              <a:rPr lang="de-DE" sz="2000" b="1">
                <a:solidFill>
                  <a:schemeClr val="accent2"/>
                </a:solidFill>
                <a:latin typeface="Verdana" pitchFamily="34" charset="0"/>
              </a:rPr>
              <a:t> meeting, Athens, 31 March 2009</a:t>
            </a:r>
            <a:endParaRPr lang="en-GB" sz="2000">
              <a:solidFill>
                <a:schemeClr val="accent2"/>
              </a:solidFill>
              <a:latin typeface="Verdana" pitchFamily="34" charset="0"/>
            </a:endParaRPr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0" y="3867150"/>
            <a:ext cx="9144000" cy="1489075"/>
            <a:chOff x="0" y="2436"/>
            <a:chExt cx="5760" cy="938"/>
          </a:xfrm>
        </p:grpSpPr>
        <p:pic>
          <p:nvPicPr>
            <p:cNvPr id="15364" name="Picture 4" descr="schild"/>
            <p:cNvPicPr>
              <a:picLocks noChangeAspect="1" noChangeArrowheads="1"/>
            </p:cNvPicPr>
            <p:nvPr/>
          </p:nvPicPr>
          <p:blipFill>
            <a:blip r:embed="rId2"/>
            <a:srcRect l="19685"/>
            <a:stretch>
              <a:fillRect/>
            </a:stretch>
          </p:blipFill>
          <p:spPr bwMode="auto">
            <a:xfrm>
              <a:off x="1949" y="2450"/>
              <a:ext cx="953" cy="9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65" name="Picture 5" descr="tifEEA7329I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436"/>
              <a:ext cx="1072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cem_948188_water_additives_BWA_h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6" y="2448"/>
              <a:ext cx="1187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iil-ian-aj-008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66" y="2436"/>
              <a:ext cx="105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8" descr="natdevelop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49" y="2450"/>
              <a:ext cx="1000" cy="9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5369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62" y="2442"/>
              <a:ext cx="898" cy="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3527425" y="5683250"/>
            <a:ext cx="218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accent2"/>
                </a:solidFill>
                <a:latin typeface="Verdana" pitchFamily="34" charset="0"/>
              </a:rPr>
              <a:t>Stefan Jensen</a:t>
            </a:r>
            <a:endParaRPr lang="en-GB" sz="2000" b="1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tx2"/>
                </a:solidFill>
              </a:rPr>
              <a:t>WISE GIS guidance</a:t>
            </a: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95288" y="1916113"/>
            <a:ext cx="81089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772150" algn="r"/>
              </a:tabLst>
            </a:pPr>
            <a:r>
              <a:rPr lang="en-GB"/>
              <a:t>Appendix 01: </a:t>
            </a:r>
            <a:r>
              <a:rPr lang="en-GB">
                <a:hlinkClick r:id="rId2"/>
              </a:rPr>
              <a:t>Elements of the WFD relevant to GIS</a:t>
            </a:r>
            <a:endParaRPr lang="en-GB"/>
          </a:p>
          <a:p>
            <a:pPr>
              <a:tabLst>
                <a:tab pos="5772150" algn="r"/>
              </a:tabLst>
            </a:pPr>
            <a:r>
              <a:rPr lang="en-GB"/>
              <a:t>Appendix 02: </a:t>
            </a:r>
            <a:r>
              <a:rPr lang="en-GB">
                <a:hlinkClick r:id="rId3"/>
              </a:rPr>
              <a:t>WISE reporting arrangements</a:t>
            </a:r>
            <a:endParaRPr lang="en-GB"/>
          </a:p>
          <a:p>
            <a:pPr>
              <a:tabLst>
                <a:tab pos="5772150" algn="r"/>
              </a:tabLst>
            </a:pPr>
            <a:r>
              <a:rPr lang="en-GB"/>
              <a:t>Appendix 03: </a:t>
            </a:r>
            <a:r>
              <a:rPr lang="en-GB">
                <a:hlinkClick r:id="rId4"/>
              </a:rPr>
              <a:t>Overview of maps available in the WISE map viewer</a:t>
            </a:r>
            <a:endParaRPr lang="en-GB"/>
          </a:p>
          <a:p>
            <a:pPr>
              <a:tabLst>
                <a:tab pos="5772150" algn="r"/>
              </a:tabLst>
            </a:pPr>
            <a:r>
              <a:rPr lang="en-GB"/>
              <a:t>Appendix 04: </a:t>
            </a:r>
            <a:r>
              <a:rPr lang="en-GB">
                <a:hlinkClick r:id="rId5"/>
              </a:rPr>
              <a:t>Status of ISO / CEN standards relevant for WISE</a:t>
            </a:r>
            <a:endParaRPr lang="en-GB"/>
          </a:p>
          <a:p>
            <a:pPr>
              <a:tabLst>
                <a:tab pos="5772150" algn="r"/>
              </a:tabLst>
            </a:pPr>
            <a:r>
              <a:rPr lang="en-GB"/>
              <a:t>Appendix 05: </a:t>
            </a:r>
            <a:r>
              <a:rPr lang="en-GB">
                <a:hlinkClick r:id="rId6"/>
              </a:rPr>
              <a:t>Table of GIS datasets and layers in WISE</a:t>
            </a:r>
            <a:endParaRPr lang="en-GB"/>
          </a:p>
          <a:p>
            <a:pPr>
              <a:tabLst>
                <a:tab pos="5772150" algn="r"/>
              </a:tabLst>
            </a:pPr>
            <a:r>
              <a:rPr lang="en-GB"/>
              <a:t>Appendix 06: </a:t>
            </a:r>
            <a:r>
              <a:rPr lang="en-GB">
                <a:hlinkClick r:id="rId7"/>
              </a:rPr>
              <a:t>Data dictionary</a:t>
            </a:r>
            <a:endParaRPr lang="en-GB"/>
          </a:p>
          <a:p>
            <a:pPr>
              <a:tabLst>
                <a:tab pos="5772150" algn="r"/>
              </a:tabLst>
            </a:pPr>
            <a:r>
              <a:rPr lang="en-GB"/>
              <a:t>Appendix 07: </a:t>
            </a:r>
            <a:r>
              <a:rPr lang="en-GB">
                <a:hlinkClick r:id="rId8"/>
              </a:rPr>
              <a:t>Proposal for a European coding system for hydrological features</a:t>
            </a:r>
            <a:endParaRPr lang="en-GB"/>
          </a:p>
          <a:p>
            <a:pPr>
              <a:tabLst>
                <a:tab pos="5772150" algn="r"/>
              </a:tabLst>
            </a:pPr>
            <a:r>
              <a:rPr lang="en-GB"/>
              <a:t>Appendix 08: </a:t>
            </a:r>
            <a:r>
              <a:rPr lang="en-US">
                <a:hlinkClick r:id="rId9"/>
              </a:rPr>
              <a:t>Testing the European coding system for hydrological features at</a:t>
            </a:r>
          </a:p>
          <a:p>
            <a:pPr>
              <a:tabLst>
                <a:tab pos="5772150" algn="r"/>
              </a:tabLst>
            </a:pPr>
            <a:r>
              <a:rPr lang="en-US">
                <a:hlinkClick r:id="rId9"/>
              </a:rPr>
              <a:t> selected rivers in the Danube River Basin District</a:t>
            </a:r>
            <a:r>
              <a:rPr lang="en-US"/>
              <a:t> (available from March 2009)</a:t>
            </a:r>
            <a:endParaRPr lang="en-GB"/>
          </a:p>
          <a:p>
            <a:pPr>
              <a:tabLst>
                <a:tab pos="5772150" algn="r"/>
              </a:tabLst>
            </a:pPr>
            <a:r>
              <a:rPr lang="en-GB"/>
              <a:t>Appendix 09: </a:t>
            </a:r>
            <a:r>
              <a:rPr lang="en-GB">
                <a:hlinkClick r:id="rId10"/>
              </a:rPr>
              <a:t>Management of identifiers and codes – proposals and examples</a:t>
            </a:r>
            <a:endParaRPr lang="en-GB"/>
          </a:p>
          <a:p>
            <a:pPr>
              <a:tabLst>
                <a:tab pos="5772150" algn="r"/>
              </a:tabLst>
            </a:pPr>
            <a:r>
              <a:rPr lang="en-GB"/>
              <a:t>Appendix 10: </a:t>
            </a:r>
            <a:r>
              <a:rPr lang="en-GB">
                <a:hlinkClick r:id="rId11"/>
              </a:rPr>
              <a:t>SDIGER proposal for detailed specifications for metadata</a:t>
            </a:r>
            <a:endParaRPr lang="en-GB"/>
          </a:p>
          <a:p>
            <a:pPr>
              <a:tabLst>
                <a:tab pos="5772150" algn="r"/>
              </a:tabLst>
            </a:pPr>
            <a:r>
              <a:rPr lang="en-GB"/>
              <a:t>Appendix 11: </a:t>
            </a:r>
            <a:r>
              <a:rPr lang="en-GB">
                <a:hlinkClick r:id="rId12"/>
              </a:rPr>
              <a:t>Implementation of the WISE metadata profile</a:t>
            </a:r>
            <a:r>
              <a:rPr lang="en-GB"/>
              <a:t> </a:t>
            </a:r>
          </a:p>
          <a:p>
            <a:pPr>
              <a:tabLst>
                <a:tab pos="5772150" algn="r"/>
              </a:tabLst>
            </a:pPr>
            <a:r>
              <a:rPr lang="en-GB"/>
              <a:t>Appendix 12: </a:t>
            </a:r>
            <a:r>
              <a:rPr lang="en-GB">
                <a:hlinkClick r:id="rId13"/>
              </a:rPr>
              <a:t>Example of GML structure and encoding</a:t>
            </a:r>
            <a:endParaRPr lang="en-GB"/>
          </a:p>
          <a:p>
            <a:pPr>
              <a:tabLst>
                <a:tab pos="5772150" algn="r"/>
              </a:tabLst>
            </a:pPr>
            <a:r>
              <a:rPr lang="en-GB"/>
              <a:t>Appendix 13: </a:t>
            </a:r>
            <a:r>
              <a:rPr lang="en-GB">
                <a:hlinkClick r:id="rId14"/>
              </a:rPr>
              <a:t>Template for short GIS guidance for specific reporting</a:t>
            </a:r>
            <a:endParaRPr lang="en-GB"/>
          </a:p>
          <a:p>
            <a:pPr>
              <a:tabLst>
                <a:tab pos="5772150" algn="r"/>
              </a:tabLst>
            </a:pPr>
            <a:r>
              <a:rPr lang="en-GB"/>
              <a:t>Appendix 14: </a:t>
            </a:r>
            <a:r>
              <a:rPr lang="en-GB">
                <a:hlinkClick r:id="rId15"/>
              </a:rPr>
              <a:t>Glossary of terms</a:t>
            </a:r>
            <a:endParaRPr lang="en-GB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50825" y="903288"/>
            <a:ext cx="85423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200"/>
              <a:t>The main text of the document is available on EEA CIRCA at:</a:t>
            </a:r>
            <a:endParaRPr lang="en-GB" sz="1200">
              <a:hlinkClick r:id="rId16"/>
            </a:endParaRPr>
          </a:p>
          <a:p>
            <a:r>
              <a:rPr lang="en-GB" sz="1200">
                <a:hlinkClick r:id="rId16"/>
              </a:rPr>
              <a:t>http://eea.eionet.europa.eu/Public/irc/eionet-circle/eionet-telematics/library?l=/technical_developments/wise_technical_group</a:t>
            </a:r>
          </a:p>
          <a:p>
            <a:r>
              <a:rPr lang="en-GB" sz="1200">
                <a:hlinkClick r:id="rId16"/>
              </a:rPr>
              <a:t>/updated_2nd-edition/2nd-edition-25112008doc/_EN_1.0_&amp;a=d</a:t>
            </a:r>
            <a:r>
              <a:rPr lang="en-GB" sz="12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395288" y="115888"/>
            <a:ext cx="695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/>
              <a:t>WISE data input process </a:t>
            </a:r>
            <a:r>
              <a:rPr lang="de-DE" sz="2000" b="1"/>
              <a:t>(all steps involve QA/QC)</a:t>
            </a:r>
            <a:r>
              <a:rPr lang="de-DE" sz="2400" b="1"/>
              <a:t> </a:t>
            </a:r>
            <a:endParaRPr lang="fr-FR" sz="2400" b="1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611188" y="1412875"/>
            <a:ext cx="2160587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b="1"/>
              <a:t>Submission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940425" y="5229225"/>
            <a:ext cx="2087563" cy="428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b="1"/>
              <a:t>Analysis/Scenarios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684213" y="2924175"/>
            <a:ext cx="2087562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b="1"/>
              <a:t>Acceptance</a:t>
            </a:r>
          </a:p>
        </p:txBody>
      </p:sp>
      <p:cxnSp>
        <p:nvCxnSpPr>
          <p:cNvPr id="27654" name="AutoShape 6"/>
          <p:cNvCxnSpPr>
            <a:cxnSpLocks noChangeShapeType="1"/>
          </p:cNvCxnSpPr>
          <p:nvPr/>
        </p:nvCxnSpPr>
        <p:spPr bwMode="auto">
          <a:xfrm>
            <a:off x="1682750" y="1125538"/>
            <a:ext cx="1588" cy="2873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55" name="AutoShape 7"/>
          <p:cNvCxnSpPr>
            <a:cxnSpLocks noChangeShapeType="1"/>
          </p:cNvCxnSpPr>
          <p:nvPr/>
        </p:nvCxnSpPr>
        <p:spPr bwMode="auto">
          <a:xfrm>
            <a:off x="1692275" y="1844675"/>
            <a:ext cx="0" cy="28733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609600" y="685800"/>
            <a:ext cx="2162175" cy="4397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b="1"/>
              <a:t>Data definition/</a:t>
            </a:r>
          </a:p>
          <a:p>
            <a:pPr algn="ctr"/>
            <a:r>
              <a:rPr lang="en-GB" sz="1200" b="1"/>
              <a:t>requirements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987675" y="765175"/>
            <a:ext cx="6000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Step 1: WG D reporting sheets: </a:t>
            </a:r>
            <a:br>
              <a:rPr lang="en-GB" sz="1400" b="1"/>
            </a:br>
            <a:r>
              <a:rPr lang="en-GB" sz="1400" b="1"/>
              <a:t>Compliance or SoE, voluntary (or through comitology) </a:t>
            </a:r>
          </a:p>
        </p:txBody>
      </p:sp>
      <p:cxnSp>
        <p:nvCxnSpPr>
          <p:cNvPr id="27658" name="AutoShape 10"/>
          <p:cNvCxnSpPr>
            <a:cxnSpLocks noChangeShapeType="1"/>
            <a:stCxn id="27653" idx="1"/>
            <a:endCxn id="27651" idx="1"/>
          </p:cNvCxnSpPr>
          <p:nvPr/>
        </p:nvCxnSpPr>
        <p:spPr bwMode="auto">
          <a:xfrm rot="10800000">
            <a:off x="611188" y="1628775"/>
            <a:ext cx="73025" cy="1476375"/>
          </a:xfrm>
          <a:prstGeom prst="bentConnector3">
            <a:avLst>
              <a:gd name="adj1" fmla="val 32173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916238" y="1484313"/>
            <a:ext cx="590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Step 2: End-user tool, schema/DEM, XML/shape/GML, other tools (DD, glossary), help desk 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916238" y="2133600"/>
            <a:ext cx="590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Step 3: central holding area (CDR: MS individual submissions), management of access rights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916238" y="2852738"/>
            <a:ext cx="590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Step 4: Automatic QA/QC checks in CDR + standardised manual checks if needed, feedback to data submitters 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916238" y="3500438"/>
            <a:ext cx="59039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Step 5: Final data storage: EU-wide, quality-checked databases (e.g. Art.3, 5, 8 – WFD, BWD, SoE, NiD, UWWTD, etc) after EEA acceptance</a:t>
            </a:r>
          </a:p>
          <a:p>
            <a:endParaRPr lang="en-GB" sz="1400" b="1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68313" y="5805488"/>
            <a:ext cx="23034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Step 7a: Public or restricted viewing, map service, aggregation, statistics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867400" y="5805488"/>
            <a:ext cx="28082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Step 7c: Tools for SoE assessment, CCM2, management scenarios</a:t>
            </a:r>
          </a:p>
        </p:txBody>
      </p:sp>
      <p:cxnSp>
        <p:nvCxnSpPr>
          <p:cNvPr id="27665" name="AutoShape 17"/>
          <p:cNvCxnSpPr>
            <a:cxnSpLocks noChangeShapeType="1"/>
          </p:cNvCxnSpPr>
          <p:nvPr/>
        </p:nvCxnSpPr>
        <p:spPr bwMode="auto">
          <a:xfrm>
            <a:off x="1692275" y="2636838"/>
            <a:ext cx="0" cy="2873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6" name="AutoShape 18"/>
          <p:cNvCxnSpPr>
            <a:cxnSpLocks noChangeShapeType="1"/>
          </p:cNvCxnSpPr>
          <p:nvPr/>
        </p:nvCxnSpPr>
        <p:spPr bwMode="auto">
          <a:xfrm>
            <a:off x="1692275" y="4076700"/>
            <a:ext cx="1588" cy="3571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3419475" y="5229225"/>
            <a:ext cx="201612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b="1"/>
              <a:t>Legal, political, </a:t>
            </a:r>
          </a:p>
          <a:p>
            <a:pPr algn="ctr"/>
            <a:r>
              <a:rPr lang="en-GB" sz="1200" b="1"/>
              <a:t>Assessment, compliance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132138" y="5949950"/>
            <a:ext cx="25193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Step 7b: Tools for compliance assessment</a:t>
            </a:r>
          </a:p>
        </p:txBody>
      </p:sp>
      <p:cxnSp>
        <p:nvCxnSpPr>
          <p:cNvPr id="27669" name="AutoShape 21"/>
          <p:cNvCxnSpPr>
            <a:cxnSpLocks noChangeShapeType="1"/>
          </p:cNvCxnSpPr>
          <p:nvPr/>
        </p:nvCxnSpPr>
        <p:spPr bwMode="auto">
          <a:xfrm>
            <a:off x="1692275" y="4941888"/>
            <a:ext cx="0" cy="2873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70" name="AutoShape 22"/>
          <p:cNvCxnSpPr>
            <a:cxnSpLocks noChangeShapeType="1"/>
            <a:endCxn id="27667" idx="0"/>
          </p:cNvCxnSpPr>
          <p:nvPr/>
        </p:nvCxnSpPr>
        <p:spPr bwMode="auto">
          <a:xfrm>
            <a:off x="4427538" y="4941888"/>
            <a:ext cx="0" cy="2873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71" name="AutoShape 23"/>
          <p:cNvCxnSpPr>
            <a:cxnSpLocks noChangeShapeType="1"/>
          </p:cNvCxnSpPr>
          <p:nvPr/>
        </p:nvCxnSpPr>
        <p:spPr bwMode="auto">
          <a:xfrm flipH="1">
            <a:off x="6981825" y="4941888"/>
            <a:ext cx="3175" cy="2873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72" name="AutoShape 24"/>
          <p:cNvCxnSpPr>
            <a:cxnSpLocks noChangeShapeType="1"/>
          </p:cNvCxnSpPr>
          <p:nvPr/>
        </p:nvCxnSpPr>
        <p:spPr bwMode="auto">
          <a:xfrm>
            <a:off x="1835150" y="4221163"/>
            <a:ext cx="2592388" cy="287337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7673" name="AutoShape 25"/>
          <p:cNvCxnSpPr>
            <a:cxnSpLocks noChangeShapeType="1"/>
          </p:cNvCxnSpPr>
          <p:nvPr/>
        </p:nvCxnSpPr>
        <p:spPr bwMode="auto">
          <a:xfrm>
            <a:off x="1692275" y="4221163"/>
            <a:ext cx="5292725" cy="287337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7674" name="Text Box 26"/>
          <p:cNvSpPr txBox="1">
            <a:spLocks noChangeArrowheads="1"/>
          </p:cNvSpPr>
          <p:nvPr/>
        </p:nvSpPr>
        <p:spPr bwMode="auto">
          <a:xfrm rot="-5400000">
            <a:off x="-1472406" y="2561431"/>
            <a:ext cx="34575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BE" b="1"/>
              <a:t>QA/QC feedback mechanism</a:t>
            </a:r>
            <a:endParaRPr lang="en-GB" b="1"/>
          </a:p>
        </p:txBody>
      </p:sp>
      <p:sp>
        <p:nvSpPr>
          <p:cNvPr id="27675" name="AutoShape 27"/>
          <p:cNvSpPr>
            <a:spLocks noChangeArrowheads="1"/>
          </p:cNvSpPr>
          <p:nvPr/>
        </p:nvSpPr>
        <p:spPr bwMode="auto">
          <a:xfrm>
            <a:off x="684213" y="3573463"/>
            <a:ext cx="2035175" cy="574675"/>
          </a:xfrm>
          <a:prstGeom prst="flowChartMultidocumen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200" b="1"/>
              <a:t>Production </a:t>
            </a:r>
            <a:br>
              <a:rPr lang="fr-BE" sz="1200" b="1"/>
            </a:br>
            <a:r>
              <a:rPr lang="fr-BE" sz="1200" b="1"/>
              <a:t>databases</a:t>
            </a:r>
            <a:endParaRPr lang="fr-FR" sz="1200" b="1"/>
          </a:p>
        </p:txBody>
      </p:sp>
      <p:cxnSp>
        <p:nvCxnSpPr>
          <p:cNvPr id="27676" name="AutoShape 28"/>
          <p:cNvCxnSpPr>
            <a:cxnSpLocks noChangeShapeType="1"/>
          </p:cNvCxnSpPr>
          <p:nvPr/>
        </p:nvCxnSpPr>
        <p:spPr bwMode="auto">
          <a:xfrm>
            <a:off x="1692275" y="3284538"/>
            <a:ext cx="0" cy="2873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77" name="AutoShape 29"/>
          <p:cNvSpPr>
            <a:spLocks noChangeArrowheads="1"/>
          </p:cNvSpPr>
          <p:nvPr/>
        </p:nvSpPr>
        <p:spPr bwMode="auto">
          <a:xfrm>
            <a:off x="611188" y="4437063"/>
            <a:ext cx="2035175" cy="574675"/>
          </a:xfrm>
          <a:prstGeom prst="flowChartMultidocumen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200" b="1"/>
              <a:t>EU Databases</a:t>
            </a:r>
          </a:p>
          <a:p>
            <a:pPr algn="ctr"/>
            <a:r>
              <a:rPr lang="fr-BE" sz="1200" b="1"/>
              <a:t>(Spatial) reference datasets</a:t>
            </a:r>
            <a:endParaRPr lang="fr-FR" sz="1200" b="1"/>
          </a:p>
        </p:txBody>
      </p:sp>
      <p:sp>
        <p:nvSpPr>
          <p:cNvPr id="27678" name="AutoShape 30"/>
          <p:cNvSpPr>
            <a:spLocks noChangeArrowheads="1"/>
          </p:cNvSpPr>
          <p:nvPr/>
        </p:nvSpPr>
        <p:spPr bwMode="auto">
          <a:xfrm>
            <a:off x="611188" y="5229225"/>
            <a:ext cx="201612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b="1"/>
              <a:t>WISE viewer, </a:t>
            </a:r>
            <a:br>
              <a:rPr lang="en-GB" sz="1200" b="1"/>
            </a:br>
            <a:r>
              <a:rPr lang="en-GB" sz="1200" b="1"/>
              <a:t>GIS visualisation</a:t>
            </a:r>
          </a:p>
        </p:txBody>
      </p:sp>
      <p:grpSp>
        <p:nvGrpSpPr>
          <p:cNvPr id="27679" name="Group 31"/>
          <p:cNvGrpSpPr>
            <a:grpSpLocks/>
          </p:cNvGrpSpPr>
          <p:nvPr/>
        </p:nvGrpSpPr>
        <p:grpSpPr bwMode="auto">
          <a:xfrm>
            <a:off x="647700" y="2133600"/>
            <a:ext cx="2152650" cy="503238"/>
            <a:chOff x="385" y="1434"/>
            <a:chExt cx="1406" cy="317"/>
          </a:xfrm>
        </p:grpSpPr>
        <p:sp>
          <p:nvSpPr>
            <p:cNvPr id="25638" name="AutoShape 32"/>
            <p:cNvSpPr>
              <a:spLocks noChangeArrowheads="1"/>
            </p:cNvSpPr>
            <p:nvPr/>
          </p:nvSpPr>
          <p:spPr bwMode="auto">
            <a:xfrm>
              <a:off x="385" y="1434"/>
              <a:ext cx="1361" cy="317"/>
            </a:xfrm>
            <a:prstGeom prst="flowChartDocumen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9" name="Text Box 33"/>
            <p:cNvSpPr txBox="1">
              <a:spLocks noChangeArrowheads="1"/>
            </p:cNvSpPr>
            <p:nvPr/>
          </p:nvSpPr>
          <p:spPr bwMode="auto">
            <a:xfrm>
              <a:off x="385" y="1479"/>
              <a:ext cx="14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 sz="1200" b="1"/>
                <a:t>Delivery database</a:t>
              </a:r>
              <a:endParaRPr lang="en-GB" sz="1200" b="1"/>
            </a:p>
          </p:txBody>
        </p:sp>
      </p:grpSp>
      <p:sp>
        <p:nvSpPr>
          <p:cNvPr id="27682" name="AutoShape 34"/>
          <p:cNvSpPr>
            <a:spLocks noChangeArrowheads="1"/>
          </p:cNvSpPr>
          <p:nvPr/>
        </p:nvSpPr>
        <p:spPr bwMode="auto">
          <a:xfrm>
            <a:off x="3348038" y="4437063"/>
            <a:ext cx="2035175" cy="574675"/>
          </a:xfrm>
          <a:prstGeom prst="flowChartMultidocumen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200" b="1"/>
              <a:t>Compliance-check </a:t>
            </a:r>
            <a:br>
              <a:rPr lang="fr-BE" sz="1200" b="1"/>
            </a:br>
            <a:r>
              <a:rPr lang="fr-BE" sz="1200" b="1"/>
              <a:t>databases DG ENV</a:t>
            </a:r>
            <a:endParaRPr lang="fr-FR" sz="1200" b="1"/>
          </a:p>
        </p:txBody>
      </p:sp>
      <p:sp>
        <p:nvSpPr>
          <p:cNvPr id="27683" name="AutoShape 35"/>
          <p:cNvSpPr>
            <a:spLocks noChangeArrowheads="1"/>
          </p:cNvSpPr>
          <p:nvPr/>
        </p:nvSpPr>
        <p:spPr bwMode="auto">
          <a:xfrm>
            <a:off x="5867400" y="4437063"/>
            <a:ext cx="2035175" cy="574675"/>
          </a:xfrm>
          <a:prstGeom prst="flowChartMultidocumen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200" b="1"/>
              <a:t>Analytical databases </a:t>
            </a:r>
            <a:br>
              <a:rPr lang="fr-BE" sz="1200" b="1"/>
            </a:br>
            <a:r>
              <a:rPr lang="fr-BE" sz="1200" b="1"/>
              <a:t>JRC, EEA</a:t>
            </a:r>
            <a:endParaRPr lang="fr-FR" sz="1200" b="1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7956550" y="4221163"/>
            <a:ext cx="1187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Step 6: Purpose-oriented databases</a:t>
            </a:r>
          </a:p>
        </p:txBody>
      </p:sp>
      <p:cxnSp>
        <p:nvCxnSpPr>
          <p:cNvPr id="27685" name="AutoShape 37"/>
          <p:cNvCxnSpPr>
            <a:cxnSpLocks noChangeShapeType="1"/>
          </p:cNvCxnSpPr>
          <p:nvPr/>
        </p:nvCxnSpPr>
        <p:spPr bwMode="auto">
          <a:xfrm rot="10800000">
            <a:off x="2627313" y="4652963"/>
            <a:ext cx="763587" cy="720725"/>
          </a:xfrm>
          <a:prstGeom prst="bentConnector3">
            <a:avLst>
              <a:gd name="adj1" fmla="val 39083"/>
            </a:avLst>
          </a:prstGeom>
          <a:noFill/>
          <a:ln w="50800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cxnSp>
        <p:nvCxnSpPr>
          <p:cNvPr id="27686" name="AutoShape 38"/>
          <p:cNvCxnSpPr>
            <a:cxnSpLocks noChangeShapeType="1"/>
          </p:cNvCxnSpPr>
          <p:nvPr/>
        </p:nvCxnSpPr>
        <p:spPr bwMode="auto">
          <a:xfrm rot="10800000">
            <a:off x="2627313" y="4797425"/>
            <a:ext cx="2592387" cy="1079500"/>
          </a:xfrm>
          <a:prstGeom prst="bentConnector3">
            <a:avLst>
              <a:gd name="adj1" fmla="val 91426"/>
            </a:avLst>
          </a:prstGeom>
          <a:noFill/>
          <a:ln w="508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27687" name="AutoShape 39"/>
          <p:cNvCxnSpPr>
            <a:cxnSpLocks noChangeShapeType="1"/>
          </p:cNvCxnSpPr>
          <p:nvPr/>
        </p:nvCxnSpPr>
        <p:spPr bwMode="auto">
          <a:xfrm flipV="1">
            <a:off x="5219700" y="5445125"/>
            <a:ext cx="720725" cy="433388"/>
          </a:xfrm>
          <a:prstGeom prst="bentConnector3">
            <a:avLst>
              <a:gd name="adj1" fmla="val 60130"/>
            </a:avLst>
          </a:prstGeom>
          <a:noFill/>
          <a:ln w="508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</p:cxn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4067175" y="6524625"/>
            <a:ext cx="64928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9" presetID="4" presetClass="entr" presetSubtype="16" fill="hold" grpId="0" nodeType="afterEffect" nodePh="1">
                                  <p:stCondLst>
                                    <p:cond delay="1000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3" grpId="0" animBg="1"/>
      <p:bldP spid="27656" grpId="0" animBg="1"/>
      <p:bldP spid="27657" grpId="0"/>
      <p:bldP spid="27659" grpId="0"/>
      <p:bldP spid="27660" grpId="0"/>
      <p:bldP spid="27661" grpId="0"/>
      <p:bldP spid="27662" grpId="0"/>
      <p:bldP spid="27663" grpId="0"/>
      <p:bldP spid="27664" grpId="0"/>
      <p:bldP spid="27667" grpId="0" animBg="1"/>
      <p:bldP spid="27668" grpId="0"/>
      <p:bldP spid="27674" grpId="0"/>
      <p:bldP spid="27675" grpId="0" animBg="1"/>
      <p:bldP spid="27677" grpId="0" animBg="1"/>
      <p:bldP spid="27678" grpId="0" animBg="1"/>
      <p:bldP spid="27682" grpId="0" animBg="1"/>
      <p:bldP spid="27683" grpId="0" animBg="1"/>
      <p:bldP spid="27684" grpId="0"/>
      <p:bldP spid="276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smtClean="0">
                <a:solidFill>
                  <a:schemeClr val="tx2"/>
                </a:solidFill>
              </a:rPr>
              <a:t>WISE spatial reference </a:t>
            </a:r>
            <a:br>
              <a:rPr lang="da-DK" sz="4000" smtClean="0">
                <a:solidFill>
                  <a:schemeClr val="tx2"/>
                </a:solidFill>
              </a:rPr>
            </a:br>
            <a:r>
              <a:rPr lang="da-DK" sz="4000" smtClean="0">
                <a:solidFill>
                  <a:schemeClr val="tx2"/>
                </a:solidFill>
              </a:rPr>
              <a:t>elements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6911975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tx2"/>
                </a:solidFill>
              </a:rPr>
              <a:t>WISE conceptual model</a:t>
            </a:r>
          </a:p>
        </p:txBody>
      </p:sp>
      <p:pic>
        <p:nvPicPr>
          <p:cNvPr id="27650" name="Picture 3" descr="Fig5_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8575"/>
            <a:ext cx="76771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algn="l" eaLnBrk="1" hangingPunct="1"/>
            <a:r>
              <a:rPr lang="da-DK" sz="3200" smtClean="0">
                <a:solidFill>
                  <a:schemeClr val="tx2"/>
                </a:solidFill>
              </a:rPr>
              <a:t>Published WISE / WFD reporting schemas</a:t>
            </a:r>
            <a:r>
              <a:rPr lang="da-DK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92150"/>
            <a:ext cx="75946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eaLnBrk="1" hangingPunct="1"/>
            <a:r>
              <a:rPr lang="da-DK" sz="4000" smtClean="0">
                <a:solidFill>
                  <a:schemeClr val="tx2"/>
                </a:solidFill>
              </a:rPr>
              <a:t>e.g. future data exchange </a:t>
            </a:r>
            <a:br>
              <a:rPr lang="da-DK" sz="4000" smtClean="0">
                <a:solidFill>
                  <a:schemeClr val="tx2"/>
                </a:solidFill>
              </a:rPr>
            </a:br>
            <a:r>
              <a:rPr lang="da-DK" sz="4000" smtClean="0">
                <a:solidFill>
                  <a:schemeClr val="tx2"/>
                </a:solidFill>
              </a:rPr>
              <a:t>specification</a:t>
            </a:r>
          </a:p>
        </p:txBody>
      </p:sp>
      <p:pic>
        <p:nvPicPr>
          <p:cNvPr id="29698" name="Picture 3" descr="Fig5_6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773238"/>
            <a:ext cx="61150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tx2"/>
                </a:solidFill>
              </a:rPr>
              <a:t>Integrating WISE with INSPIRE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WISE data specification</a:t>
            </a:r>
            <a:endParaRPr lang="da-DK" smtClean="0">
              <a:solidFill>
                <a:schemeClr val="tx2"/>
              </a:solidFill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2400"/>
              </a:lnSpc>
            </a:pPr>
            <a:r>
              <a:rPr lang="da-DK" smtClean="0">
                <a:solidFill>
                  <a:srgbClr val="394A58"/>
                </a:solidFill>
              </a:rPr>
              <a:t>WISE data specifation for Member States on how data should be held together </a:t>
            </a:r>
          </a:p>
          <a:p>
            <a:pPr eaLnBrk="1" hangingPunct="1">
              <a:lnSpc>
                <a:spcPts val="2400"/>
              </a:lnSpc>
            </a:pPr>
            <a:endParaRPr lang="da-DK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da-DK" smtClean="0">
                <a:solidFill>
                  <a:srgbClr val="394A58"/>
                </a:solidFill>
              </a:rPr>
              <a:t>Inspire compliant</a:t>
            </a:r>
            <a:r>
              <a:rPr lang="en-GB" smtClean="0">
                <a:solidFill>
                  <a:srgbClr val="0D0A10"/>
                </a:solidFill>
              </a:rPr>
              <a:t>  </a:t>
            </a:r>
            <a:endParaRPr lang="en-GB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</a:pPr>
            <a:endParaRPr lang="en-GB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en-GB" smtClean="0">
                <a:solidFill>
                  <a:srgbClr val="394A58"/>
                </a:solidFill>
              </a:rPr>
              <a:t>WISE Technical WG – Inspire Hydrography TWG Ispra January 2009</a:t>
            </a:r>
          </a:p>
          <a:p>
            <a:pPr eaLnBrk="1" hangingPunct="1">
              <a:lnSpc>
                <a:spcPts val="2400"/>
              </a:lnSpc>
            </a:pPr>
            <a:endParaRPr lang="en-GB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en-GB" smtClean="0">
                <a:solidFill>
                  <a:srgbClr val="394A58"/>
                </a:solidFill>
              </a:rPr>
              <a:t>Joint position 	</a:t>
            </a:r>
          </a:p>
          <a:p>
            <a:pPr eaLnBrk="1" hangingPunct="1">
              <a:lnSpc>
                <a:spcPts val="2400"/>
              </a:lnSpc>
            </a:pPr>
            <a:endParaRPr lang="en-GB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en-GB" smtClean="0">
                <a:solidFill>
                  <a:srgbClr val="394A58"/>
                </a:solidFill>
              </a:rPr>
              <a:t>WISE would extend the INSPIRE model</a:t>
            </a:r>
          </a:p>
          <a:p>
            <a:pPr eaLnBrk="1" hangingPunct="1">
              <a:lnSpc>
                <a:spcPts val="2400"/>
              </a:lnSpc>
            </a:pPr>
            <a:endParaRPr lang="en-GB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</a:pPr>
            <a:endParaRPr lang="en-GB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</a:pPr>
            <a:endParaRPr lang="en-GB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  <a:buFontTx/>
              <a:buNone/>
            </a:pPr>
            <a:endParaRPr lang="en-GB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</a:pPr>
            <a:endParaRPr lang="en-GB" smtClean="0">
              <a:solidFill>
                <a:srgbClr val="394A5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tx2"/>
                </a:solidFill>
              </a:rPr>
              <a:t>Approach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2400"/>
              </a:lnSpc>
            </a:pPr>
            <a:r>
              <a:rPr lang="en-GB" sz="2800" smtClean="0">
                <a:solidFill>
                  <a:srgbClr val="394A58"/>
                </a:solidFill>
              </a:rPr>
              <a:t>Analyse the INSPIRE model</a:t>
            </a:r>
          </a:p>
          <a:p>
            <a:pPr eaLnBrk="1" hangingPunct="1">
              <a:lnSpc>
                <a:spcPts val="2400"/>
              </a:lnSpc>
            </a:pPr>
            <a:r>
              <a:rPr lang="en-GB" sz="2800" smtClean="0">
                <a:solidFill>
                  <a:srgbClr val="394A58"/>
                </a:solidFill>
              </a:rPr>
              <a:t>Collate and analyse relevant WISE documentation</a:t>
            </a:r>
            <a:endParaRPr lang="en-GB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</a:pPr>
            <a:r>
              <a:rPr lang="en-GB" sz="2800" smtClean="0">
                <a:solidFill>
                  <a:srgbClr val="394A58"/>
                </a:solidFill>
              </a:rPr>
              <a:t>Find common objects and identify areas for extension</a:t>
            </a:r>
          </a:p>
          <a:p>
            <a:pPr eaLnBrk="1" hangingPunct="1">
              <a:lnSpc>
                <a:spcPts val="2400"/>
              </a:lnSpc>
            </a:pPr>
            <a:r>
              <a:rPr lang="en-GB" sz="2800" smtClean="0">
                <a:solidFill>
                  <a:srgbClr val="394A58"/>
                </a:solidFill>
              </a:rPr>
              <a:t>INSPIRE Hydrography Annex 1 of the Directive</a:t>
            </a:r>
          </a:p>
          <a:p>
            <a:pPr eaLnBrk="1" hangingPunct="1">
              <a:lnSpc>
                <a:spcPts val="2400"/>
              </a:lnSpc>
            </a:pPr>
            <a:r>
              <a:rPr lang="en-GB" sz="2800" smtClean="0">
                <a:solidFill>
                  <a:srgbClr val="394A58"/>
                </a:solidFill>
              </a:rPr>
              <a:t>Reporting Units Annex 3 – follow Inspire approach</a:t>
            </a:r>
          </a:p>
          <a:p>
            <a:pPr eaLnBrk="1" hangingPunct="1">
              <a:lnSpc>
                <a:spcPts val="2400"/>
              </a:lnSpc>
            </a:pPr>
            <a:r>
              <a:rPr lang="en-GB" sz="2800" smtClean="0">
                <a:solidFill>
                  <a:srgbClr val="0D0A10"/>
                </a:solidFill>
              </a:rPr>
              <a:t>Develop a final product of an INSPIRE-compliant WISE logical model in UML</a:t>
            </a:r>
          </a:p>
          <a:p>
            <a:pPr eaLnBrk="1" hangingPunct="1">
              <a:lnSpc>
                <a:spcPts val="2400"/>
              </a:lnSpc>
            </a:pPr>
            <a:r>
              <a:rPr lang="en-GB" sz="2800" smtClean="0">
                <a:solidFill>
                  <a:srgbClr val="0D0A10"/>
                </a:solidFill>
              </a:rPr>
              <a:t>Comments to INSPIRE process</a:t>
            </a:r>
          </a:p>
          <a:p>
            <a:pPr eaLnBrk="1" hangingPunct="1">
              <a:lnSpc>
                <a:spcPts val="2400"/>
              </a:lnSpc>
            </a:pPr>
            <a:endParaRPr lang="en-GB" sz="2800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</a:pPr>
            <a:endParaRPr lang="en-GB" sz="2800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</a:pPr>
            <a:endParaRPr lang="en-GB" sz="2800" b="1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</a:pPr>
            <a:endParaRPr lang="en-GB" sz="2800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  <a:buFontTx/>
              <a:buNone/>
            </a:pPr>
            <a:endParaRPr lang="en-GB" sz="2800" smtClean="0">
              <a:solidFill>
                <a:srgbClr val="394A58"/>
              </a:solidFill>
            </a:endParaRPr>
          </a:p>
          <a:p>
            <a:pPr eaLnBrk="1" hangingPunct="1">
              <a:lnSpc>
                <a:spcPts val="2400"/>
              </a:lnSpc>
            </a:pPr>
            <a:endParaRPr lang="en-GB" sz="2800" smtClean="0">
              <a:solidFill>
                <a:srgbClr val="394A5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tx2"/>
                </a:solidFill>
              </a:rPr>
              <a:t>WISE-Inspire extension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476375" y="2133600"/>
          <a:ext cx="6115050" cy="4419600"/>
        </p:xfrm>
        <a:graphic>
          <a:graphicData uri="http://schemas.openxmlformats.org/presentationml/2006/ole">
            <p:oleObj spid="_x0000_s1026" name="Visio" r:id="rId3" imgW="7310628" imgH="527646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78130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tx2"/>
                </a:solidFill>
              </a:rPr>
              <a:t>Introduction</a:t>
            </a:r>
            <a:br>
              <a:rPr lang="da-DK" smtClean="0">
                <a:solidFill>
                  <a:schemeClr val="tx2"/>
                </a:solidFill>
              </a:rPr>
            </a:br>
            <a:r>
              <a:rPr lang="da-DK" smtClean="0">
                <a:solidFill>
                  <a:schemeClr val="tx2"/>
                </a:solidFill>
              </a:rPr>
              <a:t>the WISE system</a:t>
            </a:r>
            <a:br>
              <a:rPr lang="da-DK" smtClean="0">
                <a:solidFill>
                  <a:schemeClr val="tx2"/>
                </a:solidFill>
              </a:rPr>
            </a:br>
            <a:endParaRPr lang="da-DK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09000" cy="555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mtClean="0">
                <a:solidFill>
                  <a:schemeClr val="tx2"/>
                </a:solidFill>
              </a:rPr>
              <a:t>Conceptual model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7783513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tx2"/>
                </a:solidFill>
              </a:rPr>
              <a:t>WFD Reporting schemas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ts val="2400"/>
              </a:lnSpc>
            </a:pPr>
            <a:r>
              <a:rPr lang="en-GB" smtClean="0">
                <a:solidFill>
                  <a:srgbClr val="394A58"/>
                </a:solidFill>
              </a:rPr>
              <a:t>Administrative arrangements</a:t>
            </a:r>
          </a:p>
          <a:p>
            <a:pPr eaLnBrk="1" hangingPunct="1">
              <a:lnSpc>
                <a:spcPts val="2400"/>
              </a:lnSpc>
            </a:pPr>
            <a:r>
              <a:rPr lang="en-GB" smtClean="0">
                <a:solidFill>
                  <a:srgbClr val="394A58"/>
                </a:solidFill>
              </a:rPr>
              <a:t>Surface Water Bodies</a:t>
            </a:r>
          </a:p>
          <a:p>
            <a:pPr eaLnBrk="1" hangingPunct="1">
              <a:lnSpc>
                <a:spcPts val="2400"/>
              </a:lnSpc>
            </a:pPr>
            <a:r>
              <a:rPr lang="en-GB" smtClean="0">
                <a:solidFill>
                  <a:srgbClr val="394A58"/>
                </a:solidFill>
              </a:rPr>
              <a:t>Groundwater Bodies</a:t>
            </a:r>
          </a:p>
          <a:p>
            <a:pPr eaLnBrk="1" hangingPunct="1">
              <a:lnSpc>
                <a:spcPts val="2400"/>
              </a:lnSpc>
            </a:pPr>
            <a:r>
              <a:rPr lang="en-GB" smtClean="0">
                <a:solidFill>
                  <a:srgbClr val="394A58"/>
                </a:solidFill>
              </a:rPr>
              <a:t>Register of Protected areas</a:t>
            </a:r>
          </a:p>
          <a:p>
            <a:pPr eaLnBrk="1" hangingPunct="1">
              <a:lnSpc>
                <a:spcPts val="2400"/>
              </a:lnSpc>
            </a:pPr>
            <a:r>
              <a:rPr lang="en-GB" smtClean="0">
                <a:solidFill>
                  <a:srgbClr val="394A58"/>
                </a:solidFill>
              </a:rPr>
              <a:t>Surface Water and Groundwater Methodologies which is divided into Surface Water Bodies and Groundwater Bodies</a:t>
            </a:r>
          </a:p>
          <a:p>
            <a:pPr eaLnBrk="1" hangingPunct="1">
              <a:lnSpc>
                <a:spcPts val="2400"/>
              </a:lnSpc>
            </a:pPr>
            <a:r>
              <a:rPr lang="en-GB" smtClean="0">
                <a:solidFill>
                  <a:srgbClr val="394A58"/>
                </a:solidFill>
              </a:rPr>
              <a:t>River Basin Management Plans and Programmes of Measures</a:t>
            </a:r>
          </a:p>
          <a:p>
            <a:pPr eaLnBrk="1" hangingPunct="1">
              <a:lnSpc>
                <a:spcPts val="2400"/>
              </a:lnSpc>
            </a:pPr>
            <a:r>
              <a:rPr lang="en-GB" smtClean="0">
                <a:solidFill>
                  <a:srgbClr val="394A58"/>
                </a:solidFill>
              </a:rPr>
              <a:t>There is a WFDCommon schema which provides common elements to the other schemas</a:t>
            </a:r>
          </a:p>
          <a:p>
            <a:pPr eaLnBrk="1" hangingPunct="1">
              <a:lnSpc>
                <a:spcPts val="2400"/>
              </a:lnSpc>
            </a:pPr>
            <a:endParaRPr lang="en-GB" smtClean="0">
              <a:solidFill>
                <a:srgbClr val="394A5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tx2"/>
                </a:solidFill>
              </a:rPr>
              <a:t>Cross-schema linkages</a:t>
            </a:r>
          </a:p>
        </p:txBody>
      </p:sp>
      <p:pic>
        <p:nvPicPr>
          <p:cNvPr id="378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412875"/>
            <a:ext cx="5976937" cy="3924300"/>
          </a:xfrm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755650" y="5589588"/>
            <a:ext cx="542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... and more when relating other water related areas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smtClean="0">
                <a:solidFill>
                  <a:schemeClr val="tx2"/>
                </a:solidFill>
              </a:rPr>
              <a:t>INSPIRE WISE joint development approach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42875" y="1628775"/>
          <a:ext cx="9001125" cy="3406775"/>
        </p:xfrm>
        <a:graphic>
          <a:graphicData uri="http://schemas.openxmlformats.org/presentationml/2006/ole">
            <p:oleObj spid="_x0000_s22530" name="Picture" r:id="rId3" imgW="11419054" imgH="4731454" progId="Word.Pictur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smtClean="0">
                <a:solidFill>
                  <a:schemeClr val="tx2"/>
                </a:solidFill>
              </a:rPr>
              <a:t>Possibilities for integrating WISE </a:t>
            </a:r>
            <a:br>
              <a:rPr lang="da-DK" sz="4000" smtClean="0">
                <a:solidFill>
                  <a:schemeClr val="tx2"/>
                </a:solidFill>
              </a:rPr>
            </a:br>
            <a:r>
              <a:rPr lang="da-DK" sz="4000" smtClean="0">
                <a:solidFill>
                  <a:schemeClr val="tx2"/>
                </a:solidFill>
              </a:rPr>
              <a:t>with Hydrology DWG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81565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1"/>
              <a:t>WHY</a:t>
            </a:r>
          </a:p>
          <a:p>
            <a:r>
              <a:rPr lang="da-DK" sz="2400"/>
              <a:t>- Identify role for WaterML (technically)</a:t>
            </a:r>
          </a:p>
          <a:p>
            <a:pPr>
              <a:buFontTx/>
              <a:buChar char="-"/>
            </a:pPr>
            <a:r>
              <a:rPr lang="da-DK" sz="2400"/>
              <a:t> Support standardisation with and towards the outside of</a:t>
            </a:r>
          </a:p>
          <a:p>
            <a:r>
              <a:rPr lang="da-DK" sz="2400"/>
              <a:t>  INSPIRE and WISE reporting arrangements</a:t>
            </a:r>
          </a:p>
          <a:p>
            <a:pPr>
              <a:buFontTx/>
              <a:buChar char="-"/>
            </a:pPr>
            <a:r>
              <a:rPr lang="da-DK" sz="2400"/>
              <a:t> Link other distributed water resources</a:t>
            </a:r>
          </a:p>
          <a:p>
            <a:endParaRPr lang="da-DK" sz="2400"/>
          </a:p>
          <a:p>
            <a:r>
              <a:rPr lang="da-DK" sz="2400" b="1"/>
              <a:t>HOW</a:t>
            </a:r>
          </a:p>
          <a:p>
            <a:pPr>
              <a:buFontTx/>
              <a:buChar char="-"/>
            </a:pPr>
            <a:r>
              <a:rPr lang="da-DK" sz="2400"/>
              <a:t>WaterML vs. GML?</a:t>
            </a:r>
          </a:p>
          <a:p>
            <a:pPr>
              <a:buFontTx/>
              <a:buChar char="-"/>
            </a:pPr>
            <a:r>
              <a:rPr lang="da-DK" sz="2400"/>
              <a:t> For which data (monitoring only?)</a:t>
            </a:r>
          </a:p>
          <a:p>
            <a:pPr>
              <a:buFontTx/>
              <a:buChar char="-"/>
            </a:pPr>
            <a:r>
              <a:rPr lang="da-DK" sz="2400"/>
              <a:t> Explore role of metadata in approaches? </a:t>
            </a:r>
          </a:p>
          <a:p>
            <a:pPr>
              <a:buFontTx/>
              <a:buChar char="-"/>
            </a:pPr>
            <a:r>
              <a:rPr lang="da-DK" sz="2400"/>
              <a:t> Do a mapping similar to the INSPIRE / WISE one ?</a:t>
            </a:r>
          </a:p>
          <a:p>
            <a:pPr>
              <a:buFontTx/>
              <a:buChar char="-"/>
            </a:pPr>
            <a:endParaRPr lang="da-DK" sz="2400"/>
          </a:p>
          <a:p>
            <a:pPr>
              <a:buFontTx/>
              <a:buChar char="-"/>
            </a:pPr>
            <a:r>
              <a:rPr lang="da-DK" sz="2400"/>
              <a:t> Find a simple way for cooperation</a:t>
            </a:r>
          </a:p>
          <a:p>
            <a:endParaRPr lang="en-GB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mtClean="0"/>
              <a:t>WISE - future developments</a:t>
            </a:r>
            <a:endParaRPr lang="cs-CZ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WISE distributed system in SEIS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Automatic data harvesting from national servers, start with Water Framework Directive stations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WISE as building block of INSPIRE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WISE GIS reference datasets:</a:t>
            </a:r>
          </a:p>
          <a:p>
            <a:pPr lvl="2">
              <a:lnSpc>
                <a:spcPct val="90000"/>
              </a:lnSpc>
            </a:pPr>
            <a:r>
              <a:rPr lang="en-GB" sz="2000" smtClean="0"/>
              <a:t>Large Rivers and Large Lakes (available, stable)</a:t>
            </a:r>
          </a:p>
          <a:p>
            <a:pPr lvl="2">
              <a:lnSpc>
                <a:spcPct val="90000"/>
              </a:lnSpc>
            </a:pPr>
            <a:r>
              <a:rPr lang="en-GB" sz="2000" smtClean="0"/>
              <a:t>Main Rivers and Main Lakes (in preparation)</a:t>
            </a:r>
          </a:p>
          <a:p>
            <a:pPr lvl="2">
              <a:lnSpc>
                <a:spcPct val="90000"/>
              </a:lnSpc>
            </a:pPr>
            <a:r>
              <a:rPr lang="en-GB" sz="2000" smtClean="0"/>
              <a:t>Water Bodies (first draft available)</a:t>
            </a:r>
          </a:p>
          <a:p>
            <a:pPr lvl="2">
              <a:lnSpc>
                <a:spcPct val="90000"/>
              </a:lnSpc>
            </a:pPr>
            <a:r>
              <a:rPr lang="en-GB" sz="2000" smtClean="0"/>
              <a:t>River Basin Districts (available, to be updated)</a:t>
            </a:r>
          </a:p>
          <a:p>
            <a:pPr lvl="2">
              <a:lnSpc>
                <a:spcPct val="90000"/>
              </a:lnSpc>
            </a:pPr>
            <a:r>
              <a:rPr lang="en-GB" sz="2000" smtClean="0"/>
              <a:t>Sub-units (in preparation)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Applying WISE GIS guidance </a:t>
            </a:r>
            <a:r>
              <a:rPr lang="en-US" sz="2000" smtClean="0"/>
              <a:t>(since Dec 2008)</a:t>
            </a:r>
            <a:endParaRPr lang="cs-CZ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 bwMode="auto">
          <a:xfrm>
            <a:off x="1547813" y="0"/>
            <a:ext cx="6000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2800">
                <a:latin typeface="Verdana" pitchFamily="34" charset="0"/>
              </a:rPr>
              <a:t>Thank you  </a:t>
            </a:r>
          </a:p>
          <a:p>
            <a:pPr algn="ctr"/>
            <a:r>
              <a:rPr lang="cs-CZ" sz="2800">
                <a:latin typeface="Verdana" pitchFamily="34" charset="0"/>
              </a:rPr>
              <a:t>for your attention!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79388" y="4941888"/>
            <a:ext cx="8715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latin typeface="Verdana" pitchFamily="34" charset="0"/>
              </a:rPr>
              <a:t>data viewer</a:t>
            </a:r>
            <a:r>
              <a:rPr lang="da-DK" sz="2400" b="1">
                <a:latin typeface="Verdana" pitchFamily="34" charset="0"/>
              </a:rPr>
              <a:t> e.g. bathing water</a:t>
            </a:r>
            <a:r>
              <a:rPr lang="cs-CZ" sz="2400" b="1">
                <a:latin typeface="Verdana" pitchFamily="34" charset="0"/>
              </a:rPr>
              <a:t>:</a:t>
            </a:r>
          </a:p>
          <a:p>
            <a:r>
              <a:rPr lang="cs-CZ" sz="2400">
                <a:latin typeface="Verdana" pitchFamily="34" charset="0"/>
                <a:hlinkClick r:id="rId3"/>
              </a:rPr>
              <a:t>http://www.eea.europa.eu/themes/water/status-and-monitoring/bathing-water-data-viewer</a:t>
            </a:r>
            <a:r>
              <a:rPr lang="cs-CZ" sz="2400">
                <a:latin typeface="Verdana" pitchFamily="34" charset="0"/>
              </a:rPr>
              <a:t> </a:t>
            </a:r>
          </a:p>
          <a:p>
            <a:pPr algn="ctr"/>
            <a:endParaRPr lang="en-GB" sz="2400">
              <a:latin typeface="Verdana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9388" y="3213100"/>
            <a:ext cx="8715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latin typeface="Verdana" pitchFamily="34" charset="0"/>
              </a:rPr>
              <a:t>map viewer:</a:t>
            </a:r>
          </a:p>
          <a:p>
            <a:r>
              <a:rPr lang="en-GB" sz="2400">
                <a:latin typeface="Verdana" pitchFamily="34" charset="0"/>
                <a:hlinkClick r:id="rId4"/>
              </a:rPr>
              <a:t>http://www.eea.europa.eu/themes/water/mapviewers</a:t>
            </a:r>
            <a:endParaRPr lang="cs-CZ" sz="2400">
              <a:latin typeface="Verdana" pitchFamily="34" charset="0"/>
            </a:endParaRPr>
          </a:p>
          <a:p>
            <a:pPr algn="ctr"/>
            <a:endParaRPr lang="en-GB" sz="2400">
              <a:latin typeface="Verdana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79388" y="1268413"/>
            <a:ext cx="8715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1" i="1">
                <a:latin typeface="Verdana" pitchFamily="34" charset="0"/>
              </a:rPr>
              <a:t>Operational links into the WISE system</a:t>
            </a:r>
          </a:p>
          <a:p>
            <a:r>
              <a:rPr lang="da-DK" sz="2400" b="1">
                <a:latin typeface="Verdana" pitchFamily="34" charset="0"/>
              </a:rPr>
              <a:t>portal pages</a:t>
            </a:r>
            <a:r>
              <a:rPr lang="cs-CZ" sz="2400" b="1">
                <a:latin typeface="Verdana" pitchFamily="34" charset="0"/>
              </a:rPr>
              <a:t>:</a:t>
            </a:r>
          </a:p>
          <a:p>
            <a:r>
              <a:rPr lang="en-GB" sz="2400">
                <a:latin typeface="Verdana" pitchFamily="34" charset="0"/>
                <a:hlinkClick r:id="rId5"/>
              </a:rPr>
              <a:t>http://water.europa.eu</a:t>
            </a:r>
            <a:r>
              <a:rPr lang="en-GB" sz="2400">
                <a:latin typeface="Verdana" pitchFamily="34" charset="0"/>
              </a:rPr>
              <a:t> </a:t>
            </a:r>
            <a:endParaRPr lang="cs-CZ" sz="2400">
              <a:latin typeface="Verdana" pitchFamily="34" charset="0"/>
            </a:endParaRPr>
          </a:p>
          <a:p>
            <a:pPr algn="ctr"/>
            <a:endParaRPr lang="en-GB" sz="2400">
              <a:latin typeface="Verdana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9388" y="2420938"/>
            <a:ext cx="8715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1">
                <a:latin typeface="Verdana" pitchFamily="34" charset="0"/>
              </a:rPr>
              <a:t>data centre</a:t>
            </a:r>
            <a:r>
              <a:rPr lang="cs-CZ" sz="2400" b="1">
                <a:latin typeface="Verdana" pitchFamily="34" charset="0"/>
              </a:rPr>
              <a:t>:</a:t>
            </a:r>
          </a:p>
          <a:p>
            <a:r>
              <a:rPr lang="en-GB" sz="2400">
                <a:latin typeface="Verdana" pitchFamily="34" charset="0"/>
                <a:hlinkClick r:id="rId6"/>
              </a:rPr>
              <a:t>http://www.eea.europa.eu/themes/water</a:t>
            </a:r>
            <a:r>
              <a:rPr lang="en-GB" sz="2400">
                <a:latin typeface="Verdana" pitchFamily="34" charset="0"/>
              </a:rPr>
              <a:t> </a:t>
            </a:r>
            <a:endParaRPr lang="cs-CZ" sz="2400">
              <a:latin typeface="Verdana" pitchFamily="34" charset="0"/>
            </a:endParaRPr>
          </a:p>
          <a:p>
            <a:pPr algn="ctr"/>
            <a:endParaRPr lang="en-GB" sz="2400">
              <a:latin typeface="Verdana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9388" y="4076700"/>
            <a:ext cx="8715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1">
                <a:latin typeface="Verdana" pitchFamily="34" charset="0"/>
              </a:rPr>
              <a:t>schemas</a:t>
            </a:r>
            <a:r>
              <a:rPr lang="cs-CZ" sz="2400" b="1">
                <a:latin typeface="Verdana" pitchFamily="34" charset="0"/>
              </a:rPr>
              <a:t>:</a:t>
            </a:r>
          </a:p>
          <a:p>
            <a:r>
              <a:rPr lang="en-GB" sz="2400">
                <a:latin typeface="Verdana" pitchFamily="34" charset="0"/>
                <a:hlinkClick r:id="rId7"/>
              </a:rPr>
              <a:t>http://water.eionet.europa.eu/schemas/dr200060ec</a:t>
            </a:r>
            <a:r>
              <a:rPr lang="en-GB" sz="2400">
                <a:latin typeface="Verdana" pitchFamily="34" charset="0"/>
              </a:rPr>
              <a:t>   </a:t>
            </a:r>
            <a:endParaRPr lang="cs-CZ" sz="2400">
              <a:latin typeface="Verdana" pitchFamily="34" charset="0"/>
            </a:endParaRPr>
          </a:p>
          <a:p>
            <a:pPr algn="ctr"/>
            <a:endParaRPr lang="en-GB" sz="2400">
              <a:latin typeface="Verdana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7905750" cy="1143000"/>
          </a:xfrm>
        </p:spPr>
        <p:txBody>
          <a:bodyPr/>
          <a:lstStyle/>
          <a:p>
            <a:r>
              <a:rPr lang="da-DK" sz="4000" smtClean="0"/>
              <a:t>Key WISE working agreements</a:t>
            </a:r>
            <a:endParaRPr lang="en-US" sz="4000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sz="half" idx="2"/>
          </p:nvPr>
        </p:nvSpPr>
        <p:spPr>
          <a:xfrm>
            <a:off x="184150" y="549275"/>
            <a:ext cx="8959850" cy="5661025"/>
          </a:xfrm>
        </p:spPr>
        <p:txBody>
          <a:bodyPr/>
          <a:lstStyle/>
          <a:p>
            <a:pPr>
              <a:buFont typeface="Arial" charset="0"/>
              <a:buNone/>
            </a:pPr>
            <a:endParaRPr lang="da-DK" sz="2800" b="1" smtClean="0"/>
          </a:p>
          <a:p>
            <a:pPr>
              <a:buFont typeface="Wingdings" pitchFamily="2" charset="2"/>
              <a:buChar char="Ø"/>
            </a:pPr>
            <a:r>
              <a:rPr lang="da-DK" sz="2800" b="1" smtClean="0"/>
              <a:t>Agreed and implemented in cooperation with DG Environment, JRC, Eurostat and EEA</a:t>
            </a:r>
          </a:p>
          <a:p>
            <a:pPr>
              <a:buFont typeface="Wingdings" pitchFamily="2" charset="2"/>
              <a:buChar char="Ø"/>
            </a:pPr>
            <a:r>
              <a:rPr lang="da-DK" sz="2800" b="1" smtClean="0"/>
              <a:t>Developing a distributed system by 2010 linking to the member states</a:t>
            </a:r>
          </a:p>
          <a:p>
            <a:pPr>
              <a:buFont typeface="Wingdings" pitchFamily="2" charset="2"/>
              <a:buChar char="Ø"/>
            </a:pPr>
            <a:r>
              <a:rPr lang="da-DK" sz="2800" b="1" smtClean="0"/>
              <a:t>Implementation plan until 2010</a:t>
            </a:r>
          </a:p>
          <a:p>
            <a:pPr>
              <a:buFont typeface="Wingdings" pitchFamily="2" charset="2"/>
              <a:buChar char="Ø"/>
            </a:pPr>
            <a:r>
              <a:rPr lang="da-DK" sz="2800" smtClean="0"/>
              <a:t>Bringing together SoE and compliance reporting</a:t>
            </a:r>
          </a:p>
          <a:p>
            <a:pPr>
              <a:buFont typeface="Wingdings" pitchFamily="2" charset="2"/>
              <a:buChar char="Ø"/>
            </a:pPr>
            <a:r>
              <a:rPr lang="da-DK" sz="2800" smtClean="0"/>
              <a:t>Using Reportnet as tool for all this reporting</a:t>
            </a:r>
          </a:p>
          <a:p>
            <a:pPr>
              <a:buFont typeface="Wingdings" pitchFamily="2" charset="2"/>
              <a:buChar char="Ø"/>
            </a:pPr>
            <a:r>
              <a:rPr lang="da-DK" sz="2800" smtClean="0"/>
              <a:t>Merging water related directives and the needed data work (WFD, UWWT, Bathing, Nitrates, water statistics ...)</a:t>
            </a:r>
          </a:p>
          <a:p>
            <a:pPr>
              <a:buFont typeface="Wingdings" pitchFamily="2" charset="2"/>
              <a:buChar char="Ø"/>
            </a:pPr>
            <a:r>
              <a:rPr lang="da-DK" sz="2800" smtClean="0"/>
              <a:t>Provide data and information to the public</a:t>
            </a:r>
            <a:endParaRPr lang="en-GB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ide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4813"/>
            <a:ext cx="7242175" cy="5430837"/>
          </a:xfrm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50825" y="5805488"/>
            <a:ext cx="797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latin typeface="Verdana" pitchFamily="34" charset="0"/>
              </a:rPr>
              <a:t>…linking water-related information in Europe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85750" y="285750"/>
            <a:ext cx="1450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latin typeface="Verdana" pitchFamily="34" charset="0"/>
              </a:rPr>
              <a:t>WISE…</a:t>
            </a:r>
          </a:p>
        </p:txBody>
      </p:sp>
      <p:sp>
        <p:nvSpPr>
          <p:cNvPr id="18436" name="Nadpis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 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96975"/>
            <a:ext cx="7115175" cy="5257800"/>
          </a:xfrm>
        </p:spPr>
      </p:pic>
      <p:sp>
        <p:nvSpPr>
          <p:cNvPr id="7" name="Rectangle 6"/>
          <p:cNvSpPr/>
          <p:nvPr/>
        </p:nvSpPr>
        <p:spPr>
          <a:xfrm>
            <a:off x="3286125" y="857250"/>
            <a:ext cx="2428875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57188" y="214313"/>
            <a:ext cx="5214937" cy="571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smtClean="0"/>
              <a:t>Flows of information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25"/>
            <a:ext cx="16049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348038" y="3429000"/>
            <a:ext cx="2000250" cy="1214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EU-WISE</a:t>
            </a:r>
          </a:p>
        </p:txBody>
      </p:sp>
      <p:pic>
        <p:nvPicPr>
          <p:cNvPr id="22533" name="Content Placeholder 2" descr="ScreenShot005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77050" y="4868863"/>
            <a:ext cx="1812925" cy="1214437"/>
          </a:xfrm>
        </p:spPr>
      </p:pic>
      <p:sp>
        <p:nvSpPr>
          <p:cNvPr id="11" name="Isosceles Triangle 10"/>
          <p:cNvSpPr/>
          <p:nvPr/>
        </p:nvSpPr>
        <p:spPr>
          <a:xfrm rot="7209835">
            <a:off x="1955007" y="2355056"/>
            <a:ext cx="1250950" cy="1608137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/>
        </p:nvSpPr>
        <p:spPr bwMode="auto">
          <a:xfrm rot="7209835">
            <a:off x="5398294" y="4329906"/>
            <a:ext cx="1250950" cy="1608138"/>
          </a:xfrm>
          <a:prstGeom prst="triangle">
            <a:avLst>
              <a:gd name="adj" fmla="val 50000"/>
            </a:avLst>
          </a:prstGeom>
          <a:solidFill>
            <a:srgbClr val="B7DEE8"/>
          </a:solidFill>
          <a:ln w="25400" algn="ctr">
            <a:solidFill>
              <a:srgbClr val="CCC1D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1671638" y="288925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Verdana" pitchFamily="34" charset="0"/>
              </a:rPr>
              <a:t>Reporting</a:t>
            </a:r>
          </a:p>
        </p:txBody>
      </p:sp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5076825" y="4868863"/>
            <a:ext cx="185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latin typeface="Verdana" pitchFamily="34" charset="0"/>
              </a:rPr>
              <a:t>Indicators</a:t>
            </a:r>
            <a:endParaRPr lang="en-GB">
              <a:latin typeface="Verdana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 rot="2799180">
            <a:off x="5433219" y="2189956"/>
            <a:ext cx="1250950" cy="1608138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4995863" y="288766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Verdana" pitchFamily="34" charset="0"/>
              </a:rPr>
              <a:t>Compliance</a:t>
            </a:r>
          </a:p>
        </p:txBody>
      </p:sp>
      <p:pic>
        <p:nvPicPr>
          <p:cNvPr id="22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1714500"/>
            <a:ext cx="10001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sosceles Triangle 10"/>
          <p:cNvSpPr>
            <a:spLocks noChangeArrowheads="1"/>
          </p:cNvSpPr>
          <p:nvPr/>
        </p:nvSpPr>
        <p:spPr bwMode="auto">
          <a:xfrm rot="13709482">
            <a:off x="1942307" y="4187031"/>
            <a:ext cx="1250950" cy="1608137"/>
          </a:xfrm>
          <a:prstGeom prst="triangle">
            <a:avLst>
              <a:gd name="adj" fmla="val 50000"/>
            </a:avLst>
          </a:prstGeom>
          <a:solidFill>
            <a:srgbClr val="B7DEE8"/>
          </a:solidFill>
          <a:ln w="25400" algn="ctr">
            <a:solidFill>
              <a:srgbClr val="CCC1D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2195513" y="4724400"/>
            <a:ext cx="164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Verdana" pitchFamily="34" charset="0"/>
              </a:rPr>
              <a:t>Analysis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79388" y="5445125"/>
            <a:ext cx="185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Verdana" pitchFamily="34" charset="0"/>
              </a:rPr>
              <a:t>Various WISE users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1" grpId="0" animBg="1"/>
      <p:bldP spid="12" grpId="0" animBg="1"/>
      <p:bldP spid="22536" grpId="0"/>
      <p:bldP spid="22537" grpId="0"/>
      <p:bldP spid="16" grpId="0" animBg="1"/>
      <p:bldP spid="22539" grpId="0"/>
      <p:bldP spid="2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428625" y="260350"/>
            <a:ext cx="8715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Twenty-six interactive thematic maps across </a:t>
            </a:r>
          </a:p>
          <a:p>
            <a:r>
              <a:rPr lang="en-GB" sz="2400" b="1"/>
              <a:t>subthemes available online</a:t>
            </a: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214313" y="1714500"/>
            <a:ext cx="871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New themes 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6215063" y="2286000"/>
            <a:ext cx="2643187" cy="2428875"/>
            <a:chOff x="3915" y="1440"/>
            <a:chExt cx="1665" cy="1530"/>
          </a:xfrm>
        </p:grpSpPr>
        <p:sp>
          <p:nvSpPr>
            <p:cNvPr id="9" name="Rectangle 8"/>
            <p:cNvSpPr/>
            <p:nvPr/>
          </p:nvSpPr>
          <p:spPr>
            <a:xfrm>
              <a:off x="3915" y="1440"/>
              <a:ext cx="1665" cy="1530"/>
            </a:xfrm>
            <a:prstGeom prst="rect">
              <a:avLst/>
            </a:prstGeom>
            <a:solidFill>
              <a:srgbClr val="4F81BD">
                <a:alpha val="10196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518" name="TextBox 11"/>
            <p:cNvSpPr txBox="1">
              <a:spLocks noChangeArrowheads="1"/>
            </p:cNvSpPr>
            <p:nvPr/>
          </p:nvSpPr>
          <p:spPr bwMode="auto">
            <a:xfrm>
              <a:off x="4410" y="1440"/>
              <a:ext cx="58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b="1"/>
                <a:t>Marine</a:t>
              </a:r>
              <a:endParaRPr lang="en-GB" b="1"/>
            </a:p>
          </p:txBody>
        </p:sp>
        <p:pic>
          <p:nvPicPr>
            <p:cNvPr id="2151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5" y="1755"/>
              <a:ext cx="1461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3286125" y="2286000"/>
            <a:ext cx="2643188" cy="2428875"/>
            <a:chOff x="2070" y="1440"/>
            <a:chExt cx="1665" cy="1530"/>
          </a:xfrm>
        </p:grpSpPr>
        <p:sp>
          <p:nvSpPr>
            <p:cNvPr id="8" name="Rectangle 7"/>
            <p:cNvSpPr/>
            <p:nvPr/>
          </p:nvSpPr>
          <p:spPr>
            <a:xfrm>
              <a:off x="2070" y="1440"/>
              <a:ext cx="1665" cy="1530"/>
            </a:xfrm>
            <a:prstGeom prst="rect">
              <a:avLst/>
            </a:prstGeom>
            <a:solidFill>
              <a:srgbClr val="4F81BD">
                <a:alpha val="10196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515" name="TextBox 10"/>
            <p:cNvSpPr txBox="1">
              <a:spLocks noChangeArrowheads="1"/>
            </p:cNvSpPr>
            <p:nvPr/>
          </p:nvSpPr>
          <p:spPr bwMode="auto">
            <a:xfrm>
              <a:off x="2250" y="1440"/>
              <a:ext cx="14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b="1"/>
                <a:t>Urban waste water</a:t>
              </a:r>
              <a:endParaRPr lang="en-GB" b="1"/>
            </a:p>
          </p:txBody>
        </p:sp>
        <p:pic>
          <p:nvPicPr>
            <p:cNvPr id="2151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5" y="1765"/>
              <a:ext cx="1440" cy="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357188" y="2286000"/>
            <a:ext cx="2643187" cy="2428875"/>
            <a:chOff x="225" y="1440"/>
            <a:chExt cx="1665" cy="1530"/>
          </a:xfrm>
        </p:grpSpPr>
        <p:sp>
          <p:nvSpPr>
            <p:cNvPr id="7" name="Rectangle 6"/>
            <p:cNvSpPr/>
            <p:nvPr/>
          </p:nvSpPr>
          <p:spPr>
            <a:xfrm>
              <a:off x="225" y="1440"/>
              <a:ext cx="1665" cy="1530"/>
            </a:xfrm>
            <a:prstGeom prst="rect">
              <a:avLst/>
            </a:prstGeom>
            <a:solidFill>
              <a:srgbClr val="4F81BD">
                <a:alpha val="10196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1512" name="TextBox 9"/>
            <p:cNvSpPr txBox="1">
              <a:spLocks noChangeArrowheads="1"/>
            </p:cNvSpPr>
            <p:nvPr/>
          </p:nvSpPr>
          <p:spPr bwMode="auto">
            <a:xfrm>
              <a:off x="299" y="1440"/>
              <a:ext cx="15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b="1"/>
                <a:t>Monitoring networks</a:t>
              </a:r>
              <a:endParaRPr lang="en-GB" b="1"/>
            </a:p>
          </p:txBody>
        </p:sp>
        <p:pic>
          <p:nvPicPr>
            <p:cNvPr id="2151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" y="1755"/>
              <a:ext cx="1390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14313" y="1000125"/>
            <a:ext cx="871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solidFill>
                  <a:srgbClr val="31859C"/>
                </a:solidFill>
                <a:hlinkClick r:id="rId5"/>
              </a:rPr>
              <a:t>http://www.eea.europa.eu/themes/water/mapviewers</a:t>
            </a:r>
            <a:endParaRPr lang="en-GB" sz="2400" b="1">
              <a:solidFill>
                <a:srgbClr val="31859C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tx2"/>
                </a:solidFill>
              </a:rPr>
              <a:t>WISE distributed system</a:t>
            </a:r>
          </a:p>
        </p:txBody>
      </p:sp>
      <p:pic>
        <p:nvPicPr>
          <p:cNvPr id="39938" name="Picture 3" descr="wiseDS_archite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727392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339975" y="5661025"/>
            <a:ext cx="640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>
                <a:hlinkClick r:id="rId3"/>
              </a:rPr>
              <a:t>https://svn.eionet.europa.eu/projects/Reportnet/wiki/WiseDS</a:t>
            </a:r>
            <a:r>
              <a:rPr lang="en-GB"/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chemeClr val="tx2"/>
                </a:solidFill>
              </a:rPr>
              <a:t>Standardisation around WISE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763</Words>
  <Application>Microsoft Office PowerPoint</Application>
  <PresentationFormat>On-screen Show (4:3)</PresentationFormat>
  <Paragraphs>162</Paragraphs>
  <Slides>26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Verdana</vt:lpstr>
      <vt:lpstr>Wingdings</vt:lpstr>
      <vt:lpstr>Office Theme</vt:lpstr>
      <vt:lpstr>Visio</vt:lpstr>
      <vt:lpstr>Picture</vt:lpstr>
      <vt:lpstr>Slide 1</vt:lpstr>
      <vt:lpstr>Introduction the WISE system </vt:lpstr>
      <vt:lpstr>Key WISE working agreements</vt:lpstr>
      <vt:lpstr>  </vt:lpstr>
      <vt:lpstr>Slide 5</vt:lpstr>
      <vt:lpstr>Slide 6</vt:lpstr>
      <vt:lpstr>Slide 7</vt:lpstr>
      <vt:lpstr>WISE distributed system</vt:lpstr>
      <vt:lpstr>Standardisation around WISE</vt:lpstr>
      <vt:lpstr>WISE GIS guidance</vt:lpstr>
      <vt:lpstr>Slide 11</vt:lpstr>
      <vt:lpstr>WISE spatial reference  elements</vt:lpstr>
      <vt:lpstr>WISE conceptual model</vt:lpstr>
      <vt:lpstr>Published WISE / WFD reporting schemas </vt:lpstr>
      <vt:lpstr>e.g. future data exchange  specification</vt:lpstr>
      <vt:lpstr>Integrating WISE with INSPIRE </vt:lpstr>
      <vt:lpstr>WISE data specification</vt:lpstr>
      <vt:lpstr>Approach</vt:lpstr>
      <vt:lpstr>WISE-Inspire extension</vt:lpstr>
      <vt:lpstr>Conceptual model</vt:lpstr>
      <vt:lpstr>WFD Reporting schemas</vt:lpstr>
      <vt:lpstr>Cross-schema linkages</vt:lpstr>
      <vt:lpstr>INSPIRE WISE joint development approach</vt:lpstr>
      <vt:lpstr>Possibilities for integrating WISE  with Hydrology DWG</vt:lpstr>
      <vt:lpstr>WISE - future developments</vt:lpstr>
      <vt:lpstr>Slide 26</vt:lpstr>
    </vt:vector>
  </TitlesOfParts>
  <Company>Atkins Danmark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WISE data specification</dc:title>
  <dc:creator>Jon Maidens</dc:creator>
  <cp:lastModifiedBy>SJensen</cp:lastModifiedBy>
  <cp:revision>18</cp:revision>
  <dcterms:created xsi:type="dcterms:W3CDTF">2009-03-26T20:49:06Z</dcterms:created>
  <dcterms:modified xsi:type="dcterms:W3CDTF">2009-03-31T11:08:11Z</dcterms:modified>
</cp:coreProperties>
</file>