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7" r:id="rId5"/>
    <p:sldId id="301" r:id="rId6"/>
    <p:sldId id="290" r:id="rId7"/>
    <p:sldId id="296" r:id="rId8"/>
    <p:sldId id="325" r:id="rId9"/>
    <p:sldId id="326" r:id="rId10"/>
    <p:sldId id="340" r:id="rId11"/>
    <p:sldId id="332" r:id="rId12"/>
    <p:sldId id="331" r:id="rId13"/>
    <p:sldId id="333" r:id="rId14"/>
    <p:sldId id="342" r:id="rId15"/>
    <p:sldId id="311" r:id="rId16"/>
    <p:sldId id="324" r:id="rId17"/>
    <p:sldId id="32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9" autoAdjust="0"/>
  </p:normalViewPr>
  <p:slideViewPr>
    <p:cSldViewPr snapToGrid="0" snapToObjects="1">
      <p:cViewPr varScale="1">
        <p:scale>
          <a:sx n="56" d="100"/>
          <a:sy n="56" d="100"/>
        </p:scale>
        <p:origin x="50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 b="1">
                <a:solidFill>
                  <a:srgbClr val="00B1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14035938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053" y="2390223"/>
            <a:ext cx="10429948" cy="1132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4" y="918735"/>
            <a:ext cx="6126909" cy="31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85730"/>
            <a:ext cx="21971000" cy="9718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/>
            </a:lvl2pPr>
            <a:lvl3pPr>
              <a:lnSpc>
                <a:spcPct val="100000"/>
              </a:lnSpc>
              <a:spcBef>
                <a:spcPts val="1500"/>
              </a:spcBef>
              <a:defRPr/>
            </a:lvl3pPr>
            <a:lvl4pPr>
              <a:lnSpc>
                <a:spcPct val="100000"/>
              </a:lnSpc>
              <a:spcBef>
                <a:spcPts val="1500"/>
              </a:spcBef>
              <a:defRPr/>
            </a:lvl4pPr>
            <a:lvl5pPr>
              <a:lnSpc>
                <a:spcPct val="100000"/>
              </a:lnSpc>
              <a:spcBef>
                <a:spcPts val="1500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2B0C06E-0977-954B-BAB3-30BEF9D8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5246"/>
            <a:ext cx="24580123" cy="1373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4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31B8C-D1BF-8D47-A3EB-AE9638A047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945301" y="12968286"/>
            <a:ext cx="480901" cy="4873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AC4-9ADF-FA4E-BD12-A120307F00E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360" y="13080314"/>
            <a:ext cx="418783" cy="3752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500">
                <a:solidFill>
                  <a:srgbClr val="00B1FF"/>
                </a:solidFill>
                <a:latin typeface="Mont SemiBold"/>
                <a:ea typeface="Mont SemiBold"/>
                <a:cs typeface="Mont SemiBold"/>
                <a:sym typeface="Mont SemiBold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71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mge.org/committees/technical-committees/applications/geotechnical-bim-and-d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.beaufils@brgm.F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700" dirty="0"/>
              <a:t>OGC </a:t>
            </a:r>
            <a:r>
              <a:rPr lang="en-US" sz="9700" dirty="0" err="1"/>
              <a:t>Geotech</a:t>
            </a:r>
            <a:r>
              <a:rPr lang="en-US" sz="9700" dirty="0"/>
              <a:t> Interoperability </a:t>
            </a:r>
            <a:r>
              <a:rPr lang="en-US" sz="9700" dirty="0" smtClean="0"/>
              <a:t>Experiment progress</a:t>
            </a:r>
            <a:endParaRPr sz="9700" dirty="0"/>
          </a:p>
        </p:txBody>
      </p:sp>
      <p:sp>
        <p:nvSpPr>
          <p:cNvPr id="262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1201342" y="8179484"/>
            <a:ext cx="21971001" cy="1905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OGC TC June 2022</a:t>
            </a:r>
          </a:p>
          <a:p>
            <a:r>
              <a:rPr lang="en-US" dirty="0" err="1" smtClean="0"/>
              <a:t>GeoScienceDWG</a:t>
            </a:r>
            <a:r>
              <a:rPr lang="en-US" dirty="0" smtClean="0"/>
              <a:t> Session</a:t>
            </a:r>
            <a:endParaRPr dirty="0"/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D17ED5E-F497-D24E-82F8-50CA37AC85C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201340" y="11423176"/>
            <a:ext cx="21971003" cy="16555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Mickaël Beaufils (BRGM)</a:t>
            </a:r>
          </a:p>
          <a:p>
            <a:r>
              <a:rPr lang="en-US" dirty="0" smtClean="0"/>
              <a:t>14 </a:t>
            </a:r>
            <a:r>
              <a:rPr lang="en-US" dirty="0" smtClean="0"/>
              <a:t>June </a:t>
            </a:r>
            <a:r>
              <a:rPr lang="en-US" dirty="0" smtClean="0"/>
              <a:t>2022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Semantics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sz="53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4" y="2190881"/>
            <a:ext cx="18127828" cy="10853000"/>
          </a:xfrm>
          <a:prstGeom prst="rect">
            <a:avLst/>
          </a:prstGeom>
        </p:spPr>
      </p:pic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1206499" y="2785730"/>
            <a:ext cx="4511913" cy="9718786"/>
          </a:xfrm>
        </p:spPr>
        <p:txBody>
          <a:bodyPr/>
          <a:lstStyle/>
          <a:p>
            <a:r>
              <a:rPr lang="fr-FR" dirty="0" smtClean="0"/>
              <a:t>Topics:</a:t>
            </a:r>
          </a:p>
          <a:p>
            <a:pPr lvl="1"/>
            <a:r>
              <a:rPr lang="fr-FR" dirty="0" err="1" smtClean="0"/>
              <a:t>ObservableProperties</a:t>
            </a:r>
            <a:endParaRPr lang="fr-FR" dirty="0" smtClean="0"/>
          </a:p>
          <a:p>
            <a:pPr lvl="1"/>
            <a:r>
              <a:rPr lang="fr-FR" dirty="0" err="1" smtClean="0"/>
              <a:t>InterpretedProperties</a:t>
            </a:r>
            <a:endParaRPr lang="fr-FR" dirty="0"/>
          </a:p>
          <a:p>
            <a:pPr lvl="1"/>
            <a:r>
              <a:rPr lang="fr-FR" dirty="0" err="1" smtClean="0"/>
              <a:t>Procedure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Sources:</a:t>
            </a:r>
          </a:p>
          <a:p>
            <a:pPr lvl="1"/>
            <a:r>
              <a:rPr lang="fr-FR" dirty="0" err="1" smtClean="0"/>
              <a:t>DIGGS</a:t>
            </a:r>
            <a:endParaRPr lang="fr-FR" dirty="0" smtClean="0"/>
          </a:p>
          <a:p>
            <a:pPr lvl="1"/>
            <a:r>
              <a:rPr lang="fr-FR" dirty="0" err="1" smtClean="0"/>
              <a:t>AGS</a:t>
            </a:r>
            <a:endParaRPr lang="fr-FR" dirty="0" smtClean="0"/>
          </a:p>
          <a:p>
            <a:pPr lvl="1"/>
            <a:r>
              <a:rPr lang="fr-FR" dirty="0" smtClean="0"/>
              <a:t>MINnD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06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500" y="365644"/>
            <a:ext cx="21971000" cy="14331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Observations, </a:t>
            </a:r>
            <a:r>
              <a:rPr lang="fr-FR" dirty="0" err="1" smtClean="0"/>
              <a:t>measurements</a:t>
            </a:r>
            <a:r>
              <a:rPr lang="fr-FR" dirty="0" smtClean="0"/>
              <a:t> and </a:t>
            </a:r>
            <a:r>
              <a:rPr lang="fr-FR" dirty="0" err="1" smtClean="0"/>
              <a:t>interpretations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(on-</a:t>
            </a:r>
            <a:r>
              <a:rPr lang="fr-FR" dirty="0" err="1" smtClean="0"/>
              <a:t>going</a:t>
            </a:r>
            <a:r>
              <a:rPr lang="fr-FR" dirty="0" smtClean="0"/>
              <a:t> discussions)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6334" r="12763"/>
          <a:stretch/>
        </p:blipFill>
        <p:spPr>
          <a:xfrm>
            <a:off x="13224680" y="3835019"/>
            <a:ext cx="10727141" cy="92093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446" r="8304"/>
          <a:stretch/>
        </p:blipFill>
        <p:spPr>
          <a:xfrm>
            <a:off x="1132764" y="5208538"/>
            <a:ext cx="11041040" cy="7068250"/>
          </a:xfrm>
          <a:prstGeom prst="rect">
            <a:avLst/>
          </a:prstGeom>
        </p:spPr>
      </p:pic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23177500" cy="9718786"/>
          </a:xfrm>
        </p:spPr>
        <p:txBody>
          <a:bodyPr/>
          <a:lstStyle/>
          <a:p>
            <a:r>
              <a:rPr lang="fr-FR" dirty="0" smtClean="0"/>
              <a:t>How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ComplexResult</a:t>
            </a:r>
            <a:r>
              <a:rPr lang="fr-FR" dirty="0" smtClean="0"/>
              <a:t> vs </a:t>
            </a:r>
            <a:r>
              <a:rPr lang="fr-FR" dirty="0" err="1" smtClean="0"/>
              <a:t>ObservationCollection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687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21971000" cy="9718786"/>
          </a:xfrm>
        </p:spPr>
        <p:txBody>
          <a:bodyPr>
            <a:normAutofit/>
          </a:bodyPr>
          <a:lstStyle/>
          <a:p>
            <a:r>
              <a:rPr lang="fr-FR" dirty="0" smtClean="0"/>
              <a:t>#1 </a:t>
            </a:r>
            <a:r>
              <a:rPr lang="fr-FR" dirty="0" err="1" smtClean="0"/>
              <a:t>Conceptual</a:t>
            </a:r>
            <a:r>
              <a:rPr lang="fr-FR" dirty="0" smtClean="0"/>
              <a:t> model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Miro + GitHub + </a:t>
            </a:r>
            <a:r>
              <a:rPr lang="fr-FR" dirty="0" err="1" smtClean="0"/>
              <a:t>GoogleSpreadsheet</a:t>
            </a:r>
            <a:r>
              <a:rPr lang="fr-FR" dirty="0" smtClean="0"/>
              <a:t> to an </a:t>
            </a:r>
            <a:r>
              <a:rPr lang="fr-FR" dirty="0" err="1" smtClean="0"/>
              <a:t>UML</a:t>
            </a:r>
            <a:r>
              <a:rPr lang="fr-FR" dirty="0" smtClean="0"/>
              <a:t> Model</a:t>
            </a:r>
          </a:p>
          <a:p>
            <a:pPr lvl="1"/>
            <a:r>
              <a:rPr lang="fr-FR" dirty="0" err="1" smtClean="0"/>
              <a:t>Procedure</a:t>
            </a:r>
            <a:r>
              <a:rPr lang="fr-FR" dirty="0" smtClean="0"/>
              <a:t> </a:t>
            </a:r>
            <a:r>
              <a:rPr lang="fr-FR" dirty="0" err="1" smtClean="0"/>
              <a:t>subgroup</a:t>
            </a:r>
            <a:r>
              <a:rPr lang="fr-FR" dirty="0" smtClean="0"/>
              <a:t> (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addressing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typology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r>
              <a:rPr lang="fr-FR" dirty="0" smtClean="0"/>
              <a:t>Start of the </a:t>
            </a:r>
            <a:r>
              <a:rPr lang="fr-FR" dirty="0" err="1" smtClean="0"/>
              <a:t>others</a:t>
            </a:r>
            <a:r>
              <a:rPr lang="fr-FR" dirty="0" smtClean="0"/>
              <a:t> packages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9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 from </a:t>
            </a:r>
            <a:r>
              <a:rPr lang="en-US" dirty="0" err="1" smtClean="0"/>
              <a:t>ISSMGE</a:t>
            </a:r>
            <a:r>
              <a:rPr lang="en-US" dirty="0" smtClean="0"/>
              <a:t> </a:t>
            </a:r>
            <a:r>
              <a:rPr lang="en-US" dirty="0" smtClean="0"/>
              <a:t>TC222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164" t="10772" r="1418" b="322"/>
          <a:stretch/>
        </p:blipFill>
        <p:spPr>
          <a:xfrm>
            <a:off x="291190" y="3966090"/>
            <a:ext cx="8074888" cy="611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516204" y="4239046"/>
            <a:ext cx="162947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International Society for </a:t>
            </a:r>
            <a:r>
              <a:rPr lang="fr-FR" sz="4000" b="1" dirty="0" err="1"/>
              <a:t>Soil</a:t>
            </a:r>
            <a:r>
              <a:rPr lang="fr-FR" sz="4000" b="1" dirty="0"/>
              <a:t> </a:t>
            </a:r>
            <a:r>
              <a:rPr lang="fr-FR" sz="4000" b="1" dirty="0" err="1"/>
              <a:t>Mechanics</a:t>
            </a:r>
            <a:r>
              <a:rPr lang="fr-FR" sz="4000" b="1" dirty="0"/>
              <a:t> and </a:t>
            </a:r>
            <a:r>
              <a:rPr lang="fr-FR" sz="4000" b="1" dirty="0" err="1"/>
              <a:t>Geotechnical</a:t>
            </a:r>
            <a:r>
              <a:rPr lang="fr-FR" sz="4000" b="1" dirty="0"/>
              <a:t> Engineering</a:t>
            </a:r>
          </a:p>
          <a:p>
            <a:r>
              <a:rPr lang="fr-FR" sz="4000" b="1" dirty="0"/>
              <a:t>TC222 : </a:t>
            </a:r>
            <a:r>
              <a:rPr lang="fr-FR" sz="4000" b="1" dirty="0" err="1"/>
              <a:t>Geotechnical</a:t>
            </a:r>
            <a:r>
              <a:rPr lang="fr-FR" sz="4000" b="1" dirty="0"/>
              <a:t> BIM &amp; Digital </a:t>
            </a:r>
            <a:r>
              <a:rPr lang="fr-FR" sz="4000" b="1" dirty="0" err="1"/>
              <a:t>Twins</a:t>
            </a:r>
            <a:endParaRPr lang="fr-FR" sz="4000" b="1" dirty="0"/>
          </a:p>
          <a:p>
            <a:endParaRPr lang="fr-FR" sz="4000" dirty="0" smtClean="0"/>
          </a:p>
          <a:p>
            <a:r>
              <a:rPr lang="fr-FR" sz="4000" dirty="0" smtClean="0">
                <a:hlinkClick r:id="rId3"/>
              </a:rPr>
              <a:t>https</a:t>
            </a:r>
            <a:r>
              <a:rPr lang="fr-FR" sz="4000" dirty="0">
                <a:hlinkClick r:id="rId3"/>
              </a:rPr>
              <a:t>://www.issmge.org/committees/technical-committees/applications/geotechnical-bim-and-dt</a:t>
            </a:r>
            <a:endParaRPr lang="fr-FR" sz="4000" dirty="0"/>
          </a:p>
          <a:p>
            <a:endParaRPr lang="fr-FR" sz="4000" dirty="0" smtClean="0"/>
          </a:p>
          <a:p>
            <a:r>
              <a:rPr lang="fr-FR" sz="4000" dirty="0" smtClean="0"/>
              <a:t>First </a:t>
            </a:r>
            <a:r>
              <a:rPr lang="fr-FR" sz="4000" dirty="0" err="1" smtClean="0"/>
              <a:t>member</a:t>
            </a:r>
            <a:r>
              <a:rPr lang="fr-FR" sz="4000" dirty="0" smtClean="0"/>
              <a:t> meeting on </a:t>
            </a:r>
            <a:r>
              <a:rPr lang="fr-FR" sz="4000" dirty="0" err="1" smtClean="0"/>
              <a:t>June</a:t>
            </a:r>
            <a:r>
              <a:rPr lang="fr-FR" sz="4000" dirty="0" smtClean="0"/>
              <a:t> 28th</a:t>
            </a:r>
          </a:p>
          <a:p>
            <a:r>
              <a:rPr lang="fr-FR" sz="4000" dirty="0" smtClean="0"/>
              <a:t>Workshop on </a:t>
            </a:r>
            <a:r>
              <a:rPr lang="fr-FR" sz="4000" dirty="0" err="1" smtClean="0"/>
              <a:t>September</a:t>
            </a:r>
            <a:r>
              <a:rPr lang="fr-FR" sz="4000" dirty="0" smtClean="0"/>
              <a:t> 14th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41915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ection Title"/>
          <p:cNvSpPr txBox="1">
            <a:spLocks noGrp="1"/>
          </p:cNvSpPr>
          <p:nvPr>
            <p:ph type="title"/>
          </p:nvPr>
        </p:nvSpPr>
        <p:spPr>
          <a:xfrm>
            <a:off x="1206496" y="3451860"/>
            <a:ext cx="21971004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smtClean="0"/>
              <a:t>Questions?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Contact: </a:t>
            </a:r>
            <a:r>
              <a:rPr lang="fr-FR" dirty="0" smtClean="0">
                <a:hlinkClick r:id="rId2"/>
              </a:rPr>
              <a:t>m.beaufils@brgm.fr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588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Geotech</a:t>
            </a:r>
            <a:r>
              <a:rPr lang="en-US" dirty="0" smtClean="0"/>
              <a:t> IE Timeline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022" y="3399876"/>
            <a:ext cx="8073978" cy="84873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#</a:t>
            </a:r>
            <a:r>
              <a:rPr lang="en-US" dirty="0"/>
              <a:t>1: Common conceptual model</a:t>
            </a:r>
          </a:p>
          <a:p>
            <a:pPr hangingPunct="1"/>
            <a:r>
              <a:rPr lang="en-US" dirty="0"/>
              <a:t>#2: Extension of OGC Geoscience </a:t>
            </a:r>
            <a:r>
              <a:rPr lang="en-US" dirty="0" smtClean="0"/>
              <a:t>standards</a:t>
            </a:r>
            <a:endParaRPr lang="en-US" dirty="0"/>
          </a:p>
          <a:p>
            <a:pPr hangingPunct="1"/>
            <a:r>
              <a:rPr lang="en-US" dirty="0"/>
              <a:t>#3: Technical documentation on the use of OGC </a:t>
            </a:r>
            <a:r>
              <a:rPr lang="en-US" dirty="0" smtClean="0"/>
              <a:t>APIs</a:t>
            </a:r>
          </a:p>
          <a:p>
            <a:pPr hangingPunct="1"/>
            <a:r>
              <a:rPr lang="en-US" dirty="0" smtClean="0"/>
              <a:t>#</a:t>
            </a:r>
            <a:r>
              <a:rPr lang="en-US" dirty="0"/>
              <a:t>4: </a:t>
            </a:r>
            <a:r>
              <a:rPr lang="en-US" dirty="0" smtClean="0"/>
              <a:t>Technical paper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#5: Implementation Guide for Software </a:t>
            </a:r>
            <a:r>
              <a:rPr lang="en-US" dirty="0" smtClean="0"/>
              <a:t>Vendors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843749" y="3881166"/>
            <a:ext cx="5677469" cy="6583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March - </a:t>
            </a:r>
            <a:r>
              <a:rPr lang="fr-FR" sz="3200" dirty="0" err="1" smtClea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June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938077" y="5547731"/>
            <a:ext cx="7981666" cy="6583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May -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October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521218" y="7475149"/>
            <a:ext cx="9198590" cy="6583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June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-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December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679745" y="9355412"/>
            <a:ext cx="13044984" cy="6583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April -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December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526139" y="10756384"/>
            <a:ext cx="9198590" cy="6583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June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-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December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3719808" y="3481764"/>
            <a:ext cx="0" cy="916019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ZoneTexte 12"/>
          <p:cNvSpPr txBox="1"/>
          <p:nvPr/>
        </p:nvSpPr>
        <p:spPr>
          <a:xfrm>
            <a:off x="22892167" y="2453591"/>
            <a:ext cx="135934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2023</a:t>
            </a:r>
            <a:endParaRPr kumimoji="0" lang="fr-FR" sz="44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521218" y="3319090"/>
            <a:ext cx="42800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v1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521218" y="3881166"/>
            <a:ext cx="9862782" cy="65833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…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4521218" y="3481764"/>
            <a:ext cx="0" cy="105773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à coins arrondis 14"/>
          <p:cNvSpPr/>
          <p:nvPr/>
        </p:nvSpPr>
        <p:spPr>
          <a:xfrm>
            <a:off x="20919743" y="5547731"/>
            <a:ext cx="3464257" cy="65833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…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234615" y="2893325"/>
            <a:ext cx="0" cy="97486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37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chnologie de jumeau numérique et SIG | Qu&amp;#39;est-ce qu&amp;#39;un jumeau numérique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6" y="6255"/>
            <a:ext cx="18553471" cy="136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rgbClr val="FFFFFF">
              <a:alpha val="6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392940"/>
            <a:ext cx="21971000" cy="14331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Geotech</a:t>
            </a:r>
            <a:r>
              <a:rPr lang="en-US" dirty="0" smtClean="0"/>
              <a:t> IE objectives and Work </a:t>
            </a:r>
            <a:r>
              <a:rPr lang="en-US" dirty="0" smtClean="0"/>
              <a:t>Packages (reminder)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0785-A144-8146-B8F3-10B7E1BBE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0612461" cy="97187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200" b="1" dirty="0" smtClean="0"/>
              <a:t>Community oriented goals</a:t>
            </a:r>
          </a:p>
          <a:p>
            <a:r>
              <a:rPr lang="en-US" sz="5200" dirty="0" smtClean="0"/>
              <a:t>Contribute to federate the geotechnical community around a common position / proposal for geotechnical data,</a:t>
            </a:r>
          </a:p>
          <a:p>
            <a:pPr lvl="1"/>
            <a:r>
              <a:rPr lang="en-US" sz="5200" dirty="0" smtClean="0"/>
              <a:t>Scientific – IT connection</a:t>
            </a:r>
          </a:p>
          <a:p>
            <a:pPr lvl="1"/>
            <a:r>
              <a:rPr lang="en-US" sz="5200" dirty="0" smtClean="0"/>
              <a:t>BIM – GIS and more connection</a:t>
            </a:r>
          </a:p>
          <a:p>
            <a:pPr lvl="1"/>
            <a:r>
              <a:rPr lang="en-US" sz="5200" dirty="0" smtClean="0"/>
              <a:t>Users – Solution providers connection</a:t>
            </a:r>
          </a:p>
          <a:p>
            <a:pPr lvl="1"/>
            <a:endParaRPr lang="en-US" sz="5200" dirty="0"/>
          </a:p>
          <a:p>
            <a:pPr marL="0" indent="0">
              <a:buNone/>
            </a:pPr>
            <a:r>
              <a:rPr lang="en-US" sz="5200" b="1" dirty="0" smtClean="0"/>
              <a:t>Work packages:</a:t>
            </a:r>
          </a:p>
          <a:p>
            <a:pPr>
              <a:lnSpc>
                <a:spcPct val="110000"/>
              </a:lnSpc>
            </a:pPr>
            <a:r>
              <a:rPr lang="en-US" sz="5200" dirty="0" smtClean="0"/>
              <a:t>#1: Common conceptual model</a:t>
            </a:r>
          </a:p>
          <a:p>
            <a:pPr>
              <a:lnSpc>
                <a:spcPct val="110000"/>
              </a:lnSpc>
            </a:pPr>
            <a:r>
              <a:rPr lang="en-US" sz="5200" dirty="0" smtClean="0"/>
              <a:t>#4: Technical paper</a:t>
            </a:r>
          </a:p>
          <a:p>
            <a:pPr>
              <a:lnSpc>
                <a:spcPct val="110000"/>
              </a:lnSpc>
            </a:pPr>
            <a:r>
              <a:rPr lang="en-US" sz="5200" dirty="0" smtClean="0"/>
              <a:t>#5: </a:t>
            </a:r>
            <a:r>
              <a:rPr lang="en-US" sz="5200" dirty="0"/>
              <a:t>Implementation Guide for Software Vendors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4F0785-A144-8146-B8F3-10B7E1BBE9AF}"/>
              </a:ext>
            </a:extLst>
          </p:cNvPr>
          <p:cNvSpPr txBox="1">
            <a:spLocks/>
          </p:cNvSpPr>
          <p:nvPr/>
        </p:nvSpPr>
        <p:spPr>
          <a:xfrm>
            <a:off x="12973145" y="2785730"/>
            <a:ext cx="10612461" cy="9718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B1FF"/>
              </a:buClr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r" hangingPunct="1">
              <a:buNone/>
            </a:pPr>
            <a:r>
              <a:rPr lang="en-US" sz="4400" b="1" dirty="0" smtClean="0"/>
              <a:t>Technical oriented goals</a:t>
            </a:r>
          </a:p>
          <a:p>
            <a:pPr algn="r" hangingPunct="1"/>
            <a:r>
              <a:rPr lang="en-US" sz="4400" dirty="0" smtClean="0"/>
              <a:t>Propose effective solutions to enable digital continuity between GIS and BIM</a:t>
            </a:r>
          </a:p>
          <a:p>
            <a:pPr algn="r" hangingPunct="1"/>
            <a:endParaRPr lang="en-US" sz="4400" dirty="0" smtClean="0"/>
          </a:p>
          <a:p>
            <a:pPr algn="r" hangingPunct="1"/>
            <a:endParaRPr lang="en-US" sz="4400" dirty="0" smtClean="0"/>
          </a:p>
          <a:p>
            <a:pPr algn="r" hangingPunct="1"/>
            <a:endParaRPr lang="en-US" sz="4400" dirty="0" smtClean="0"/>
          </a:p>
          <a:p>
            <a:pPr marL="0" indent="0" algn="r" hangingPunct="1">
              <a:buNone/>
            </a:pPr>
            <a:r>
              <a:rPr lang="en-US" sz="4400" b="1" dirty="0" smtClean="0"/>
              <a:t>Work packages:</a:t>
            </a:r>
            <a:endParaRPr lang="en-US" sz="4400" b="1" dirty="0"/>
          </a:p>
          <a:p>
            <a:pPr algn="r" hangingPunct="1"/>
            <a:r>
              <a:rPr lang="en-US" sz="4400" dirty="0" smtClean="0"/>
              <a:t>#2: Extension of OGC Geoscience standards,</a:t>
            </a:r>
          </a:p>
          <a:p>
            <a:pPr algn="r" hangingPunct="1"/>
            <a:r>
              <a:rPr lang="en-US" sz="4400" dirty="0" smtClean="0"/>
              <a:t>#3: </a:t>
            </a:r>
            <a:r>
              <a:rPr lang="en-US" sz="4400" dirty="0"/>
              <a:t>Technical documentation on the use of OGC </a:t>
            </a:r>
            <a:r>
              <a:rPr lang="en-US" sz="4400" dirty="0" smtClean="0"/>
              <a:t>APIs</a:t>
            </a:r>
          </a:p>
          <a:p>
            <a:pPr algn="r" hangingPunct="1"/>
            <a:r>
              <a:rPr lang="en-US" sz="4400" dirty="0" smtClean="0"/>
              <a:t>#</a:t>
            </a:r>
            <a:r>
              <a:rPr lang="en-US" sz="4400" dirty="0"/>
              <a:t>3bis</a:t>
            </a:r>
            <a:r>
              <a:rPr lang="en-US" sz="4400" dirty="0" smtClean="0"/>
              <a:t>: Implementation forum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84932" y="13254850"/>
            <a:ext cx="33214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Image </a:t>
            </a:r>
            <a:r>
              <a:rPr kumimoji="0" lang="fr-FR" sz="2400" b="0" i="0" u="none" strike="noStrike" cap="none" spc="0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courtesy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 © </a:t>
            </a:r>
            <a:r>
              <a:rPr kumimoji="0" lang="fr-FR" sz="2400" b="0" i="0" u="none" strike="noStrike" cap="none" spc="0" normalizeH="0" dirty="0" err="1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ESRI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</p:spTree>
    <p:extLst>
      <p:ext uri="{BB962C8B-B14F-4D97-AF65-F5344CB8AC3E}">
        <p14:creationId xmlns:p14="http://schemas.microsoft.com/office/powerpoint/2010/main" val="3997183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Common conceptual model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/>
          <a:srcRect t="23857"/>
          <a:stretch/>
        </p:blipFill>
        <p:spPr>
          <a:xfrm>
            <a:off x="1357766" y="2755135"/>
            <a:ext cx="15009994" cy="10610635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7591314" y="5222975"/>
            <a:ext cx="2548239" cy="1203166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Conceptual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model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8862763" y="6426141"/>
            <a:ext cx="0" cy="180345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17053560" y="2785730"/>
            <a:ext cx="6736079" cy="10930270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Conceptual</a:t>
            </a:r>
            <a:r>
              <a:rPr lang="fr-FR" dirty="0" smtClean="0"/>
              <a:t> model:</a:t>
            </a:r>
          </a:p>
          <a:p>
            <a:pPr lvl="1"/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agnostic</a:t>
            </a:r>
            <a:endParaRPr lang="fr-FR" dirty="0" smtClean="0"/>
          </a:p>
          <a:p>
            <a:pPr lvl="1"/>
            <a:r>
              <a:rPr lang="fr-FR" dirty="0" smtClean="0"/>
              <a:t>Base for all </a:t>
            </a:r>
            <a:r>
              <a:rPr lang="fr-FR" dirty="0" err="1" smtClean="0"/>
              <a:t>implementations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370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Geotechnics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« simple » as A, B, 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23031924" cy="10561780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Following</a:t>
            </a:r>
            <a:r>
              <a:rPr lang="fr-FR" dirty="0" smtClean="0"/>
              <a:t> the </a:t>
            </a:r>
            <a:r>
              <a:rPr lang="fr-FR" dirty="0" err="1" smtClean="0"/>
              <a:t>terminology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AFTES</a:t>
            </a:r>
            <a:r>
              <a:rPr lang="fr-FR" dirty="0" smtClean="0"/>
              <a:t> GT32 (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bSI</a:t>
            </a:r>
            <a:r>
              <a:rPr lang="fr-FR" dirty="0" smtClean="0"/>
              <a:t> </a:t>
            </a:r>
            <a:r>
              <a:rPr lang="fr-FR" dirty="0" err="1" smtClean="0"/>
              <a:t>IFC</a:t>
            </a:r>
            <a:r>
              <a:rPr lang="fr-FR" dirty="0" smtClean="0"/>
              <a:t> Tunnel </a:t>
            </a:r>
            <a:r>
              <a:rPr lang="fr-FR" dirty="0" err="1" smtClean="0"/>
              <a:t>WG</a:t>
            </a:r>
            <a:r>
              <a:rPr lang="fr-FR" dirty="0" smtClean="0"/>
              <a:t>)</a:t>
            </a:r>
          </a:p>
          <a:p>
            <a:pPr lvl="1"/>
            <a:r>
              <a:rPr lang="fr-FR" sz="2800" dirty="0" err="1" smtClean="0"/>
              <a:t>AFTES</a:t>
            </a:r>
            <a:r>
              <a:rPr lang="fr-FR" sz="2800" dirty="0" smtClean="0"/>
              <a:t> = French Association of Tunnel and Underground </a:t>
            </a:r>
            <a:r>
              <a:rPr lang="fr-FR" sz="2800" dirty="0" err="1" smtClean="0"/>
              <a:t>Space</a:t>
            </a:r>
            <a:endParaRPr lang="fr-FR" sz="2800" dirty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Book C </a:t>
            </a:r>
            <a:r>
              <a:rPr lang="fr-FR" dirty="0" err="1" smtClean="0"/>
              <a:t>depends</a:t>
            </a:r>
            <a:r>
              <a:rPr lang="fr-FR" dirty="0" smtClean="0"/>
              <a:t> on Book B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Book 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462426" y="7476385"/>
            <a:ext cx="969656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Book B: </a:t>
            </a:r>
            <a:r>
              <a:rPr kumimoji="0" lang="fr-FR" sz="4800" b="0" i="0" u="none" strike="noStrike" cap="none" spc="0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Models</a:t>
            </a: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 and </a:t>
            </a:r>
            <a:r>
              <a:rPr kumimoji="0" lang="fr-FR" sz="4800" b="0" i="0" u="none" strike="noStrike" cap="none" spc="0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interpretations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462426" y="9062102"/>
            <a:ext cx="1151116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Book A:</a:t>
            </a:r>
            <a:r>
              <a:rPr kumimoji="0" lang="fr-FR" sz="4800" b="0" i="0" u="none" strike="noStrike" cap="none" spc="0" normalizeH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 </a:t>
            </a: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Observations and </a:t>
            </a:r>
            <a:r>
              <a:rPr kumimoji="0" lang="fr-FR" sz="4800" b="0" i="0" u="none" strike="noStrike" cap="none" spc="0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measurements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62426" y="5890669"/>
            <a:ext cx="102768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sym typeface="Mont Book"/>
              </a:rPr>
              <a:t>Book </a:t>
            </a:r>
            <a:r>
              <a:rPr lang="fr-FR" sz="4800" dirty="0" smtClean="0"/>
              <a:t>C: </a:t>
            </a:r>
            <a:r>
              <a:rPr kumimoji="0" lang="fr-FR" sz="4800" b="0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sym typeface="Mont Book"/>
              </a:rPr>
              <a:t>Design report: « Projection »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sym typeface="Mont Book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02" y="5107947"/>
            <a:ext cx="7597344" cy="57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1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Contents of </a:t>
            </a:r>
            <a:r>
              <a:rPr lang="fr-FR" dirty="0" err="1" smtClean="0"/>
              <a:t>each</a:t>
            </a:r>
            <a:r>
              <a:rPr lang="fr-FR" dirty="0" smtClean="0"/>
              <a:t> book</a:t>
            </a:r>
            <a:br>
              <a:rPr lang="fr-FR" dirty="0" smtClean="0"/>
            </a:br>
            <a:r>
              <a:rPr lang="fr-FR" sz="5300" dirty="0" smtClean="0"/>
              <a:t>(</a:t>
            </a:r>
            <a:r>
              <a:rPr lang="fr-FR" sz="5300" dirty="0" err="1" smtClean="0"/>
              <a:t>based</a:t>
            </a:r>
            <a:r>
              <a:rPr lang="fr-FR" sz="5300" dirty="0" smtClean="0"/>
              <a:t> on </a:t>
            </a:r>
            <a:r>
              <a:rPr lang="fr-FR" sz="5300" dirty="0" err="1" smtClean="0"/>
              <a:t>current</a:t>
            </a:r>
            <a:r>
              <a:rPr lang="fr-FR" sz="5300" dirty="0" smtClean="0"/>
              <a:t> discussion)</a:t>
            </a:r>
            <a:endParaRPr lang="fr-FR" sz="53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19377"/>
              </p:ext>
            </p:extLst>
          </p:nvPr>
        </p:nvGraphicFramePr>
        <p:xfrm>
          <a:off x="1364778" y="3070746"/>
          <a:ext cx="21577110" cy="9296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2370">
                  <a:extLst>
                    <a:ext uri="{9D8B030D-6E8A-4147-A177-3AD203B41FA5}">
                      <a16:colId xmlns:a16="http://schemas.microsoft.com/office/drawing/2014/main" val="1102673499"/>
                    </a:ext>
                  </a:extLst>
                </a:gridCol>
                <a:gridCol w="7192370">
                  <a:extLst>
                    <a:ext uri="{9D8B030D-6E8A-4147-A177-3AD203B41FA5}">
                      <a16:colId xmlns:a16="http://schemas.microsoft.com/office/drawing/2014/main" val="60109118"/>
                    </a:ext>
                  </a:extLst>
                </a:gridCol>
                <a:gridCol w="7192370">
                  <a:extLst>
                    <a:ext uri="{9D8B030D-6E8A-4147-A177-3AD203B41FA5}">
                      <a16:colId xmlns:a16="http://schemas.microsoft.com/office/drawing/2014/main" val="951848957"/>
                    </a:ext>
                  </a:extLst>
                </a:gridCol>
              </a:tblGrid>
              <a:tr h="965311">
                <a:tc>
                  <a:txBody>
                    <a:bodyPr/>
                    <a:lstStyle/>
                    <a:p>
                      <a:endParaRPr lang="fr-FR" sz="3300" b="1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300" b="1" dirty="0" err="1" smtClean="0">
                          <a:solidFill>
                            <a:schemeClr val="tx1"/>
                          </a:solidFill>
                        </a:rPr>
                        <a:t>Objects</a:t>
                      </a:r>
                      <a:endParaRPr lang="fr-FR" sz="3300" b="1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300" b="1" dirty="0" smtClean="0">
                          <a:solidFill>
                            <a:schemeClr val="tx1"/>
                          </a:solidFill>
                        </a:rPr>
                        <a:t>Associated </a:t>
                      </a:r>
                      <a:r>
                        <a:rPr lang="fr-FR" sz="3300" b="1" dirty="0" err="1" smtClean="0">
                          <a:solidFill>
                            <a:schemeClr val="tx1"/>
                          </a:solidFill>
                        </a:rPr>
                        <a:t>properties</a:t>
                      </a:r>
                      <a:endParaRPr lang="fr-FR" sz="3300" b="1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22301"/>
                  </a:ext>
                </a:extLst>
              </a:tr>
              <a:tr h="2533582">
                <a:tc>
                  <a:txBody>
                    <a:bodyPr/>
                    <a:lstStyle/>
                    <a:p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Book A</a:t>
                      </a:r>
                      <a:endParaRPr lang="fr-FR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Observation Supports</a:t>
                      </a:r>
                      <a:r>
                        <a:rPr lang="fr-FR" sz="2600" b="1" baseline="0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fr-FR" sz="2600" b="1" baseline="0" dirty="0" err="1" smtClean="0">
                          <a:solidFill>
                            <a:schemeClr val="tx1"/>
                          </a:solidFill>
                        </a:rPr>
                        <a:t>Sampling</a:t>
                      </a:r>
                      <a:r>
                        <a:rPr lang="fr-FR" sz="2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600" b="1" baseline="0" dirty="0" err="1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fr-FR" sz="2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Borehole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Sample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Trial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Pit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Observed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 Zone</a:t>
                      </a:r>
                      <a:endParaRPr lang="fr-FR" sz="2600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Observations</a:t>
                      </a:r>
                      <a:r>
                        <a:rPr lang="fr-FR" sz="2600" b="1" baseline="0" dirty="0" smtClean="0">
                          <a:solidFill>
                            <a:schemeClr val="tx1"/>
                          </a:solidFill>
                        </a:rPr>
                        <a:t> and</a:t>
                      </a:r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600" b="1" dirty="0" err="1" smtClean="0">
                          <a:solidFill>
                            <a:schemeClr val="tx1"/>
                          </a:solidFill>
                        </a:rPr>
                        <a:t>measurements</a:t>
                      </a:r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="0" dirty="0" smtClean="0">
                          <a:solidFill>
                            <a:schemeClr val="tx1"/>
                          </a:solidFill>
                        </a:rPr>
                        <a:t>In-situ tests</a:t>
                      </a:r>
                    </a:p>
                    <a:p>
                      <a:r>
                        <a:rPr lang="fr-FR" sz="2600" b="0" dirty="0" err="1" smtClean="0">
                          <a:solidFill>
                            <a:schemeClr val="tx1"/>
                          </a:solidFill>
                        </a:rPr>
                        <a:t>Laboratory</a:t>
                      </a:r>
                      <a:r>
                        <a:rPr lang="fr-FR" sz="2600" b="0" baseline="0" dirty="0" smtClean="0">
                          <a:solidFill>
                            <a:schemeClr val="tx1"/>
                          </a:solidFill>
                        </a:rPr>
                        <a:t> tests</a:t>
                      </a:r>
                    </a:p>
                    <a:p>
                      <a:r>
                        <a:rPr lang="fr-FR" sz="2600" b="0" baseline="0" dirty="0" smtClean="0">
                          <a:solidFill>
                            <a:schemeClr val="tx1"/>
                          </a:solidFill>
                        </a:rPr>
                        <a:t>Monitoring</a:t>
                      </a:r>
                    </a:p>
                    <a:p>
                      <a:endParaRPr lang="fr-FR" sz="2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79954"/>
                  </a:ext>
                </a:extLst>
              </a:tr>
              <a:tr h="2533582">
                <a:tc>
                  <a:txBody>
                    <a:bodyPr/>
                    <a:lstStyle/>
                    <a:p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Book B</a:t>
                      </a:r>
                      <a:endParaRPr lang="fr-FR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 err="1" smtClean="0">
                          <a:solidFill>
                            <a:schemeClr val="tx1"/>
                          </a:solidFill>
                        </a:rPr>
                        <a:t>Models</a:t>
                      </a:r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sz="2600" b="1" dirty="0" err="1" smtClean="0">
                          <a:solidFill>
                            <a:schemeClr val="tx1"/>
                          </a:solidFill>
                        </a:rPr>
                        <a:t>their</a:t>
                      </a:r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 (possible) components</a:t>
                      </a: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dirty="0" err="1" smtClean="0">
                          <a:solidFill>
                            <a:schemeClr val="tx1"/>
                          </a:solidFill>
                        </a:rPr>
                        <a:t>GeologicUnit</a:t>
                      </a:r>
                      <a:r>
                        <a:rPr lang="fr-FR" sz="2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Fault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 Contact,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Fold</a:t>
                      </a:r>
                      <a:endParaRPr lang="fr-FR" sz="2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HydrogeologicUnit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FluidBody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FluidBodySurface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WaterBody</a:t>
                      </a:r>
                      <a:endParaRPr lang="fr-FR" sz="2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GeotechnicalUnit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Discontinuity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Void</a:t>
                      </a:r>
                      <a:endParaRPr lang="fr-FR" sz="2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HazardArea</a:t>
                      </a:r>
                      <a:endParaRPr lang="fr-FR" sz="2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aseline="0" dirty="0" err="1" smtClean="0">
                          <a:solidFill>
                            <a:schemeClr val="tx1"/>
                          </a:solidFill>
                        </a:rPr>
                        <a:t>GeophysicalUnit</a:t>
                      </a:r>
                      <a:r>
                        <a:rPr lang="fr-FR" sz="26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fr-FR" sz="2600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 err="1" smtClean="0">
                          <a:solidFill>
                            <a:schemeClr val="tx1"/>
                          </a:solidFill>
                        </a:rPr>
                        <a:t>Interpretations</a:t>
                      </a:r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96522"/>
                  </a:ext>
                </a:extLst>
              </a:tr>
              <a:tr h="2533582">
                <a:tc>
                  <a:txBody>
                    <a:bodyPr/>
                    <a:lstStyle/>
                    <a:p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Book</a:t>
                      </a:r>
                      <a:r>
                        <a:rPr lang="fr-FR" sz="2600" b="1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 err="1" smtClean="0">
                          <a:solidFill>
                            <a:schemeClr val="tx1"/>
                          </a:solidFill>
                        </a:rPr>
                        <a:t>GeotechSynthesis</a:t>
                      </a:r>
                      <a:r>
                        <a:rPr lang="fr-FR" sz="2600" b="1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</a:p>
                    <a:p>
                      <a:endParaRPr lang="fr-FR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="0" dirty="0" err="1" smtClean="0">
                          <a:solidFill>
                            <a:schemeClr val="tx1"/>
                          </a:solidFill>
                        </a:rPr>
                        <a:t>Alignment</a:t>
                      </a:r>
                      <a:r>
                        <a:rPr lang="fr-FR" sz="2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fr-FR" sz="2600" b="0" dirty="0" err="1" smtClean="0">
                          <a:solidFill>
                            <a:schemeClr val="tx1"/>
                          </a:solidFill>
                        </a:rPr>
                        <a:t>TypicalDesignArea</a:t>
                      </a:r>
                      <a:r>
                        <a:rPr lang="fr-FR" sz="2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fr-FR" sz="2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600" b="0" dirty="0" err="1" smtClean="0">
                          <a:solidFill>
                            <a:schemeClr val="tx1"/>
                          </a:solidFill>
                        </a:rPr>
                        <a:t>GeotechnicalZoneOfInfluence</a:t>
                      </a:r>
                      <a:endParaRPr lang="fr-FR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 err="1" smtClean="0">
                          <a:solidFill>
                            <a:schemeClr val="tx1"/>
                          </a:solidFill>
                        </a:rPr>
                        <a:t>Interpretations</a:t>
                      </a:r>
                      <a:r>
                        <a:rPr lang="fr-FR" sz="2600" b="1" baseline="0" dirty="0" smtClean="0">
                          <a:solidFill>
                            <a:schemeClr val="tx1"/>
                          </a:solidFill>
                        </a:rPr>
                        <a:t> / Projections</a:t>
                      </a:r>
                    </a:p>
                    <a:p>
                      <a:endParaRPr lang="fr-FR" sz="2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4366" marR="94366" marT="47183" marB="4718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44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23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5" y="2521338"/>
            <a:ext cx="22718289" cy="101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5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r>
              <a:rPr lang="fr-FR" dirty="0" smtClean="0"/>
              <a:t> (and </a:t>
            </a:r>
            <a:r>
              <a:rPr lang="fr-FR" dirty="0" err="1" smtClean="0"/>
              <a:t>alignment</a:t>
            </a:r>
            <a:r>
              <a:rPr lang="fr-FR" dirty="0" smtClean="0"/>
              <a:t>)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35" y="2513331"/>
            <a:ext cx="17992371" cy="105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65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500" y="802374"/>
            <a:ext cx="21971000" cy="14331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Observations, </a:t>
            </a:r>
            <a:r>
              <a:rPr lang="fr-FR" dirty="0" err="1" smtClean="0"/>
              <a:t>measurements</a:t>
            </a:r>
            <a:r>
              <a:rPr lang="fr-FR" dirty="0" smtClean="0"/>
              <a:t> and </a:t>
            </a:r>
            <a:r>
              <a:rPr lang="fr-FR" dirty="0" err="1" smtClean="0"/>
              <a:t>interpretations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23177500" cy="9718786"/>
          </a:xfrm>
        </p:spPr>
        <p:txBody>
          <a:bodyPr/>
          <a:lstStyle/>
          <a:p>
            <a:r>
              <a:rPr lang="fr-FR" dirty="0" err="1" smtClean="0"/>
              <a:t>Proposal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the Observation </a:t>
            </a:r>
            <a:r>
              <a:rPr lang="fr-FR" dirty="0" err="1" smtClean="0"/>
              <a:t>Measurements</a:t>
            </a:r>
            <a:r>
              <a:rPr lang="fr-FR" dirty="0" smtClean="0"/>
              <a:t> and </a:t>
            </a:r>
            <a:r>
              <a:rPr lang="fr-FR" dirty="0" err="1" smtClean="0"/>
              <a:t>Samples</a:t>
            </a:r>
            <a:r>
              <a:rPr lang="fr-FR" dirty="0" smtClean="0"/>
              <a:t> « pattern » (ISO19156 v2 </a:t>
            </a:r>
            <a:r>
              <a:rPr lang="fr-FR" dirty="0" err="1" smtClean="0"/>
              <a:t>proposal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Application for observations, </a:t>
            </a:r>
            <a:r>
              <a:rPr lang="fr-FR" dirty="0" err="1" smtClean="0"/>
              <a:t>measurements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interpretation</a:t>
            </a:r>
            <a:endParaRPr lang="fr-FR" dirty="0"/>
          </a:p>
          <a:p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6964"/>
          <a:stretch/>
        </p:blipFill>
        <p:spPr>
          <a:xfrm>
            <a:off x="401402" y="6597050"/>
            <a:ext cx="18670563" cy="68050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573" y="5431058"/>
            <a:ext cx="9594411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49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C1C3945C4834DAA414B57E91D04DA" ma:contentTypeVersion="13" ma:contentTypeDescription="Crée un document." ma:contentTypeScope="" ma:versionID="a41d3f4749d286cfcb333c400ccf5d42">
  <xsd:schema xmlns:xsd="http://www.w3.org/2001/XMLSchema" xmlns:xs="http://www.w3.org/2001/XMLSchema" xmlns:p="http://schemas.microsoft.com/office/2006/metadata/properties" xmlns:ns3="ec063f51-e6a3-4d76-870e-ea1f1fe5b7a3" xmlns:ns4="c7c90527-8c72-4f03-a64f-46aa395610cc" targetNamespace="http://schemas.microsoft.com/office/2006/metadata/properties" ma:root="true" ma:fieldsID="ecf4e2ae5c24dc35f74d231c68aa115a" ns3:_="" ns4:_="">
    <xsd:import namespace="ec063f51-e6a3-4d76-870e-ea1f1fe5b7a3"/>
    <xsd:import namespace="c7c90527-8c72-4f03-a64f-46aa39561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63f51-e6a3-4d76-870e-ea1f1fe5b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90527-8c72-4f03-a64f-46aa39561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B41947-F597-457D-80EF-E6A3D86CD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AC333-714E-40D6-BF4C-6D425D585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63f51-e6a3-4d76-870e-ea1f1fe5b7a3"/>
    <ds:schemaRef ds:uri="c7c90527-8c72-4f03-a64f-46aa39561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D1EE6-C807-4812-A29B-56E8EEF6F2C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7c90527-8c72-4f03-a64f-46aa395610cc"/>
    <ds:schemaRef ds:uri="http://purl.org/dc/terms/"/>
    <ds:schemaRef ds:uri="http://schemas.openxmlformats.org/package/2006/metadata/core-properties"/>
    <ds:schemaRef ds:uri="ec063f51-e6a3-4d76-870e-ea1f1fe5b7a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11749</TotalTime>
  <Words>499</Words>
  <Application>Microsoft Office PowerPoint</Application>
  <PresentationFormat>Personnalisé</PresentationFormat>
  <Paragraphs>128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Helvetica Neue</vt:lpstr>
      <vt:lpstr>Helvetica Neue Medium</vt:lpstr>
      <vt:lpstr>Mont Book</vt:lpstr>
      <vt:lpstr>Mont SemiBold</vt:lpstr>
      <vt:lpstr>30_BasicColor</vt:lpstr>
      <vt:lpstr>OGC Geotech Interoperability Experiment progress</vt:lpstr>
      <vt:lpstr>Geotech IE Timeline</vt:lpstr>
      <vt:lpstr>Geotech IE objectives and Work Packages (reminder)</vt:lpstr>
      <vt:lpstr>#1: Common conceptual model</vt:lpstr>
      <vt:lpstr>Geotechnics is « simple » as A, B, C</vt:lpstr>
      <vt:lpstr>Contents of each book (based on current discussion)</vt:lpstr>
      <vt:lpstr>Objects definition</vt:lpstr>
      <vt:lpstr>Objects attributes (and alignment) </vt:lpstr>
      <vt:lpstr>Observations, measurements and interpretations</vt:lpstr>
      <vt:lpstr>Semantics alignment</vt:lpstr>
      <vt:lpstr>Observations, measurements and interpretations (on-going discussions)</vt:lpstr>
      <vt:lpstr>Next steps</vt:lpstr>
      <vt:lpstr>News from ISSMGE TC222</vt:lpstr>
      <vt:lpstr>Questions?  Contact: m.beaufils@brgm.fr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Beaufils Mickael</dc:creator>
  <cp:lastModifiedBy>Beaufils Mickael</cp:lastModifiedBy>
  <cp:revision>181</cp:revision>
  <dcterms:modified xsi:type="dcterms:W3CDTF">2022-06-14T14:18:06Z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0x010100985C1C3945C4834DAA414B57E91D04DA</vt:lpwstr>
  </property>
</Properties>
</file>