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719" r:id="rId5"/>
    <p:sldMasterId id="2147483648" r:id="rId6"/>
    <p:sldMasterId id="2147483716" r:id="rId7"/>
    <p:sldMasterId id="2147483660" r:id="rId8"/>
    <p:sldMasterId id="2147483663" r:id="rId9"/>
    <p:sldMasterId id="2147483666" r:id="rId10"/>
  </p:sldMasterIdLst>
  <p:notesMasterIdLst>
    <p:notesMasterId r:id="rId25"/>
  </p:notesMasterIdLst>
  <p:handoutMasterIdLst>
    <p:handoutMasterId r:id="rId26"/>
  </p:handoutMasterIdLst>
  <p:sldIdLst>
    <p:sldId id="270" r:id="rId11"/>
    <p:sldId id="273" r:id="rId12"/>
    <p:sldId id="287" r:id="rId13"/>
    <p:sldId id="279" r:id="rId14"/>
    <p:sldId id="280" r:id="rId15"/>
    <p:sldId id="276" r:id="rId16"/>
    <p:sldId id="274" r:id="rId17"/>
    <p:sldId id="272" r:id="rId18"/>
    <p:sldId id="286" r:id="rId19"/>
    <p:sldId id="275" r:id="rId20"/>
    <p:sldId id="277" r:id="rId21"/>
    <p:sldId id="285" r:id="rId22"/>
    <p:sldId id="284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s1" initials="U" lastIdx="1" clrIdx="0">
    <p:extLst>
      <p:ext uri="{19B8F6BF-5375-455C-9EA6-DF929625EA0E}">
        <p15:presenceInfo xmlns:p15="http://schemas.microsoft.com/office/powerpoint/2012/main" userId="S::office365a@redflashgroup.com::29337bfe-bcdc-4963-a64e-ab88f009bbc4" providerId="AD"/>
      </p:ext>
    </p:extLst>
  </p:cmAuthor>
  <p:cmAuthor id="2" name="Erick Felsey" initials="EF" lastIdx="1" clrIdx="1">
    <p:extLst>
      <p:ext uri="{19B8F6BF-5375-455C-9EA6-DF929625EA0E}">
        <p15:presenceInfo xmlns:p15="http://schemas.microsoft.com/office/powerpoint/2012/main" userId="S::erick@elearningmind.com::92ba58ee-c2fc-42d9-9196-061e6b8251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745"/>
    <a:srgbClr val="002060"/>
    <a:srgbClr val="F2F2F2"/>
    <a:srgbClr val="D6DCE5"/>
    <a:srgbClr val="0A1F60"/>
    <a:srgbClr val="2ED0FF"/>
    <a:srgbClr val="6DD6EC"/>
    <a:srgbClr val="BEF7FA"/>
    <a:srgbClr val="A7F1FB"/>
    <a:srgbClr val="A6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5" autoAdjust="0"/>
    <p:restoredTop sz="96208" autoAdjust="0"/>
  </p:normalViewPr>
  <p:slideViewPr>
    <p:cSldViewPr snapToGrid="0" snapToObjects="1">
      <p:cViewPr varScale="1">
        <p:scale>
          <a:sx n="112" d="100"/>
          <a:sy n="112" d="100"/>
        </p:scale>
        <p:origin x="643" y="1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537F67-8843-42B4-9051-D6F4A61DD2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3B5AC-6035-4FCB-ACBF-BFFD34ED4E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0AEA4-3F19-4F42-91AE-A93231ABB6A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6D496-F68B-4433-9AEF-E7D73F3FD8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8BF13-2098-43A7-AF3D-88038BED5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12071-85AE-4634-ADF4-671944ADD3D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6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64895-6A18-451E-B7CB-0F11BB97291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BFD32-2F24-4FA9-B7DE-53D903241E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BFD32-2F24-4FA9-B7DE-53D903241E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0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inkedin.com/company/open-geospatial-consortium" TargetMode="External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hyperlink" Target="https://twitter.com/opengeospatial?ref_src=twsrc%5Egoogle%7Ctwcamp%5Eserp%7Ctwgr%5Eauthor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inkedin.com/company/open-geospatial-consortium" TargetMode="External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hyperlink" Target="https://twitter.com/opengeospatial?ref_src=twsrc%5Egoogle%7Ctwcamp%5Eserp%7Ctwgr%5Eautho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inkedin.com/company/open-geospatial-consortium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s://twitter.com/opengeospatial?ref_src=twsrc%5Egoogle%7Ctwcamp%5Eserp%7Ctwgr%5Eautho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2092-82D1-461F-807E-84F5B15D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6E5D17-F33D-4327-A7B8-A6331A0F7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A4D5ED7-4916-4EF5-9B14-DD6D0EE6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16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E12AB-4740-48C7-A306-8BC65841A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1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EB54FDB-76A2-4243-86B5-611386F46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944" y="6109215"/>
            <a:ext cx="436507" cy="436507"/>
          </a:xfrm>
          <a:prstGeom prst="rect">
            <a:avLst/>
          </a:prstGeom>
        </p:spPr>
      </p:pic>
      <p:pic>
        <p:nvPicPr>
          <p:cNvPr id="13" name="Picture 12" descr="A picture containing shir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76BF76E-0419-4D4C-A49E-9895A6B546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5716" y="6022887"/>
            <a:ext cx="598016" cy="59801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563F8E6-7209-4995-BB0C-79F5A590D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4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57135AE-A9F7-49E4-A4C5-F848A82772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944" y="6109215"/>
            <a:ext cx="436507" cy="436507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029A5884-52CE-4BD4-B4CC-F852684E8D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5716" y="6022887"/>
            <a:ext cx="598016" cy="5980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382FF6-9475-4B95-8754-697DEAD1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FAF647A-F430-493F-8C59-3B860618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7" y="1162838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A26529-85C0-4F43-A661-C246EECB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F4EB3E8-5FEC-4C3E-A5D3-50A8AFCC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822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6320-0324-4809-B373-A030DCF95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1D4E-334B-43FF-8C44-6087A8997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66660E1-DC61-49B7-B1BF-758191AD8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CEC819-3D8B-4945-9089-7043186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08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8C676-7022-455C-BC96-C417EAD0C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5950" y="1169129"/>
            <a:ext cx="5510750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C6BE87-7DC1-4304-9721-F91A29FAEA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033C92-6E24-468B-B940-53DC3CAD3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1B954B2-D76F-441F-9CC1-B9786CEA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90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EB54FDB-76A2-4243-86B5-611386F46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944" y="6109215"/>
            <a:ext cx="436507" cy="436507"/>
          </a:xfrm>
          <a:prstGeom prst="rect">
            <a:avLst/>
          </a:prstGeom>
        </p:spPr>
      </p:pic>
      <p:pic>
        <p:nvPicPr>
          <p:cNvPr id="13" name="Picture 12" descr="A picture containing shir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76BF76E-0419-4D4C-A49E-9895A6B546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5716" y="6022887"/>
            <a:ext cx="598016" cy="59801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563F8E6-7209-4995-BB0C-79F5A590D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3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1A3E-7A4D-2D44-B741-6836F377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4490720"/>
            <a:ext cx="10515600" cy="160528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927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04B18D-9076-9647-83FB-D6F68658F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B338FA-2266-9647-AE07-C542B66504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960" y="3911600"/>
            <a:ext cx="8184515" cy="579438"/>
          </a:xfrm>
          <a:prstGeom prst="rect">
            <a:avLst/>
          </a:prstGeom>
        </p:spPr>
        <p:txBody>
          <a:bodyPr anchor="b"/>
          <a:lstStyle>
            <a:lvl1pPr>
              <a:defRPr sz="2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14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87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49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54E6A5-FBEC-4C3A-B47B-6D153CDEB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8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BAAD1DE8-F1F5-4FAF-963B-2A354EA7A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3"/>
            <a:ext cx="12192000" cy="951172"/>
          </a:xfrm>
          <a:prstGeom prst="rect">
            <a:avLst/>
          </a:prstGeom>
        </p:spPr>
      </p:pic>
      <p:pic>
        <p:nvPicPr>
          <p:cNvPr id="13" name="Picture 1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8652D866-B14F-454C-BDF6-5545A022FB29}"/>
              </a:ext>
            </a:extLst>
          </p:cNvPr>
          <p:cNvPicPr>
            <a:picLocks/>
          </p:cNvPicPr>
          <p:nvPr userDrawn="1"/>
        </p:nvPicPr>
        <p:blipFill rotWithShape="1">
          <a:blip r:embed="rId8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50DF1-7CB9-4ADA-A6E3-3CDCA86EF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107" y="11628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AD972-4108-434B-AA8C-8EFF7EECE85D}"/>
              </a:ext>
            </a:extLst>
          </p:cNvPr>
          <p:cNvSpPr txBox="1"/>
          <p:nvPr userDrawn="1"/>
        </p:nvSpPr>
        <p:spPr>
          <a:xfrm>
            <a:off x="10575181" y="31837"/>
            <a:ext cx="142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197B7C-A314-4779-BD55-2FC2CEB1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634C5-3617-497F-B2D8-90501346CE33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8B25B4-87D2-40A8-8FCE-9DC7E68F0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Picture 11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45953386-97ED-4C4D-B208-AB8727D6635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2" r:id="rId2"/>
    <p:sldLayoutId id="2147483710" r:id="rId3"/>
    <p:sldLayoutId id="2147483715" r:id="rId4"/>
    <p:sldLayoutId id="2147483718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>
              <a:lumMod val="95000"/>
            </a:schemeClr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rgbClr val="0927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BAAD1DE8-F1F5-4FAF-963B-2A354EA7A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3"/>
            <a:ext cx="12192000" cy="951172"/>
          </a:xfrm>
          <a:prstGeom prst="rect">
            <a:avLst/>
          </a:prstGeom>
        </p:spPr>
      </p:pic>
      <p:pic>
        <p:nvPicPr>
          <p:cNvPr id="13" name="Picture 1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8652D866-B14F-454C-BDF6-5545A022FB29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8AD972-4108-434B-AA8C-8EFF7EECE85D}"/>
              </a:ext>
            </a:extLst>
          </p:cNvPr>
          <p:cNvSpPr txBox="1"/>
          <p:nvPr userDrawn="1"/>
        </p:nvSpPr>
        <p:spPr>
          <a:xfrm>
            <a:off x="10575181" y="31837"/>
            <a:ext cx="142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634C5-3617-497F-B2D8-90501346CE33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8B25B4-87D2-40A8-8FCE-9DC7E68F0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Picture 11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45953386-97ED-4C4D-B208-AB8727D663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3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>
              <a:lumMod val="95000"/>
            </a:schemeClr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4400" b="1" kern="1200">
          <a:solidFill>
            <a:srgbClr val="0927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F567DE2-1201-4602-845D-5E4183EB3E09}"/>
              </a:ext>
            </a:extLst>
          </p:cNvPr>
          <p:cNvSpPr/>
          <p:nvPr userDrawn="1"/>
        </p:nvSpPr>
        <p:spPr>
          <a:xfrm>
            <a:off x="0" y="0"/>
            <a:ext cx="6370710" cy="64972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picture containing person, man, using, water&#10;&#10;Description automatically generated">
            <a:extLst>
              <a:ext uri="{FF2B5EF4-FFF2-40B4-BE49-F238E27FC236}">
                <a16:creationId xmlns:a16="http://schemas.microsoft.com/office/drawing/2014/main" id="{79F6AB73-CACD-420F-94FF-329572A03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70710" y="0"/>
            <a:ext cx="5821290" cy="64972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CD55CC2-ECB2-4C8C-AAE9-6DA13C3C1667}"/>
              </a:ext>
            </a:extLst>
          </p:cNvPr>
          <p:cNvSpPr txBox="1"/>
          <p:nvPr userDrawn="1"/>
        </p:nvSpPr>
        <p:spPr>
          <a:xfrm>
            <a:off x="1290937" y="4502457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F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indable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6B235F-86D9-4CA4-A3A8-F1D9D5E31F50}"/>
              </a:ext>
            </a:extLst>
          </p:cNvPr>
          <p:cNvSpPr txBox="1"/>
          <p:nvPr userDrawn="1"/>
        </p:nvSpPr>
        <p:spPr>
          <a:xfrm>
            <a:off x="9836205" y="5657802"/>
            <a:ext cx="189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sp>
        <p:nvSpPr>
          <p:cNvPr id="38" name="Google Shape;118;p19">
            <a:extLst>
              <a:ext uri="{FF2B5EF4-FFF2-40B4-BE49-F238E27FC236}">
                <a16:creationId xmlns:a16="http://schemas.microsoft.com/office/drawing/2014/main" id="{638F4D43-BD4D-41AF-B951-05D3354CD8D8}"/>
              </a:ext>
            </a:extLst>
          </p:cNvPr>
          <p:cNvSpPr/>
          <p:nvPr userDrawn="1"/>
        </p:nvSpPr>
        <p:spPr>
          <a:xfrm>
            <a:off x="625867" y="4453345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119;p19">
            <a:extLst>
              <a:ext uri="{FF2B5EF4-FFF2-40B4-BE49-F238E27FC236}">
                <a16:creationId xmlns:a16="http://schemas.microsoft.com/office/drawing/2014/main" id="{C9E8958B-3720-421F-BE83-BD36693B81B1}"/>
              </a:ext>
            </a:extLst>
          </p:cNvPr>
          <p:cNvSpPr/>
          <p:nvPr userDrawn="1"/>
        </p:nvSpPr>
        <p:spPr>
          <a:xfrm>
            <a:off x="3089907" y="4465878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120;p19">
            <a:extLst>
              <a:ext uri="{FF2B5EF4-FFF2-40B4-BE49-F238E27FC236}">
                <a16:creationId xmlns:a16="http://schemas.microsoft.com/office/drawing/2014/main" id="{EB6376F3-3CAD-4103-8C58-5BFB967035C3}"/>
              </a:ext>
            </a:extLst>
          </p:cNvPr>
          <p:cNvSpPr/>
          <p:nvPr userDrawn="1"/>
        </p:nvSpPr>
        <p:spPr>
          <a:xfrm>
            <a:off x="618171" y="5220332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121;p19">
            <a:extLst>
              <a:ext uri="{FF2B5EF4-FFF2-40B4-BE49-F238E27FC236}">
                <a16:creationId xmlns:a16="http://schemas.microsoft.com/office/drawing/2014/main" id="{355FA745-80DE-47BC-BBAB-FD75AA5511A6}"/>
              </a:ext>
            </a:extLst>
          </p:cNvPr>
          <p:cNvSpPr/>
          <p:nvPr userDrawn="1"/>
        </p:nvSpPr>
        <p:spPr>
          <a:xfrm>
            <a:off x="3108605" y="5222629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Google Shape;127;p19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678C7BC9-B6AA-4F18-ABEA-AE4DA001F542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267" y="4456346"/>
            <a:ext cx="532289" cy="53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24;p19" descr="A close up of a logo&#10;&#10;Description automatically generated">
            <a:extLst>
              <a:ext uri="{FF2B5EF4-FFF2-40B4-BE49-F238E27FC236}">
                <a16:creationId xmlns:a16="http://schemas.microsoft.com/office/drawing/2014/main" id="{52D1C18E-6B7A-4CD6-B819-59FEC83D66AF}"/>
              </a:ext>
            </a:extLst>
          </p:cNvPr>
          <p:cNvPicPr preferRelativeResize="0"/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36" y="4494683"/>
            <a:ext cx="465951" cy="46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25;p19" descr="A close up of a logo&#10;&#10;Description automatically generated">
            <a:extLst>
              <a:ext uri="{FF2B5EF4-FFF2-40B4-BE49-F238E27FC236}">
                <a16:creationId xmlns:a16="http://schemas.microsoft.com/office/drawing/2014/main" id="{13536215-45EB-4C98-8BC0-C9AEFB27DDCD}"/>
              </a:ext>
            </a:extLst>
          </p:cNvPr>
          <p:cNvPicPr preferRelativeResize="0"/>
          <p:nvPr userDrawn="1"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92" y="5178394"/>
            <a:ext cx="612940" cy="61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26;p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BC565F-DE29-4080-B712-23B93B737BF6}"/>
              </a:ext>
            </a:extLst>
          </p:cNvPr>
          <p:cNvPicPr preferRelativeResize="0"/>
          <p:nvPr userDrawn="1"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531" y="520282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39FB623-817F-4F93-A288-978EC23E3A04}"/>
              </a:ext>
            </a:extLst>
          </p:cNvPr>
          <p:cNvSpPr txBox="1"/>
          <p:nvPr userDrawn="1"/>
        </p:nvSpPr>
        <p:spPr>
          <a:xfrm>
            <a:off x="3751637" y="4531453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ccessible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B2939A-F19C-4224-86A7-EF97F4D2E0E6}"/>
              </a:ext>
            </a:extLst>
          </p:cNvPr>
          <p:cNvSpPr txBox="1"/>
          <p:nvPr userDrawn="1"/>
        </p:nvSpPr>
        <p:spPr>
          <a:xfrm>
            <a:off x="1288611" y="5300198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nteroperable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327126-140B-4A3D-9476-05C34A3920A5}"/>
              </a:ext>
            </a:extLst>
          </p:cNvPr>
          <p:cNvSpPr txBox="1"/>
          <p:nvPr userDrawn="1"/>
        </p:nvSpPr>
        <p:spPr>
          <a:xfrm>
            <a:off x="3754625" y="5299592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eusable</a:t>
            </a:r>
            <a:endParaRPr lang="en-US" sz="1800" dirty="0">
              <a:solidFill>
                <a:srgbClr val="00206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1F7842-FB62-4D03-A267-0ECABCF803CE}"/>
              </a:ext>
            </a:extLst>
          </p:cNvPr>
          <p:cNvSpPr/>
          <p:nvPr userDrawn="1"/>
        </p:nvSpPr>
        <p:spPr>
          <a:xfrm>
            <a:off x="0" y="3068852"/>
            <a:ext cx="6370711" cy="732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72C414-D113-4B8F-88E8-4DE4B29A2295}"/>
              </a:ext>
            </a:extLst>
          </p:cNvPr>
          <p:cNvSpPr txBox="1"/>
          <p:nvPr userDrawn="1"/>
        </p:nvSpPr>
        <p:spPr>
          <a:xfrm>
            <a:off x="153004" y="3142719"/>
            <a:ext cx="600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b="1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 world’s leading and comprehensive </a:t>
            </a:r>
            <a:br>
              <a:rPr lang="en-CA" b="1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CA" b="1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community of experts making location information:</a:t>
            </a:r>
            <a:endParaRPr lang="en-US" b="1" dirty="0">
              <a:solidFill>
                <a:srgbClr val="00206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45468-F921-49D3-A341-9DC9068F2906}"/>
              </a:ext>
            </a:extLst>
          </p:cNvPr>
          <p:cNvSpPr txBox="1"/>
          <p:nvPr userDrawn="1"/>
        </p:nvSpPr>
        <p:spPr>
          <a:xfrm>
            <a:off x="11560254" y="5795401"/>
            <a:ext cx="30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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12533E42-C92B-4F9B-9039-39298932638B}"/>
              </a:ext>
            </a:extLst>
          </p:cNvPr>
          <p:cNvPicPr>
            <a:picLocks/>
          </p:cNvPicPr>
          <p:nvPr userDrawn="1"/>
        </p:nvPicPr>
        <p:blipFill rotWithShape="1">
          <a:blip r:embed="rId8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0B76AA4-6C64-4F1F-ADCB-CF84C5173688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28B69FD2-131B-4899-A007-3AA20C8D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6" name="Picture 35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EECBDD7C-B804-4A09-801E-60E613AF586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A4ED7CC-B2CC-4EDC-9BD3-54F30E099634}"/>
              </a:ext>
            </a:extLst>
          </p:cNvPr>
          <p:cNvSpPr/>
          <p:nvPr userDrawn="1"/>
        </p:nvSpPr>
        <p:spPr>
          <a:xfrm>
            <a:off x="584892" y="6551206"/>
            <a:ext cx="32575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1000" b="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Copyright © 2020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405331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F567DE2-1201-4602-845D-5E4183EB3E09}"/>
              </a:ext>
            </a:extLst>
          </p:cNvPr>
          <p:cNvSpPr/>
          <p:nvPr userDrawn="1"/>
        </p:nvSpPr>
        <p:spPr>
          <a:xfrm>
            <a:off x="0" y="0"/>
            <a:ext cx="6370710" cy="64972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picture containing person, man, using, water&#10;&#10;Description automatically generated">
            <a:extLst>
              <a:ext uri="{FF2B5EF4-FFF2-40B4-BE49-F238E27FC236}">
                <a16:creationId xmlns:a16="http://schemas.microsoft.com/office/drawing/2014/main" id="{79F6AB73-CACD-420F-94FF-329572A03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70710" y="0"/>
            <a:ext cx="5821290" cy="64972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CD55CC2-ECB2-4C8C-AAE9-6DA13C3C1667}"/>
              </a:ext>
            </a:extLst>
          </p:cNvPr>
          <p:cNvSpPr txBox="1"/>
          <p:nvPr userDrawn="1"/>
        </p:nvSpPr>
        <p:spPr>
          <a:xfrm>
            <a:off x="813417" y="3903017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F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indable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6B235F-86D9-4CA4-A3A8-F1D9D5E31F50}"/>
              </a:ext>
            </a:extLst>
          </p:cNvPr>
          <p:cNvSpPr txBox="1"/>
          <p:nvPr userDrawn="1"/>
        </p:nvSpPr>
        <p:spPr>
          <a:xfrm>
            <a:off x="9836205" y="5657802"/>
            <a:ext cx="189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sp>
        <p:nvSpPr>
          <p:cNvPr id="38" name="Google Shape;118;p19">
            <a:extLst>
              <a:ext uri="{FF2B5EF4-FFF2-40B4-BE49-F238E27FC236}">
                <a16:creationId xmlns:a16="http://schemas.microsoft.com/office/drawing/2014/main" id="{638F4D43-BD4D-41AF-B951-05D3354CD8D8}"/>
              </a:ext>
            </a:extLst>
          </p:cNvPr>
          <p:cNvSpPr/>
          <p:nvPr userDrawn="1"/>
        </p:nvSpPr>
        <p:spPr>
          <a:xfrm>
            <a:off x="148347" y="3853905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119;p19">
            <a:extLst>
              <a:ext uri="{FF2B5EF4-FFF2-40B4-BE49-F238E27FC236}">
                <a16:creationId xmlns:a16="http://schemas.microsoft.com/office/drawing/2014/main" id="{C9E8958B-3720-421F-BE83-BD36693B81B1}"/>
              </a:ext>
            </a:extLst>
          </p:cNvPr>
          <p:cNvSpPr/>
          <p:nvPr userDrawn="1"/>
        </p:nvSpPr>
        <p:spPr>
          <a:xfrm>
            <a:off x="2612387" y="3866438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120;p19">
            <a:extLst>
              <a:ext uri="{FF2B5EF4-FFF2-40B4-BE49-F238E27FC236}">
                <a16:creationId xmlns:a16="http://schemas.microsoft.com/office/drawing/2014/main" id="{EB6376F3-3CAD-4103-8C58-5BFB967035C3}"/>
              </a:ext>
            </a:extLst>
          </p:cNvPr>
          <p:cNvSpPr/>
          <p:nvPr userDrawn="1"/>
        </p:nvSpPr>
        <p:spPr>
          <a:xfrm>
            <a:off x="790891" y="4356732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121;p19">
            <a:extLst>
              <a:ext uri="{FF2B5EF4-FFF2-40B4-BE49-F238E27FC236}">
                <a16:creationId xmlns:a16="http://schemas.microsoft.com/office/drawing/2014/main" id="{355FA745-80DE-47BC-BBAB-FD75AA5511A6}"/>
              </a:ext>
            </a:extLst>
          </p:cNvPr>
          <p:cNvSpPr/>
          <p:nvPr userDrawn="1"/>
        </p:nvSpPr>
        <p:spPr>
          <a:xfrm>
            <a:off x="3281325" y="4359029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Google Shape;127;p19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678C7BC9-B6AA-4F18-ABEA-AE4DA001F542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747" y="3856906"/>
            <a:ext cx="532289" cy="53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24;p19" descr="A close up of a logo&#10;&#10;Description automatically generated">
            <a:extLst>
              <a:ext uri="{FF2B5EF4-FFF2-40B4-BE49-F238E27FC236}">
                <a16:creationId xmlns:a16="http://schemas.microsoft.com/office/drawing/2014/main" id="{52D1C18E-6B7A-4CD6-B819-59FEC83D66AF}"/>
              </a:ext>
            </a:extLst>
          </p:cNvPr>
          <p:cNvPicPr preferRelativeResize="0"/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016" y="3895243"/>
            <a:ext cx="465951" cy="46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25;p19" descr="A close up of a logo&#10;&#10;Description automatically generated">
            <a:extLst>
              <a:ext uri="{FF2B5EF4-FFF2-40B4-BE49-F238E27FC236}">
                <a16:creationId xmlns:a16="http://schemas.microsoft.com/office/drawing/2014/main" id="{13536215-45EB-4C98-8BC0-C9AEFB27DDCD}"/>
              </a:ext>
            </a:extLst>
          </p:cNvPr>
          <p:cNvPicPr preferRelativeResize="0"/>
          <p:nvPr userDrawn="1"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612" y="4314794"/>
            <a:ext cx="612940" cy="61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26;p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BC565F-DE29-4080-B712-23B93B737BF6}"/>
              </a:ext>
            </a:extLst>
          </p:cNvPr>
          <p:cNvPicPr preferRelativeResize="0"/>
          <p:nvPr userDrawn="1"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251" y="433922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39FB623-817F-4F93-A288-978EC23E3A04}"/>
              </a:ext>
            </a:extLst>
          </p:cNvPr>
          <p:cNvSpPr txBox="1"/>
          <p:nvPr userDrawn="1"/>
        </p:nvSpPr>
        <p:spPr>
          <a:xfrm>
            <a:off x="3274117" y="3932013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ccessible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B2939A-F19C-4224-86A7-EF97F4D2E0E6}"/>
              </a:ext>
            </a:extLst>
          </p:cNvPr>
          <p:cNvSpPr txBox="1"/>
          <p:nvPr userDrawn="1"/>
        </p:nvSpPr>
        <p:spPr>
          <a:xfrm>
            <a:off x="1461331" y="4436598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nteroperable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327126-140B-4A3D-9476-05C34A3920A5}"/>
              </a:ext>
            </a:extLst>
          </p:cNvPr>
          <p:cNvSpPr txBox="1"/>
          <p:nvPr userDrawn="1"/>
        </p:nvSpPr>
        <p:spPr>
          <a:xfrm>
            <a:off x="3927345" y="4435992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eusable</a:t>
            </a:r>
            <a:endParaRPr lang="en-US" sz="1800" dirty="0">
              <a:solidFill>
                <a:srgbClr val="00206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1F7842-FB62-4D03-A267-0ECABCF803CE}"/>
              </a:ext>
            </a:extLst>
          </p:cNvPr>
          <p:cNvSpPr/>
          <p:nvPr userDrawn="1"/>
        </p:nvSpPr>
        <p:spPr>
          <a:xfrm>
            <a:off x="0" y="3068852"/>
            <a:ext cx="6370711" cy="732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72C414-D113-4B8F-88E8-4DE4B29A2295}"/>
              </a:ext>
            </a:extLst>
          </p:cNvPr>
          <p:cNvSpPr txBox="1"/>
          <p:nvPr userDrawn="1"/>
        </p:nvSpPr>
        <p:spPr>
          <a:xfrm>
            <a:off x="153004" y="3142719"/>
            <a:ext cx="600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b="1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 world’s leading and comprehensive </a:t>
            </a:r>
            <a:br>
              <a:rPr lang="en-CA" b="1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CA" b="1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community of experts making location information:</a:t>
            </a:r>
            <a:endParaRPr lang="en-US" b="1" dirty="0">
              <a:solidFill>
                <a:srgbClr val="00206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45468-F921-49D3-A341-9DC9068F2906}"/>
              </a:ext>
            </a:extLst>
          </p:cNvPr>
          <p:cNvSpPr txBox="1"/>
          <p:nvPr userDrawn="1"/>
        </p:nvSpPr>
        <p:spPr>
          <a:xfrm>
            <a:off x="11560254" y="5795401"/>
            <a:ext cx="30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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12533E42-C92B-4F9B-9039-39298932638B}"/>
              </a:ext>
            </a:extLst>
          </p:cNvPr>
          <p:cNvPicPr>
            <a:picLocks/>
          </p:cNvPicPr>
          <p:nvPr userDrawn="1"/>
        </p:nvPicPr>
        <p:blipFill rotWithShape="1">
          <a:blip r:embed="rId8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0B76AA4-6C64-4F1F-ADCB-CF84C5173688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28B69FD2-131B-4899-A007-3AA20C8D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6" name="Picture 35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EECBDD7C-B804-4A09-801E-60E613AF586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A4ED7CC-B2CC-4EDC-9BD3-54F30E099634}"/>
              </a:ext>
            </a:extLst>
          </p:cNvPr>
          <p:cNvSpPr/>
          <p:nvPr userDrawn="1"/>
        </p:nvSpPr>
        <p:spPr>
          <a:xfrm>
            <a:off x="584892" y="6551206"/>
            <a:ext cx="32575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1000" b="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Copyright © 2020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136320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ar, night, sky, rain&#10;&#10;Description automatically generated">
            <a:extLst>
              <a:ext uri="{FF2B5EF4-FFF2-40B4-BE49-F238E27FC236}">
                <a16:creationId xmlns:a16="http://schemas.microsoft.com/office/drawing/2014/main" id="{7B2C781C-F1D4-43C0-8B19-F550E83D9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8" y="-10012"/>
            <a:ext cx="5689757" cy="65050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824283-A9D3-422D-9507-DB546AE54C2D}"/>
              </a:ext>
            </a:extLst>
          </p:cNvPr>
          <p:cNvSpPr/>
          <p:nvPr userDrawn="1"/>
        </p:nvSpPr>
        <p:spPr>
          <a:xfrm>
            <a:off x="5441795" y="-10014"/>
            <a:ext cx="6750205" cy="6512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A2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1AAC2-6396-4424-BF19-D890A992B45C}"/>
              </a:ext>
            </a:extLst>
          </p:cNvPr>
          <p:cNvSpPr txBox="1"/>
          <p:nvPr userDrawn="1"/>
        </p:nvSpPr>
        <p:spPr>
          <a:xfrm>
            <a:off x="5724298" y="457198"/>
            <a:ext cx="5590447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OGC?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D50D0E-47C9-4289-9377-7039660FA830}"/>
              </a:ext>
            </a:extLst>
          </p:cNvPr>
          <p:cNvSpPr txBox="1"/>
          <p:nvPr userDrawn="1"/>
        </p:nvSpPr>
        <p:spPr>
          <a:xfrm>
            <a:off x="5869260" y="1548523"/>
            <a:ext cx="5783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Global consortium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over 500 industry, government, research and academic member organizations: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78EA83-B972-44E2-8502-877E21BD0A4E}"/>
              </a:ext>
            </a:extLst>
          </p:cNvPr>
          <p:cNvCxnSpPr>
            <a:cxnSpLocks/>
          </p:cNvCxnSpPr>
          <p:nvPr userDrawn="1"/>
        </p:nvCxnSpPr>
        <p:spPr>
          <a:xfrm>
            <a:off x="5952197" y="1185765"/>
            <a:ext cx="13852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5738DE-268C-49A1-9F15-630125AB7E22}"/>
              </a:ext>
            </a:extLst>
          </p:cNvPr>
          <p:cNvSpPr txBox="1"/>
          <p:nvPr userDrawn="1"/>
        </p:nvSpPr>
        <p:spPr>
          <a:xfrm>
            <a:off x="2682362" y="709053"/>
            <a:ext cx="142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Communities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6D778-491D-4733-BD13-4BC240378364}"/>
              </a:ext>
            </a:extLst>
          </p:cNvPr>
          <p:cNvSpPr txBox="1"/>
          <p:nvPr userDrawn="1"/>
        </p:nvSpPr>
        <p:spPr>
          <a:xfrm>
            <a:off x="5842419" y="2966634"/>
            <a:ext cx="63495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hub for thought leadership and innovation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things related to location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AF216B-3971-4E4D-8083-2287E9E9CB78}"/>
              </a:ext>
            </a:extLst>
          </p:cNvPr>
          <p:cNvSpPr txBox="1"/>
          <p:nvPr userDrawn="1"/>
        </p:nvSpPr>
        <p:spPr>
          <a:xfrm>
            <a:off x="3281069" y="1759532"/>
            <a:ext cx="1518601" cy="52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Expertise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BF33A-666B-47CD-9AD2-C722B6F61016}"/>
              </a:ext>
            </a:extLst>
          </p:cNvPr>
          <p:cNvSpPr txBox="1"/>
          <p:nvPr userDrawn="1"/>
        </p:nvSpPr>
        <p:spPr>
          <a:xfrm>
            <a:off x="3720640" y="2810002"/>
            <a:ext cx="161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Leadership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6BEC0-AED8-46D5-800D-23299C632733}"/>
              </a:ext>
            </a:extLst>
          </p:cNvPr>
          <p:cNvSpPr txBox="1"/>
          <p:nvPr userDrawn="1"/>
        </p:nvSpPr>
        <p:spPr>
          <a:xfrm>
            <a:off x="4137312" y="4910959"/>
            <a:ext cx="122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Standards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7E5300-143A-47B9-A37C-143FDA06EDBF}"/>
              </a:ext>
            </a:extLst>
          </p:cNvPr>
          <p:cNvSpPr txBox="1"/>
          <p:nvPr userDrawn="1"/>
        </p:nvSpPr>
        <p:spPr>
          <a:xfrm>
            <a:off x="4051628" y="3860481"/>
            <a:ext cx="121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 Forum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D05123-7DEC-45A2-BF48-CB4F45FCBFF9}"/>
              </a:ext>
            </a:extLst>
          </p:cNvPr>
          <p:cNvCxnSpPr>
            <a:cxnSpLocks/>
          </p:cNvCxnSpPr>
          <p:nvPr userDrawn="1"/>
        </p:nvCxnSpPr>
        <p:spPr>
          <a:xfrm>
            <a:off x="1719621" y="970663"/>
            <a:ext cx="938430" cy="0"/>
          </a:xfrm>
          <a:prstGeom prst="line">
            <a:avLst/>
          </a:prstGeom>
          <a:ln>
            <a:solidFill>
              <a:srgbClr val="6DD6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6FF68A-BE1D-4769-9DDE-1DD0718933EA}"/>
              </a:ext>
            </a:extLst>
          </p:cNvPr>
          <p:cNvCxnSpPr>
            <a:cxnSpLocks/>
          </p:cNvCxnSpPr>
          <p:nvPr userDrawn="1"/>
        </p:nvCxnSpPr>
        <p:spPr>
          <a:xfrm>
            <a:off x="2280060" y="2038472"/>
            <a:ext cx="991319" cy="0"/>
          </a:xfrm>
          <a:prstGeom prst="line">
            <a:avLst/>
          </a:prstGeom>
          <a:ln>
            <a:solidFill>
              <a:srgbClr val="BEF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ABBC1D-4520-465A-AAB6-25303685BDBD}"/>
              </a:ext>
            </a:extLst>
          </p:cNvPr>
          <p:cNvCxnSpPr>
            <a:cxnSpLocks/>
          </p:cNvCxnSpPr>
          <p:nvPr userDrawn="1"/>
        </p:nvCxnSpPr>
        <p:spPr>
          <a:xfrm>
            <a:off x="2570179" y="3075559"/>
            <a:ext cx="10795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7C087A-3B66-4E3A-B650-C8E8211A354D}"/>
              </a:ext>
            </a:extLst>
          </p:cNvPr>
          <p:cNvCxnSpPr/>
          <p:nvPr userDrawn="1"/>
        </p:nvCxnSpPr>
        <p:spPr>
          <a:xfrm>
            <a:off x="2668499" y="4099335"/>
            <a:ext cx="1373748" cy="0"/>
          </a:xfrm>
          <a:prstGeom prst="line">
            <a:avLst/>
          </a:prstGeom>
          <a:ln>
            <a:solidFill>
              <a:srgbClr val="A7F1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0CFCE9-4062-4014-8F61-40F0062D1B54}"/>
              </a:ext>
            </a:extLst>
          </p:cNvPr>
          <p:cNvCxnSpPr>
            <a:cxnSpLocks/>
          </p:cNvCxnSpPr>
          <p:nvPr userDrawn="1"/>
        </p:nvCxnSpPr>
        <p:spPr>
          <a:xfrm>
            <a:off x="2991849" y="5175832"/>
            <a:ext cx="1114025" cy="0"/>
          </a:xfrm>
          <a:prstGeom prst="line">
            <a:avLst/>
          </a:prstGeom>
          <a:ln>
            <a:solidFill>
              <a:srgbClr val="A6E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C4FB14-4BBB-495D-8986-A4A3E1053D8D}"/>
              </a:ext>
            </a:extLst>
          </p:cNvPr>
          <p:cNvSpPr txBox="1"/>
          <p:nvPr userDrawn="1"/>
        </p:nvSpPr>
        <p:spPr>
          <a:xfrm>
            <a:off x="5842419" y="4819117"/>
            <a:ext cx="63495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consensus-based open standards organization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information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FC4B8-5E3F-4EBC-BA10-AAE0E300E381}"/>
              </a:ext>
            </a:extLst>
          </p:cNvPr>
          <p:cNvSpPr txBox="1"/>
          <p:nvPr userDrawn="1"/>
        </p:nvSpPr>
        <p:spPr>
          <a:xfrm>
            <a:off x="5842419" y="3892876"/>
            <a:ext cx="63495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neutral and trusted forum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tackling interoperability issues within and across communities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C15780-4A67-4428-8E17-EC5E95832895}"/>
              </a:ext>
            </a:extLst>
          </p:cNvPr>
          <p:cNvSpPr txBox="1"/>
          <p:nvPr userDrawn="1"/>
        </p:nvSpPr>
        <p:spPr>
          <a:xfrm>
            <a:off x="662116" y="5265370"/>
            <a:ext cx="189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pic>
        <p:nvPicPr>
          <p:cNvPr id="27" name="Picture 26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424DC046-7E24-4C41-9851-06E0B4DEDF8C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7D29AD2-AF62-47EE-AEE9-224A0BB53668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DD31773-BFA5-4F96-BD69-A4FA49334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3" name="Picture 32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32F96E37-490A-4AE9-B5F8-3CC5C4722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0A513AF-3F0E-4BF4-A409-0E6A02E99C50}"/>
              </a:ext>
            </a:extLst>
          </p:cNvPr>
          <p:cNvSpPr/>
          <p:nvPr userDrawn="1"/>
        </p:nvSpPr>
        <p:spPr>
          <a:xfrm>
            <a:off x="0" y="6560736"/>
            <a:ext cx="121919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000" b="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Copyright © 2020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405938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aptop, indoor, computer, person&#10;&#10;Description automatically generated">
            <a:extLst>
              <a:ext uri="{FF2B5EF4-FFF2-40B4-BE49-F238E27FC236}">
                <a16:creationId xmlns:a16="http://schemas.microsoft.com/office/drawing/2014/main" id="{B5445D77-1EFD-483D-A03A-EF38776DC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0"/>
            <a:ext cx="6763432" cy="64896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465E5B-22B8-4E72-B835-DF9A4CFD14C9}"/>
              </a:ext>
            </a:extLst>
          </p:cNvPr>
          <p:cNvSpPr/>
          <p:nvPr userDrawn="1"/>
        </p:nvSpPr>
        <p:spPr>
          <a:xfrm>
            <a:off x="6297731" y="0"/>
            <a:ext cx="5902712" cy="64972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EB67D19A-99E1-4749-A4A8-10A9B5F7EA33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4C919E-6033-44D8-A82E-BAC7C8B41DA4}"/>
              </a:ext>
            </a:extLst>
          </p:cNvPr>
          <p:cNvSpPr/>
          <p:nvPr userDrawn="1"/>
        </p:nvSpPr>
        <p:spPr>
          <a:xfrm>
            <a:off x="-2304" y="6430"/>
            <a:ext cx="6307631" cy="1957137"/>
          </a:xfrm>
          <a:prstGeom prst="rect">
            <a:avLst/>
          </a:prstGeom>
          <a:solidFill>
            <a:srgbClr val="060A24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2C3632-C874-4FE5-988C-668B6AA0FA2A}"/>
              </a:ext>
            </a:extLst>
          </p:cNvPr>
          <p:cNvSpPr/>
          <p:nvPr userDrawn="1"/>
        </p:nvSpPr>
        <p:spPr>
          <a:xfrm>
            <a:off x="6305328" y="7406"/>
            <a:ext cx="5902712" cy="1957137"/>
          </a:xfrm>
          <a:prstGeom prst="rect">
            <a:avLst/>
          </a:prstGeom>
          <a:solidFill>
            <a:srgbClr val="092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F7420-6F97-420E-AB6D-7DCC48B44A70}"/>
              </a:ext>
            </a:extLst>
          </p:cNvPr>
          <p:cNvSpPr txBox="1"/>
          <p:nvPr userDrawn="1"/>
        </p:nvSpPr>
        <p:spPr>
          <a:xfrm>
            <a:off x="6529135" y="383248"/>
            <a:ext cx="550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The world’s leading and comprehensive community of experts making location data more findable, accessible, interoperable and reusable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23890-AF8D-4846-8121-CDF7ADE81E24}"/>
              </a:ext>
            </a:extLst>
          </p:cNvPr>
          <p:cNvSpPr txBox="1"/>
          <p:nvPr userDrawn="1"/>
        </p:nvSpPr>
        <p:spPr>
          <a:xfrm>
            <a:off x="6935536" y="2226115"/>
            <a:ext cx="1845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C0237-CA9B-459A-9D1C-A8F9952C7102}"/>
              </a:ext>
            </a:extLst>
          </p:cNvPr>
          <p:cNvSpPr txBox="1"/>
          <p:nvPr userDrawn="1"/>
        </p:nvSpPr>
        <p:spPr>
          <a:xfrm>
            <a:off x="6935535" y="3552272"/>
            <a:ext cx="206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A75ED4-BB99-419E-8740-98414831B88D}"/>
              </a:ext>
            </a:extLst>
          </p:cNvPr>
          <p:cNvSpPr txBox="1"/>
          <p:nvPr userDrawn="1"/>
        </p:nvSpPr>
        <p:spPr>
          <a:xfrm>
            <a:off x="6935535" y="4887785"/>
            <a:ext cx="3320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&amp; Academia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74F26-6D78-4CF2-88B7-6D78A1FC647C}"/>
              </a:ext>
            </a:extLst>
          </p:cNvPr>
          <p:cNvSpPr txBox="1"/>
          <p:nvPr userDrawn="1"/>
        </p:nvSpPr>
        <p:spPr>
          <a:xfrm>
            <a:off x="611977" y="383248"/>
            <a:ext cx="516594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are our members?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206074-9906-4596-A595-3DF70721DC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933937" y="433137"/>
            <a:ext cx="0" cy="11388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4D96724-508B-4C86-852C-9348DD865620}"/>
              </a:ext>
            </a:extLst>
          </p:cNvPr>
          <p:cNvSpPr txBox="1"/>
          <p:nvPr userDrawn="1"/>
        </p:nvSpPr>
        <p:spPr>
          <a:xfrm>
            <a:off x="6935536" y="2553019"/>
            <a:ext cx="4303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Business Development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Competitive Technical Advantage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Global; Brand Exposure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Funding for Innovation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C99D9C-DBAE-4B78-81E3-45BAAFA88CC2}"/>
              </a:ext>
            </a:extLst>
          </p:cNvPr>
          <p:cNvSpPr txBox="1"/>
          <p:nvPr userDrawn="1"/>
        </p:nvSpPr>
        <p:spPr>
          <a:xfrm>
            <a:off x="6935535" y="3872411"/>
            <a:ext cx="511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Innovation and Market Support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Trusted Advice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International Partnerships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Operational Policy, Support, and Certification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A093A5-D3EC-45CD-A5FA-8B94D9CD9390}"/>
              </a:ext>
            </a:extLst>
          </p:cNvPr>
          <p:cNvSpPr txBox="1"/>
          <p:nvPr userDrawn="1"/>
        </p:nvSpPr>
        <p:spPr>
          <a:xfrm>
            <a:off x="6935535" y="5196997"/>
            <a:ext cx="3626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Applied Research Partners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Funding for Innovation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International Collaboration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Citations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4EBF67-3402-4B27-B109-22EF82CBAB31}"/>
              </a:ext>
            </a:extLst>
          </p:cNvPr>
          <p:cNvSpPr txBox="1"/>
          <p:nvPr userDrawn="1"/>
        </p:nvSpPr>
        <p:spPr>
          <a:xfrm>
            <a:off x="10550013" y="1218068"/>
            <a:ext cx="147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09B4A003-567F-484E-B389-DD6F5934C6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552" y="2135917"/>
            <a:ext cx="450880" cy="45088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D98627A3-9CDA-4281-8D00-48A0905A5D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252" y="3423022"/>
            <a:ext cx="539998" cy="539998"/>
          </a:xfrm>
          <a:prstGeom prst="rect">
            <a:avLst/>
          </a:prstGeom>
        </p:spPr>
      </p:pic>
      <p:pic>
        <p:nvPicPr>
          <p:cNvPr id="27" name="Picture 26" descr="A picture containing clock&#10;&#10;Description automatically generated">
            <a:extLst>
              <a:ext uri="{FF2B5EF4-FFF2-40B4-BE49-F238E27FC236}">
                <a16:creationId xmlns:a16="http://schemas.microsoft.com/office/drawing/2014/main" id="{E07B5C55-17C4-42B7-9E39-100E77B94C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50" y="4855060"/>
            <a:ext cx="393700" cy="3937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D0596D-FDD8-4353-A183-BBC22A1D96E7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18D1E095-E24B-4EAC-95AF-53F0C7758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4" name="Picture 33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9161A6E4-E812-4AB0-80D6-1D2E416454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1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4190970-6525-44D3-9AE8-4614745807E8}"/>
              </a:ext>
            </a:extLst>
          </p:cNvPr>
          <p:cNvSpPr/>
          <p:nvPr userDrawn="1"/>
        </p:nvSpPr>
        <p:spPr>
          <a:xfrm>
            <a:off x="0" y="6147896"/>
            <a:ext cx="12192000" cy="429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F66AB522-982A-4FA7-ACDF-5358F4032C6C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pic>
        <p:nvPicPr>
          <p:cNvPr id="7" name="Picture 6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CED46392-1508-4C8D-9D6E-3A41BFC61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8"/>
          <a:stretch/>
        </p:blipFill>
        <p:spPr>
          <a:xfrm>
            <a:off x="0" y="0"/>
            <a:ext cx="6096000" cy="6147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F17066-E003-4E0F-B44B-7583D77BC76E}"/>
              </a:ext>
            </a:extLst>
          </p:cNvPr>
          <p:cNvSpPr txBox="1"/>
          <p:nvPr userDrawn="1"/>
        </p:nvSpPr>
        <p:spPr>
          <a:xfrm>
            <a:off x="6282388" y="290354"/>
            <a:ext cx="4259765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48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8F0087-078C-4D1E-A87E-2D4DB1EF4F3E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3539" y="1063993"/>
            <a:ext cx="122795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20684B-B77A-4314-88F0-E06F6049CE6A}"/>
              </a:ext>
            </a:extLst>
          </p:cNvPr>
          <p:cNvSpPr txBox="1"/>
          <p:nvPr userDrawn="1"/>
        </p:nvSpPr>
        <p:spPr>
          <a:xfrm>
            <a:off x="171519" y="184151"/>
            <a:ext cx="1791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20CE82-746C-42D6-A03A-EA776CC1FB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704" y="3096747"/>
            <a:ext cx="439378" cy="439378"/>
          </a:xfrm>
          <a:prstGeom prst="rect">
            <a:avLst/>
          </a:prstGeom>
        </p:spPr>
      </p:pic>
      <p:pic>
        <p:nvPicPr>
          <p:cNvPr id="19" name="Picture 18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55F7A46D-C012-4930-9CC3-4FE49C3FFE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705" y="4374326"/>
            <a:ext cx="394259" cy="3942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3D5327-B18B-4464-8A47-5205408F1ABD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3DA7BAE-9FA0-459E-9E5B-50E1679AD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4" name="Picture 23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20A3F6FC-0327-45A8-AAC3-6D612851F9F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hyperlink" Target="https://datacoveeu.github.io/API4INSPIR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gif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docs.geoserver.org/stable/en/user/community/smart-data-loader/data-store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github.com/opengeospatial/om-swg/tree/master/oms-abstract-spec/ogc-as-topic20__;!!KbSiYrE!y1UwRDoTtf5-EX-QjZOtzscOeT_QNFn_KCF8CzyoDoV8UVgjWxegnzN4EID8QmP-$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eoscience.dwg@lists.ogc.org" TargetMode="External"/><Relationship Id="rId2" Type="http://schemas.openxmlformats.org/officeDocument/2006/relationships/hyperlink" Target="mailto:m.beaufils@brgm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hyperlink" Target="https://external.ogc.org/twiki_public/GeoScienceDW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6739B-6975-43ED-8A4D-46C87323EF67}"/>
              </a:ext>
            </a:extLst>
          </p:cNvPr>
          <p:cNvSpPr txBox="1"/>
          <p:nvPr/>
        </p:nvSpPr>
        <p:spPr>
          <a:xfrm>
            <a:off x="153003" y="1291509"/>
            <a:ext cx="6217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GeoScienceDWG</a:t>
            </a:r>
            <a:r>
              <a:rPr lang="en-US" sz="3200" b="1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2021 Overview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Mickaël BEAUFILS (BRGM)</a:t>
            </a:r>
            <a:endParaRPr lang="en-US" sz="2800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D754F-60FE-ED49-B2CE-9D2A2B66C754}"/>
              </a:ext>
            </a:extLst>
          </p:cNvPr>
          <p:cNvSpPr txBox="1"/>
          <p:nvPr/>
        </p:nvSpPr>
        <p:spPr>
          <a:xfrm>
            <a:off x="153003" y="2348069"/>
            <a:ext cx="621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CGI Webinar</a:t>
            </a:r>
            <a:endParaRPr lang="en-US" sz="2400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Virtual </a:t>
            </a:r>
            <a:r>
              <a:rPr lang="en-US" sz="2000" b="1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23</a:t>
            </a:r>
            <a:r>
              <a:rPr lang="en-US" sz="2000" b="1" baseline="30000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</a:t>
            </a:r>
            <a:r>
              <a:rPr lang="en-US" sz="2000" b="1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June 2021</a:t>
            </a:r>
            <a:endParaRPr lang="en-US" sz="2000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4C0B-C210-8846-96A8-DCE0069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API4INSPIRE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8E65-B263-EB40-A09E-7BFF2C77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6" y="1019534"/>
            <a:ext cx="11857894" cy="5139488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Demonstration</a:t>
            </a:r>
            <a:r>
              <a:rPr lang="fr-FR" sz="2400" dirty="0" smtClean="0"/>
              <a:t> of OGC – API </a:t>
            </a:r>
            <a:r>
              <a:rPr lang="fr-FR" sz="2400" dirty="0" err="1" smtClean="0"/>
              <a:t>Features</a:t>
            </a:r>
            <a:r>
              <a:rPr lang="fr-FR" sz="2400" dirty="0" smtClean="0"/>
              <a:t> and OGC </a:t>
            </a:r>
            <a:r>
              <a:rPr lang="fr-FR" sz="2400" dirty="0" err="1" smtClean="0"/>
              <a:t>SensorThings</a:t>
            </a:r>
            <a:r>
              <a:rPr lang="fr-FR" sz="2400" dirty="0" smtClean="0"/>
              <a:t> API as alternative for</a:t>
            </a:r>
            <a:r>
              <a:rPr lang="fr-FR" sz="2400" dirty="0"/>
              <a:t> </a:t>
            </a:r>
            <a:r>
              <a:rPr lang="fr-FR" sz="2400" dirty="0" smtClean="0"/>
              <a:t>INSPIRE </a:t>
            </a:r>
            <a:r>
              <a:rPr lang="fr-FR" sz="2400" dirty="0" err="1" smtClean="0"/>
              <a:t>Download</a:t>
            </a:r>
            <a:r>
              <a:rPr lang="fr-FR" sz="2400" dirty="0" smtClean="0"/>
              <a:t> Services</a:t>
            </a:r>
          </a:p>
          <a:p>
            <a:pPr lvl="1"/>
            <a:r>
              <a:rPr lang="fr-FR" sz="1600" dirty="0" smtClean="0">
                <a:hlinkClick r:id="rId2"/>
              </a:rPr>
              <a:t>https</a:t>
            </a:r>
            <a:r>
              <a:rPr lang="fr-FR" sz="1600" dirty="0">
                <a:hlinkClick r:id="rId2"/>
              </a:rPr>
              <a:t>://datacoveeu.github.io/API4INSPIRE</a:t>
            </a:r>
            <a:r>
              <a:rPr lang="fr-FR" sz="1600" dirty="0" smtClean="0">
                <a:hlinkClick r:id="rId2"/>
              </a:rPr>
              <a:t>/</a:t>
            </a:r>
            <a:endParaRPr lang="fr-FR" sz="1600" dirty="0" smtClean="0"/>
          </a:p>
          <a:p>
            <a:pPr lvl="1"/>
            <a:endParaRPr lang="fr-FR" sz="2000" dirty="0"/>
          </a:p>
          <a:p>
            <a:endParaRPr lang="en-US" sz="2000" dirty="0"/>
          </a:p>
        </p:txBody>
      </p:sp>
      <p:grpSp>
        <p:nvGrpSpPr>
          <p:cNvPr id="7" name="Groupe 6"/>
          <p:cNvGrpSpPr/>
          <p:nvPr/>
        </p:nvGrpSpPr>
        <p:grpSpPr>
          <a:xfrm>
            <a:off x="129389" y="2205588"/>
            <a:ext cx="6133664" cy="4283931"/>
            <a:chOff x="129389" y="2205588"/>
            <a:chExt cx="6133664" cy="428393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389" y="2205588"/>
              <a:ext cx="5711907" cy="4283931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3656755" y="2392763"/>
              <a:ext cx="2606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INSPIRE </a:t>
              </a:r>
              <a:r>
                <a:rPr lang="fr-FR" b="1" i="1" dirty="0" err="1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Conference</a:t>
              </a:r>
              <a:r>
                <a:rPr lang="fr-FR" b="1" i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 2016</a:t>
              </a:r>
              <a:endParaRPr lang="fr-FR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1026" name="Picture 2" descr="upload.wikimedia.org/wikipedia/commons/2/21/JRC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78" y="1564172"/>
            <a:ext cx="955675" cy="40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6263053" y="1952558"/>
            <a:ext cx="5871977" cy="4412231"/>
            <a:chOff x="6263053" y="1952558"/>
            <a:chExt cx="5871977" cy="4412231"/>
          </a:xfrm>
        </p:grpSpPr>
        <p:grpSp>
          <p:nvGrpSpPr>
            <p:cNvPr id="4" name="Groupe 3"/>
            <p:cNvGrpSpPr/>
            <p:nvPr/>
          </p:nvGrpSpPr>
          <p:grpSpPr>
            <a:xfrm>
              <a:off x="6263053" y="1952558"/>
              <a:ext cx="5871977" cy="4412231"/>
              <a:chOff x="6263053" y="1952558"/>
              <a:chExt cx="5871977" cy="4412231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3053" y="2112914"/>
                <a:ext cx="3826756" cy="3773606"/>
              </a:xfrm>
              <a:prstGeom prst="rect">
                <a:avLst/>
              </a:prstGeom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9066773" y="4100229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i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OGC </a:t>
                </a:r>
                <a:r>
                  <a:rPr lang="fr-FR" i="1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SensorThingsAPI</a:t>
                </a:r>
                <a:endParaRPr lang="fr-FR" i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9066772" y="4679493"/>
                <a:ext cx="1946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i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OGC API - </a:t>
                </a:r>
                <a:r>
                  <a:rPr lang="fr-FR" i="1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Features</a:t>
                </a:r>
                <a:endParaRPr lang="fr-FR" i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9066773" y="3520965"/>
                <a:ext cx="2428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i="1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Still</a:t>
                </a:r>
                <a:r>
                  <a:rPr lang="fr-FR" i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Identifier &amp; </a:t>
                </a:r>
                <a:r>
                  <a:rPr lang="fr-FR" i="1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</a:t>
                </a:r>
                <a:r>
                  <a:rPr lang="fr-FR" i="1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esolver</a:t>
                </a:r>
                <a:endParaRPr lang="fr-FR" i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 rot="21029447">
                <a:off x="9293328" y="5189836"/>
                <a:ext cx="27807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i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New </a:t>
                </a:r>
                <a:r>
                  <a:rPr lang="fr-FR" sz="2800" b="1" i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flavors</a:t>
                </a:r>
                <a:r>
                  <a:rPr lang="fr-FR" sz="2800" b="1" i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!</a:t>
                </a:r>
                <a:endParaRPr lang="fr-FR" sz="2800" b="1" i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6320" y="6010847"/>
                <a:ext cx="782893" cy="353942"/>
              </a:xfrm>
              <a:prstGeom prst="rect">
                <a:avLst/>
              </a:prstGeom>
            </p:spPr>
          </p:pic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74367" y="6038356"/>
                <a:ext cx="1137633" cy="314829"/>
              </a:xfrm>
              <a:prstGeom prst="rect">
                <a:avLst/>
              </a:prstGeom>
            </p:spPr>
          </p:pic>
          <p:cxnSp>
            <p:nvCxnSpPr>
              <p:cNvPr id="24" name="Connecteur droit 23"/>
              <p:cNvCxnSpPr/>
              <p:nvPr/>
            </p:nvCxnSpPr>
            <p:spPr>
              <a:xfrm>
                <a:off x="8665059" y="3725839"/>
                <a:ext cx="4017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8665060" y="4294496"/>
                <a:ext cx="4017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8665060" y="4867702"/>
                <a:ext cx="4017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" name="Image 28"/>
              <p:cNvPicPr>
                <a:picLocks noChangeAspect="1"/>
              </p:cNvPicPr>
              <p:nvPr/>
            </p:nvPicPr>
            <p:blipFill rotWithShape="1">
              <a:blip r:embed="rId8"/>
              <a:srcRect t="26328" b="27091"/>
              <a:stretch/>
            </p:blipFill>
            <p:spPr>
              <a:xfrm>
                <a:off x="10533573" y="5993411"/>
                <a:ext cx="1387250" cy="359774"/>
              </a:xfrm>
              <a:prstGeom prst="rect">
                <a:avLst/>
              </a:prstGeom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 rotWithShape="1">
              <a:blip r:embed="rId9"/>
              <a:srcRect l="83910" t="15983" r="9487" b="72165"/>
              <a:stretch/>
            </p:blipFill>
            <p:spPr>
              <a:xfrm>
                <a:off x="10214898" y="1952558"/>
                <a:ext cx="1758246" cy="887658"/>
              </a:xfrm>
              <a:prstGeom prst="rect">
                <a:avLst/>
              </a:prstGeom>
            </p:spPr>
          </p:pic>
          <p:sp>
            <p:nvSpPr>
              <p:cNvPr id="18" name="ZoneTexte 17"/>
              <p:cNvSpPr txBox="1"/>
              <p:nvPr/>
            </p:nvSpPr>
            <p:spPr>
              <a:xfrm>
                <a:off x="9080411" y="2887589"/>
                <a:ext cx="3054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i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The user interface </a:t>
                </a:r>
                <a:r>
                  <a:rPr lang="fr-FR" i="1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you</a:t>
                </a:r>
                <a:r>
                  <a:rPr lang="fr-FR" i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imagine</a:t>
                </a:r>
                <a:endParaRPr lang="fr-FR" i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Connecteur droit 18"/>
              <p:cNvCxnSpPr/>
              <p:nvPr/>
            </p:nvCxnSpPr>
            <p:spPr>
              <a:xfrm>
                <a:off x="8678698" y="3081354"/>
                <a:ext cx="4017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necteur droit 15"/>
            <p:cNvCxnSpPr/>
            <p:nvPr/>
          </p:nvCxnSpPr>
          <p:spPr>
            <a:xfrm flipV="1">
              <a:off x="8562624" y="2877728"/>
              <a:ext cx="116074" cy="633376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8625469" y="2884690"/>
              <a:ext cx="116074" cy="633376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8678698" y="2879495"/>
              <a:ext cx="67618" cy="0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876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4C0B-C210-8846-96A8-DCE0069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SMART Data Loader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8E65-B263-EB40-A09E-7BFF2C77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6" y="1162838"/>
            <a:ext cx="11857894" cy="5139488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Make</a:t>
            </a:r>
            <a:r>
              <a:rPr lang="fr-FR" sz="2400" dirty="0" smtClean="0"/>
              <a:t> </a:t>
            </a:r>
            <a:r>
              <a:rPr lang="fr-FR" sz="2400" dirty="0" err="1" smtClean="0"/>
              <a:t>WFS</a:t>
            </a:r>
            <a:r>
              <a:rPr lang="fr-FR" sz="2400" dirty="0" smtClean="0"/>
              <a:t> </a:t>
            </a:r>
            <a:r>
              <a:rPr lang="fr-FR" sz="2400" dirty="0" err="1" smtClean="0"/>
              <a:t>AppSchema</a:t>
            </a:r>
            <a:r>
              <a:rPr lang="fr-FR" sz="2400" dirty="0" smtClean="0"/>
              <a:t> / OGC API – </a:t>
            </a:r>
            <a:r>
              <a:rPr lang="fr-FR" sz="2400" dirty="0" err="1" smtClean="0"/>
              <a:t>Features</a:t>
            </a:r>
            <a:r>
              <a:rPr lang="fr-FR" sz="2400" dirty="0" smtClean="0"/>
              <a:t> setting </a:t>
            </a:r>
            <a:r>
              <a:rPr lang="fr-FR" sz="2400" dirty="0" err="1" smtClean="0"/>
              <a:t>less</a:t>
            </a:r>
            <a:r>
              <a:rPr lang="fr-FR" sz="2400" dirty="0" smtClean="0"/>
              <a:t> </a:t>
            </a:r>
            <a:r>
              <a:rPr lang="fr-FR" sz="2400" dirty="0" err="1" smtClean="0"/>
              <a:t>painful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</a:p>
          <a:p>
            <a:pPr lvl="1"/>
            <a:r>
              <a:rPr lang="fr-FR" sz="2000" dirty="0">
                <a:hlinkClick r:id="rId2"/>
              </a:rPr>
              <a:t>https://</a:t>
            </a:r>
            <a:r>
              <a:rPr lang="fr-FR" sz="2000" dirty="0" smtClean="0">
                <a:hlinkClick r:id="rId2"/>
              </a:rPr>
              <a:t>docs.geoserver.org/stable/en/user/community/smart-data-loader/data-store.html</a:t>
            </a:r>
            <a:endParaRPr lang="fr-FR" sz="2000" dirty="0" smtClean="0"/>
          </a:p>
          <a:p>
            <a:pPr lvl="1"/>
            <a:endParaRPr lang="fr-FR" sz="2000" dirty="0"/>
          </a:p>
          <a:p>
            <a:endParaRPr lang="en-US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15236"/>
          <a:stretch/>
        </p:blipFill>
        <p:spPr>
          <a:xfrm>
            <a:off x="1453646" y="1992573"/>
            <a:ext cx="9382676" cy="4379538"/>
          </a:xfrm>
          <a:prstGeom prst="rect">
            <a:avLst/>
          </a:prstGeom>
        </p:spPr>
      </p:pic>
      <p:pic>
        <p:nvPicPr>
          <p:cNvPr id="1026" name="Picture 2" descr="https://underdark.files.wordpress.com/2017/07/geoserver_logo-svg.png?w=2000&amp;h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110" y="1142366"/>
            <a:ext cx="1685499" cy="53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4107" y="1162838"/>
            <a:ext cx="11347353" cy="5237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ISO 19156 / Observation &amp; Measurement: v2 &gt; v3</a:t>
            </a:r>
          </a:p>
          <a:p>
            <a:pPr lvl="1"/>
            <a:r>
              <a:rPr lang="fr-FR" u="sng" dirty="0">
                <a:hlinkClick r:id="rId2"/>
              </a:rPr>
              <a:t>https://github.com/opengeospatial/om-swg/tree/master/oms-abstract-spec/ogc-as-topic20</a:t>
            </a:r>
            <a:endParaRPr lang="en-US" sz="2000" dirty="0" smtClean="0"/>
          </a:p>
          <a:p>
            <a:pPr lvl="1"/>
            <a:r>
              <a:rPr lang="en-US" sz="2000" dirty="0" smtClean="0"/>
              <a:t>Submission expected in Autumn 2021 &gt; Expected as a standard in June 2022</a:t>
            </a:r>
          </a:p>
          <a:p>
            <a:pPr lvl="1"/>
            <a:r>
              <a:rPr lang="en-US" sz="2000" dirty="0" smtClean="0"/>
              <a:t>May impact OGC - CGI standards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Activities around EPOS / </a:t>
            </a:r>
            <a:r>
              <a:rPr lang="en-US" sz="2400" dirty="0" err="1" smtClean="0"/>
              <a:t>GeoERA</a:t>
            </a:r>
            <a:r>
              <a:rPr lang="en-US" sz="2400" dirty="0"/>
              <a:t> </a:t>
            </a:r>
            <a:r>
              <a:rPr lang="en-US" sz="2400" dirty="0" smtClean="0"/>
              <a:t>and the </a:t>
            </a:r>
            <a:r>
              <a:rPr lang="en-US" sz="2400" dirty="0" err="1" smtClean="0"/>
              <a:t>EGS</a:t>
            </a:r>
            <a:r>
              <a:rPr lang="en-US" sz="2400" dirty="0" smtClean="0"/>
              <a:t> actions</a:t>
            </a:r>
          </a:p>
          <a:p>
            <a:endParaRPr lang="en-US" sz="2400" dirty="0"/>
          </a:p>
          <a:p>
            <a:r>
              <a:rPr lang="en-US" sz="2400" dirty="0" smtClean="0"/>
              <a:t>Discussion on BIM – GIS Digital continuity for </a:t>
            </a:r>
            <a:r>
              <a:rPr lang="en-US" sz="2400" dirty="0" err="1" smtClean="0"/>
              <a:t>Geotechnics</a:t>
            </a:r>
            <a:r>
              <a:rPr lang="en-US" sz="2400" dirty="0" smtClean="0"/>
              <a:t>: OGC + </a:t>
            </a:r>
            <a:r>
              <a:rPr lang="en-US" sz="2400" dirty="0" err="1" smtClean="0"/>
              <a:t>bSI</a:t>
            </a:r>
            <a:endParaRPr lang="en-US" sz="24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Express information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84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4C0B-C210-8846-96A8-DCE0069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topics (not necessarily in this order)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8E65-B263-EB40-A09E-7BFF2C77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6" y="1162838"/>
            <a:ext cx="11857894" cy="5139488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Borehole</a:t>
            </a:r>
            <a:r>
              <a:rPr lang="fr-FR" sz="2400" dirty="0" smtClean="0"/>
              <a:t> </a:t>
            </a:r>
            <a:r>
              <a:rPr lang="fr-FR" sz="2400" dirty="0" err="1" smtClean="0"/>
              <a:t>SWG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3D-4D Model IE</a:t>
            </a:r>
          </a:p>
          <a:p>
            <a:endParaRPr lang="fr-FR" sz="2400" dirty="0"/>
          </a:p>
          <a:p>
            <a:r>
              <a:rPr lang="fr-FR" sz="2400" dirty="0" smtClean="0"/>
              <a:t>Extension of OGC </a:t>
            </a:r>
            <a:r>
              <a:rPr lang="fr-FR" sz="2400" dirty="0" err="1" smtClean="0"/>
              <a:t>Geoscience</a:t>
            </a:r>
            <a:r>
              <a:rPr lang="fr-FR" sz="2400" dirty="0" smtClean="0"/>
              <a:t> Standards to </a:t>
            </a:r>
            <a:r>
              <a:rPr lang="fr-FR" sz="2400" dirty="0" err="1" smtClean="0"/>
              <a:t>cover</a:t>
            </a:r>
            <a:r>
              <a:rPr lang="fr-FR" sz="2400" dirty="0" smtClean="0"/>
              <a:t> </a:t>
            </a:r>
            <a:r>
              <a:rPr lang="fr-FR" sz="2400" dirty="0" err="1" smtClean="0"/>
              <a:t>geotechnics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err="1" smtClean="0"/>
              <a:t>Going</a:t>
            </a:r>
            <a:r>
              <a:rPr lang="fr-FR" sz="2400" dirty="0" smtClean="0"/>
              <a:t> (</a:t>
            </a:r>
            <a:r>
              <a:rPr lang="fr-FR" sz="2400" dirty="0" err="1" smtClean="0"/>
              <a:t>Geo</a:t>
            </a:r>
            <a:r>
              <a:rPr lang="fr-FR" sz="2400" dirty="0" smtClean="0"/>
              <a:t>)</a:t>
            </a:r>
            <a:r>
              <a:rPr lang="fr-FR" sz="2400" dirty="0" err="1" smtClean="0"/>
              <a:t>JSON</a:t>
            </a:r>
            <a:r>
              <a:rPr lang="fr-FR" sz="2400" dirty="0" smtClean="0"/>
              <a:t>(– </a:t>
            </a:r>
            <a:r>
              <a:rPr lang="fr-FR" sz="2400" dirty="0" err="1" smtClean="0"/>
              <a:t>LD</a:t>
            </a:r>
            <a:r>
              <a:rPr lang="fr-FR" sz="2400" dirty="0" smtClean="0"/>
              <a:t>) for </a:t>
            </a:r>
            <a:r>
              <a:rPr lang="fr-FR" sz="2400" dirty="0" err="1" smtClean="0"/>
              <a:t>GeoSciML</a:t>
            </a:r>
            <a:r>
              <a:rPr lang="fr-FR" sz="2400" dirty="0" smtClean="0"/>
              <a:t> and GroundWaterML2</a:t>
            </a:r>
          </a:p>
          <a:p>
            <a:endParaRPr lang="fr-FR" sz="2400" dirty="0"/>
          </a:p>
          <a:p>
            <a:r>
              <a:rPr lang="fr-FR" sz="2400" dirty="0" smtClean="0"/>
              <a:t>… </a:t>
            </a:r>
          </a:p>
          <a:p>
            <a:endParaRPr lang="fr-FR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30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4C0B-C210-8846-96A8-DCE0069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GeoScienceDWG</a:t>
            </a:r>
            <a:r>
              <a:rPr lang="en-US" dirty="0" smtClean="0"/>
              <a:t>: Doggy bag slide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3A8E65-B263-EB40-A09E-7BFF2C77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6" y="1162838"/>
            <a:ext cx="9983601" cy="513948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Contact: Mickael Beaufils - BRGM</a:t>
            </a:r>
          </a:p>
          <a:p>
            <a:endParaRPr lang="fr-FR" sz="2400" dirty="0"/>
          </a:p>
          <a:p>
            <a:r>
              <a:rPr lang="fr-FR" sz="2400" dirty="0" smtClean="0"/>
              <a:t>E-mail: </a:t>
            </a:r>
            <a:r>
              <a:rPr lang="fr-FR" sz="2400" dirty="0" smtClean="0">
                <a:hlinkClick r:id="rId2"/>
              </a:rPr>
              <a:t>m.beaufils@brgm.fr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Mail </a:t>
            </a:r>
            <a:r>
              <a:rPr lang="fr-FR" sz="2400" dirty="0" err="1" smtClean="0"/>
              <a:t>list</a:t>
            </a:r>
            <a:r>
              <a:rPr lang="fr-FR" sz="2400" dirty="0" smtClean="0"/>
              <a:t>: </a:t>
            </a:r>
            <a:r>
              <a:rPr lang="fr-FR" sz="2400" dirty="0">
                <a:hlinkClick r:id="rId3"/>
              </a:rPr>
              <a:t>geoscience.dwg@lists.ogc.org</a:t>
            </a:r>
            <a:endParaRPr lang="fr-FR" sz="2400" dirty="0"/>
          </a:p>
          <a:p>
            <a:endParaRPr lang="fr-FR" sz="2400" dirty="0" smtClean="0"/>
          </a:p>
          <a:p>
            <a:r>
              <a:rPr lang="fr-FR" sz="2400" dirty="0"/>
              <a:t>Wiki: </a:t>
            </a:r>
            <a:r>
              <a:rPr lang="fr-FR" sz="2400" dirty="0">
                <a:hlinkClick r:id="rId4"/>
              </a:rPr>
              <a:t>https://external.ogc.org/twiki_public/GeoScienceDWG</a:t>
            </a:r>
            <a:r>
              <a:rPr lang="fr-FR" sz="2400" dirty="0" smtClean="0">
                <a:hlinkClick r:id="rId4"/>
              </a:rPr>
              <a:t>/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err="1" smtClean="0"/>
              <a:t>Next</a:t>
            </a:r>
            <a:r>
              <a:rPr lang="fr-FR" sz="2400" dirty="0"/>
              <a:t> </a:t>
            </a:r>
            <a:r>
              <a:rPr lang="fr-FR" sz="2400" dirty="0" err="1" smtClean="0"/>
              <a:t>GeoScienceDWG</a:t>
            </a:r>
            <a:r>
              <a:rPr lang="fr-FR" sz="2400" dirty="0" smtClean="0"/>
              <a:t> meeting: OGC TC Septembre 2021</a:t>
            </a:r>
          </a:p>
          <a:p>
            <a:endParaRPr lang="fr-FR" sz="24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19406" r="18649"/>
          <a:stretch/>
        </p:blipFill>
        <p:spPr>
          <a:xfrm>
            <a:off x="8659505" y="4474865"/>
            <a:ext cx="539087" cy="8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106" y="1162837"/>
            <a:ext cx="11518975" cy="5094661"/>
          </a:xfrm>
        </p:spPr>
        <p:txBody>
          <a:bodyPr>
            <a:normAutofit/>
          </a:bodyPr>
          <a:lstStyle/>
          <a:p>
            <a:pPr>
              <a:buSzPts val="1800"/>
              <a:buFont typeface="Arial"/>
              <a:buChar char="•"/>
            </a:pPr>
            <a:r>
              <a:rPr lang="fr-FR" sz="2400" b="1" dirty="0">
                <a:sym typeface="Arial"/>
              </a:rPr>
              <a:t>The joint Domain </a:t>
            </a:r>
            <a:r>
              <a:rPr lang="fr-FR" sz="2400" b="1" dirty="0" err="1">
                <a:sym typeface="Arial"/>
              </a:rPr>
              <a:t>Working</a:t>
            </a:r>
            <a:r>
              <a:rPr lang="fr-FR" sz="2400" b="1" dirty="0">
                <a:sym typeface="Arial"/>
              </a:rPr>
              <a:t> group (</a:t>
            </a:r>
            <a:r>
              <a:rPr lang="fr-FR" sz="2400" b="1" dirty="0" err="1">
                <a:sym typeface="Arial"/>
              </a:rPr>
              <a:t>DWG</a:t>
            </a:r>
            <a:r>
              <a:rPr lang="fr-FR" sz="2400" b="1" dirty="0">
                <a:sym typeface="Arial"/>
              </a:rPr>
              <a:t>) </a:t>
            </a:r>
            <a:r>
              <a:rPr lang="fr-FR" sz="2400" b="1" dirty="0" err="1">
                <a:sym typeface="Arial"/>
              </a:rPr>
              <a:t>between</a:t>
            </a:r>
            <a:r>
              <a:rPr lang="fr-FR" sz="2400" b="1" dirty="0">
                <a:sym typeface="Arial"/>
              </a:rPr>
              <a:t> OGC and CGI-</a:t>
            </a:r>
            <a:r>
              <a:rPr lang="fr-FR" sz="2400" b="1" dirty="0" err="1">
                <a:sym typeface="Arial"/>
              </a:rPr>
              <a:t>IUGS</a:t>
            </a:r>
            <a:endParaRPr lang="fr-FR" sz="2400" b="1" dirty="0">
              <a:sym typeface="Arial"/>
            </a:endParaRPr>
          </a:p>
          <a:p>
            <a:pPr marL="0" indent="0">
              <a:buSzPts val="1800"/>
              <a:buNone/>
            </a:pPr>
            <a:r>
              <a:rPr lang="fr-FR" sz="2400" b="1" dirty="0">
                <a:sym typeface="Arial"/>
              </a:rPr>
              <a:t>					</a:t>
            </a:r>
          </a:p>
          <a:p>
            <a:pPr marL="0" indent="0">
              <a:buSzPts val="1800"/>
              <a:buNone/>
            </a:pPr>
            <a:endParaRPr lang="fr-FR" sz="2400" b="1" dirty="0">
              <a:sym typeface="Arial"/>
            </a:endParaRPr>
          </a:p>
          <a:p>
            <a:pPr marL="0" indent="0">
              <a:buSzPts val="1800"/>
              <a:buNone/>
            </a:pPr>
            <a:endParaRPr lang="fr-FR" sz="2400" b="1" dirty="0">
              <a:sym typeface="Arial"/>
            </a:endParaRPr>
          </a:p>
          <a:p>
            <a:pPr>
              <a:buSzPts val="1800"/>
              <a:buFont typeface="Arial"/>
              <a:buChar char="•"/>
            </a:pPr>
            <a:endParaRPr lang="fr-FR" sz="2400" b="1" dirty="0">
              <a:sym typeface="Arial"/>
            </a:endParaRPr>
          </a:p>
          <a:p>
            <a:pPr>
              <a:buSzPts val="1800"/>
              <a:buFont typeface="Arial"/>
              <a:buChar char="•"/>
            </a:pPr>
            <a:r>
              <a:rPr lang="fr-FR" sz="2400" b="1" dirty="0" err="1">
                <a:sym typeface="Arial"/>
              </a:rPr>
              <a:t>Officially</a:t>
            </a:r>
            <a:r>
              <a:rPr lang="fr-FR" sz="2400" b="1" dirty="0">
                <a:sym typeface="Arial"/>
              </a:rPr>
              <a:t> </a:t>
            </a:r>
            <a:r>
              <a:rPr lang="fr-FR" sz="2400" b="1" dirty="0" err="1">
                <a:sym typeface="Arial"/>
              </a:rPr>
              <a:t>created</a:t>
            </a:r>
            <a:r>
              <a:rPr lang="fr-FR" sz="2400" b="1" dirty="0">
                <a:sym typeface="Arial"/>
              </a:rPr>
              <a:t> in </a:t>
            </a:r>
            <a:r>
              <a:rPr lang="fr-FR" sz="2400" b="1" dirty="0" err="1">
                <a:sym typeface="Arial"/>
              </a:rPr>
              <a:t>September</a:t>
            </a:r>
            <a:r>
              <a:rPr lang="fr-FR" sz="2400" b="1" dirty="0">
                <a:sym typeface="Arial"/>
              </a:rPr>
              <a:t> 2017</a:t>
            </a:r>
          </a:p>
          <a:p>
            <a:pPr>
              <a:buSzPts val="1800"/>
              <a:buFont typeface="Arial"/>
              <a:buChar char="•"/>
            </a:pPr>
            <a:endParaRPr lang="fr-FR" sz="2400" b="1" dirty="0">
              <a:sym typeface="Arial"/>
            </a:endParaRPr>
          </a:p>
          <a:p>
            <a:pPr>
              <a:buSzPts val="1800"/>
              <a:buFont typeface="Arial"/>
              <a:buChar char="•"/>
            </a:pPr>
            <a:r>
              <a:rPr lang="fr-FR" sz="2400" b="1" dirty="0" err="1">
                <a:sym typeface="Arial"/>
              </a:rPr>
              <a:t>Current</a:t>
            </a:r>
            <a:r>
              <a:rPr lang="fr-FR" sz="2400" b="1" dirty="0">
                <a:sym typeface="Arial"/>
              </a:rPr>
              <a:t> chair: Mickaël Beaufils (BRGM</a:t>
            </a:r>
            <a:r>
              <a:rPr lang="fr-FR" sz="2400" b="1" dirty="0" smtClean="0">
                <a:sym typeface="Arial"/>
              </a:rPr>
              <a:t>)</a:t>
            </a:r>
          </a:p>
          <a:p>
            <a:pPr>
              <a:buSzPts val="1800"/>
              <a:buFont typeface="Arial"/>
              <a:buChar char="•"/>
            </a:pPr>
            <a:endParaRPr lang="fr-FR" sz="2400" dirty="0"/>
          </a:p>
          <a:p>
            <a:pPr>
              <a:buSzPts val="1800"/>
              <a:buFont typeface="Arial"/>
              <a:buChar char="•"/>
            </a:pPr>
            <a:r>
              <a:rPr lang="fr-FR" sz="2400" b="1" dirty="0" smtClean="0">
                <a:sym typeface="Arial"/>
              </a:rPr>
              <a:t>One </a:t>
            </a:r>
            <a:r>
              <a:rPr lang="fr-FR" sz="2400" b="1" dirty="0">
                <a:sym typeface="Arial"/>
              </a:rPr>
              <a:t>goal: </a:t>
            </a:r>
            <a:r>
              <a:rPr lang="fr-FR" sz="2400" b="1" dirty="0" err="1" smtClean="0">
                <a:sym typeface="Arial"/>
              </a:rPr>
              <a:t>Organize</a:t>
            </a:r>
            <a:r>
              <a:rPr lang="fr-FR" sz="2400" b="1" dirty="0" smtClean="0">
                <a:sym typeface="Arial"/>
              </a:rPr>
              <a:t> </a:t>
            </a:r>
            <a:r>
              <a:rPr lang="fr-FR" sz="2400" b="1" dirty="0" err="1" smtClean="0">
                <a:sym typeface="Arial"/>
              </a:rPr>
              <a:t>activities</a:t>
            </a:r>
            <a:r>
              <a:rPr lang="fr-FR" sz="2400" b="1" dirty="0" smtClean="0">
                <a:sym typeface="Arial"/>
              </a:rPr>
              <a:t> / set actions to </a:t>
            </a:r>
            <a:r>
              <a:rPr lang="fr-FR" sz="2400" b="1" dirty="0" err="1" smtClean="0">
                <a:sym typeface="Arial"/>
              </a:rPr>
              <a:t>reach</a:t>
            </a:r>
            <a:r>
              <a:rPr lang="fr-FR" sz="2400" b="1" dirty="0" smtClean="0">
                <a:sym typeface="Arial"/>
              </a:rPr>
              <a:t> </a:t>
            </a:r>
            <a:r>
              <a:rPr lang="fr-FR" sz="2400" b="1" dirty="0" err="1" smtClean="0">
                <a:sym typeface="Arial"/>
              </a:rPr>
              <a:t>FAIR</a:t>
            </a:r>
            <a:r>
              <a:rPr lang="fr-FR" sz="2400" b="1" dirty="0" smtClean="0">
                <a:sym typeface="Arial"/>
              </a:rPr>
              <a:t> </a:t>
            </a:r>
            <a:r>
              <a:rPr lang="fr-FR" sz="2400" b="1" dirty="0" err="1" smtClean="0">
                <a:sym typeface="Arial"/>
              </a:rPr>
              <a:t>Geoscience</a:t>
            </a:r>
            <a:r>
              <a:rPr lang="fr-FR" sz="2400" b="1" dirty="0" smtClean="0">
                <a:sym typeface="Arial"/>
              </a:rPr>
              <a:t> Data</a:t>
            </a:r>
            <a:endParaRPr lang="fr-FR" sz="2400" b="1" dirty="0">
              <a:sym typeface="Arial"/>
            </a:endParaRPr>
          </a:p>
          <a:p>
            <a:pPr>
              <a:buSzPts val="1800"/>
              <a:buFont typeface="Arial"/>
              <a:buChar char="•"/>
            </a:pPr>
            <a:endParaRPr lang="fr-FR" sz="2400" b="1" dirty="0"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64C0B-C210-8846-96A8-DCE0069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GeoscienceDWG</a:t>
            </a:r>
            <a:endParaRPr lang="en-US" dirty="0"/>
          </a:p>
        </p:txBody>
      </p:sp>
      <p:pic>
        <p:nvPicPr>
          <p:cNvPr id="4" name="Picture 11" descr="Picture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923" y="1993240"/>
            <a:ext cx="1447800" cy="56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19" y="1967751"/>
            <a:ext cx="3310991" cy="57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11323" y="2601760"/>
            <a:ext cx="2514600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1800" dirty="0" err="1" smtClean="0">
                <a:solidFill>
                  <a:schemeClr val="bg1">
                    <a:lumMod val="65000"/>
                  </a:schemeClr>
                </a:solidFill>
              </a:rPr>
              <a:t>Geospatial</a:t>
            </a: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</a:rPr>
              <a:t> Data </a:t>
            </a:r>
            <a:r>
              <a:rPr lang="fr-FR" sz="1800" dirty="0" err="1" smtClean="0">
                <a:solidFill>
                  <a:schemeClr val="bg1">
                    <a:lumMod val="65000"/>
                  </a:schemeClr>
                </a:solidFill>
              </a:rPr>
              <a:t>Standardization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26323" y="2601760"/>
            <a:ext cx="2514600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1800" dirty="0" err="1" smtClean="0">
                <a:solidFill>
                  <a:schemeClr val="bg1">
                    <a:lumMod val="65000"/>
                  </a:schemeClr>
                </a:solidFill>
              </a:rPr>
              <a:t>Geoscience</a:t>
            </a: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</a:rPr>
              <a:t> Data </a:t>
            </a:r>
            <a:r>
              <a:rPr lang="fr-FR" sz="1800" dirty="0" err="1" smtClean="0">
                <a:solidFill>
                  <a:schemeClr val="bg1">
                    <a:lumMod val="65000"/>
                  </a:schemeClr>
                </a:solidFill>
              </a:rPr>
              <a:t>Community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423" y="1963222"/>
            <a:ext cx="923925" cy="5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4C0B-C210-8846-96A8-DCE0069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FAIR Geoscience Data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34" y="1180034"/>
            <a:ext cx="68675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4C0B-C210-8846-96A8-DCE0069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GeoscienceDWG</a:t>
            </a:r>
            <a:r>
              <a:rPr lang="en-US" dirty="0" smtClean="0"/>
              <a:t> perimeter</a:t>
            </a:r>
            <a:endParaRPr lang="en-US" dirty="0"/>
          </a:p>
        </p:txBody>
      </p:sp>
      <p:grpSp>
        <p:nvGrpSpPr>
          <p:cNvPr id="10" name="Shape 1080"/>
          <p:cNvGrpSpPr/>
          <p:nvPr/>
        </p:nvGrpSpPr>
        <p:grpSpPr>
          <a:xfrm>
            <a:off x="463175" y="1507836"/>
            <a:ext cx="5363102" cy="4405987"/>
            <a:chOff x="1600197" y="1155583"/>
            <a:chExt cx="6399953" cy="5257800"/>
          </a:xfrm>
        </p:grpSpPr>
        <p:sp>
          <p:nvSpPr>
            <p:cNvPr id="11" name="Shape 1081"/>
            <p:cNvSpPr/>
            <p:nvPr/>
          </p:nvSpPr>
          <p:spPr>
            <a:xfrm>
              <a:off x="1981200" y="1155583"/>
              <a:ext cx="5257800" cy="5257800"/>
            </a:xfrm>
            <a:prstGeom prst="ellipse">
              <a:avLst/>
            </a:prstGeom>
            <a:noFill/>
            <a:ln w="38100" cap="flat" cmpd="sng">
              <a:solidFill>
                <a:srgbClr val="FFC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i="0" u="none" strike="noStrike" cap="none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2" name="Shape 1082"/>
            <p:cNvSpPr txBox="1"/>
            <p:nvPr/>
          </p:nvSpPr>
          <p:spPr>
            <a:xfrm>
              <a:off x="3812599" y="3356301"/>
              <a:ext cx="16350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i="0" u="none" strike="noStrike" cap="none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Geology</a:t>
              </a:r>
              <a:endParaRPr sz="20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3" name="Shape 1083"/>
            <p:cNvSpPr txBox="1"/>
            <p:nvPr/>
          </p:nvSpPr>
          <p:spPr>
            <a:xfrm>
              <a:off x="4589579" y="2275557"/>
              <a:ext cx="19398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Seismology</a:t>
              </a:r>
              <a:endParaRPr sz="20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4" name="Shape 1084"/>
            <p:cNvSpPr txBox="1"/>
            <p:nvPr/>
          </p:nvSpPr>
          <p:spPr>
            <a:xfrm>
              <a:off x="2397329" y="2215935"/>
              <a:ext cx="21921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Mineral</a:t>
              </a:r>
              <a:endParaRPr sz="2000" b="1" dirty="0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resources</a:t>
              </a:r>
              <a:endParaRPr sz="2000" b="1" dirty="0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5" name="Shape 1085"/>
            <p:cNvSpPr txBox="1"/>
            <p:nvPr/>
          </p:nvSpPr>
          <p:spPr>
            <a:xfrm>
              <a:off x="1600197" y="5181625"/>
              <a:ext cx="23475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HydroGeology</a:t>
              </a:r>
              <a:endParaRPr sz="20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6" name="Shape 1086"/>
            <p:cNvSpPr txBox="1"/>
            <p:nvPr/>
          </p:nvSpPr>
          <p:spPr>
            <a:xfrm>
              <a:off x="6667005" y="2446877"/>
              <a:ext cx="914401" cy="914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Soil</a:t>
              </a:r>
              <a:endParaRPr sz="20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7" name="Shape 1087"/>
            <p:cNvSpPr txBox="1"/>
            <p:nvPr/>
          </p:nvSpPr>
          <p:spPr>
            <a:xfrm>
              <a:off x="5411750" y="5315957"/>
              <a:ext cx="2588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Underground</a:t>
              </a:r>
              <a:endParaRPr sz="2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constructions</a:t>
              </a:r>
              <a:endParaRPr sz="2000"/>
            </a:p>
          </p:txBody>
        </p:sp>
        <p:sp>
          <p:nvSpPr>
            <p:cNvPr id="18" name="Shape 1088"/>
            <p:cNvSpPr txBox="1"/>
            <p:nvPr/>
          </p:nvSpPr>
          <p:spPr>
            <a:xfrm>
              <a:off x="3733801" y="1256000"/>
              <a:ext cx="2315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Volcanology</a:t>
              </a:r>
              <a:endParaRPr sz="20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9" name="Shape 1089"/>
            <p:cNvSpPr txBox="1"/>
            <p:nvPr/>
          </p:nvSpPr>
          <p:spPr>
            <a:xfrm>
              <a:off x="3947594" y="4542209"/>
              <a:ext cx="19398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Geophysics</a:t>
              </a:r>
              <a:endParaRPr sz="2000" b="1" dirty="0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20" name="Shape 1090"/>
            <p:cNvSpPr txBox="1"/>
            <p:nvPr/>
          </p:nvSpPr>
          <p:spPr>
            <a:xfrm>
              <a:off x="5411788" y="3838792"/>
              <a:ext cx="1634922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Oil &amp; gas</a:t>
              </a:r>
              <a:endParaRPr sz="20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21" name="Shape 1091"/>
            <p:cNvSpPr txBox="1"/>
            <p:nvPr/>
          </p:nvSpPr>
          <p:spPr>
            <a:xfrm>
              <a:off x="1886675" y="3949817"/>
              <a:ext cx="1634922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Mining</a:t>
              </a:r>
              <a:endParaRPr sz="20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</p:grpSp>
      <p:grpSp>
        <p:nvGrpSpPr>
          <p:cNvPr id="22" name="Shape 1092"/>
          <p:cNvGrpSpPr/>
          <p:nvPr/>
        </p:nvGrpSpPr>
        <p:grpSpPr>
          <a:xfrm>
            <a:off x="6779583" y="1615076"/>
            <a:ext cx="4691404" cy="4459929"/>
            <a:chOff x="1366295" y="909095"/>
            <a:chExt cx="6177505" cy="5872705"/>
          </a:xfrm>
        </p:grpSpPr>
        <p:sp>
          <p:nvSpPr>
            <p:cNvPr id="23" name="Shape 1093"/>
            <p:cNvSpPr/>
            <p:nvPr/>
          </p:nvSpPr>
          <p:spPr>
            <a:xfrm>
              <a:off x="3421766" y="2547394"/>
              <a:ext cx="2291305" cy="2291305"/>
            </a:xfrm>
            <a:prstGeom prst="ellipse">
              <a:avLst/>
            </a:prstGeom>
            <a:noFill/>
            <a:ln w="38100" cap="flat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C000"/>
                  </a:solidFill>
                  <a:latin typeface="CG Times"/>
                  <a:ea typeface="CG Times"/>
                  <a:cs typeface="CG Times"/>
                  <a:sym typeface="CG Times"/>
                </a:rPr>
                <a:t>GeoScience DWG</a:t>
              </a:r>
              <a:endParaRPr sz="1200" b="1">
                <a:solidFill>
                  <a:srgbClr val="FFC00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24" name="Shape 1094"/>
            <p:cNvSpPr/>
            <p:nvPr/>
          </p:nvSpPr>
          <p:spPr>
            <a:xfrm>
              <a:off x="3195095" y="4490495"/>
              <a:ext cx="2291305" cy="2291305"/>
            </a:xfrm>
            <a:prstGeom prst="ellipse">
              <a:avLst/>
            </a:prstGeom>
            <a:noFill/>
            <a:ln w="38100" cap="flat" cmpd="sng">
              <a:solidFill>
                <a:srgbClr val="0070C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070C0"/>
                  </a:solidFill>
                  <a:latin typeface="CG Times"/>
                  <a:ea typeface="CG Times"/>
                  <a:cs typeface="CG Times"/>
                  <a:sym typeface="CG Times"/>
                </a:rPr>
                <a:t>Hydrology oriented WG</a:t>
              </a:r>
              <a:endParaRPr sz="1200" b="1">
                <a:solidFill>
                  <a:srgbClr val="0070C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25" name="Shape 1095"/>
            <p:cNvSpPr/>
            <p:nvPr/>
          </p:nvSpPr>
          <p:spPr>
            <a:xfrm>
              <a:off x="2433095" y="909095"/>
              <a:ext cx="2291305" cy="2291305"/>
            </a:xfrm>
            <a:prstGeom prst="ellipse">
              <a:avLst/>
            </a:prstGeom>
            <a:noFill/>
            <a:ln w="38100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6"/>
                  </a:solidFill>
                  <a:latin typeface="CG Times"/>
                  <a:ea typeface="CG Times"/>
                  <a:cs typeface="CG Times"/>
                  <a:sym typeface="CG Times"/>
                </a:rPr>
                <a:t>Agriculture oriented WG</a:t>
              </a:r>
              <a:endParaRPr sz="1200" b="1">
                <a:solidFill>
                  <a:schemeClr val="accent6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26" name="Shape 1096"/>
            <p:cNvSpPr/>
            <p:nvPr/>
          </p:nvSpPr>
          <p:spPr>
            <a:xfrm>
              <a:off x="5252495" y="3347495"/>
              <a:ext cx="2291305" cy="2291305"/>
            </a:xfrm>
            <a:prstGeom prst="ellipse">
              <a:avLst/>
            </a:prstGeom>
            <a:noFill/>
            <a:ln w="38100" cap="flat" cmpd="sng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7030A0"/>
                  </a:solidFill>
                  <a:latin typeface="CG Times"/>
                  <a:ea typeface="CG Times"/>
                  <a:cs typeface="CG Times"/>
                  <a:sym typeface="CG Times"/>
                </a:rPr>
                <a:t>City &amp; infrastructure oriented WG</a:t>
              </a:r>
              <a:endParaRPr sz="1200" b="1">
                <a:solidFill>
                  <a:srgbClr val="7030A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27" name="Shape 1097"/>
            <p:cNvSpPr/>
            <p:nvPr/>
          </p:nvSpPr>
          <p:spPr>
            <a:xfrm>
              <a:off x="1366295" y="2971800"/>
              <a:ext cx="2291305" cy="2291305"/>
            </a:xfrm>
            <a:prstGeom prst="ellipse">
              <a:avLst/>
            </a:prstGeom>
            <a:noFill/>
            <a:ln w="38100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CG Times"/>
                  <a:ea typeface="CG Times"/>
                  <a:cs typeface="CG Times"/>
                  <a:sym typeface="CG Times"/>
                </a:rPr>
                <a:t>Climate</a:t>
              </a:r>
              <a:endParaRPr sz="1200" b="1">
                <a:solidFill>
                  <a:schemeClr val="accent2"/>
                </a:solidFill>
                <a:latin typeface="CG Times"/>
                <a:ea typeface="CG Times"/>
                <a:cs typeface="CG Times"/>
                <a:sym typeface="CG Time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CG Times"/>
                  <a:ea typeface="CG Times"/>
                  <a:cs typeface="CG Times"/>
                  <a:sym typeface="CG Times"/>
                </a:rPr>
                <a:t>oriented WG</a:t>
              </a:r>
              <a:endParaRPr sz="1200" b="1">
                <a:solidFill>
                  <a:schemeClr val="accent2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28" name="Shape 1098"/>
            <p:cNvSpPr/>
            <p:nvPr/>
          </p:nvSpPr>
          <p:spPr>
            <a:xfrm>
              <a:off x="4795295" y="1040757"/>
              <a:ext cx="2291305" cy="2291305"/>
            </a:xfrm>
            <a:prstGeom prst="ellipse">
              <a:avLst/>
            </a:prstGeom>
            <a:noFill/>
            <a:ln w="38100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C00000"/>
                  </a:solidFill>
                  <a:latin typeface="CG Times"/>
                  <a:ea typeface="CG Times"/>
                  <a:cs typeface="CG Times"/>
                  <a:sym typeface="CG Times"/>
                </a:rPr>
                <a:t>Technology oriented WG</a:t>
              </a:r>
              <a:endParaRPr sz="1200" b="1">
                <a:solidFill>
                  <a:srgbClr val="C0000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4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proper connections with other groups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869060" y="5610748"/>
            <a:ext cx="1864783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1800" dirty="0" smtClean="0">
                <a:solidFill>
                  <a:srgbClr val="000066"/>
                </a:solidFill>
              </a:rPr>
              <a:t>… and </a:t>
            </a:r>
            <a:r>
              <a:rPr lang="fr-FR" sz="1800" dirty="0" err="1" smtClean="0">
                <a:solidFill>
                  <a:srgbClr val="000066"/>
                </a:solidFill>
              </a:rPr>
              <a:t>many</a:t>
            </a:r>
            <a:r>
              <a:rPr lang="fr-FR" sz="1800" dirty="0" smtClean="0">
                <a:solidFill>
                  <a:srgbClr val="000066"/>
                </a:solidFill>
              </a:rPr>
              <a:t> </a:t>
            </a:r>
            <a:r>
              <a:rPr lang="fr-FR" sz="1800" dirty="0" err="1" smtClean="0">
                <a:solidFill>
                  <a:srgbClr val="000066"/>
                </a:solidFill>
              </a:rPr>
              <a:t>others</a:t>
            </a:r>
            <a:endParaRPr lang="fr-FR" sz="1800" dirty="0" smtClean="0">
              <a:solidFill>
                <a:srgbClr val="000066"/>
              </a:solidFill>
            </a:endParaRPr>
          </a:p>
        </p:txBody>
      </p:sp>
      <p:pic>
        <p:nvPicPr>
          <p:cNvPr id="7" name="Picture 2" descr="https://www.rd-alliance.org/sites/all/themes/dotte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04" y="2492554"/>
            <a:ext cx="1544004" cy="87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15522" b="13737"/>
          <a:stretch/>
        </p:blipFill>
        <p:spPr>
          <a:xfrm>
            <a:off x="840849" y="3755604"/>
            <a:ext cx="1677019" cy="1186337"/>
          </a:xfrm>
          <a:prstGeom prst="rect">
            <a:avLst/>
          </a:prstGeom>
        </p:spPr>
      </p:pic>
      <p:pic>
        <p:nvPicPr>
          <p:cNvPr id="9" name="Picture 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22" y="3994371"/>
            <a:ext cx="1656716" cy="7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44" y="2844052"/>
            <a:ext cx="2527341" cy="4809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9247" y="1164751"/>
            <a:ext cx="2818125" cy="114851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136" y="3907209"/>
            <a:ext cx="1562779" cy="86418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5264" y="1337609"/>
            <a:ext cx="1874480" cy="730995"/>
          </a:xfrm>
          <a:prstGeom prst="rect">
            <a:avLst/>
          </a:prstGeom>
        </p:spPr>
      </p:pic>
      <p:pic>
        <p:nvPicPr>
          <p:cNvPr id="14" name="Picture 10" descr="RÃ©sultat de recherche d'images pour &quot;esip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623" y="2516984"/>
            <a:ext cx="2734107" cy="87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RÃ©sultat de recherche d'images pour &quot;codata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45" y="5049447"/>
            <a:ext cx="1580615" cy="12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RÃ©sultat de recherche d'images pour &quot;agu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54" y="1375773"/>
            <a:ext cx="1826190" cy="69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838969" y="3400881"/>
            <a:ext cx="2722335" cy="386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303335"/>
                </a:solidFill>
                <a:latin typeface="Open Sans"/>
              </a:rPr>
              <a:t>Earth, Space, and Environmental Sciences</a:t>
            </a:r>
          </a:p>
          <a:p>
            <a:pPr algn="ctr"/>
            <a:r>
              <a:rPr lang="en-US" sz="1100" dirty="0">
                <a:solidFill>
                  <a:srgbClr val="303335"/>
                </a:solidFill>
                <a:latin typeface="Open Sans"/>
              </a:rPr>
              <a:t>Interest Group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9121" y="5381138"/>
            <a:ext cx="2395396" cy="660413"/>
          </a:xfrm>
          <a:prstGeom prst="rect">
            <a:avLst/>
          </a:prstGeom>
        </p:spPr>
      </p:pic>
      <p:pic>
        <p:nvPicPr>
          <p:cNvPr id="19" name="Shape 107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57741" y="2449604"/>
            <a:ext cx="1821175" cy="9386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4186907" y="3365176"/>
            <a:ext cx="1233401" cy="234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303335"/>
                </a:solidFill>
                <a:latin typeface="Open Sans"/>
              </a:rPr>
              <a:t>GeoScience</a:t>
            </a:r>
            <a:r>
              <a:rPr lang="en-US" sz="1100" dirty="0" smtClean="0">
                <a:solidFill>
                  <a:srgbClr val="303335"/>
                </a:solidFill>
                <a:latin typeface="Open Sans"/>
              </a:rPr>
              <a:t> DWG</a:t>
            </a:r>
            <a:endParaRPr lang="en-US" sz="1100" dirty="0">
              <a:solidFill>
                <a:srgbClr val="303335"/>
              </a:solidFill>
              <a:latin typeface="Open Sans"/>
            </a:endParaRPr>
          </a:p>
        </p:txBody>
      </p:sp>
      <p:pic>
        <p:nvPicPr>
          <p:cNvPr id="21" name="Picture 18" descr="Image associÃ©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55" y="3824368"/>
            <a:ext cx="1083920" cy="10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Ã©sultat de recherche d'images pour &quot;envriplus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32" y="5097483"/>
            <a:ext cx="2232025" cy="124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earthcub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097" y="4015113"/>
            <a:ext cx="2213509" cy="7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6940" y="1093141"/>
            <a:ext cx="1444274" cy="144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4C0B-C210-8846-96A8-DCE0069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8E65-B263-EB40-A09E-7BFF2C77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6" y="1162838"/>
            <a:ext cx="11682634" cy="543608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400" dirty="0"/>
              <a:t>Foster technical solutions which support interoperable concepts, data definitions, formats and services for publishing, search, and exchange of geoscientific information</a:t>
            </a:r>
            <a:r>
              <a:rPr lang="en-US" sz="2400" dirty="0" smtClean="0"/>
              <a:t>.</a:t>
            </a:r>
          </a:p>
          <a:p>
            <a:pPr lvl="0"/>
            <a:endParaRPr lang="fr-FR" sz="2400" dirty="0"/>
          </a:p>
          <a:p>
            <a:pPr lvl="0"/>
            <a:r>
              <a:rPr lang="en-US" sz="2400" dirty="0"/>
              <a:t>Ensure thematic/semantic coherence within the Geoscience domains and the Geoscience related ones: Geology, Hydrogeology, Mineral Resources, Surface Hydrology, Soil </a:t>
            </a:r>
            <a:r>
              <a:rPr lang="en-US" sz="2400" dirty="0" smtClean="0"/>
              <a:t>…</a:t>
            </a:r>
          </a:p>
          <a:p>
            <a:pPr lvl="0"/>
            <a:endParaRPr lang="fr-FR" sz="2400" dirty="0"/>
          </a:p>
          <a:p>
            <a:pPr lvl="0"/>
            <a:r>
              <a:rPr lang="en-US" sz="2400" dirty="0"/>
              <a:t>Define proper interfaces with City and Infrastructure related </a:t>
            </a:r>
            <a:r>
              <a:rPr lang="en-US" sz="2400" dirty="0" smtClean="0"/>
              <a:t>domain</a:t>
            </a:r>
          </a:p>
          <a:p>
            <a:pPr lvl="0"/>
            <a:endParaRPr lang="fr-FR" sz="2400" dirty="0"/>
          </a:p>
          <a:p>
            <a:pPr lvl="0"/>
            <a:r>
              <a:rPr lang="en-US" sz="2400" dirty="0"/>
              <a:t>Support proper exchange with Risk monitoring, prevention and management </a:t>
            </a:r>
            <a:r>
              <a:rPr lang="en-US" sz="2400" dirty="0" smtClean="0"/>
              <a:t>activities</a:t>
            </a:r>
          </a:p>
          <a:p>
            <a:pPr lvl="0"/>
            <a:endParaRPr lang="fr-FR" sz="2400" dirty="0"/>
          </a:p>
          <a:p>
            <a:pPr lvl="0"/>
            <a:r>
              <a:rPr lang="en-US" sz="2400" dirty="0"/>
              <a:t>Focus industry and research organizations (incl. RDA) attention on the value added of interoperable </a:t>
            </a:r>
            <a:r>
              <a:rPr lang="en-US" sz="2400" dirty="0" smtClean="0"/>
              <a:t>approaches</a:t>
            </a:r>
          </a:p>
          <a:p>
            <a:pPr lvl="0"/>
            <a:endParaRPr lang="fr-FR" sz="2400" dirty="0"/>
          </a:p>
          <a:p>
            <a:pPr lvl="0"/>
            <a:r>
              <a:rPr lang="en-US" sz="2400" dirty="0"/>
              <a:t>Identify and work with a select set of partners in this area, and initiate demonstration projects to develop and publicize best practices in this area</a:t>
            </a:r>
            <a:r>
              <a:rPr lang="en-US" sz="2400" dirty="0" smtClean="0"/>
              <a:t>.</a:t>
            </a:r>
          </a:p>
          <a:p>
            <a:pPr lvl="0"/>
            <a:endParaRPr lang="fr-FR" sz="2400" dirty="0"/>
          </a:p>
          <a:p>
            <a:pPr lvl="0"/>
            <a:r>
              <a:rPr lang="en-US" sz="2400" dirty="0"/>
              <a:t>Establish a workable approach to managing standards for geoscience spatial features, their temporal aspects, related metadata, and other business information</a:t>
            </a:r>
            <a:r>
              <a:rPr lang="en-US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80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4C0B-C210-8846-96A8-DCE0069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to OGC TC and highlights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3A8E65-B263-EB40-A09E-7BFF2C77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6" y="1162837"/>
            <a:ext cx="11857894" cy="5422207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smtClean="0"/>
              <a:t>Dublin TC </a:t>
            </a:r>
            <a:r>
              <a:rPr lang="fr-FR" sz="2400" dirty="0" err="1" smtClean="0"/>
              <a:t>June</a:t>
            </a:r>
            <a:r>
              <a:rPr lang="fr-FR" sz="2400" dirty="0" smtClean="0"/>
              <a:t> 2016: </a:t>
            </a:r>
            <a:r>
              <a:rPr lang="fr-FR" sz="2400" dirty="0" err="1" smtClean="0"/>
              <a:t>Ad’hoc</a:t>
            </a:r>
            <a:r>
              <a:rPr lang="fr-FR" sz="2400" dirty="0" smtClean="0"/>
              <a:t> Meeting, </a:t>
            </a:r>
            <a:r>
              <a:rPr lang="fr-FR" sz="2400" dirty="0" err="1" smtClean="0"/>
              <a:t>initiating</a:t>
            </a:r>
            <a:r>
              <a:rPr lang="fr-FR" sz="2400" dirty="0" smtClean="0"/>
              <a:t> the </a:t>
            </a:r>
            <a:r>
              <a:rPr lang="fr-FR" sz="2400" dirty="0" err="1" smtClean="0"/>
              <a:t>idea</a:t>
            </a:r>
            <a:r>
              <a:rPr lang="fr-FR" sz="2400" dirty="0" smtClean="0"/>
              <a:t> of </a:t>
            </a:r>
            <a:r>
              <a:rPr lang="fr-FR" sz="2400" dirty="0" err="1" smtClean="0"/>
              <a:t>having</a:t>
            </a:r>
            <a:r>
              <a:rPr lang="fr-FR" sz="2400" dirty="0" smtClean="0"/>
              <a:t> a </a:t>
            </a:r>
            <a:r>
              <a:rPr lang="fr-FR" sz="2400" dirty="0" err="1" smtClean="0"/>
              <a:t>GeoScienceDWG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Delft TC March 2017: Official </a:t>
            </a:r>
            <a:r>
              <a:rPr lang="fr-FR" sz="2400" dirty="0" err="1" smtClean="0"/>
              <a:t>proposal</a:t>
            </a:r>
            <a:r>
              <a:rPr lang="fr-FR" sz="2400" dirty="0" smtClean="0"/>
              <a:t> for a </a:t>
            </a:r>
            <a:r>
              <a:rPr lang="fr-FR" sz="2400" dirty="0" err="1" smtClean="0"/>
              <a:t>GeoScienceDWG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St-John’s TC </a:t>
            </a:r>
            <a:r>
              <a:rPr lang="fr-FR" sz="2400" dirty="0" err="1" smtClean="0"/>
              <a:t>June</a:t>
            </a:r>
            <a:r>
              <a:rPr lang="fr-FR" sz="2400" dirty="0" smtClean="0"/>
              <a:t> 2017: Charter validation</a:t>
            </a:r>
          </a:p>
          <a:p>
            <a:endParaRPr lang="fr-FR" sz="2400" dirty="0" smtClean="0"/>
          </a:p>
          <a:p>
            <a:r>
              <a:rPr lang="fr-FR" sz="2400" dirty="0" smtClean="0"/>
              <a:t>Southampton TC </a:t>
            </a:r>
            <a:r>
              <a:rPr lang="fr-FR" sz="2400" dirty="0" err="1" smtClean="0"/>
              <a:t>September</a:t>
            </a:r>
            <a:r>
              <a:rPr lang="fr-FR" sz="2400" dirty="0" smtClean="0"/>
              <a:t> 2017: </a:t>
            </a:r>
            <a:r>
              <a:rPr lang="fr-FR" sz="2400" dirty="0" err="1" smtClean="0"/>
              <a:t>GeoScience</a:t>
            </a:r>
            <a:r>
              <a:rPr lang="fr-FR" sz="2400" dirty="0" smtClean="0"/>
              <a:t> 1st meeting</a:t>
            </a:r>
          </a:p>
          <a:p>
            <a:endParaRPr lang="fr-FR" sz="2400" dirty="0" smtClean="0"/>
          </a:p>
          <a:p>
            <a:r>
              <a:rPr lang="fr-FR" sz="2400" dirty="0" smtClean="0"/>
              <a:t>Palmerston </a:t>
            </a:r>
            <a:r>
              <a:rPr lang="fr-FR" sz="2400" dirty="0" err="1" smtClean="0"/>
              <a:t>North</a:t>
            </a:r>
            <a:r>
              <a:rPr lang="fr-FR" sz="2400" dirty="0" smtClean="0"/>
              <a:t> TC 2018: Update on </a:t>
            </a:r>
            <a:r>
              <a:rPr lang="fr-FR" sz="2400" dirty="0" err="1" smtClean="0"/>
              <a:t>BoreholeIE</a:t>
            </a:r>
            <a:r>
              <a:rPr lang="fr-FR" sz="2400" dirty="0" smtClean="0"/>
              <a:t> and 3D-4D Model IE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err="1" smtClean="0"/>
              <a:t>Orleans</a:t>
            </a:r>
            <a:r>
              <a:rPr lang="fr-FR" sz="2400" dirty="0" smtClean="0"/>
              <a:t> TC March 2018: </a:t>
            </a:r>
            <a:r>
              <a:rPr lang="fr-FR" sz="2400" dirty="0" err="1" smtClean="0"/>
              <a:t>Borehole</a:t>
            </a:r>
            <a:r>
              <a:rPr lang="fr-FR" sz="2400" dirty="0" smtClean="0"/>
              <a:t> IE </a:t>
            </a:r>
            <a:r>
              <a:rPr lang="fr-FR" sz="2400" dirty="0" err="1" smtClean="0"/>
              <a:t>pre</a:t>
            </a:r>
            <a:r>
              <a:rPr lang="fr-FR" sz="2400" dirty="0" smtClean="0"/>
              <a:t>-kick off</a:t>
            </a:r>
          </a:p>
          <a:p>
            <a:endParaRPr lang="fr-FR" sz="2400" dirty="0" smtClean="0"/>
          </a:p>
          <a:p>
            <a:r>
              <a:rPr lang="fr-FR" sz="2400" dirty="0" smtClean="0"/>
              <a:t>Stuttgart TC </a:t>
            </a:r>
            <a:r>
              <a:rPr lang="fr-FR" sz="2400" dirty="0" err="1" smtClean="0"/>
              <a:t>September</a:t>
            </a:r>
            <a:r>
              <a:rPr lang="fr-FR" sz="2400" dirty="0" smtClean="0"/>
              <a:t> 2018: </a:t>
            </a:r>
            <a:r>
              <a:rPr lang="fr-FR" sz="2400" dirty="0" err="1" smtClean="0"/>
              <a:t>BoreholeML</a:t>
            </a:r>
            <a:r>
              <a:rPr lang="fr-FR" sz="2400" dirty="0" smtClean="0"/>
              <a:t> / </a:t>
            </a:r>
            <a:r>
              <a:rPr lang="fr-FR" sz="2400" dirty="0" err="1" smtClean="0"/>
              <a:t>GeoValML</a:t>
            </a:r>
            <a:r>
              <a:rPr lang="fr-FR" sz="2400" dirty="0" smtClean="0"/>
              <a:t> + </a:t>
            </a:r>
            <a:r>
              <a:rPr lang="fr-FR" sz="2400" dirty="0" err="1" smtClean="0"/>
              <a:t>IDBE</a:t>
            </a:r>
            <a:r>
              <a:rPr lang="fr-FR" sz="2400" dirty="0" smtClean="0"/>
              <a:t> </a:t>
            </a:r>
            <a:r>
              <a:rPr lang="fr-FR" sz="2400" dirty="0" err="1" smtClean="0"/>
              <a:t>Geotech</a:t>
            </a:r>
            <a:r>
              <a:rPr lang="fr-FR" sz="2400" dirty="0" smtClean="0"/>
              <a:t> </a:t>
            </a:r>
            <a:r>
              <a:rPr lang="fr-FR" sz="2400" dirty="0" err="1" smtClean="0"/>
              <a:t>presentation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Toulouse TC </a:t>
            </a:r>
            <a:r>
              <a:rPr lang="fr-FR" sz="2400" dirty="0" err="1" smtClean="0"/>
              <a:t>December</a:t>
            </a:r>
            <a:r>
              <a:rPr lang="fr-FR" sz="2400" dirty="0" smtClean="0"/>
              <a:t> 2019: </a:t>
            </a:r>
            <a:r>
              <a:rPr lang="fr-FR" sz="2400" dirty="0" err="1" smtClean="0"/>
              <a:t>Borehole</a:t>
            </a:r>
            <a:r>
              <a:rPr lang="fr-FR" sz="2400" dirty="0" smtClean="0"/>
              <a:t> IE engineering report</a:t>
            </a:r>
          </a:p>
        </p:txBody>
      </p:sp>
    </p:spTree>
    <p:extLst>
      <p:ext uri="{BB962C8B-B14F-4D97-AF65-F5344CB8AC3E}">
        <p14:creationId xmlns:p14="http://schemas.microsoft.com/office/powerpoint/2010/main" val="5335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4C0B-C210-8846-96A8-DCE0069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OGC </a:t>
            </a:r>
            <a:r>
              <a:rPr lang="en-US" dirty="0" smtClean="0"/>
              <a:t>Virtual TC December </a:t>
            </a:r>
            <a:r>
              <a:rPr lang="en-US" dirty="0"/>
              <a:t>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8E65-B263-EB40-A09E-7BFF2C77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6" y="1162838"/>
            <a:ext cx="11857894" cy="5139488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Welcome</a:t>
            </a:r>
            <a:r>
              <a:rPr lang="fr-FR" sz="2400" dirty="0" smtClean="0"/>
              <a:t> </a:t>
            </a:r>
            <a:r>
              <a:rPr lang="fr-FR" sz="2400" dirty="0"/>
              <a:t>/ Agenda </a:t>
            </a:r>
            <a:r>
              <a:rPr lang="fr-FR" sz="2400" dirty="0" err="1"/>
              <a:t>presentation</a:t>
            </a:r>
            <a:r>
              <a:rPr lang="fr-FR" sz="2400" dirty="0"/>
              <a:t> : </a:t>
            </a:r>
            <a:r>
              <a:rPr lang="fr-FR" sz="2400" dirty="0" smtClean="0"/>
              <a:t>5’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Presentations</a:t>
            </a:r>
            <a:r>
              <a:rPr lang="fr-FR" sz="2400" dirty="0" smtClean="0"/>
              <a:t> : </a:t>
            </a:r>
            <a:r>
              <a:rPr lang="fr-FR" sz="2400" dirty="0"/>
              <a:t>~ </a:t>
            </a:r>
            <a:r>
              <a:rPr lang="fr-FR" sz="2400" dirty="0" smtClean="0"/>
              <a:t>60</a:t>
            </a:r>
            <a:r>
              <a:rPr lang="fr-FR" sz="2400" dirty="0"/>
              <a:t>’</a:t>
            </a:r>
            <a:endParaRPr lang="en-US" sz="2400" dirty="0"/>
          </a:p>
          <a:p>
            <a:pPr lvl="1"/>
            <a:r>
              <a:rPr lang="fr-FR" sz="2000" dirty="0" err="1" smtClean="0"/>
              <a:t>M.Beaufils</a:t>
            </a:r>
            <a:r>
              <a:rPr lang="fr-FR" sz="2000" dirty="0" smtClean="0"/>
              <a:t> </a:t>
            </a:r>
            <a:r>
              <a:rPr lang="fr-FR" sz="2000" dirty="0"/>
              <a:t>&amp; al. : Extension of OGC standards for </a:t>
            </a:r>
            <a:r>
              <a:rPr lang="fr-FR" sz="2000" dirty="0" err="1"/>
              <a:t>geotechnics</a:t>
            </a:r>
            <a:r>
              <a:rPr lang="fr-FR" sz="2000" dirty="0"/>
              <a:t> : </a:t>
            </a:r>
            <a:r>
              <a:rPr lang="fr-FR" sz="2000" dirty="0" smtClean="0"/>
              <a:t>10+2’</a:t>
            </a:r>
          </a:p>
          <a:p>
            <a:pPr lvl="1"/>
            <a:r>
              <a:rPr lang="fr-FR" sz="2000" dirty="0" err="1" smtClean="0"/>
              <a:t>L.Ailleres</a:t>
            </a:r>
            <a:r>
              <a:rPr lang="fr-FR" sz="2000" dirty="0" smtClean="0"/>
              <a:t> </a:t>
            </a:r>
            <a:r>
              <a:rPr lang="fr-FR" sz="2000" dirty="0"/>
              <a:t>&amp; al. : Loop Project introduction : </a:t>
            </a:r>
            <a:r>
              <a:rPr lang="fr-FR" sz="2000" dirty="0" smtClean="0"/>
              <a:t>10+2’</a:t>
            </a:r>
          </a:p>
          <a:p>
            <a:pPr lvl="1"/>
            <a:r>
              <a:rPr lang="fr-FR" sz="2000" dirty="0" err="1" smtClean="0"/>
              <a:t>B.Brodaric</a:t>
            </a:r>
            <a:r>
              <a:rPr lang="fr-FR" sz="2000" dirty="0" smtClean="0"/>
              <a:t> </a:t>
            </a:r>
            <a:r>
              <a:rPr lang="fr-FR" sz="2000" dirty="0"/>
              <a:t>&amp; al. : </a:t>
            </a:r>
            <a:r>
              <a:rPr lang="fr-FR" sz="2000" dirty="0" err="1"/>
              <a:t>Geoscience</a:t>
            </a:r>
            <a:r>
              <a:rPr lang="fr-FR" sz="2000" dirty="0"/>
              <a:t> ontologies (</a:t>
            </a:r>
            <a:r>
              <a:rPr lang="fr-FR" sz="2000" dirty="0" err="1"/>
              <a:t>especially</a:t>
            </a:r>
            <a:r>
              <a:rPr lang="fr-FR" sz="2000" dirty="0"/>
              <a:t> in Loop) : </a:t>
            </a:r>
            <a:r>
              <a:rPr lang="fr-FR" sz="2000" dirty="0" smtClean="0"/>
              <a:t>10+2’</a:t>
            </a:r>
          </a:p>
          <a:p>
            <a:pPr lvl="1"/>
            <a:r>
              <a:rPr lang="fr-FR" sz="2000" dirty="0" err="1" smtClean="0"/>
              <a:t>S.Grellet</a:t>
            </a:r>
            <a:r>
              <a:rPr lang="fr-FR" sz="2000" dirty="0" smtClean="0"/>
              <a:t> </a:t>
            </a:r>
            <a:r>
              <a:rPr lang="fr-FR" sz="2000" dirty="0"/>
              <a:t>&amp; </a:t>
            </a:r>
            <a:r>
              <a:rPr lang="fr-FR" sz="2000" dirty="0" err="1"/>
              <a:t>A.Feliachi</a:t>
            </a:r>
            <a:r>
              <a:rPr lang="fr-FR" sz="2000" dirty="0"/>
              <a:t> &amp; al. : News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EPOS</a:t>
            </a:r>
            <a:r>
              <a:rPr lang="fr-FR" sz="2000" dirty="0"/>
              <a:t> and </a:t>
            </a:r>
            <a:r>
              <a:rPr lang="fr-FR" sz="2000" dirty="0" err="1"/>
              <a:t>GeoERA</a:t>
            </a:r>
            <a:r>
              <a:rPr lang="fr-FR" sz="2000" dirty="0"/>
              <a:t> : </a:t>
            </a:r>
            <a:r>
              <a:rPr lang="fr-FR" sz="2000" dirty="0" smtClean="0"/>
              <a:t>10+2’</a:t>
            </a:r>
          </a:p>
          <a:p>
            <a:pPr lvl="1"/>
            <a:r>
              <a:rPr lang="fr-FR" sz="2000" dirty="0" err="1" smtClean="0"/>
              <a:t>E.Lewis</a:t>
            </a:r>
            <a:r>
              <a:rPr lang="fr-FR" sz="2000" dirty="0" smtClean="0"/>
              <a:t> </a:t>
            </a:r>
            <a:r>
              <a:rPr lang="fr-FR" sz="2000" dirty="0"/>
              <a:t>&amp; </a:t>
            </a:r>
            <a:r>
              <a:rPr lang="fr-FR" sz="2000" dirty="0" err="1"/>
              <a:t>JA.Stevenson</a:t>
            </a:r>
            <a:r>
              <a:rPr lang="fr-FR" sz="2000" dirty="0"/>
              <a:t> : </a:t>
            </a:r>
            <a:r>
              <a:rPr lang="fr-FR" sz="2000" dirty="0" err="1"/>
              <a:t>Exposing</a:t>
            </a:r>
            <a:r>
              <a:rPr lang="fr-FR" sz="2000" dirty="0"/>
              <a:t> </a:t>
            </a:r>
            <a:r>
              <a:rPr lang="fr-FR" sz="2000" dirty="0" err="1"/>
              <a:t>geoscience</a:t>
            </a:r>
            <a:r>
              <a:rPr lang="fr-FR" sz="2000" dirty="0"/>
              <a:t> data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SensorThings</a:t>
            </a:r>
            <a:r>
              <a:rPr lang="fr-FR" sz="2000" dirty="0"/>
              <a:t> API : </a:t>
            </a:r>
            <a:r>
              <a:rPr lang="fr-FR" sz="2000" dirty="0" smtClean="0"/>
              <a:t>10+2’</a:t>
            </a:r>
          </a:p>
          <a:p>
            <a:endParaRPr lang="fr-FR" sz="2400" dirty="0" smtClean="0"/>
          </a:p>
          <a:p>
            <a:r>
              <a:rPr lang="fr-FR" sz="2400" dirty="0" smtClean="0"/>
              <a:t>Discussion </a:t>
            </a:r>
            <a:r>
              <a:rPr lang="fr-FR" sz="2400" dirty="0"/>
              <a:t>: ~ 30’</a:t>
            </a:r>
            <a:endParaRPr lang="en-US" sz="2400" dirty="0"/>
          </a:p>
          <a:p>
            <a:pPr lvl="1"/>
            <a:r>
              <a:rPr lang="fr-FR" sz="2000" dirty="0" err="1" smtClean="0"/>
              <a:t>Going</a:t>
            </a:r>
            <a:r>
              <a:rPr lang="fr-FR" sz="2000" dirty="0" smtClean="0"/>
              <a:t> </a:t>
            </a:r>
            <a:r>
              <a:rPr lang="fr-FR" sz="2000" dirty="0" err="1"/>
              <a:t>JSON</a:t>
            </a:r>
            <a:r>
              <a:rPr lang="fr-FR" sz="2000" dirty="0"/>
              <a:t>(-</a:t>
            </a:r>
            <a:r>
              <a:rPr lang="fr-FR" sz="2000" dirty="0" err="1"/>
              <a:t>LD</a:t>
            </a:r>
            <a:r>
              <a:rPr lang="fr-FR" sz="2000" dirty="0"/>
              <a:t>) and </a:t>
            </a:r>
            <a:r>
              <a:rPr lang="fr-FR" sz="2000" dirty="0" err="1"/>
              <a:t>other</a:t>
            </a:r>
            <a:r>
              <a:rPr lang="fr-FR" sz="2000" dirty="0"/>
              <a:t> </a:t>
            </a:r>
            <a:r>
              <a:rPr lang="fr-FR" sz="2000" dirty="0" smtClean="0"/>
              <a:t>topics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44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4107" y="1162838"/>
            <a:ext cx="8261253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Borehole</a:t>
            </a:r>
            <a:r>
              <a:rPr lang="en-US" sz="2400" dirty="0"/>
              <a:t>, Bore, Well or Wellbore &amp; their associated </a:t>
            </a:r>
            <a:r>
              <a:rPr lang="en-US" sz="2400" dirty="0" smtClean="0"/>
              <a:t>data: many standards, each </a:t>
            </a:r>
            <a:r>
              <a:rPr lang="en-US" sz="2400" dirty="0"/>
              <a:t>of them from a different point of </a:t>
            </a:r>
            <a:r>
              <a:rPr lang="en-US" sz="2400" dirty="0" smtClean="0"/>
              <a:t>view for the same object</a:t>
            </a:r>
            <a:endParaRPr lang="en-US" sz="2400" dirty="0"/>
          </a:p>
          <a:p>
            <a:r>
              <a:rPr lang="en-US" sz="2400" dirty="0" smtClean="0"/>
              <a:t>Propose a Generic Conceptual model (</a:t>
            </a:r>
            <a:r>
              <a:rPr lang="en-US" sz="2400" dirty="0" err="1" smtClean="0"/>
              <a:t>BhML</a:t>
            </a:r>
            <a:r>
              <a:rPr lang="en-US" sz="2400" dirty="0" smtClean="0"/>
              <a:t>) to reconcile them all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Borehole</a:t>
            </a:r>
            <a:r>
              <a:rPr lang="fr-FR" dirty="0" smtClean="0"/>
              <a:t> IE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0" y="1212955"/>
            <a:ext cx="2860620" cy="16168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8756" r="18732"/>
          <a:stretch/>
        </p:blipFill>
        <p:spPr>
          <a:xfrm>
            <a:off x="11140860" y="3529538"/>
            <a:ext cx="917100" cy="12647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81" y="3741420"/>
            <a:ext cx="3546158" cy="26596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142" y="3795201"/>
            <a:ext cx="3394937" cy="254620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660" y="3787581"/>
            <a:ext cx="3422813" cy="25671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85062" y="5391175"/>
            <a:ext cx="2174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Inspired by ISO19148 Linear Referencing</a:t>
            </a:r>
          </a:p>
        </p:txBody>
      </p:sp>
    </p:spTree>
    <p:extLst>
      <p:ext uri="{BB962C8B-B14F-4D97-AF65-F5344CB8AC3E}">
        <p14:creationId xmlns:p14="http://schemas.microsoft.com/office/powerpoint/2010/main" val="35776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at is OGC?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hat do our members value?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C1C3945C4834DAA414B57E91D04DA" ma:contentTypeVersion="12" ma:contentTypeDescription="Crée un document." ma:contentTypeScope="" ma:versionID="c6e5f8c2caaaafae397da2b36a3ad414">
  <xsd:schema xmlns:xsd="http://www.w3.org/2001/XMLSchema" xmlns:xs="http://www.w3.org/2001/XMLSchema" xmlns:p="http://schemas.microsoft.com/office/2006/metadata/properties" xmlns:ns3="ec063f51-e6a3-4d76-870e-ea1f1fe5b7a3" xmlns:ns4="c7c90527-8c72-4f03-a64f-46aa395610cc" targetNamespace="http://schemas.microsoft.com/office/2006/metadata/properties" ma:root="true" ma:fieldsID="b26e78b38164f57666aeef08b120cd02" ns3:_="" ns4:_="">
    <xsd:import namespace="ec063f51-e6a3-4d76-870e-ea1f1fe5b7a3"/>
    <xsd:import namespace="c7c90527-8c72-4f03-a64f-46aa395610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63f51-e6a3-4d76-870e-ea1f1fe5b7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90527-8c72-4f03-a64f-46aa39561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EF63A7-E499-46D4-9751-BCAE92000A50}">
  <ds:schemaRefs>
    <ds:schemaRef ds:uri="http://purl.org/dc/elements/1.1/"/>
    <ds:schemaRef ds:uri="http://schemas.microsoft.com/office/2006/metadata/properties"/>
    <ds:schemaRef ds:uri="c7c90527-8c72-4f03-a64f-46aa395610c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c063f51-e6a3-4d76-870e-ea1f1fe5b7a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843E57-0D12-49C6-9DF8-D53C11D57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063f51-e6a3-4d76-870e-ea1f1fe5b7a3"/>
    <ds:schemaRef ds:uri="c7c90527-8c72-4f03-a64f-46aa39561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A61D9A-8DB7-423C-BBA7-281FC9843E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13453</TotalTime>
  <Words>687</Words>
  <Application>Microsoft Office PowerPoint</Application>
  <PresentationFormat>Grand écran</PresentationFormat>
  <Paragraphs>134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14</vt:i4>
      </vt:variant>
    </vt:vector>
  </HeadingPairs>
  <TitlesOfParts>
    <vt:vector size="29" baseType="lpstr">
      <vt:lpstr>MS PGothic</vt:lpstr>
      <vt:lpstr>Arial</vt:lpstr>
      <vt:lpstr>Calibri</vt:lpstr>
      <vt:lpstr>CG Times</vt:lpstr>
      <vt:lpstr>Lato</vt:lpstr>
      <vt:lpstr>Open Sans</vt:lpstr>
      <vt:lpstr>Symbol</vt:lpstr>
      <vt:lpstr>Times New Roman</vt:lpstr>
      <vt:lpstr>1_Custom Design</vt:lpstr>
      <vt:lpstr>2_Custom Design</vt:lpstr>
      <vt:lpstr>Title Slide</vt:lpstr>
      <vt:lpstr>1_Title Slide</vt:lpstr>
      <vt:lpstr>What is OGC?</vt:lpstr>
      <vt:lpstr>What do our members value?</vt:lpstr>
      <vt:lpstr>Thank You</vt:lpstr>
      <vt:lpstr>Présentation PowerPoint</vt:lpstr>
      <vt:lpstr>What is the GeoscienceDWG</vt:lpstr>
      <vt:lpstr>Make FAIR Geoscience Data</vt:lpstr>
      <vt:lpstr>GeoscienceDWG perimeter</vt:lpstr>
      <vt:lpstr>Ensure proper connections with other groups</vt:lpstr>
      <vt:lpstr>Key goals</vt:lpstr>
      <vt:lpstr>Participation to OGC TC and highlights</vt:lpstr>
      <vt:lpstr>OGC Virtual TC December 2020</vt:lpstr>
      <vt:lpstr>Borehole IE</vt:lpstr>
      <vt:lpstr>API4INSPIRE</vt:lpstr>
      <vt:lpstr>SMART Data Loader</vt:lpstr>
      <vt:lpstr>Express information</vt:lpstr>
      <vt:lpstr>Next topics (not necessarily in this order)</vt:lpstr>
      <vt:lpstr>GeoScienceDWG: Doggy bag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 Felsey</dc:creator>
  <cp:lastModifiedBy>Beaufils Mickael</cp:lastModifiedBy>
  <cp:revision>193</cp:revision>
  <dcterms:created xsi:type="dcterms:W3CDTF">2020-04-17T22:01:33Z</dcterms:created>
  <dcterms:modified xsi:type="dcterms:W3CDTF">2021-06-23T11:01:28Z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0x010100985C1C3945C4834DAA414B57E91D04DA</vt:lpwstr>
  </property>
</Properties>
</file>