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83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904038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600"/>
    <a:srgbClr val="000066"/>
    <a:srgbClr val="FFFF99"/>
    <a:srgbClr val="969696"/>
    <a:srgbClr val="CCFFFF"/>
    <a:srgbClr val="5C090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>
      <p:cViewPr varScale="1">
        <p:scale>
          <a:sx n="127" d="100"/>
          <a:sy n="127" d="100"/>
        </p:scale>
        <p:origin x="1086" y="114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11600" y="0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25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11600" y="8759825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3D35F818-8F95-4D4B-8511-C68E4BFDA967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334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11600" y="0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7763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379913"/>
            <a:ext cx="5062538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11600" y="8759825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ED3BBFB6-EA16-814E-8BA7-170BD9422392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2113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Projektwurzeln</a:t>
            </a:r>
            <a:r>
              <a:rPr lang="de-DE" baseline="0" dirty="0" smtClean="0"/>
              <a:t> 2002: Idee Austausch von Bohrdaten via XML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808B7-6E07-4436-AC77-280BA0A8E46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5448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ETL </a:t>
            </a:r>
            <a:r>
              <a:rPr lang="de-DE" dirty="0" err="1" smtClean="0"/>
              <a:t>Processor</a:t>
            </a:r>
            <a:r>
              <a:rPr lang="de-DE" dirty="0" smtClean="0"/>
              <a:t> = GeODin</a:t>
            </a:r>
            <a:r>
              <a:rPr lang="de-DE" baseline="0" dirty="0" smtClean="0"/>
              <a:t> der Fa. </a:t>
            </a:r>
            <a:r>
              <a:rPr lang="de-DE" baseline="0" dirty="0" err="1" smtClean="0"/>
              <a:t>Fugro</a:t>
            </a:r>
            <a:endParaRPr lang="de-DE" baseline="0" dirty="0" smtClean="0"/>
          </a:p>
          <a:p>
            <a:r>
              <a:rPr lang="de-DE" baseline="0" dirty="0" smtClean="0"/>
              <a:t>WFS Server = </a:t>
            </a:r>
            <a:r>
              <a:rPr lang="de-DE" baseline="0" dirty="0" err="1" smtClean="0"/>
              <a:t>deegree</a:t>
            </a:r>
            <a:r>
              <a:rPr lang="de-DE" baseline="0" dirty="0" smtClean="0"/>
              <a:t>; WFS </a:t>
            </a:r>
            <a:r>
              <a:rPr lang="de-DE" baseline="0" dirty="0" err="1" smtClean="0"/>
              <a:t>version</a:t>
            </a:r>
            <a:r>
              <a:rPr lang="de-DE" baseline="0" dirty="0" smtClean="0"/>
              <a:t> 1.1.0</a:t>
            </a:r>
          </a:p>
          <a:p>
            <a:r>
              <a:rPr lang="de-DE" baseline="0" dirty="0" smtClean="0"/>
              <a:t>WMS Name = German </a:t>
            </a:r>
            <a:r>
              <a:rPr lang="de-DE" baseline="0" dirty="0" err="1" smtClean="0"/>
              <a:t>Borehole</a:t>
            </a:r>
            <a:r>
              <a:rPr lang="de-DE" baseline="0" dirty="0" smtClean="0"/>
              <a:t> Locations (GBL)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808B7-6E07-4436-AC77-280BA0A8E46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9847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808B7-6E07-4436-AC77-280BA0A8E46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08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Anzeige</a:t>
            </a:r>
            <a:r>
              <a:rPr lang="de-DE" baseline="0" dirty="0" smtClean="0"/>
              <a:t> aller BoreholeML-Daten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808B7-6E07-4436-AC77-280BA0A8E46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237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Unser Dienst</a:t>
            </a:r>
            <a:r>
              <a:rPr lang="de-DE" baseline="0" dirty="0" smtClean="0"/>
              <a:t> funktioniert in jedem</a:t>
            </a:r>
            <a:r>
              <a:rPr lang="de-DE" dirty="0" smtClean="0"/>
              <a:t> WMS Client</a:t>
            </a:r>
            <a:r>
              <a:rPr lang="de-DE" baseline="0" dirty="0" smtClean="0"/>
              <a:t>, der HTML/CSS und JavaScript interpretiert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808B7-6E07-4436-AC77-280BA0A8E46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802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C567D88-83F2-455B-BC46-4B6719F31E34}" type="slidenum">
              <a:rPr lang="de-DE" smtClean="0"/>
              <a:pPr lvl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229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Aussage: Große Unterschiede in der Bohrungsdichte</a:t>
            </a:r>
            <a:r>
              <a:rPr lang="de-DE" baseline="0" dirty="0" smtClean="0"/>
              <a:t> in Deutschland</a:t>
            </a:r>
          </a:p>
          <a:p>
            <a:endParaRPr lang="de-DE" dirty="0" smtClean="0"/>
          </a:p>
          <a:p>
            <a:r>
              <a:rPr lang="de-DE" dirty="0" smtClean="0"/>
              <a:t>Meine Lieblingsbohrung</a:t>
            </a:r>
            <a:r>
              <a:rPr lang="de-DE" baseline="0" dirty="0" smtClean="0"/>
              <a:t> zum zeigen</a:t>
            </a:r>
          </a:p>
          <a:p>
            <a:r>
              <a:rPr lang="de-DE" dirty="0" smtClean="0"/>
              <a:t>ID = BDN_3624IG0268 (die</a:t>
            </a:r>
            <a:r>
              <a:rPr lang="de-DE" baseline="0" dirty="0" smtClean="0"/>
              <a:t> blaue Bohrung)</a:t>
            </a:r>
            <a:endParaRPr lang="de-DE" dirty="0" smtClean="0"/>
          </a:p>
          <a:p>
            <a:r>
              <a:rPr lang="de-DE" dirty="0" smtClean="0"/>
              <a:t>Oder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 = DABO_18018 (Über Query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Boreholes</a:t>
            </a:r>
            <a:r>
              <a:rPr lang="de-DE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 finden)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808B7-6E07-4436-AC77-280BA0A8E46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541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808B7-6E07-4436-AC77-280BA0A8E46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386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808B7-6E07-4436-AC77-280BA0A8E46A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2103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8739188" y="214313"/>
            <a:ext cx="74612" cy="2143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r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9pPr>
          </a:lstStyle>
          <a:p>
            <a:pPr>
              <a:defRPr/>
            </a:pPr>
            <a:r>
              <a:rPr lang="en-US" altLang="en-US" sz="800">
                <a:solidFill>
                  <a:srgbClr val="FFFFFF"/>
                </a:solidFill>
                <a:latin typeface="Arial" charset="0"/>
              </a:rPr>
              <a:t>®</a:t>
            </a:r>
          </a:p>
        </p:txBody>
      </p:sp>
      <p:pic>
        <p:nvPicPr>
          <p:cNvPr id="5" name="Picture 10" descr="OGC header 2010122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icture 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6096000"/>
            <a:ext cx="1381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3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3276600"/>
            <a:ext cx="7772400" cy="1143000"/>
          </a:xfrm>
        </p:spPr>
        <p:txBody>
          <a:bodyPr/>
          <a:lstStyle>
            <a:lvl1pPr>
              <a:defRPr sz="320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3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4572000"/>
            <a:ext cx="6400800" cy="1371600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092E5C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3009900" y="6400800"/>
            <a:ext cx="3276600" cy="3048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4453322" y="1101689"/>
            <a:ext cx="1109278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r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>
                <a:latin typeface="Arial" charset="0"/>
              </a:rPr>
              <a:t>Meeting Sponsors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095AE48-3AFF-E844-9854-68D16993C9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844" y="1403043"/>
            <a:ext cx="1603889" cy="9735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6CF769B-FF2F-AA4A-AAA1-E00F95375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2590800"/>
            <a:ext cx="3048000" cy="57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ABB6500-896C-6C4A-9C35-7203A600A7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220" y="1576160"/>
            <a:ext cx="2077779" cy="986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F916D71-237F-FA4F-9EAA-03F9F53843F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518" y="1576160"/>
            <a:ext cx="1177082" cy="117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3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F5C08-9863-464B-8ADE-A89BC4109059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566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5288" y="136525"/>
            <a:ext cx="2170112" cy="6034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1775" y="136525"/>
            <a:ext cx="6361113" cy="6034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3E5D2-22FF-DE40-BB45-5904AFD691AA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65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F124-AF04-5448-81DF-7A81BF3CA465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08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96FCB-D23A-A24C-9D82-3F41F4AC5DA0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7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279525"/>
            <a:ext cx="4152900" cy="4891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1279525"/>
            <a:ext cx="4152900" cy="4891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66CF4-B06C-C644-947A-3193A300C1B1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16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6F97B-9CFF-B245-85B9-914B1C89C386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15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45999-4989-CE46-9052-5F6CD8C2D654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0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E257F-3AC2-0942-956E-433F540C01CE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67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5DC85-1E39-6F45-8D26-88CB57EE5C7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51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941DA-054F-A74C-AF1A-5876988B7CF6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98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" y="776288"/>
            <a:ext cx="84550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775" y="136525"/>
            <a:ext cx="8683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279525"/>
            <a:ext cx="8458200" cy="48910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3388" y="65532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00" b="0">
                <a:solidFill>
                  <a:srgbClr val="092E5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dirty="0"/>
              <a:t>Copyright © 2018 Open Geospatial Consortium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961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 b="0">
                <a:solidFill>
                  <a:srgbClr val="092E5C"/>
                </a:solidFill>
                <a:latin typeface="Arial" charset="0"/>
              </a:defRPr>
            </a:lvl1pPr>
          </a:lstStyle>
          <a:p>
            <a:pPr>
              <a:defRPr/>
            </a:pPr>
            <a:fld id="{27D0F9EB-4EAC-1044-9312-C01285DE51F3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sp>
        <p:nvSpPr>
          <p:cNvPr id="1031" name="Text Box 16"/>
          <p:cNvSpPr txBox="1">
            <a:spLocks noChangeArrowheads="1"/>
          </p:cNvSpPr>
          <p:nvPr/>
        </p:nvSpPr>
        <p:spPr bwMode="auto">
          <a:xfrm>
            <a:off x="333375" y="6219825"/>
            <a:ext cx="1157288" cy="6096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4000">
                <a:solidFill>
                  <a:schemeClr val="tx2"/>
                </a:solidFill>
                <a:latin typeface="Times New Roman" charset="0"/>
              </a:rPr>
              <a:t>OGC</a:t>
            </a:r>
          </a:p>
        </p:txBody>
      </p:sp>
      <p:sp>
        <p:nvSpPr>
          <p:cNvPr id="1032" name="Text Box 20"/>
          <p:cNvSpPr txBox="1">
            <a:spLocks noChangeArrowheads="1"/>
          </p:cNvSpPr>
          <p:nvPr/>
        </p:nvSpPr>
        <p:spPr bwMode="auto">
          <a:xfrm>
            <a:off x="1498600" y="6270625"/>
            <a:ext cx="93663" cy="2444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r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schemeClr val="tx2"/>
                </a:solidFill>
                <a:latin typeface="Arial" charset="0"/>
              </a:rPr>
              <a:t>®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sldNum="0"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•"/>
        <a:defRPr sz="24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1pPr>
      <a:lvl2pPr marL="569913" indent="-22225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–"/>
        <a:defRPr sz="20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2pPr>
      <a:lvl3pPr marL="9128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•"/>
        <a:defRPr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3pPr>
      <a:lvl4pPr marL="12557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–"/>
        <a:defRPr sz="1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4pPr>
      <a:lvl5pPr marL="15986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5pPr>
      <a:lvl6pPr marL="20558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6pPr>
      <a:lvl7pPr marL="25130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7pPr>
      <a:lvl8pPr marL="29702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8pPr>
      <a:lvl9pPr marL="34274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geodatenmanagement@bgr.de" TargetMode="External"/><Relationship Id="rId3" Type="http://schemas.openxmlformats.org/officeDocument/2006/relationships/hyperlink" Target="http://www.infogeo.de/home/boreholeML?lang=2" TargetMode="External"/><Relationship Id="rId7" Type="http://schemas.openxmlformats.org/officeDocument/2006/relationships/hyperlink" Target="mailto:gerd.arns-krogmann@bgr.de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8.jpg"/><Relationship Id="rId5" Type="http://schemas.openxmlformats.org/officeDocument/2006/relationships/hyperlink" Target="https://services.bgr.de/wms/geologie/gbl/?service=WMS&amp;request=GetCapabilities&amp;version=1.3.0" TargetMode="External"/><Relationship Id="rId10" Type="http://schemas.openxmlformats.org/officeDocument/2006/relationships/image" Target="../media/image42.jpg"/><Relationship Id="rId4" Type="http://schemas.openxmlformats.org/officeDocument/2006/relationships/hyperlink" Target="https://boreholemap.bgr.de/mapapps/resources/apps/boreholemap/index.html?lang=en" TargetMode="Externa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geo.de/home/boreholeML/index_html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de/url?sa=t&amp;rct=j&amp;q=&amp;esrc=s&amp;source=web&amp;cd=8&amp;cad=rja&amp;uact=8&amp;ved=0ahUKEwjihe6QxaDaAhWFPZoKHRzsDz4QFghoMAc&amp;url=https://inspire.ec.europa.eu/documents/Data_Specifications/D2.5_v3.4rc3.pdf&amp;usg=AOvVaw0WRoBqtM8hvPZRGeOrmCN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4.jpeg"/><Relationship Id="rId7" Type="http://schemas.openxmlformats.org/officeDocument/2006/relationships/hyperlink" Target="https://www.google.de/imgres?imgurl=https://image.freepik.com/freie-ikonen/krake_318-44555.jpg&amp;imgrefurl=http://de.freepik.com/freie-ikonen/krake_741342.htm&amp;docid=HTuLYlfkpF5k4M&amp;tbnid=99TivcS79mAmsM:&amp;vet=1&amp;w=626&amp;h=626&amp;itg=1&amp;client=firefox-b&amp;bih=1057&amp;biw=1920&amp;q=krake%20icon&amp;ved=0ahUKEwiO1cuyk43SAhWBpCwKHScQCcEQMwgaKAAwAA&amp;iact=mrc&amp;uact=8" TargetMode="External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de/imgres?imgurl=http://previews.123rf.com/images/maclife/maclife1503/maclife150300023/37244431-Kraken-icon-vector-Stock-Vector-kraken.jpg&amp;imgrefurl=https://www.123rf.com/photo_37244431_kraken-icon-vector.html&amp;docid=6LTCyuPt1ScdtM&amp;tbnid=8YptiAlY1jpCYM:&amp;vet=1&amp;w=1300&amp;h=1300&amp;client=firefox-b&amp;bih=1057&amp;biw=1920&amp;q=krake%20icon&amp;ved=0ahUKEwiO1cuyk43SAhWBpCwKHScQCcEQMwgeKAQwBA&amp;iact=mrc&amp;uact=8" TargetMode="External"/><Relationship Id="rId11" Type="http://schemas.openxmlformats.org/officeDocument/2006/relationships/image" Target="../media/image29.jpeg"/><Relationship Id="rId5" Type="http://schemas.openxmlformats.org/officeDocument/2006/relationships/image" Target="../media/image26.png"/><Relationship Id="rId10" Type="http://schemas.openxmlformats.org/officeDocument/2006/relationships/image" Target="../media/image28.jpeg"/><Relationship Id="rId4" Type="http://schemas.openxmlformats.org/officeDocument/2006/relationships/image" Target="../media/image25.png"/><Relationship Id="rId9" Type="http://schemas.openxmlformats.org/officeDocument/2006/relationships/image" Target="../media/image16.jpe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429000"/>
            <a:ext cx="7772400" cy="1143000"/>
          </a:xfrm>
        </p:spPr>
        <p:txBody>
          <a:bodyPr/>
          <a:lstStyle/>
          <a:p>
            <a:r>
              <a:rPr lang="de-DE" b="1" dirty="0"/>
              <a:t>BoreholeML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user‘s</a:t>
            </a:r>
            <a:r>
              <a:rPr lang="de-DE" b="1" dirty="0"/>
              <a:t> </a:t>
            </a:r>
            <a:r>
              <a:rPr lang="de-DE" b="1" dirty="0" err="1"/>
              <a:t>point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 smtClean="0"/>
              <a:t>view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sz="2400" b="1" dirty="0"/>
              <a:t>Field </a:t>
            </a:r>
            <a:r>
              <a:rPr lang="de-DE" sz="2400" b="1" dirty="0" smtClean="0"/>
              <a:t>Report</a:t>
            </a:r>
            <a:r>
              <a:rPr lang="de-DE" sz="1800" b="1" dirty="0"/>
              <a:t/>
            </a:r>
            <a:br>
              <a:rPr lang="de-DE" sz="1800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108th OGC Technical Committee</a:t>
            </a:r>
          </a:p>
          <a:p>
            <a:r>
              <a:rPr lang="en-US" altLang="en-US" dirty="0">
                <a:ea typeface="MS PGothic" charset="-128"/>
              </a:rPr>
              <a:t>Stuttgart, Germany</a:t>
            </a:r>
          </a:p>
          <a:p>
            <a:r>
              <a:rPr lang="en-US" altLang="en-US" dirty="0" smtClean="0">
                <a:ea typeface="MS PGothic" charset="-128"/>
              </a:rPr>
              <a:t>Gerd Arns-Krogmann</a:t>
            </a:r>
            <a:endParaRPr lang="en-US" altLang="en-US" dirty="0">
              <a:ea typeface="MS PGothic" charset="-128"/>
            </a:endParaRPr>
          </a:p>
          <a:p>
            <a:r>
              <a:rPr lang="en-US" altLang="en-US" dirty="0" smtClean="0">
                <a:ea typeface="MS PGothic" charset="-128"/>
              </a:rPr>
              <a:t>12th September </a:t>
            </a:r>
            <a:r>
              <a:rPr lang="en-US" altLang="en-US" dirty="0">
                <a:ea typeface="MS PGothic" charset="-128"/>
              </a:rPr>
              <a:t>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181" y="125389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dirty="0" err="1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590" y="6183449"/>
            <a:ext cx="933619" cy="434701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9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5175" cy="51435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283908" y="1094170"/>
            <a:ext cx="3507292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pPr algn="ctr"/>
            <a:r>
              <a:rPr lang="de-DE" sz="2100" dirty="0"/>
              <a:t>ESRI-REST in </a:t>
            </a:r>
          </a:p>
          <a:p>
            <a:pPr algn="ctr"/>
            <a:r>
              <a:rPr lang="de-DE" sz="2100" dirty="0" err="1" smtClean="0"/>
              <a:t>Borehole</a:t>
            </a:r>
            <a:r>
              <a:rPr lang="de-DE" sz="2100" dirty="0" smtClean="0"/>
              <a:t> </a:t>
            </a:r>
            <a:r>
              <a:rPr lang="de-DE" sz="2100" dirty="0" err="1" smtClean="0"/>
              <a:t>Map</a:t>
            </a:r>
            <a:r>
              <a:rPr lang="de-DE" sz="2100" dirty="0" smtClean="0"/>
              <a:t> </a:t>
            </a:r>
            <a:r>
              <a:rPr lang="de-DE" sz="2100" dirty="0" err="1" smtClean="0"/>
              <a:t>of</a:t>
            </a:r>
            <a:r>
              <a:rPr lang="de-DE" sz="2100" dirty="0" smtClean="0"/>
              <a:t> Germany</a:t>
            </a:r>
            <a:endParaRPr lang="de-DE" sz="2100" dirty="0"/>
          </a:p>
        </p:txBody>
      </p:sp>
    </p:spTree>
    <p:extLst>
      <p:ext uri="{BB962C8B-B14F-4D97-AF65-F5344CB8AC3E}">
        <p14:creationId xmlns:p14="http://schemas.microsoft.com/office/powerpoint/2010/main" val="311713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216889" y="1424586"/>
            <a:ext cx="4031511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pPr algn="ctr"/>
            <a:r>
              <a:rPr lang="de-DE" sz="2100" dirty="0"/>
              <a:t>WMS in</a:t>
            </a:r>
            <a:r>
              <a:rPr lang="de-DE" sz="2100" dirty="0">
                <a:solidFill>
                  <a:schemeClr val="tx1"/>
                </a:solidFill>
              </a:rPr>
              <a:t>      </a:t>
            </a:r>
            <a:r>
              <a:rPr lang="de-DE" sz="2100" dirty="0"/>
              <a:t>ArcGIS Pro</a:t>
            </a:r>
          </a:p>
          <a:p>
            <a:r>
              <a:rPr lang="de-DE" sz="2100" dirty="0"/>
              <a:t>German </a:t>
            </a:r>
            <a:r>
              <a:rPr lang="de-DE" sz="2100" dirty="0" err="1"/>
              <a:t>Borehole</a:t>
            </a:r>
            <a:r>
              <a:rPr lang="de-DE" sz="2100" dirty="0"/>
              <a:t> Locations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00" y="1475949"/>
            <a:ext cx="317969" cy="3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8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232838" y="1392291"/>
            <a:ext cx="3786962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pPr algn="ctr"/>
            <a:r>
              <a:rPr lang="de-DE" sz="2100" dirty="0"/>
              <a:t>WMS in </a:t>
            </a:r>
            <a:r>
              <a:rPr lang="de-DE" sz="2100" dirty="0">
                <a:solidFill>
                  <a:schemeClr val="tx1"/>
                </a:solidFill>
              </a:rPr>
              <a:t>    </a:t>
            </a:r>
            <a:r>
              <a:rPr lang="de-DE" sz="2100" dirty="0"/>
              <a:t>GIS</a:t>
            </a:r>
          </a:p>
          <a:p>
            <a:r>
              <a:rPr lang="de-DE" sz="2100" dirty="0"/>
              <a:t>German </a:t>
            </a:r>
            <a:r>
              <a:rPr lang="de-DE" sz="2100" dirty="0" err="1"/>
              <a:t>Borehole</a:t>
            </a:r>
            <a:r>
              <a:rPr lang="de-DE" sz="2100" dirty="0"/>
              <a:t> Locations</a:t>
            </a:r>
          </a:p>
        </p:txBody>
      </p:sp>
      <p:pic>
        <p:nvPicPr>
          <p:cNvPr id="9" name="Picture 2" descr="File:QGis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26" y="1392291"/>
            <a:ext cx="339974" cy="3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92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kern="1200" dirty="0" err="1"/>
              <a:t>Lessions</a:t>
            </a:r>
            <a:r>
              <a:rPr lang="en-US" kern="1200" dirty="0"/>
              <a:t> learned</a:t>
            </a:r>
            <a:endParaRPr lang="de-DE" kern="120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8049" y="1371600"/>
            <a:ext cx="8297332" cy="502919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dirty="0" err="1" smtClean="0"/>
              <a:t>periodic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transformations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expensive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complicated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>
                <a:sym typeface="Wingdings" panose="05000000000000000000" pitchFamily="2" charset="2"/>
              </a:rPr>
              <a:t></a:t>
            </a:r>
            <a:r>
              <a:rPr lang="de-DE" dirty="0" smtClean="0"/>
              <a:t> </a:t>
            </a:r>
            <a:r>
              <a:rPr lang="de-DE" dirty="0" err="1" smtClean="0"/>
              <a:t>doubling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stores</a:t>
            </a:r>
            <a:r>
              <a:rPr lang="de-DE" dirty="0" smtClean="0"/>
              <a:t> (</a:t>
            </a:r>
            <a:r>
              <a:rPr lang="de-DE" dirty="0" err="1" smtClean="0"/>
              <a:t>sync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-updates)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Keep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stable</a:t>
            </a:r>
            <a:r>
              <a:rPr lang="de-DE" dirty="0" smtClean="0"/>
              <a:t> </a:t>
            </a:r>
            <a:r>
              <a:rPr lang="de-DE" dirty="0" err="1" smtClean="0"/>
              <a:t>enough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longterm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>
                <a:sym typeface="Wingdings" panose="05000000000000000000" pitchFamily="2" charset="2"/>
              </a:rPr>
              <a:t></a:t>
            </a:r>
            <a:r>
              <a:rPr lang="de-DE" dirty="0" smtClean="0"/>
              <a:t> Save </a:t>
            </a:r>
            <a:r>
              <a:rPr lang="de-DE" dirty="0" err="1" smtClean="0"/>
              <a:t>investments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implementation</a:t>
            </a:r>
            <a:endParaRPr lang="de-DE" dirty="0" smtClean="0"/>
          </a:p>
          <a:p>
            <a:pPr>
              <a:buFont typeface="Wingdings" panose="05000000000000000000" pitchFamily="2" charset="2"/>
              <a:buChar char="§"/>
            </a:pPr>
            <a:endParaRPr lang="de-DE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DE" dirty="0" err="1" smtClean="0"/>
              <a:t>Integrate</a:t>
            </a:r>
            <a:r>
              <a:rPr lang="de-DE" dirty="0" smtClean="0"/>
              <a:t> simple </a:t>
            </a:r>
            <a:r>
              <a:rPr lang="de-DE" dirty="0" err="1" smtClean="0"/>
              <a:t>ways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linking</a:t>
            </a:r>
            <a:r>
              <a:rPr lang="de-DE" dirty="0" smtClean="0"/>
              <a:t> </a:t>
            </a: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pPr>
              <a:buFont typeface="Wingdings" panose="05000000000000000000" pitchFamily="2" charset="2"/>
              <a:buChar char="§"/>
            </a:pPr>
            <a:endParaRPr lang="de-DE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DE" dirty="0" err="1" smtClean="0"/>
              <a:t>Provide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simple </a:t>
            </a:r>
            <a:r>
              <a:rPr lang="de-DE" dirty="0" err="1" smtClean="0"/>
              <a:t>interfaces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non </a:t>
            </a:r>
            <a:r>
              <a:rPr lang="de-DE" dirty="0" err="1" smtClean="0"/>
              <a:t>experts</a:t>
            </a:r>
            <a:r>
              <a:rPr lang="de-DE" dirty="0" smtClean="0"/>
              <a:t> in </a:t>
            </a:r>
            <a:r>
              <a:rPr lang="de-DE" dirty="0" err="1" smtClean="0"/>
              <a:t>geoinformatics</a:t>
            </a:r>
            <a:endParaRPr lang="de-DE" dirty="0" smtClean="0"/>
          </a:p>
          <a:p>
            <a:pPr>
              <a:buFont typeface="Wingdings" panose="05000000000000000000" pitchFamily="2" charset="2"/>
              <a:buChar char="§"/>
            </a:pPr>
            <a:endParaRPr lang="de-DE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DE" dirty="0" err="1" smtClean="0"/>
              <a:t>Don‘t</a:t>
            </a:r>
            <a:r>
              <a:rPr lang="de-DE" dirty="0" smtClean="0"/>
              <a:t> </a:t>
            </a:r>
            <a:r>
              <a:rPr lang="de-DE" dirty="0" err="1" smtClean="0"/>
              <a:t>forget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requirements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medium</a:t>
            </a:r>
            <a:r>
              <a:rPr lang="de-DE" dirty="0"/>
              <a:t>-</a:t>
            </a:r>
            <a:r>
              <a:rPr lang="de-DE" dirty="0" err="1"/>
              <a:t>sized</a:t>
            </a:r>
            <a:r>
              <a:rPr lang="de-DE" dirty="0"/>
              <a:t> </a:t>
            </a:r>
            <a:r>
              <a:rPr lang="de-DE" dirty="0" err="1" smtClean="0"/>
              <a:t>enterprises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 err="1" smtClean="0"/>
              <a:t>Implement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 in </a:t>
            </a:r>
            <a:r>
              <a:rPr lang="de-DE" dirty="0" err="1" smtClean="0"/>
              <a:t>software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demonstrate</a:t>
            </a:r>
            <a:r>
              <a:rPr lang="de-DE" dirty="0" smtClean="0"/>
              <a:t> </a:t>
            </a:r>
            <a:r>
              <a:rPr lang="de-DE" dirty="0" err="1" smtClean="0"/>
              <a:t>its</a:t>
            </a:r>
            <a:r>
              <a:rPr lang="de-DE" dirty="0" smtClean="0"/>
              <a:t> </a:t>
            </a:r>
            <a:r>
              <a:rPr lang="de-DE" dirty="0" err="1" smtClean="0"/>
              <a:t>benefits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872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04800" y="1295400"/>
            <a:ext cx="8683625" cy="990600"/>
          </a:xfrm>
        </p:spPr>
        <p:txBody>
          <a:bodyPr>
            <a:noAutofit/>
          </a:bodyPr>
          <a:lstStyle/>
          <a:p>
            <a:pPr algn="l"/>
            <a:r>
              <a:rPr lang="de-DE" sz="2000" dirty="0"/>
              <a:t>Follow-</a:t>
            </a:r>
            <a:r>
              <a:rPr lang="de-DE" sz="2000" dirty="0" err="1"/>
              <a:t>up</a:t>
            </a:r>
            <a:r>
              <a:rPr lang="de-DE" sz="2000" dirty="0"/>
              <a:t> </a:t>
            </a:r>
            <a:r>
              <a:rPr lang="de-DE" sz="2000" dirty="0" err="1"/>
              <a:t>project</a:t>
            </a:r>
            <a:r>
              <a:rPr lang="de-DE" sz="2000" dirty="0"/>
              <a:t> 2018 – 2020:</a:t>
            </a:r>
            <a:br>
              <a:rPr lang="de-DE" sz="2000" dirty="0"/>
            </a:br>
            <a:r>
              <a:rPr lang="de-DE" sz="2000" dirty="0"/>
              <a:t>„Providing INSPIRE </a:t>
            </a:r>
            <a:r>
              <a:rPr lang="de-DE" sz="2000" dirty="0" err="1"/>
              <a:t>compliant</a:t>
            </a:r>
            <a:r>
              <a:rPr lang="de-DE" sz="2000" dirty="0"/>
              <a:t> </a:t>
            </a:r>
            <a:r>
              <a:rPr lang="de-DE" sz="2000" dirty="0" err="1"/>
              <a:t>borehole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Federal </a:t>
            </a:r>
            <a:r>
              <a:rPr lang="de-DE" sz="2000" dirty="0" err="1"/>
              <a:t>Republic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Germany </a:t>
            </a:r>
            <a:r>
              <a:rPr lang="de-DE" sz="2000" dirty="0" err="1"/>
              <a:t>based</a:t>
            </a:r>
            <a:r>
              <a:rPr lang="de-DE" sz="2000" dirty="0"/>
              <a:t> on BoreholeML (</a:t>
            </a:r>
            <a:r>
              <a:rPr lang="de-DE" sz="2000" dirty="0">
                <a:solidFill>
                  <a:srgbClr val="785A2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BoreholeML</a:t>
            </a:r>
            <a:r>
              <a:rPr lang="de-DE" sz="2000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de-DE" sz="2000" dirty="0">
                <a:solidFill>
                  <a:srgbClr val="0065A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INSPIRE</a:t>
            </a:r>
            <a:r>
              <a:rPr lang="de-DE" sz="2000" dirty="0"/>
              <a:t>)“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26" y="2819977"/>
            <a:ext cx="8353269" cy="2561510"/>
          </a:xfrm>
          <a:prstGeom prst="rect">
            <a:avLst/>
          </a:prstGeom>
        </p:spPr>
      </p:pic>
      <p:sp>
        <p:nvSpPr>
          <p:cNvPr id="10" name="Titel 3"/>
          <p:cNvSpPr txBox="1">
            <a:spLocks/>
          </p:cNvSpPr>
          <p:nvPr/>
        </p:nvSpPr>
        <p:spPr>
          <a:xfrm>
            <a:off x="2743200" y="228600"/>
            <a:ext cx="4086329" cy="48607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57" b="0" i="0" u="none" strike="noStrike" kern="1200" spc="0">
                <a:ln>
                  <a:noFill/>
                </a:ln>
                <a:solidFill>
                  <a:srgbClr val="002060"/>
                </a:solidFill>
                <a:latin typeface="+mn-lt"/>
                <a:ea typeface="Microsoft YaHei" pitchFamily="2"/>
                <a:cs typeface="Mangal" pitchFamily="2"/>
              </a:defRPr>
            </a:lvl1pPr>
          </a:lstStyle>
          <a:p>
            <a:pPr algn="l"/>
            <a:r>
              <a:rPr lang="de-DE" sz="3200" dirty="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Next </a:t>
            </a:r>
            <a:r>
              <a:rPr lang="de-DE" sz="3200" dirty="0" err="1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stop</a:t>
            </a:r>
            <a:r>
              <a:rPr lang="de-DE" sz="3200" dirty="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 - INSPIRE</a:t>
            </a:r>
          </a:p>
        </p:txBody>
      </p:sp>
    </p:spTree>
    <p:extLst>
      <p:ext uri="{BB962C8B-B14F-4D97-AF65-F5344CB8AC3E}">
        <p14:creationId xmlns:p14="http://schemas.microsoft.com/office/powerpoint/2010/main" val="170400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0"/>
            <a:ext cx="9143999" cy="685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016089" y="3182353"/>
            <a:ext cx="3860729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pPr>
              <a:tabLst>
                <a:tab pos="714375" algn="l"/>
              </a:tabLst>
            </a:pPr>
            <a:r>
              <a:rPr lang="de-DE" sz="1350" b="0" dirty="0">
                <a:solidFill>
                  <a:srgbClr val="785A24"/>
                </a:solidFill>
              </a:rPr>
              <a:t>Resources</a:t>
            </a:r>
            <a:endParaRPr lang="de-DE" sz="1350" b="0" dirty="0">
              <a:solidFill>
                <a:srgbClr val="785A24"/>
              </a:solidFill>
              <a:hlinkClick r:id="rId3"/>
            </a:endParaRP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714375" algn="l"/>
              </a:tabLst>
            </a:pPr>
            <a:r>
              <a:rPr lang="de-DE" sz="1350" b="0" dirty="0" err="1">
                <a:hlinkClick r:id="rId3"/>
              </a:rPr>
              <a:t>Spec</a:t>
            </a:r>
            <a:r>
              <a:rPr lang="de-DE" sz="1350" b="0" dirty="0">
                <a:hlinkClick r:id="rId3"/>
              </a:rPr>
              <a:t>  </a:t>
            </a:r>
            <a:r>
              <a:rPr lang="de-DE" sz="1350" b="0" dirty="0" smtClean="0">
                <a:hlinkClick r:id="rId3"/>
              </a:rPr>
              <a:t>	BoreholeML</a:t>
            </a:r>
            <a:endParaRPr lang="de-DE" sz="1350" b="0" dirty="0"/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714375" algn="l"/>
              </a:tabLst>
            </a:pPr>
            <a:r>
              <a:rPr lang="de-DE" sz="1350" b="0" dirty="0">
                <a:hlinkClick r:id="rId4"/>
              </a:rPr>
              <a:t>App   </a:t>
            </a:r>
            <a:r>
              <a:rPr lang="de-DE" sz="1350" b="0" dirty="0" smtClean="0">
                <a:hlinkClick r:id="rId4"/>
              </a:rPr>
              <a:t> </a:t>
            </a:r>
            <a:r>
              <a:rPr lang="de-DE" sz="1350" b="0" dirty="0">
                <a:hlinkClick r:id="rId4"/>
              </a:rPr>
              <a:t>	</a:t>
            </a:r>
            <a:r>
              <a:rPr lang="de-DE" sz="1350" b="0" dirty="0" err="1">
                <a:hlinkClick r:id="rId4"/>
              </a:rPr>
              <a:t>Borehole</a:t>
            </a:r>
            <a:r>
              <a:rPr lang="de-DE" sz="1350" b="0" dirty="0">
                <a:hlinkClick r:id="rId4"/>
              </a:rPr>
              <a:t> </a:t>
            </a:r>
            <a:r>
              <a:rPr lang="de-DE" sz="1350" b="0" dirty="0" err="1">
                <a:hlinkClick r:id="rId4"/>
              </a:rPr>
              <a:t>Map</a:t>
            </a:r>
            <a:r>
              <a:rPr lang="de-DE" sz="1350" b="0" dirty="0">
                <a:hlinkClick r:id="rId4"/>
              </a:rPr>
              <a:t> Germany</a:t>
            </a:r>
            <a:endParaRPr lang="de-DE" sz="1350" b="0" dirty="0"/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714375" algn="l"/>
              </a:tabLst>
            </a:pPr>
            <a:r>
              <a:rPr lang="de-DE" sz="1350" b="0" dirty="0">
                <a:hlinkClick r:id="rId5"/>
              </a:rPr>
              <a:t>WMS 	German </a:t>
            </a:r>
            <a:r>
              <a:rPr lang="de-DE" sz="1350" b="0" dirty="0" err="1">
                <a:hlinkClick r:id="rId5"/>
              </a:rPr>
              <a:t>Borehole</a:t>
            </a:r>
            <a:r>
              <a:rPr lang="de-DE" sz="1350" b="0" dirty="0">
                <a:hlinkClick r:id="rId5"/>
              </a:rPr>
              <a:t> Locations (GBL)</a:t>
            </a:r>
            <a:endParaRPr lang="de-DE" sz="1350" b="0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217" y="2876662"/>
            <a:ext cx="1847619" cy="571429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1" name="Gruppieren 10"/>
          <p:cNvGrpSpPr/>
          <p:nvPr/>
        </p:nvGrpSpPr>
        <p:grpSpPr>
          <a:xfrm>
            <a:off x="5887754" y="5385816"/>
            <a:ext cx="2657471" cy="1107996"/>
            <a:chOff x="8475087" y="4817546"/>
            <a:chExt cx="3543294" cy="1477327"/>
          </a:xfrm>
        </p:grpSpPr>
        <p:sp>
          <p:nvSpPr>
            <p:cNvPr id="12" name="Rechteck 11"/>
            <p:cNvSpPr/>
            <p:nvPr/>
          </p:nvSpPr>
          <p:spPr>
            <a:xfrm>
              <a:off x="8475087" y="4817546"/>
              <a:ext cx="3543294" cy="14773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tabLst>
                  <a:tab pos="671513" algn="l"/>
                </a:tabLst>
              </a:pPr>
              <a:r>
                <a:rPr lang="de-DE" sz="825" b="0" dirty="0"/>
                <a:t>Gerhard Arns-Krogmann</a:t>
              </a:r>
            </a:p>
            <a:p>
              <a:pPr>
                <a:tabLst>
                  <a:tab pos="336947" algn="l"/>
                  <a:tab pos="671513" algn="l"/>
                </a:tabLst>
              </a:pPr>
              <a:r>
                <a:rPr lang="de-DE" sz="825" b="0" dirty="0"/>
                <a:t>Federal Institute </a:t>
              </a:r>
              <a:r>
                <a:rPr lang="de-DE" sz="825" b="0" dirty="0" err="1"/>
                <a:t>for</a:t>
              </a:r>
              <a:r>
                <a:rPr lang="de-DE" sz="825" b="0" dirty="0"/>
                <a:t> </a:t>
              </a:r>
              <a:r>
                <a:rPr lang="de-DE" sz="825" b="0" dirty="0" err="1"/>
                <a:t>Geoscience</a:t>
              </a:r>
              <a:r>
                <a:rPr lang="de-DE" sz="825" b="0" dirty="0"/>
                <a:t> </a:t>
              </a:r>
              <a:r>
                <a:rPr lang="de-DE" sz="825" b="0" dirty="0" err="1"/>
                <a:t>and</a:t>
              </a:r>
              <a:r>
                <a:rPr lang="de-DE" sz="825" b="0" dirty="0"/>
                <a:t/>
              </a:r>
              <a:br>
                <a:rPr lang="de-DE" sz="825" b="0" dirty="0"/>
              </a:br>
              <a:r>
                <a:rPr lang="de-DE" sz="825" b="0" dirty="0"/>
                <a:t>Natural Resources </a:t>
              </a:r>
              <a:br>
                <a:rPr lang="de-DE" sz="825" b="0" dirty="0"/>
              </a:br>
              <a:r>
                <a:rPr lang="de-DE" sz="825" b="0" dirty="0"/>
                <a:t>Stilleweg 2</a:t>
              </a:r>
              <a:br>
                <a:rPr lang="de-DE" sz="825" b="0" dirty="0"/>
              </a:br>
              <a:r>
                <a:rPr lang="de-DE" sz="825" b="0" dirty="0"/>
                <a:t>30655 Hannover</a:t>
              </a:r>
              <a:br>
                <a:rPr lang="de-DE" sz="825" b="0" dirty="0"/>
              </a:br>
              <a:r>
                <a:rPr lang="de-DE" sz="825" b="0" dirty="0"/>
                <a:t>Phone: +49 511 643 3343	</a:t>
              </a:r>
              <a:br>
                <a:rPr lang="de-DE" sz="825" b="0" dirty="0"/>
              </a:br>
              <a:r>
                <a:rPr lang="de-DE" sz="825" b="0" dirty="0"/>
                <a:t>Mail:	</a:t>
              </a:r>
              <a:r>
                <a:rPr lang="de-DE" sz="825" b="0" dirty="0">
                  <a:hlinkClick r:id="rId7"/>
                </a:rPr>
                <a:t>gerd.arns-krogmann@bgr.de </a:t>
              </a:r>
              <a:r>
                <a:rPr lang="de-DE" sz="825" dirty="0"/>
                <a:t>	</a:t>
              </a:r>
              <a:r>
                <a:rPr lang="de-DE" sz="825" b="1" dirty="0">
                  <a:solidFill>
                    <a:schemeClr val="bg1"/>
                  </a:solidFill>
                  <a:hlinkClick r:id="rId8"/>
                </a:rPr>
                <a:t>boreholeml@bgr.de</a:t>
              </a:r>
              <a:r>
                <a:rPr lang="de-DE" sz="825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03983" y="5387458"/>
              <a:ext cx="783932" cy="790575"/>
            </a:xfrm>
            <a:prstGeom prst="rect">
              <a:avLst/>
            </a:prstGeom>
          </p:spPr>
        </p:pic>
      </p:grpSp>
      <p:sp>
        <p:nvSpPr>
          <p:cNvPr id="16" name="Titel 3"/>
          <p:cNvSpPr txBox="1">
            <a:spLocks/>
          </p:cNvSpPr>
          <p:nvPr/>
        </p:nvSpPr>
        <p:spPr>
          <a:xfrm>
            <a:off x="4644865" y="936817"/>
            <a:ext cx="4527710" cy="62672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57" b="0" i="0" u="none" strike="noStrike" kern="1200" spc="0">
                <a:ln>
                  <a:noFill/>
                </a:ln>
                <a:solidFill>
                  <a:srgbClr val="002060"/>
                </a:solidFill>
                <a:latin typeface="+mn-lt"/>
                <a:ea typeface="Microsoft YaHei" pitchFamily="2"/>
                <a:cs typeface="Mangal" pitchFamily="2"/>
              </a:defRPr>
            </a:lvl1pPr>
          </a:lstStyle>
          <a:p>
            <a:pPr algn="l"/>
            <a:r>
              <a:rPr lang="de-DE" sz="3200" dirty="0" err="1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Thanks</a:t>
            </a:r>
            <a:r>
              <a:rPr lang="de-DE" sz="3200" dirty="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 </a:t>
            </a:r>
            <a:r>
              <a:rPr lang="de-DE" sz="3200" dirty="0" err="1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for</a:t>
            </a:r>
            <a:r>
              <a:rPr lang="de-DE" sz="3200" dirty="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 </a:t>
            </a:r>
            <a:r>
              <a:rPr lang="de-DE" sz="3200" dirty="0" err="1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listening</a:t>
            </a:r>
            <a:r>
              <a:rPr lang="de-DE" sz="3200" dirty="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! </a:t>
            </a:r>
          </a:p>
          <a:p>
            <a:pPr algn="l"/>
            <a:r>
              <a:rPr lang="de-DE" sz="3200" dirty="0" err="1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Any</a:t>
            </a:r>
            <a:r>
              <a:rPr lang="de-DE" sz="3200" dirty="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 </a:t>
            </a:r>
            <a:r>
              <a:rPr lang="de-DE" sz="3200" dirty="0" err="1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questions</a:t>
            </a:r>
            <a:r>
              <a:rPr lang="de-DE" sz="3200" dirty="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?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876800"/>
            <a:ext cx="1371600" cy="596646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217" y="4563863"/>
            <a:ext cx="933619" cy="434701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326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44137" y="2713673"/>
            <a:ext cx="1792233" cy="680423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Appendix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892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12468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09623" y="1159129"/>
            <a:ext cx="2112446" cy="71558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C00000"/>
                </a:solidFill>
              </a:rPr>
              <a:t>Aggregated</a:t>
            </a:r>
            <a:r>
              <a:rPr lang="de-DE" sz="1350" b="1" dirty="0">
                <a:solidFill>
                  <a:srgbClr val="C00000"/>
                </a:solidFill>
              </a:rPr>
              <a:t> Layer 40x40 km </a:t>
            </a:r>
          </a:p>
          <a:p>
            <a:r>
              <a:rPr lang="de-DE" sz="1350" b="1" dirty="0" err="1">
                <a:solidFill>
                  <a:srgbClr val="C00000"/>
                </a:solidFill>
              </a:rPr>
              <a:t>Scale</a:t>
            </a:r>
            <a:r>
              <a:rPr lang="de-DE" sz="1350" b="1" dirty="0">
                <a:solidFill>
                  <a:srgbClr val="C00000"/>
                </a:solidFill>
              </a:rPr>
              <a:t> &lt; 1:1.200.000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715" y="3429000"/>
            <a:ext cx="2085975" cy="240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8049" y="963454"/>
            <a:ext cx="8297332" cy="680423"/>
          </a:xfrm>
        </p:spPr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12261" b="-496"/>
          <a:stretch/>
        </p:blipFill>
        <p:spPr>
          <a:xfrm>
            <a:off x="0" y="758190"/>
            <a:ext cx="9144000" cy="524256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554417"/>
            <a:ext cx="2057400" cy="230743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857222" y="1102693"/>
            <a:ext cx="2248177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z="1350" dirty="0"/>
              <a:t>Aggregated</a:t>
            </a:r>
            <a:r>
              <a:rPr lang="de-DE" sz="1350" dirty="0"/>
              <a:t> Layer 10x10 km </a:t>
            </a:r>
          </a:p>
          <a:p>
            <a:r>
              <a:rPr lang="de-DE" sz="1350" dirty="0" err="1"/>
              <a:t>Scale</a:t>
            </a:r>
            <a:r>
              <a:rPr lang="de-DE" sz="1350" dirty="0"/>
              <a:t> 1:72.000 - 1:1.200.000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872011" y="1710642"/>
            <a:ext cx="857528" cy="30008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de-DE" sz="1350" dirty="0"/>
              <a:t>Hamburg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792929" y="4708132"/>
            <a:ext cx="857528" cy="30008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de-DE" sz="1350" dirty="0"/>
              <a:t>Bremen</a:t>
            </a:r>
          </a:p>
        </p:txBody>
      </p:sp>
    </p:spTree>
    <p:extLst>
      <p:ext uri="{BB962C8B-B14F-4D97-AF65-F5344CB8AC3E}">
        <p14:creationId xmlns:p14="http://schemas.microsoft.com/office/powerpoint/2010/main" val="42237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t="5536"/>
          <a:stretch/>
        </p:blipFill>
        <p:spPr>
          <a:xfrm>
            <a:off x="1" y="849937"/>
            <a:ext cx="9143999" cy="515081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895322" y="1159129"/>
            <a:ext cx="1689521" cy="71558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de-DE" sz="1350" dirty="0" err="1"/>
              <a:t>Boreholes</a:t>
            </a:r>
            <a:r>
              <a:rPr lang="de-DE" sz="1350" dirty="0"/>
              <a:t> </a:t>
            </a:r>
            <a:r>
              <a:rPr lang="de-DE" sz="1350" dirty="0" err="1"/>
              <a:t>are</a:t>
            </a:r>
            <a:r>
              <a:rPr lang="de-DE" sz="1350" dirty="0"/>
              <a:t> </a:t>
            </a:r>
            <a:r>
              <a:rPr lang="de-DE" sz="1350" dirty="0" err="1"/>
              <a:t>visable</a:t>
            </a:r>
            <a:r>
              <a:rPr lang="de-DE" sz="1350" dirty="0"/>
              <a:t> </a:t>
            </a:r>
          </a:p>
          <a:p>
            <a:r>
              <a:rPr lang="de-DE" sz="1350" dirty="0"/>
              <a:t>at a </a:t>
            </a:r>
            <a:r>
              <a:rPr lang="de-DE" sz="1350" dirty="0" err="1"/>
              <a:t>scale</a:t>
            </a:r>
            <a:r>
              <a:rPr lang="de-DE" sz="1350" dirty="0"/>
              <a:t> &gt; 1:72.000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275773" y="5321921"/>
            <a:ext cx="800708" cy="5078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de-DE" sz="1350" dirty="0"/>
              <a:t>Hamburg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57250"/>
            <a:ext cx="9144001" cy="515081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315982" y="5321921"/>
            <a:ext cx="1294618" cy="30008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de-DE" sz="1350" dirty="0" err="1"/>
              <a:t>Hanover</a:t>
            </a:r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427596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5"/>
          <p:cNvPicPr>
            <a:picLocks noChangeAspect="1" noChangeArrowheads="1"/>
          </p:cNvPicPr>
          <p:nvPr/>
        </p:nvPicPr>
        <p:blipFill rotWithShape="1">
          <a:blip r:embed="rId3"/>
          <a:srcRect l="197" t="13039" r="-1" b="3014"/>
          <a:stretch/>
        </p:blipFill>
        <p:spPr bwMode="auto">
          <a:xfrm>
            <a:off x="75363" y="930035"/>
            <a:ext cx="3904193" cy="282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t="11950"/>
          <a:stretch/>
        </p:blipFill>
        <p:spPr>
          <a:xfrm>
            <a:off x="2027458" y="1941952"/>
            <a:ext cx="4385036" cy="245164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/>
          <a:srcRect t="12468"/>
          <a:stretch/>
        </p:blipFill>
        <p:spPr>
          <a:xfrm>
            <a:off x="4692581" y="2953869"/>
            <a:ext cx="4358473" cy="245164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528" y="4393592"/>
            <a:ext cx="810525" cy="93543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90242" y="2862510"/>
            <a:ext cx="1943358" cy="50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de-DE" sz="1350" dirty="0"/>
              <a:t>2006 </a:t>
            </a:r>
            <a:r>
              <a:rPr lang="de-DE" sz="1350" dirty="0" err="1"/>
              <a:t>client</a:t>
            </a:r>
            <a:r>
              <a:rPr lang="de-DE" sz="1350" dirty="0"/>
              <a:t> </a:t>
            </a:r>
            <a:r>
              <a:rPr lang="de-DE" sz="1350" dirty="0" err="1"/>
              <a:t>version</a:t>
            </a:r>
            <a:r>
              <a:rPr lang="de-DE" sz="1350" dirty="0"/>
              <a:t> 1</a:t>
            </a:r>
          </a:p>
          <a:p>
            <a:r>
              <a:rPr lang="de-DE" sz="1350" dirty="0"/>
              <a:t>EU Project „</a:t>
            </a:r>
            <a:r>
              <a:rPr lang="en-US" sz="1350" dirty="0" err="1"/>
              <a:t>eEarth</a:t>
            </a:r>
            <a:r>
              <a:rPr lang="de-DE" sz="1350" dirty="0"/>
              <a:t>“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021533" y="3665558"/>
            <a:ext cx="2750205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de-DE" sz="1350" dirty="0"/>
              <a:t>2012 </a:t>
            </a:r>
            <a:r>
              <a:rPr lang="de-DE" sz="1350" dirty="0" err="1"/>
              <a:t>client</a:t>
            </a:r>
            <a:r>
              <a:rPr lang="de-DE" sz="1350" dirty="0"/>
              <a:t> </a:t>
            </a:r>
            <a:r>
              <a:rPr lang="de-DE" sz="1350" dirty="0" err="1"/>
              <a:t>version</a:t>
            </a:r>
            <a:r>
              <a:rPr lang="de-DE" sz="1350" dirty="0"/>
              <a:t> 2 </a:t>
            </a:r>
          </a:p>
          <a:p>
            <a:r>
              <a:rPr lang="de-DE" sz="1350" dirty="0" err="1"/>
              <a:t>Economic</a:t>
            </a:r>
            <a:r>
              <a:rPr lang="de-DE" sz="1350" dirty="0"/>
              <a:t> </a:t>
            </a:r>
            <a:r>
              <a:rPr lang="de-DE" sz="1350" dirty="0" err="1"/>
              <a:t>stimulus</a:t>
            </a:r>
            <a:r>
              <a:rPr lang="de-DE" sz="1350" dirty="0"/>
              <a:t> </a:t>
            </a:r>
            <a:r>
              <a:rPr lang="de-DE" sz="1350" dirty="0" err="1"/>
              <a:t>program</a:t>
            </a:r>
            <a:r>
              <a:rPr lang="de-DE" sz="1350" dirty="0"/>
              <a:t> II</a:t>
            </a:r>
          </a:p>
          <a:p>
            <a:r>
              <a:rPr lang="de-DE" sz="1350" i="1" dirty="0"/>
              <a:t>„Interoperable </a:t>
            </a:r>
            <a:r>
              <a:rPr lang="de-DE" sz="1350" i="1" dirty="0" err="1"/>
              <a:t>borehole</a:t>
            </a:r>
            <a:r>
              <a:rPr lang="de-DE" sz="1350" i="1" dirty="0"/>
              <a:t> </a:t>
            </a:r>
            <a:r>
              <a:rPr lang="de-DE" sz="1350" i="1" dirty="0" err="1"/>
              <a:t>data</a:t>
            </a:r>
            <a:r>
              <a:rPr lang="de-DE" sz="1350" i="1" dirty="0"/>
              <a:t> in </a:t>
            </a:r>
            <a:r>
              <a:rPr lang="de-DE" sz="1350" i="1" dirty="0" err="1"/>
              <a:t>the</a:t>
            </a:r>
            <a:r>
              <a:rPr lang="de-DE" sz="1350" i="1" dirty="0"/>
              <a:t> national </a:t>
            </a:r>
            <a:r>
              <a:rPr lang="de-DE" sz="1350" i="1" dirty="0" err="1"/>
              <a:t>geoportal</a:t>
            </a:r>
            <a:r>
              <a:rPr lang="de-DE" sz="1350" i="1" dirty="0"/>
              <a:t>“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771738" y="4920762"/>
            <a:ext cx="2467262" cy="50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de-DE" sz="1350" dirty="0"/>
              <a:t>2017 </a:t>
            </a:r>
            <a:r>
              <a:rPr lang="de-DE" sz="1350" dirty="0" err="1"/>
              <a:t>client</a:t>
            </a:r>
            <a:r>
              <a:rPr lang="de-DE" sz="1350" dirty="0"/>
              <a:t> </a:t>
            </a:r>
            <a:r>
              <a:rPr lang="de-DE" sz="1350" dirty="0" err="1"/>
              <a:t>version</a:t>
            </a:r>
            <a:r>
              <a:rPr lang="de-DE" sz="1350" dirty="0"/>
              <a:t> 3</a:t>
            </a:r>
          </a:p>
          <a:p>
            <a:r>
              <a:rPr lang="de-DE" sz="1350" dirty="0"/>
              <a:t>Migration </a:t>
            </a:r>
            <a:r>
              <a:rPr lang="de-DE" sz="1350" dirty="0" err="1"/>
              <a:t>into</a:t>
            </a:r>
            <a:r>
              <a:rPr lang="de-DE" sz="1350" dirty="0"/>
              <a:t> </a:t>
            </a:r>
            <a:r>
              <a:rPr lang="de-DE" sz="1350" dirty="0" err="1"/>
              <a:t>the</a:t>
            </a:r>
            <a:r>
              <a:rPr lang="de-DE" sz="1350" dirty="0"/>
              <a:t> SDI-BGR</a:t>
            </a: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352336" y="1143000"/>
            <a:ext cx="2563064" cy="41160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57" b="0" i="0" u="none" strike="noStrike" kern="1200" spc="0">
                <a:ln>
                  <a:noFill/>
                </a:ln>
                <a:solidFill>
                  <a:srgbClr val="002060"/>
                </a:solidFill>
                <a:latin typeface="+mn-lt"/>
                <a:ea typeface="Microsoft YaHei" pitchFamily="2"/>
                <a:cs typeface="Mangal" pitchFamily="2"/>
              </a:defRPr>
            </a:lvl1pPr>
          </a:lstStyle>
          <a:p>
            <a:pPr algn="l"/>
            <a:endParaRPr lang="de-DE" sz="1800" b="1" dirty="0" smtClean="0"/>
          </a:p>
        </p:txBody>
      </p:sp>
      <p:sp>
        <p:nvSpPr>
          <p:cNvPr id="3" name="Rechteck 2"/>
          <p:cNvSpPr/>
          <p:nvPr/>
        </p:nvSpPr>
        <p:spPr>
          <a:xfrm>
            <a:off x="7438293" y="3870614"/>
            <a:ext cx="1705708" cy="21200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4050" dirty="0">
              <a:solidFill>
                <a:schemeClr val="tx1"/>
              </a:solidFill>
            </a:endParaRPr>
          </a:p>
          <a:p>
            <a:r>
              <a:rPr lang="de-DE" sz="4050" dirty="0">
                <a:solidFill>
                  <a:schemeClr val="tx1"/>
                </a:solidFill>
              </a:rPr>
              <a:t>	?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118861" y="5505940"/>
            <a:ext cx="2025140" cy="50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de-DE" sz="1350" dirty="0"/>
              <a:t>2020 </a:t>
            </a:r>
            <a:r>
              <a:rPr lang="de-DE" sz="1350" dirty="0" err="1"/>
              <a:t>client</a:t>
            </a:r>
            <a:r>
              <a:rPr lang="de-DE" sz="1350" dirty="0"/>
              <a:t> </a:t>
            </a:r>
            <a:r>
              <a:rPr lang="de-DE" sz="1350" dirty="0" err="1"/>
              <a:t>version</a:t>
            </a:r>
            <a:r>
              <a:rPr lang="de-DE" sz="1350" dirty="0"/>
              <a:t> 4 BoreholeML2INSPIRE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18" y="3985047"/>
            <a:ext cx="1406459" cy="14064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Implementation </a:t>
            </a:r>
            <a:r>
              <a:rPr lang="de-DE" dirty="0" err="1"/>
              <a:t>history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BoreholeML</a:t>
            </a:r>
          </a:p>
        </p:txBody>
      </p:sp>
    </p:spTree>
    <p:extLst>
      <p:ext uri="{BB962C8B-B14F-4D97-AF65-F5344CB8AC3E}">
        <p14:creationId xmlns:p14="http://schemas.microsoft.com/office/powerpoint/2010/main" val="37581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2"/>
          <p:cNvSpPr>
            <a:spLocks noGrp="1"/>
          </p:cNvSpPr>
          <p:nvPr>
            <p:ph type="title"/>
          </p:nvPr>
        </p:nvSpPr>
        <p:spPr>
          <a:xfrm>
            <a:off x="508425" y="103410"/>
            <a:ext cx="8057302" cy="680423"/>
          </a:xfrm>
        </p:spPr>
        <p:txBody>
          <a:bodyPr>
            <a:normAutofit/>
          </a:bodyPr>
          <a:lstStyle/>
          <a:p>
            <a:r>
              <a:rPr lang="de-DE" dirty="0" smtClean="0"/>
              <a:t>Query </a:t>
            </a:r>
            <a:r>
              <a:rPr lang="de-DE" dirty="0" err="1" smtClean="0"/>
              <a:t>Boreholes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49" y="1915019"/>
            <a:ext cx="6885727" cy="350915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204129" y="2542583"/>
            <a:ext cx="2594114" cy="50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de-DE" sz="1350" dirty="0"/>
              <a:t>Dropdown </a:t>
            </a:r>
            <a:r>
              <a:rPr lang="de-DE" sz="1350" dirty="0" err="1"/>
              <a:t>with</a:t>
            </a:r>
            <a:r>
              <a:rPr lang="de-DE" sz="1350" dirty="0"/>
              <a:t> </a:t>
            </a:r>
            <a:r>
              <a:rPr lang="de-DE" sz="1350" dirty="0" err="1"/>
              <a:t>coded</a:t>
            </a:r>
            <a:r>
              <a:rPr lang="de-DE" sz="1350" dirty="0"/>
              <a:t> </a:t>
            </a:r>
            <a:r>
              <a:rPr lang="de-DE" sz="1350" dirty="0" err="1"/>
              <a:t>values</a:t>
            </a:r>
            <a:r>
              <a:rPr lang="de-DE" sz="1350" dirty="0"/>
              <a:t> </a:t>
            </a:r>
            <a:r>
              <a:rPr lang="de-DE" sz="1350" dirty="0" err="1"/>
              <a:t>for</a:t>
            </a:r>
            <a:r>
              <a:rPr lang="de-DE" sz="1350" dirty="0"/>
              <a:t> </a:t>
            </a:r>
            <a:r>
              <a:rPr lang="de-DE" sz="1350" dirty="0" err="1"/>
              <a:t>attributes</a:t>
            </a:r>
            <a:r>
              <a:rPr lang="de-DE" sz="1350" dirty="0"/>
              <a:t> </a:t>
            </a:r>
            <a:r>
              <a:rPr lang="de-DE" sz="1350" dirty="0" err="1"/>
              <a:t>with</a:t>
            </a:r>
            <a:r>
              <a:rPr lang="de-DE" sz="1350" dirty="0"/>
              <a:t> </a:t>
            </a:r>
            <a:r>
              <a:rPr lang="de-DE" sz="1350" dirty="0" err="1"/>
              <a:t>code</a:t>
            </a:r>
            <a:r>
              <a:rPr lang="de-DE" sz="1350" dirty="0"/>
              <a:t> </a:t>
            </a:r>
            <a:r>
              <a:rPr lang="de-DE" sz="1350" dirty="0" err="1"/>
              <a:t>lists</a:t>
            </a:r>
            <a:endParaRPr lang="de-DE" sz="1350" dirty="0"/>
          </a:p>
        </p:txBody>
      </p:sp>
      <p:sp>
        <p:nvSpPr>
          <p:cNvPr id="6" name="Rechteck 5"/>
          <p:cNvSpPr/>
          <p:nvPr/>
        </p:nvSpPr>
        <p:spPr>
          <a:xfrm>
            <a:off x="1530667" y="3449478"/>
            <a:ext cx="1298258" cy="21526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8" name="Gerader Verbinder 7"/>
          <p:cNvCxnSpPr>
            <a:stCxn id="7" idx="1"/>
          </p:cNvCxnSpPr>
          <p:nvPr/>
        </p:nvCxnSpPr>
        <p:spPr>
          <a:xfrm flipH="1">
            <a:off x="4884899" y="2796499"/>
            <a:ext cx="1319230" cy="6458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753199" y="4315531"/>
            <a:ext cx="2818676" cy="3000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de-DE" sz="1350" dirty="0"/>
              <a:t>All </a:t>
            </a:r>
            <a:r>
              <a:rPr lang="de-DE" sz="1350" dirty="0" err="1"/>
              <a:t>header</a:t>
            </a:r>
            <a:r>
              <a:rPr lang="de-DE" sz="1350" dirty="0"/>
              <a:t> </a:t>
            </a:r>
            <a:r>
              <a:rPr lang="en-US" sz="1350" dirty="0"/>
              <a:t>attributes</a:t>
            </a:r>
            <a:r>
              <a:rPr lang="de-DE" sz="1350" dirty="0"/>
              <a:t> </a:t>
            </a:r>
            <a:r>
              <a:rPr lang="de-DE" sz="1350" dirty="0" err="1"/>
              <a:t>of</a:t>
            </a:r>
            <a:r>
              <a:rPr lang="de-DE" sz="1350" dirty="0"/>
              <a:t> BoreholeML</a:t>
            </a:r>
          </a:p>
        </p:txBody>
      </p:sp>
      <p:cxnSp>
        <p:nvCxnSpPr>
          <p:cNvPr id="14" name="Gerader Verbinder 13"/>
          <p:cNvCxnSpPr/>
          <p:nvPr/>
        </p:nvCxnSpPr>
        <p:spPr>
          <a:xfrm flipH="1">
            <a:off x="3729462" y="1643877"/>
            <a:ext cx="1085426" cy="180560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3729462" y="1341046"/>
            <a:ext cx="2818676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de-DE" sz="1350" dirty="0"/>
              <a:t>Operators </a:t>
            </a:r>
            <a:r>
              <a:rPr lang="de-DE" sz="1350" dirty="0" err="1"/>
              <a:t>depends</a:t>
            </a:r>
            <a:r>
              <a:rPr lang="de-DE" sz="1350" dirty="0"/>
              <a:t> on </a:t>
            </a:r>
            <a:r>
              <a:rPr lang="de-DE" sz="1350" dirty="0" err="1"/>
              <a:t>data</a:t>
            </a:r>
            <a:r>
              <a:rPr lang="de-DE" sz="1350" dirty="0"/>
              <a:t> type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350" dirty="0" err="1"/>
              <a:t>string</a:t>
            </a:r>
            <a:r>
              <a:rPr lang="de-DE" sz="1350" dirty="0"/>
              <a:t>:   </a:t>
            </a:r>
            <a:r>
              <a:rPr lang="de-DE" sz="1350" dirty="0" err="1"/>
              <a:t>is</a:t>
            </a:r>
            <a:r>
              <a:rPr lang="de-DE" sz="1350" dirty="0"/>
              <a:t> / </a:t>
            </a:r>
            <a:r>
              <a:rPr lang="de-DE" sz="1350" dirty="0" err="1"/>
              <a:t>sugguest</a:t>
            </a:r>
            <a:r>
              <a:rPr lang="de-DE" sz="1350" dirty="0"/>
              <a:t> (like)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350" dirty="0"/>
              <a:t>integer: &lt; ; &gt; ; &lt;= ; &gt;= ; =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350" dirty="0" err="1"/>
              <a:t>date</a:t>
            </a:r>
            <a:r>
              <a:rPr lang="de-DE" sz="1350" dirty="0"/>
              <a:t>:     </a:t>
            </a:r>
            <a:r>
              <a:rPr lang="de-DE" sz="1350" dirty="0" err="1"/>
              <a:t>before</a:t>
            </a:r>
            <a:r>
              <a:rPr lang="de-DE" sz="1350" dirty="0"/>
              <a:t> / after </a:t>
            </a:r>
          </a:p>
        </p:txBody>
      </p:sp>
      <p:sp>
        <p:nvSpPr>
          <p:cNvPr id="16" name="Rechteck 15"/>
          <p:cNvSpPr/>
          <p:nvPr/>
        </p:nvSpPr>
        <p:spPr>
          <a:xfrm>
            <a:off x="3973514" y="3449478"/>
            <a:ext cx="1127124" cy="21526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/>
        </p:nvSpPr>
        <p:spPr>
          <a:xfrm>
            <a:off x="2853411" y="3449478"/>
            <a:ext cx="1091528" cy="21526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18" name="Gerader Verbinder 17"/>
          <p:cNvCxnSpPr>
            <a:stCxn id="6" idx="2"/>
            <a:endCxn id="11" idx="0"/>
          </p:cNvCxnSpPr>
          <p:nvPr/>
        </p:nvCxnSpPr>
        <p:spPr>
          <a:xfrm flipH="1">
            <a:off x="2162537" y="3664744"/>
            <a:ext cx="17259" cy="65078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25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"/>
          <a:srcRect t="12566"/>
          <a:stretch/>
        </p:blipFill>
        <p:spPr>
          <a:xfrm>
            <a:off x="0" y="846898"/>
            <a:ext cx="9145595" cy="515385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069379" y="2944252"/>
            <a:ext cx="2324378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z="1350" dirty="0"/>
              <a:t>Further filtering</a:t>
            </a:r>
            <a:r>
              <a:rPr lang="de-DE" sz="1350" dirty="0"/>
              <a:t> </a:t>
            </a:r>
            <a:r>
              <a:rPr lang="de-DE" sz="1350" dirty="0" err="1"/>
              <a:t>of</a:t>
            </a:r>
            <a:r>
              <a:rPr lang="de-DE" sz="1350" dirty="0"/>
              <a:t> </a:t>
            </a:r>
            <a:r>
              <a:rPr lang="de-DE" sz="1350" dirty="0" err="1"/>
              <a:t>the</a:t>
            </a:r>
            <a:r>
              <a:rPr lang="de-DE" sz="1350" dirty="0"/>
              <a:t> </a:t>
            </a:r>
            <a:r>
              <a:rPr lang="de-DE" sz="1350" dirty="0" err="1"/>
              <a:t>first</a:t>
            </a:r>
            <a:r>
              <a:rPr lang="de-DE" sz="1350" dirty="0"/>
              <a:t> </a:t>
            </a:r>
            <a:r>
              <a:rPr lang="de-DE" sz="1350" dirty="0" err="1"/>
              <a:t>search</a:t>
            </a:r>
            <a:r>
              <a:rPr lang="de-DE" sz="1350" dirty="0"/>
              <a:t> </a:t>
            </a:r>
            <a:r>
              <a:rPr lang="de-DE" sz="1350" dirty="0" err="1"/>
              <a:t>results</a:t>
            </a:r>
            <a:endParaRPr lang="de-DE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geographically 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attributive</a:t>
            </a:r>
            <a:endParaRPr lang="de-DE" sz="1350" dirty="0"/>
          </a:p>
        </p:txBody>
      </p:sp>
      <p:sp>
        <p:nvSpPr>
          <p:cNvPr id="7" name="Rechteck 6"/>
          <p:cNvSpPr/>
          <p:nvPr/>
        </p:nvSpPr>
        <p:spPr>
          <a:xfrm>
            <a:off x="1352074" y="1749266"/>
            <a:ext cx="792480" cy="13716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Rechteck 7"/>
          <p:cNvSpPr/>
          <p:nvPr/>
        </p:nvSpPr>
        <p:spPr>
          <a:xfrm>
            <a:off x="14288" y="4098131"/>
            <a:ext cx="137161" cy="14478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10" name="Gerader Verbinder 9"/>
          <p:cNvCxnSpPr>
            <a:stCxn id="7" idx="3"/>
            <a:endCxn id="5" idx="1"/>
          </p:cNvCxnSpPr>
          <p:nvPr/>
        </p:nvCxnSpPr>
        <p:spPr>
          <a:xfrm>
            <a:off x="2144554" y="1817846"/>
            <a:ext cx="1924825" cy="15880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>
            <a:stCxn id="8" idx="0"/>
            <a:endCxn id="5" idx="1"/>
          </p:cNvCxnSpPr>
          <p:nvPr/>
        </p:nvCxnSpPr>
        <p:spPr>
          <a:xfrm flipV="1">
            <a:off x="82869" y="3405917"/>
            <a:ext cx="3986510" cy="6922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8379688" y="4098131"/>
            <a:ext cx="764312" cy="14478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15" name="Gerader Verbinder 14"/>
          <p:cNvCxnSpPr>
            <a:stCxn id="5" idx="3"/>
            <a:endCxn id="14" idx="1"/>
          </p:cNvCxnSpPr>
          <p:nvPr/>
        </p:nvCxnSpPr>
        <p:spPr>
          <a:xfrm>
            <a:off x="6393757" y="3405917"/>
            <a:ext cx="1985931" cy="76460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5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46075" y="1752599"/>
            <a:ext cx="8458200" cy="4418013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CSV-Export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Important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ordering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borehole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data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by</a:t>
            </a:r>
            <a:r>
              <a:rPr lang="de-DE" dirty="0" smtClean="0">
                <a:sym typeface="Wingdings" panose="05000000000000000000" pitchFamily="2" charset="2"/>
              </a:rPr>
              <a:t> email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" y="2493169"/>
            <a:ext cx="8822531" cy="3507581"/>
          </a:xfrm>
          <a:prstGeom prst="rect">
            <a:avLst/>
          </a:prstGeom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457200" y="152400"/>
            <a:ext cx="8057302" cy="68042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u="none" strike="noStrike" kern="1200" spc="0">
                <a:ln>
                  <a:noFill/>
                </a:ln>
                <a:solidFill>
                  <a:srgbClr val="002060"/>
                </a:solidFill>
                <a:latin typeface="+mn-lt"/>
                <a:ea typeface="Microsoft YaHei" pitchFamily="2"/>
                <a:cs typeface="Mangal" pitchFamily="2"/>
              </a:defRPr>
            </a:lvl1pPr>
          </a:lstStyle>
          <a:p>
            <a:r>
              <a:rPr lang="de-DE" sz="2400" dirty="0"/>
              <a:t>Development </a:t>
            </a:r>
            <a:r>
              <a:rPr lang="de-DE" sz="2400" dirty="0" err="1"/>
              <a:t>Borehole</a:t>
            </a:r>
            <a:r>
              <a:rPr lang="de-DE" sz="2400" dirty="0"/>
              <a:t> </a:t>
            </a:r>
            <a:r>
              <a:rPr lang="de-DE" sz="2400" dirty="0" err="1"/>
              <a:t>Map</a:t>
            </a:r>
            <a:r>
              <a:rPr lang="de-DE" sz="2400" dirty="0"/>
              <a:t> Germany </a:t>
            </a:r>
            <a:r>
              <a:rPr lang="de-DE" sz="2400" dirty="0" err="1"/>
              <a:t>version</a:t>
            </a:r>
            <a:r>
              <a:rPr lang="de-DE" sz="2400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653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633738" cy="51435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4385" y="3965671"/>
            <a:ext cx="2934615" cy="5078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z="1350" dirty="0"/>
              <a:t>These header attributes are harvested by the BGR</a:t>
            </a:r>
          </a:p>
        </p:txBody>
      </p:sp>
    </p:spTree>
    <p:extLst>
      <p:ext uri="{BB962C8B-B14F-4D97-AF65-F5344CB8AC3E}">
        <p14:creationId xmlns:p14="http://schemas.microsoft.com/office/powerpoint/2010/main" val="338546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3959"/>
            <a:ext cx="9172575" cy="517921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96289" y="1868289"/>
            <a:ext cx="1718055" cy="113107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de-DE" sz="1350" dirty="0" err="1"/>
              <a:t>Each</a:t>
            </a:r>
            <a:r>
              <a:rPr lang="de-DE" sz="1350" dirty="0"/>
              <a:t> </a:t>
            </a:r>
            <a:r>
              <a:rPr lang="de-DE" sz="1350" dirty="0" err="1"/>
              <a:t>layer</a:t>
            </a:r>
            <a:r>
              <a:rPr lang="de-DE" sz="1350" dirty="0"/>
              <a:t> (</a:t>
            </a:r>
            <a:r>
              <a:rPr lang="de-DE" sz="1350" dirty="0" err="1"/>
              <a:t>left</a:t>
            </a:r>
            <a:r>
              <a:rPr lang="de-DE" sz="1350" dirty="0"/>
              <a:t>) </a:t>
            </a:r>
            <a:r>
              <a:rPr lang="de-DE" sz="1350" dirty="0" err="1"/>
              <a:t>is</a:t>
            </a:r>
            <a:r>
              <a:rPr lang="de-DE" sz="1350" dirty="0"/>
              <a:t> </a:t>
            </a:r>
            <a:r>
              <a:rPr lang="de-DE" sz="1350" dirty="0" err="1"/>
              <a:t>selectable</a:t>
            </a:r>
            <a:r>
              <a:rPr lang="de-DE" sz="1350" dirty="0"/>
              <a:t> </a:t>
            </a:r>
            <a:r>
              <a:rPr lang="de-DE" sz="1350" dirty="0" err="1"/>
              <a:t>and</a:t>
            </a:r>
            <a:r>
              <a:rPr lang="de-DE" sz="1350" dirty="0"/>
              <a:t> </a:t>
            </a:r>
            <a:r>
              <a:rPr lang="de-DE" sz="1350" dirty="0" err="1"/>
              <a:t>presents</a:t>
            </a:r>
            <a:r>
              <a:rPr lang="de-DE" sz="1350" dirty="0"/>
              <a:t> </a:t>
            </a:r>
            <a:r>
              <a:rPr lang="de-DE" sz="1350" dirty="0" err="1"/>
              <a:t>the</a:t>
            </a:r>
            <a:r>
              <a:rPr lang="de-DE" sz="1350" dirty="0"/>
              <a:t> </a:t>
            </a:r>
            <a:r>
              <a:rPr lang="de-DE" sz="1350" dirty="0" err="1"/>
              <a:t>available</a:t>
            </a:r>
            <a:r>
              <a:rPr lang="de-DE" sz="1350" dirty="0"/>
              <a:t> </a:t>
            </a:r>
            <a:r>
              <a:rPr lang="de-DE" sz="1350" dirty="0" err="1"/>
              <a:t>strata</a:t>
            </a:r>
            <a:r>
              <a:rPr lang="de-DE" sz="1350" dirty="0"/>
              <a:t> </a:t>
            </a:r>
            <a:r>
              <a:rPr lang="de-DE" sz="1350" dirty="0" err="1"/>
              <a:t>data</a:t>
            </a:r>
            <a:r>
              <a:rPr lang="de-DE" sz="1350" dirty="0"/>
              <a:t> (</a:t>
            </a:r>
            <a:r>
              <a:rPr lang="de-DE" sz="1350" dirty="0" err="1"/>
              <a:t>right</a:t>
            </a:r>
            <a:r>
              <a:rPr lang="de-DE" sz="1350" dirty="0"/>
              <a:t>)</a:t>
            </a: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972879" y="2247028"/>
            <a:ext cx="42340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4333352" y="2053413"/>
            <a:ext cx="3960044" cy="385164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11" name="Gerader Verbinder 10"/>
          <p:cNvCxnSpPr/>
          <p:nvPr/>
        </p:nvCxnSpPr>
        <p:spPr>
          <a:xfrm flipH="1">
            <a:off x="1184583" y="1040662"/>
            <a:ext cx="3647915" cy="1817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4765147" y="857251"/>
            <a:ext cx="2231513" cy="71558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z="1350" dirty="0"/>
              <a:t>The detailed information is delivered by WFS on demand</a:t>
            </a:r>
            <a:endParaRPr lang="de-DE" sz="1350" dirty="0"/>
          </a:p>
        </p:txBody>
      </p:sp>
      <p:sp>
        <p:nvSpPr>
          <p:cNvPr id="21" name="Ellipse 20"/>
          <p:cNvSpPr/>
          <p:nvPr/>
        </p:nvSpPr>
        <p:spPr>
          <a:xfrm>
            <a:off x="3534508" y="1558123"/>
            <a:ext cx="90435" cy="904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27" name="Gerader Verbinder 26"/>
          <p:cNvCxnSpPr/>
          <p:nvPr/>
        </p:nvCxnSpPr>
        <p:spPr>
          <a:xfrm flipV="1">
            <a:off x="1184583" y="977831"/>
            <a:ext cx="0" cy="719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 flipV="1">
            <a:off x="1954538" y="986920"/>
            <a:ext cx="0" cy="719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 flipV="1">
            <a:off x="2708165" y="986920"/>
            <a:ext cx="0" cy="719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 flipV="1">
            <a:off x="3348746" y="977830"/>
            <a:ext cx="0" cy="719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 flipV="1">
            <a:off x="4140054" y="978918"/>
            <a:ext cx="0" cy="719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15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err="1"/>
              <a:t>Sequence</a:t>
            </a:r>
            <a:r>
              <a:rPr lang="de-DE" sz="2400" dirty="0"/>
              <a:t> </a:t>
            </a:r>
            <a:r>
              <a:rPr lang="de-DE" sz="2400" dirty="0" err="1"/>
              <a:t>diagramm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Borehole</a:t>
            </a:r>
            <a:r>
              <a:rPr lang="de-DE" sz="2400" dirty="0"/>
              <a:t>-WMS (GBL)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90" y="1643877"/>
            <a:ext cx="8831381" cy="3861004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6470374" y="2115578"/>
            <a:ext cx="1207604" cy="417443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/>
              <a:t>Header DB</a:t>
            </a:r>
          </a:p>
        </p:txBody>
      </p:sp>
      <p:sp>
        <p:nvSpPr>
          <p:cNvPr id="5" name="Rechteck 4"/>
          <p:cNvSpPr/>
          <p:nvPr/>
        </p:nvSpPr>
        <p:spPr>
          <a:xfrm>
            <a:off x="189690" y="2115577"/>
            <a:ext cx="1207604" cy="417443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/>
              <a:t>User</a:t>
            </a:r>
          </a:p>
        </p:txBody>
      </p:sp>
      <p:sp>
        <p:nvSpPr>
          <p:cNvPr id="6" name="Rechteck 5"/>
          <p:cNvSpPr/>
          <p:nvPr/>
        </p:nvSpPr>
        <p:spPr>
          <a:xfrm>
            <a:off x="7813467" y="2115577"/>
            <a:ext cx="1207604" cy="417443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/>
              <a:t>WFS Server</a:t>
            </a:r>
          </a:p>
          <a:p>
            <a:pPr algn="ctr"/>
            <a:r>
              <a:rPr lang="de-DE" sz="1350" dirty="0"/>
              <a:t>GSO</a:t>
            </a:r>
          </a:p>
        </p:txBody>
      </p:sp>
    </p:spTree>
    <p:extLst>
      <p:ext uri="{BB962C8B-B14F-4D97-AF65-F5344CB8AC3E}">
        <p14:creationId xmlns:p14="http://schemas.microsoft.com/office/powerpoint/2010/main" val="7975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nfogeo.de/home/boreholeML/modelling_process/1109115041301665937/bild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010" y="1462816"/>
            <a:ext cx="5330680" cy="4493419"/>
          </a:xfrm>
          <a:prstGeom prst="rect">
            <a:avLst/>
          </a:prstGeom>
          <a:noFill/>
        </p:spPr>
      </p:pic>
      <p:sp>
        <p:nvSpPr>
          <p:cNvPr id="6" name="Rechteck 5"/>
          <p:cNvSpPr/>
          <p:nvPr/>
        </p:nvSpPr>
        <p:spPr>
          <a:xfrm>
            <a:off x="2240922" y="2587366"/>
            <a:ext cx="1562564" cy="1388601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e-DE" sz="1200" dirty="0" err="1">
                <a:solidFill>
                  <a:srgbClr val="FF0000"/>
                </a:solidFill>
              </a:rPr>
              <a:t>Headerdata</a:t>
            </a:r>
            <a:endParaRPr lang="de-DE" sz="1200" dirty="0">
              <a:solidFill>
                <a:srgbClr val="FF0000"/>
              </a:solidFill>
            </a:endParaRPr>
          </a:p>
          <a:p>
            <a:endParaRPr lang="de-DE" sz="1200" dirty="0">
              <a:solidFill>
                <a:srgbClr val="FF0000"/>
              </a:solidFill>
            </a:endParaRPr>
          </a:p>
          <a:p>
            <a:endParaRPr lang="de-DE" sz="1200" dirty="0">
              <a:solidFill>
                <a:srgbClr val="FF0000"/>
              </a:solidFill>
            </a:endParaRPr>
          </a:p>
          <a:p>
            <a:endParaRPr lang="de-DE" sz="1200" dirty="0">
              <a:solidFill>
                <a:srgbClr val="FF0000"/>
              </a:solidFill>
            </a:endParaRPr>
          </a:p>
          <a:p>
            <a:endParaRPr lang="de-DE" sz="1200" dirty="0">
              <a:solidFill>
                <a:srgbClr val="FF0000"/>
              </a:solidFill>
            </a:endParaRPr>
          </a:p>
          <a:p>
            <a:r>
              <a:rPr lang="de-DE" sz="1200" dirty="0">
                <a:solidFill>
                  <a:srgbClr val="FF0000"/>
                </a:solidFill>
              </a:rPr>
              <a:t>+ </a:t>
            </a:r>
            <a:r>
              <a:rPr lang="de-DE" sz="1200" dirty="0" err="1">
                <a:solidFill>
                  <a:srgbClr val="FF0000"/>
                </a:solidFill>
              </a:rPr>
              <a:t>Metadata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073315" y="2546188"/>
            <a:ext cx="1319495" cy="1338646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e-DE" sz="1200" dirty="0" err="1">
                <a:solidFill>
                  <a:srgbClr val="FF0000"/>
                </a:solidFill>
              </a:rPr>
              <a:t>Strata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details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283176" y="4220731"/>
            <a:ext cx="2820778" cy="1545131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2" algn="r"/>
            <a:r>
              <a:rPr lang="de-DE" sz="1200" dirty="0" err="1">
                <a:solidFill>
                  <a:srgbClr val="FF0000"/>
                </a:solidFill>
              </a:rPr>
              <a:t>Logging</a:t>
            </a:r>
            <a:r>
              <a:rPr lang="de-DE" sz="1200" dirty="0">
                <a:solidFill>
                  <a:srgbClr val="FF0000"/>
                </a:solidFill>
              </a:rPr>
              <a:t> &amp; Sampling</a:t>
            </a:r>
          </a:p>
          <a:p>
            <a:pPr lvl="2" algn="r"/>
            <a:r>
              <a:rPr lang="de-DE" sz="1200" dirty="0" err="1">
                <a:solidFill>
                  <a:srgbClr val="FF0000"/>
                </a:solidFill>
              </a:rPr>
              <a:t>Casing</a:t>
            </a:r>
            <a:endParaRPr lang="de-DE" sz="1200" dirty="0">
              <a:solidFill>
                <a:srgbClr val="FF0000"/>
              </a:solidFill>
            </a:endParaRPr>
          </a:p>
          <a:p>
            <a:pPr lvl="2" algn="r"/>
            <a:r>
              <a:rPr lang="de-DE" sz="1200" dirty="0">
                <a:solidFill>
                  <a:srgbClr val="FF0000"/>
                </a:solidFill>
              </a:rPr>
              <a:t>Technical </a:t>
            </a:r>
            <a:r>
              <a:rPr lang="de-DE" sz="1200" dirty="0" err="1">
                <a:solidFill>
                  <a:srgbClr val="FF0000"/>
                </a:solidFill>
              </a:rPr>
              <a:t>data</a:t>
            </a:r>
            <a:endParaRPr lang="de-DE" sz="1200" dirty="0">
              <a:solidFill>
                <a:srgbClr val="FF0000"/>
              </a:solidFill>
            </a:endParaRPr>
          </a:p>
          <a:p>
            <a:pPr lvl="2" algn="r"/>
            <a:r>
              <a:rPr lang="de-DE" sz="1200" dirty="0" err="1">
                <a:solidFill>
                  <a:srgbClr val="FF0000"/>
                </a:solidFill>
              </a:rPr>
              <a:t>Groundwater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</a:p>
          <a:p>
            <a:pPr lvl="2" algn="r"/>
            <a:r>
              <a:rPr lang="de-DE" sz="1200" dirty="0" err="1">
                <a:solidFill>
                  <a:srgbClr val="FF0000"/>
                </a:solidFill>
              </a:rPr>
              <a:t>Measurements</a:t>
            </a:r>
            <a:endParaRPr lang="de-DE" sz="1200" dirty="0">
              <a:solidFill>
                <a:srgbClr val="FF0000"/>
              </a:solidFill>
            </a:endParaRPr>
          </a:p>
          <a:p>
            <a:pPr lvl="2" algn="r"/>
            <a:endParaRPr lang="de-DE" sz="1200" dirty="0">
              <a:solidFill>
                <a:srgbClr val="FF0000"/>
              </a:solidFill>
            </a:endParaRPr>
          </a:p>
          <a:p>
            <a:pPr lvl="2" algn="r"/>
            <a:r>
              <a:rPr lang="de-DE" sz="1200" dirty="0">
                <a:solidFill>
                  <a:srgbClr val="FF0000"/>
                </a:solidFill>
              </a:rPr>
              <a:t>=„</a:t>
            </a:r>
            <a:r>
              <a:rPr lang="de-DE" sz="1200" dirty="0" err="1">
                <a:solidFill>
                  <a:srgbClr val="FF0000"/>
                </a:solidFill>
              </a:rPr>
              <a:t>kind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of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metadata</a:t>
            </a:r>
            <a:r>
              <a:rPr lang="de-DE" sz="1200" dirty="0">
                <a:solidFill>
                  <a:srgbClr val="FF0000"/>
                </a:solidFill>
              </a:rPr>
              <a:t>“ </a:t>
            </a:r>
          </a:p>
          <a:p>
            <a:pPr lvl="2" algn="r"/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78220" y="1660356"/>
            <a:ext cx="1824498" cy="4071915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de-DE" sz="1350" dirty="0">
                <a:solidFill>
                  <a:srgbClr val="FF0000"/>
                </a:solidFill>
              </a:rPr>
              <a:t>	</a:t>
            </a:r>
            <a:r>
              <a:rPr lang="de-DE" sz="1200" dirty="0" err="1">
                <a:solidFill>
                  <a:srgbClr val="FF0000"/>
                </a:solidFill>
              </a:rPr>
              <a:t>codeLists</a:t>
            </a:r>
            <a:endParaRPr lang="de-DE" sz="1350" dirty="0">
              <a:solidFill>
                <a:srgbClr val="FF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310643" y="1462816"/>
            <a:ext cx="1396308" cy="929349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e-DE" sz="1200" dirty="0" err="1">
                <a:solidFill>
                  <a:srgbClr val="FF0000"/>
                </a:solidFill>
              </a:rPr>
              <a:t>Identification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658176" y="1979390"/>
            <a:ext cx="1300163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25" dirty="0">
                <a:cs typeface="Arial" pitchFamily="34" charset="0"/>
              </a:rPr>
              <a:t>Version 3.0.1</a:t>
            </a:r>
            <a:endParaRPr lang="de-DE" sz="825" dirty="0"/>
          </a:p>
        </p:txBody>
      </p:sp>
      <p:sp>
        <p:nvSpPr>
          <p:cNvPr id="13" name="Textfeld 12"/>
          <p:cNvSpPr txBox="1"/>
          <p:nvPr/>
        </p:nvSpPr>
        <p:spPr>
          <a:xfrm>
            <a:off x="4266262" y="5748893"/>
            <a:ext cx="1256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/>
              <a:t>Soruce</a:t>
            </a:r>
            <a:r>
              <a:rPr lang="de-DE" sz="900" dirty="0"/>
              <a:t>: </a:t>
            </a:r>
            <a:r>
              <a:rPr lang="de-DE" sz="900" dirty="0">
                <a:hlinkClick r:id="rId3"/>
              </a:rPr>
              <a:t>Infogeo.de</a:t>
            </a:r>
            <a:endParaRPr lang="de-DE" sz="900" dirty="0"/>
          </a:p>
        </p:txBody>
      </p:sp>
      <p:sp>
        <p:nvSpPr>
          <p:cNvPr id="14" name="Textfeld 13"/>
          <p:cNvSpPr txBox="1"/>
          <p:nvPr/>
        </p:nvSpPr>
        <p:spPr>
          <a:xfrm>
            <a:off x="5713126" y="4425822"/>
            <a:ext cx="32897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Main </a:t>
            </a:r>
            <a:r>
              <a:rPr lang="de-DE" sz="1350" dirty="0" err="1"/>
              <a:t>features</a:t>
            </a:r>
            <a:r>
              <a:rPr lang="de-DE" sz="135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350" b="0" dirty="0"/>
              <a:t>Multilingual German – English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350" b="0" dirty="0" err="1"/>
              <a:t>codeLists</a:t>
            </a:r>
            <a:r>
              <a:rPr lang="de-DE" sz="1350" b="0" dirty="0"/>
              <a:t> </a:t>
            </a:r>
            <a:r>
              <a:rPr lang="de-DE" sz="1350" b="0" dirty="0" err="1"/>
              <a:t>can</a:t>
            </a:r>
            <a:r>
              <a:rPr lang="de-DE" sz="1350" b="0" dirty="0"/>
              <a:t> </a:t>
            </a:r>
            <a:r>
              <a:rPr lang="de-DE" sz="1350" b="0" dirty="0" err="1"/>
              <a:t>easily</a:t>
            </a:r>
            <a:r>
              <a:rPr lang="de-DE" sz="1350" b="0" dirty="0"/>
              <a:t> </a:t>
            </a:r>
            <a:r>
              <a:rPr lang="de-DE" sz="1350" b="0" dirty="0" err="1"/>
              <a:t>be</a:t>
            </a:r>
            <a:r>
              <a:rPr lang="de-DE" sz="1350" b="0" dirty="0"/>
              <a:t> </a:t>
            </a:r>
            <a:r>
              <a:rPr lang="de-DE" sz="1350" b="0" dirty="0" err="1"/>
              <a:t>extended</a:t>
            </a:r>
            <a:r>
              <a:rPr lang="de-DE" sz="1350" b="0" dirty="0"/>
              <a:t> </a:t>
            </a:r>
            <a:br>
              <a:rPr lang="de-DE" sz="1350" b="0" dirty="0"/>
            </a:br>
            <a:r>
              <a:rPr lang="de-DE" sz="1350" b="0" dirty="0"/>
              <a:t>(GML </a:t>
            </a:r>
            <a:r>
              <a:rPr lang="de-DE" sz="1350" b="0" dirty="0" err="1"/>
              <a:t>Dictionary</a:t>
            </a:r>
            <a:r>
              <a:rPr lang="de-DE" sz="1350" b="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350" b="0" dirty="0"/>
              <a:t>3D </a:t>
            </a:r>
            <a:r>
              <a:rPr lang="de-DE" sz="1350" b="0" dirty="0" err="1"/>
              <a:t>geometry</a:t>
            </a:r>
            <a:r>
              <a:rPr lang="de-DE" sz="1350" b="0" dirty="0"/>
              <a:t> </a:t>
            </a:r>
            <a:r>
              <a:rPr lang="de-DE" sz="1350" b="0" dirty="0" err="1"/>
              <a:t>as</a:t>
            </a:r>
            <a:r>
              <a:rPr lang="de-DE" sz="1350" b="0" dirty="0"/>
              <a:t> </a:t>
            </a:r>
            <a:r>
              <a:rPr lang="de-DE" sz="1350" b="0" dirty="0" err="1"/>
              <a:t>point</a:t>
            </a:r>
            <a:r>
              <a:rPr lang="de-DE" sz="1350" b="0" dirty="0"/>
              <a:t> </a:t>
            </a:r>
            <a:r>
              <a:rPr lang="de-DE" sz="1350" b="0" dirty="0" err="1"/>
              <a:t>and</a:t>
            </a:r>
            <a:r>
              <a:rPr lang="de-DE" sz="1350" b="0" dirty="0"/>
              <a:t> </a:t>
            </a:r>
            <a:r>
              <a:rPr lang="de-DE" sz="1350" b="0" dirty="0" err="1"/>
              <a:t>polyline</a:t>
            </a:r>
            <a:endParaRPr lang="de-DE" sz="135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350" b="0" dirty="0" err="1" smtClean="0"/>
              <a:t>Focuses</a:t>
            </a:r>
            <a:r>
              <a:rPr lang="de-DE" sz="1350" b="0" dirty="0" smtClean="0"/>
              <a:t> </a:t>
            </a:r>
            <a:r>
              <a:rPr lang="de-DE" sz="1350" b="0" dirty="0"/>
              <a:t>on </a:t>
            </a:r>
            <a:r>
              <a:rPr lang="de-DE" sz="1350" b="0" dirty="0" err="1"/>
              <a:t>strata</a:t>
            </a:r>
            <a:r>
              <a:rPr lang="de-DE" sz="1350" b="0" dirty="0"/>
              <a:t> </a:t>
            </a:r>
            <a:r>
              <a:rPr lang="de-DE" sz="1350" b="0" dirty="0" err="1"/>
              <a:t>details</a:t>
            </a:r>
            <a:r>
              <a:rPr lang="de-DE" sz="1350" b="0" dirty="0"/>
              <a:t> </a:t>
            </a: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4"/>
          <a:srcRect l="17831" r="67817"/>
          <a:stretch/>
        </p:blipFill>
        <p:spPr>
          <a:xfrm>
            <a:off x="5351390" y="2179518"/>
            <a:ext cx="228600" cy="2117785"/>
          </a:xfrm>
          <a:prstGeom prst="rect">
            <a:avLst/>
          </a:prstGeom>
        </p:spPr>
      </p:pic>
      <p:pic>
        <p:nvPicPr>
          <p:cNvPr id="30" name="Picture 2" descr="http://www.infogeo.de/home/boreholeML/1104114021297345853/bild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759" y="1503578"/>
            <a:ext cx="1641509" cy="52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2"/>
          <p:cNvSpPr>
            <a:spLocks noGrp="1"/>
          </p:cNvSpPr>
          <p:nvPr>
            <p:ph type="title"/>
          </p:nvPr>
        </p:nvSpPr>
        <p:spPr>
          <a:xfrm>
            <a:off x="1171348" y="133885"/>
            <a:ext cx="6524851" cy="680423"/>
          </a:xfrm>
        </p:spPr>
        <p:txBody>
          <a:bodyPr>
            <a:noAutofit/>
          </a:bodyPr>
          <a:lstStyle/>
          <a:p>
            <a:r>
              <a:rPr lang="de-DE" dirty="0" err="1"/>
              <a:t>Structural</a:t>
            </a:r>
            <a:r>
              <a:rPr lang="de-DE" dirty="0"/>
              <a:t>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BoreholeML </a:t>
            </a:r>
          </a:p>
        </p:txBody>
      </p:sp>
      <p:sp>
        <p:nvSpPr>
          <p:cNvPr id="2" name="Rechteck 1"/>
          <p:cNvSpPr/>
          <p:nvPr/>
        </p:nvSpPr>
        <p:spPr>
          <a:xfrm>
            <a:off x="5713126" y="1644871"/>
            <a:ext cx="33872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350" b="0" dirty="0"/>
              <a:t>BoreholeML </a:t>
            </a:r>
            <a:r>
              <a:rPr lang="de-DE" sz="1350" b="0" dirty="0" err="1"/>
              <a:t>is</a:t>
            </a:r>
            <a:r>
              <a:rPr lang="de-DE" sz="1350" b="0" dirty="0"/>
              <a:t>  </a:t>
            </a:r>
            <a:r>
              <a:rPr lang="de-DE" sz="1350" b="0" dirty="0" err="1"/>
              <a:t>the</a:t>
            </a:r>
            <a:r>
              <a:rPr lang="de-DE" sz="1350" b="0" dirty="0"/>
              <a:t> </a:t>
            </a:r>
            <a:r>
              <a:rPr lang="de-DE" sz="1350" b="0" dirty="0" err="1"/>
              <a:t>lowest</a:t>
            </a:r>
            <a:r>
              <a:rPr lang="de-DE" sz="1350" b="0" dirty="0"/>
              <a:t> </a:t>
            </a:r>
            <a:r>
              <a:rPr lang="de-DE" sz="1350" b="0" dirty="0" err="1"/>
              <a:t>common</a:t>
            </a:r>
            <a:r>
              <a:rPr lang="de-DE" sz="1350" b="0" dirty="0"/>
              <a:t> </a:t>
            </a:r>
            <a:r>
              <a:rPr lang="de-DE" sz="1350" b="0" dirty="0" err="1"/>
              <a:t>denominator</a:t>
            </a:r>
            <a:r>
              <a:rPr lang="de-DE" sz="1350" b="0" dirty="0"/>
              <a:t> </a:t>
            </a:r>
            <a:r>
              <a:rPr lang="de-DE" sz="1350" b="0" dirty="0" err="1"/>
              <a:t>of</a:t>
            </a:r>
            <a:r>
              <a:rPr lang="de-DE" sz="1350" b="0" dirty="0"/>
              <a:t> </a:t>
            </a:r>
            <a:r>
              <a:rPr lang="de-DE" sz="1350" b="0" dirty="0" err="1"/>
              <a:t>the</a:t>
            </a:r>
            <a:r>
              <a:rPr lang="de-DE" sz="1350" b="0" dirty="0"/>
              <a:t> German </a:t>
            </a:r>
            <a:r>
              <a:rPr lang="de-DE" sz="1350" b="0" dirty="0" err="1"/>
              <a:t>borehole</a:t>
            </a:r>
            <a:r>
              <a:rPr lang="de-DE" sz="1350" b="0" dirty="0"/>
              <a:t> </a:t>
            </a:r>
            <a:r>
              <a:rPr lang="de-DE" sz="1350" b="0" dirty="0" err="1"/>
              <a:t>data</a:t>
            </a:r>
            <a:r>
              <a:rPr lang="de-DE" sz="1350" b="0" dirty="0"/>
              <a:t> </a:t>
            </a:r>
            <a:r>
              <a:rPr lang="de-DE" sz="1350" b="0" dirty="0" err="1"/>
              <a:t>formats</a:t>
            </a:r>
            <a:endParaRPr lang="de-DE" sz="135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350" b="0" dirty="0" err="1"/>
              <a:t>generalised</a:t>
            </a:r>
            <a:endParaRPr lang="de-DE" sz="135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350" b="0" dirty="0" err="1"/>
              <a:t>community</a:t>
            </a:r>
            <a:r>
              <a:rPr lang="de-DE" sz="1350" b="0" dirty="0"/>
              <a:t> </a:t>
            </a:r>
            <a:r>
              <a:rPr lang="en-US" sz="1350" b="0" dirty="0"/>
              <a:t>commitment</a:t>
            </a:r>
            <a:r>
              <a:rPr lang="de-DE" sz="1350" b="0" dirty="0"/>
              <a:t> </a:t>
            </a:r>
            <a:r>
              <a:rPr lang="de-DE" sz="1350" b="0" dirty="0" err="1"/>
              <a:t>of</a:t>
            </a:r>
            <a:r>
              <a:rPr lang="de-DE" sz="1350" b="0" dirty="0"/>
              <a:t> </a:t>
            </a:r>
            <a:r>
              <a:rPr lang="de-DE" sz="1350" b="0" dirty="0" err="1"/>
              <a:t>the</a:t>
            </a:r>
            <a:r>
              <a:rPr lang="de-DE" sz="1350" b="0" dirty="0"/>
              <a:t> GSO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50" b="0" dirty="0"/>
              <a:t>Version 3.0.1 released in October 2011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143670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6" y="922944"/>
            <a:ext cx="2517882" cy="500396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389776" y="148749"/>
            <a:ext cx="4867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0" dirty="0" err="1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FeatureType</a:t>
            </a:r>
            <a:r>
              <a:rPr lang="de-DE" sz="3200" b="0" dirty="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 „</a:t>
            </a:r>
            <a:r>
              <a:rPr lang="de-DE" sz="3200" b="0" dirty="0" err="1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Borehole</a:t>
            </a:r>
            <a:r>
              <a:rPr lang="de-DE" sz="3200" b="0" dirty="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“</a:t>
            </a:r>
          </a:p>
        </p:txBody>
      </p:sp>
      <p:sp>
        <p:nvSpPr>
          <p:cNvPr id="6" name="Geschweifte Klammer rechts 5"/>
          <p:cNvSpPr/>
          <p:nvPr/>
        </p:nvSpPr>
        <p:spPr>
          <a:xfrm>
            <a:off x="2426616" y="2564296"/>
            <a:ext cx="313082" cy="3376820"/>
          </a:xfrm>
          <a:prstGeom prst="rightBrace">
            <a:avLst>
              <a:gd name="adj1" fmla="val 8333"/>
              <a:gd name="adj2" fmla="val 1733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" name="Rechteck 6"/>
          <p:cNvSpPr/>
          <p:nvPr/>
        </p:nvSpPr>
        <p:spPr>
          <a:xfrm>
            <a:off x="2833103" y="2987357"/>
            <a:ext cx="244919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50" dirty="0">
                <a:solidFill>
                  <a:srgbClr val="FF0000"/>
                </a:solidFill>
              </a:rPr>
              <a:t>All </a:t>
            </a:r>
            <a:r>
              <a:rPr lang="de-DE" sz="1350" dirty="0" err="1">
                <a:solidFill>
                  <a:srgbClr val="FF0000"/>
                </a:solidFill>
              </a:rPr>
              <a:t>other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dirty="0" err="1">
                <a:solidFill>
                  <a:srgbClr val="FF0000"/>
                </a:solidFill>
              </a:rPr>
              <a:t>details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dirty="0" err="1">
                <a:solidFill>
                  <a:srgbClr val="FF0000"/>
                </a:solidFill>
              </a:rPr>
              <a:t>are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</a:p>
          <a:p>
            <a:r>
              <a:rPr lang="de-DE" sz="1350" dirty="0" err="1">
                <a:solidFill>
                  <a:srgbClr val="FF0000"/>
                </a:solidFill>
              </a:rPr>
              <a:t>modelled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dirty="0" err="1">
                <a:solidFill>
                  <a:srgbClr val="FF0000"/>
                </a:solidFill>
              </a:rPr>
              <a:t>as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dirty="0" err="1">
                <a:solidFill>
                  <a:srgbClr val="FF0000"/>
                </a:solidFill>
              </a:rPr>
              <a:t>voidable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dirty="0" err="1">
                <a:solidFill>
                  <a:srgbClr val="FF0000"/>
                </a:solidFill>
              </a:rPr>
              <a:t>data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dirty="0" err="1">
                <a:solidFill>
                  <a:srgbClr val="FF0000"/>
                </a:solidFill>
              </a:rPr>
              <a:t>types</a:t>
            </a:r>
            <a:endParaRPr lang="de-DE" sz="1350" dirty="0">
              <a:solidFill>
                <a:srgbClr val="FF0000"/>
              </a:solidFill>
            </a:endParaRPr>
          </a:p>
        </p:txBody>
      </p:sp>
      <p:sp>
        <p:nvSpPr>
          <p:cNvPr id="8" name="Geschweifte Klammer rechts 7"/>
          <p:cNvSpPr/>
          <p:nvPr/>
        </p:nvSpPr>
        <p:spPr>
          <a:xfrm>
            <a:off x="2438022" y="1251088"/>
            <a:ext cx="290270" cy="1231211"/>
          </a:xfrm>
          <a:prstGeom prst="rightBrace">
            <a:avLst>
              <a:gd name="adj1" fmla="val 7381"/>
              <a:gd name="adj2" fmla="val 5706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Rechteck 8"/>
          <p:cNvSpPr/>
          <p:nvPr/>
        </p:nvSpPr>
        <p:spPr>
          <a:xfrm>
            <a:off x="2833103" y="1817923"/>
            <a:ext cx="227613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50" dirty="0" err="1">
                <a:solidFill>
                  <a:srgbClr val="FF0000"/>
                </a:solidFill>
              </a:rPr>
              <a:t>Mandatory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dirty="0" err="1">
                <a:solidFill>
                  <a:srgbClr val="FF0000"/>
                </a:solidFill>
              </a:rPr>
              <a:t>header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dirty="0" err="1">
                <a:solidFill>
                  <a:srgbClr val="FF0000"/>
                </a:solidFill>
              </a:rPr>
              <a:t>properties</a:t>
            </a:r>
            <a:endParaRPr lang="de-DE" sz="1350" dirty="0"/>
          </a:p>
        </p:txBody>
      </p:sp>
      <p:sp>
        <p:nvSpPr>
          <p:cNvPr id="2" name="Rechteck 1"/>
          <p:cNvSpPr/>
          <p:nvPr/>
        </p:nvSpPr>
        <p:spPr>
          <a:xfrm>
            <a:off x="4699900" y="5105400"/>
            <a:ext cx="4373534" cy="15465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350" b="1" dirty="0"/>
              <a:t>Development </a:t>
            </a:r>
            <a:r>
              <a:rPr lang="de-DE" sz="1350" b="1" dirty="0" err="1"/>
              <a:t>process</a:t>
            </a:r>
            <a:r>
              <a:rPr lang="de-DE" sz="1350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350" b="0" dirty="0" err="1"/>
              <a:t>Influenced</a:t>
            </a:r>
            <a:r>
              <a:rPr lang="de-DE" sz="1350" b="0" dirty="0"/>
              <a:t> </a:t>
            </a:r>
            <a:r>
              <a:rPr lang="de-DE" sz="1350" b="0" dirty="0" err="1"/>
              <a:t>by</a:t>
            </a:r>
            <a:r>
              <a:rPr lang="de-DE" sz="1350" b="0" dirty="0"/>
              <a:t> INSPIRE </a:t>
            </a:r>
            <a:r>
              <a:rPr lang="de-DE" sz="1350" b="0" dirty="0" err="1">
                <a:hlinkClick r:id="rId3"/>
              </a:rPr>
              <a:t>Generic</a:t>
            </a:r>
            <a:r>
              <a:rPr lang="de-DE" sz="1350" b="0" dirty="0">
                <a:hlinkClick r:id="rId3"/>
              </a:rPr>
              <a:t> </a:t>
            </a:r>
            <a:r>
              <a:rPr lang="de-DE" sz="1350" b="0" dirty="0" err="1">
                <a:hlinkClick r:id="rId3"/>
              </a:rPr>
              <a:t>Conceptual</a:t>
            </a:r>
            <a:r>
              <a:rPr lang="de-DE" sz="1350" b="0" dirty="0">
                <a:hlinkClick r:id="rId3"/>
              </a:rPr>
              <a:t> Model</a:t>
            </a:r>
            <a:endParaRPr lang="de-DE" sz="135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350" b="0" dirty="0"/>
              <a:t>Master UML </a:t>
            </a:r>
            <a:r>
              <a:rPr lang="de-DE" sz="1350" b="0" dirty="0" err="1"/>
              <a:t>Classdiagramm</a:t>
            </a:r>
            <a:r>
              <a:rPr lang="de-DE" sz="1350" b="0" dirty="0"/>
              <a:t> (EAP) </a:t>
            </a:r>
            <a:br>
              <a:rPr lang="de-DE" sz="1350" b="0" dirty="0"/>
            </a:br>
            <a:r>
              <a:rPr lang="de-DE" sz="1350" b="0" dirty="0"/>
              <a:t>&gt; GML </a:t>
            </a:r>
            <a:r>
              <a:rPr lang="de-DE" sz="1350" b="0" dirty="0" err="1"/>
              <a:t>application</a:t>
            </a:r>
            <a:r>
              <a:rPr lang="de-DE" sz="1350" b="0" dirty="0"/>
              <a:t> </a:t>
            </a:r>
            <a:r>
              <a:rPr lang="de-DE" sz="1350" b="0" dirty="0" err="1"/>
              <a:t>schema</a:t>
            </a:r>
            <a:r>
              <a:rPr lang="de-DE" sz="1350" b="0" dirty="0"/>
              <a:t> (</a:t>
            </a:r>
            <a:r>
              <a:rPr lang="de-DE" sz="1350" b="0" dirty="0" err="1"/>
              <a:t>shape</a:t>
            </a:r>
            <a:r>
              <a:rPr lang="de-DE" sz="1350" b="0" dirty="0"/>
              <a:t> </a:t>
            </a:r>
            <a:r>
              <a:rPr lang="de-DE" sz="1350" b="0" dirty="0" err="1"/>
              <a:t>change</a:t>
            </a:r>
            <a:r>
              <a:rPr lang="de-DE" sz="1350" b="0" dirty="0"/>
              <a:t>)</a:t>
            </a:r>
            <a:br>
              <a:rPr lang="de-DE" sz="1350" b="0" dirty="0"/>
            </a:br>
            <a:r>
              <a:rPr lang="de-DE" sz="1350" b="0" dirty="0" smtClean="0"/>
              <a:t>&gt; HTML / PDF </a:t>
            </a:r>
            <a:r>
              <a:rPr lang="de-DE" sz="1350" b="0" dirty="0" err="1" smtClean="0"/>
              <a:t>documentation</a:t>
            </a:r>
            <a:r>
              <a:rPr lang="de-DE" sz="1350" b="0" dirty="0"/>
              <a:t/>
            </a:r>
            <a:br>
              <a:rPr lang="de-DE" sz="1350" b="0" dirty="0"/>
            </a:br>
            <a:r>
              <a:rPr lang="de-DE" sz="1350" b="0" dirty="0" smtClean="0"/>
              <a:t>&gt; </a:t>
            </a:r>
            <a:r>
              <a:rPr lang="de-DE" sz="1350" b="0" dirty="0"/>
              <a:t>DDL-skripts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350" b="0" dirty="0" smtClean="0"/>
              <a:t>Database </a:t>
            </a:r>
            <a:r>
              <a:rPr lang="de-DE" sz="1350" b="0" dirty="0" err="1"/>
              <a:t>oriented</a:t>
            </a:r>
            <a:r>
              <a:rPr lang="de-DE" sz="1350" b="0" dirty="0"/>
              <a:t> </a:t>
            </a:r>
            <a:r>
              <a:rPr lang="de-DE" sz="1350" b="0" dirty="0" err="1"/>
              <a:t>modeling</a:t>
            </a:r>
            <a:r>
              <a:rPr lang="de-DE" sz="1350" b="0" dirty="0"/>
              <a:t> </a:t>
            </a:r>
            <a:r>
              <a:rPr lang="de-DE" sz="1350" b="0" dirty="0" err="1"/>
              <a:t>approach</a:t>
            </a:r>
            <a:endParaRPr lang="de-DE" sz="1350" b="0" dirty="0"/>
          </a:p>
        </p:txBody>
      </p:sp>
      <p:sp>
        <p:nvSpPr>
          <p:cNvPr id="3" name="Rechteck 2"/>
          <p:cNvSpPr/>
          <p:nvPr/>
        </p:nvSpPr>
        <p:spPr>
          <a:xfrm>
            <a:off x="99838" y="3700971"/>
            <a:ext cx="2483318" cy="1545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2888459" y="4114800"/>
            <a:ext cx="222078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350" dirty="0">
                <a:solidFill>
                  <a:srgbClr val="FF0000"/>
                </a:solidFill>
              </a:rPr>
              <a:t>Legal </a:t>
            </a:r>
            <a:r>
              <a:rPr lang="de-DE" sz="1350" dirty="0" err="1">
                <a:solidFill>
                  <a:srgbClr val="FF0000"/>
                </a:solidFill>
              </a:rPr>
              <a:t>and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dirty="0" err="1">
                <a:solidFill>
                  <a:srgbClr val="FF0000"/>
                </a:solidFill>
              </a:rPr>
              <a:t>technical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dirty="0" err="1">
                <a:solidFill>
                  <a:srgbClr val="FF0000"/>
                </a:solidFill>
              </a:rPr>
              <a:t>availabilities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dirty="0" err="1">
                <a:solidFill>
                  <a:srgbClr val="FF0000"/>
                </a:solidFill>
              </a:rPr>
              <a:t>of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dirty="0" err="1">
                <a:solidFill>
                  <a:srgbClr val="FF0000"/>
                </a:solidFill>
              </a:rPr>
              <a:t>each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dirty="0" err="1">
                <a:solidFill>
                  <a:srgbClr val="FF0000"/>
                </a:solidFill>
              </a:rPr>
              <a:t>detailed</a:t>
            </a:r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dirty="0" err="1" smtClean="0">
                <a:solidFill>
                  <a:srgbClr val="FF0000"/>
                </a:solidFill>
              </a:rPr>
              <a:t>information</a:t>
            </a:r>
            <a:r>
              <a:rPr lang="de-DE" sz="1350" dirty="0" smtClean="0">
                <a:solidFill>
                  <a:srgbClr val="FF0000"/>
                </a:solidFill>
              </a:rPr>
              <a:t> </a:t>
            </a:r>
            <a:r>
              <a:rPr lang="de-DE" sz="1350" dirty="0" err="1" smtClean="0">
                <a:solidFill>
                  <a:srgbClr val="FF0000"/>
                </a:solidFill>
              </a:rPr>
              <a:t>part</a:t>
            </a:r>
            <a:endParaRPr lang="de-DE" sz="1350" dirty="0"/>
          </a:p>
        </p:txBody>
      </p:sp>
      <p:cxnSp>
        <p:nvCxnSpPr>
          <p:cNvPr id="13" name="Gerader Verbinder 12"/>
          <p:cNvCxnSpPr>
            <a:stCxn id="3" idx="3"/>
            <a:endCxn id="11" idx="1"/>
          </p:cNvCxnSpPr>
          <p:nvPr/>
        </p:nvCxnSpPr>
        <p:spPr>
          <a:xfrm flipV="1">
            <a:off x="2583156" y="4472591"/>
            <a:ext cx="305303" cy="108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603" y="1121677"/>
            <a:ext cx="2379831" cy="3644786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2021597" y="922944"/>
            <a:ext cx="9732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de-DE" sz="1350" i="1" dirty="0" err="1">
                <a:solidFill>
                  <a:srgbClr val="FF0000"/>
                </a:solidFill>
              </a:rPr>
              <a:t>FullFeature</a:t>
            </a:r>
            <a:endParaRPr lang="de-DE" sz="1350" i="1" dirty="0">
              <a:solidFill>
                <a:srgbClr val="FF0000"/>
              </a:solidFill>
            </a:endParaRPr>
          </a:p>
        </p:txBody>
      </p:sp>
      <p:sp useBgFill="1">
        <p:nvSpPr>
          <p:cNvPr id="15" name="Rechteck 14"/>
          <p:cNvSpPr/>
          <p:nvPr/>
        </p:nvSpPr>
        <p:spPr>
          <a:xfrm>
            <a:off x="5638800" y="922945"/>
            <a:ext cx="1911166" cy="5078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1350" i="1" dirty="0" err="1">
                <a:solidFill>
                  <a:srgbClr val="FF0000"/>
                </a:solidFill>
              </a:rPr>
              <a:t>HeaderFeature</a:t>
            </a:r>
            <a:endParaRPr lang="de-DE" sz="1350" i="1" dirty="0">
              <a:solidFill>
                <a:srgbClr val="FF0000"/>
              </a:solidFill>
            </a:endParaRPr>
          </a:p>
          <a:p>
            <a:r>
              <a:rPr lang="de-DE" sz="1350" i="1" dirty="0">
                <a:solidFill>
                  <a:srgbClr val="FF0000"/>
                </a:solidFill>
              </a:rPr>
              <a:t>(</a:t>
            </a:r>
            <a:r>
              <a:rPr lang="de-DE" sz="1350" i="1" dirty="0" err="1">
                <a:solidFill>
                  <a:srgbClr val="FF0000"/>
                </a:solidFill>
              </a:rPr>
              <a:t>harvested</a:t>
            </a:r>
            <a:r>
              <a:rPr lang="de-DE" sz="1350" i="1" dirty="0">
                <a:solidFill>
                  <a:srgbClr val="FF0000"/>
                </a:solidFill>
              </a:rPr>
              <a:t> </a:t>
            </a:r>
            <a:r>
              <a:rPr lang="de-DE" sz="1350" i="1" dirty="0" err="1">
                <a:solidFill>
                  <a:srgbClr val="FF0000"/>
                </a:solidFill>
              </a:rPr>
              <a:t>metadata</a:t>
            </a:r>
            <a:r>
              <a:rPr lang="de-DE" sz="1350" i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188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kern="1200" dirty="0"/>
              <a:t>„Hybrid </a:t>
            </a:r>
            <a:r>
              <a:rPr lang="de-DE" kern="1200" dirty="0" err="1"/>
              <a:t>model</a:t>
            </a:r>
            <a:r>
              <a:rPr lang="de-DE" kern="1200" dirty="0"/>
              <a:t>“ I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01268" y="1828799"/>
            <a:ext cx="8554112" cy="36611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Possibility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 smtClean="0"/>
              <a:t>unmodified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/>
              <a:t>losses</a:t>
            </a:r>
            <a:r>
              <a:rPr lang="de-DE" dirty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endParaRPr lang="de-DE" dirty="0" smtClean="0"/>
          </a:p>
          <a:p>
            <a:pPr marL="0" indent="0">
              <a:buNone/>
            </a:pPr>
            <a:r>
              <a:rPr lang="de-DE" dirty="0" err="1" smtClean="0"/>
              <a:t>transformation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err="1" smtClean="0"/>
              <a:t>Examples</a:t>
            </a:r>
            <a:r>
              <a:rPr lang="de-DE" dirty="0" smtClean="0"/>
              <a:t>:</a:t>
            </a:r>
            <a:endParaRPr lang="de-DE" dirty="0"/>
          </a:p>
          <a:p>
            <a:pPr marL="557213" lvl="1" indent="-214313">
              <a:buFontTx/>
              <a:buChar char="-"/>
            </a:pPr>
            <a:r>
              <a:rPr lang="de-DE" dirty="0"/>
              <a:t>Data type Origin</a:t>
            </a:r>
          </a:p>
          <a:p>
            <a:pPr marL="557213" lvl="1" indent="-214313">
              <a:buFontTx/>
              <a:buChar char="-"/>
            </a:pPr>
            <a:r>
              <a:rPr lang="de-DE" dirty="0" smtClean="0"/>
              <a:t>Properties </a:t>
            </a:r>
            <a:r>
              <a:rPr lang="de-DE" dirty="0" err="1" smtClean="0"/>
              <a:t>Layer:rock</a:t>
            </a:r>
            <a:r>
              <a:rPr lang="de-DE" dirty="0" smtClean="0"/>
              <a:t> </a:t>
            </a:r>
            <a:r>
              <a:rPr lang="de-DE" dirty="0" err="1"/>
              <a:t>code</a:t>
            </a:r>
            <a:r>
              <a:rPr lang="de-DE" dirty="0"/>
              <a:t> </a:t>
            </a:r>
            <a:r>
              <a:rPr lang="de-DE" dirty="0" smtClean="0"/>
              <a:t>/</a:t>
            </a:r>
            <a:br>
              <a:rPr lang="de-DE" dirty="0" smtClean="0"/>
            </a:br>
            <a:r>
              <a:rPr lang="de-DE" dirty="0" err="1" smtClean="0"/>
              <a:t>Layer:rockNameText</a:t>
            </a:r>
            <a:endParaRPr lang="de-DE" dirty="0"/>
          </a:p>
          <a:p>
            <a:pPr marL="557213" lvl="1" indent="-214313">
              <a:buFontTx/>
              <a:buChar char="-"/>
            </a:pPr>
            <a:r>
              <a:rPr lang="de-DE" dirty="0" smtClean="0"/>
              <a:t>Property </a:t>
            </a:r>
            <a:r>
              <a:rPr lang="de-DE" dirty="0" err="1" smtClean="0"/>
              <a:t>Stratigraphy:lithoStratigraphy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698" y="1636424"/>
            <a:ext cx="2856095" cy="165604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615" y="3351108"/>
            <a:ext cx="3170264" cy="265660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111735" y="5255005"/>
            <a:ext cx="2668022" cy="2866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350" y="2464446"/>
            <a:ext cx="3170264" cy="180832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2924548" y="3475901"/>
            <a:ext cx="2668022" cy="1469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Rechteck 8"/>
          <p:cNvSpPr/>
          <p:nvPr/>
        </p:nvSpPr>
        <p:spPr>
          <a:xfrm>
            <a:off x="6244444" y="1970407"/>
            <a:ext cx="2383574" cy="10748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410080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72" y="74105"/>
            <a:ext cx="4275870" cy="6664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0" y="41425"/>
            <a:ext cx="4042400" cy="6664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3676905"/>
            <a:ext cx="4243711" cy="690841"/>
          </a:xfrm>
          <a:solidFill>
            <a:schemeClr val="bg1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de-DE" sz="2100" dirty="0" err="1" smtClean="0"/>
              <a:t>Borehole:boreholeWebLink</a:t>
            </a:r>
            <a:r>
              <a:rPr lang="de-DE" sz="2100" dirty="0" smtClean="0"/>
              <a:t> </a:t>
            </a:r>
            <a:r>
              <a:rPr lang="de-DE" sz="2100" dirty="0"/>
              <a:t>[0..1]</a:t>
            </a:r>
          </a:p>
        </p:txBody>
      </p:sp>
      <p:sp>
        <p:nvSpPr>
          <p:cNvPr id="7" name="Titel 2"/>
          <p:cNvSpPr txBox="1">
            <a:spLocks/>
          </p:cNvSpPr>
          <p:nvPr/>
        </p:nvSpPr>
        <p:spPr>
          <a:xfrm>
            <a:off x="4818742" y="6019801"/>
            <a:ext cx="3944258" cy="772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vert="horz" lIns="68580" tIns="34290" rIns="68580" bIns="34290" rtlCol="0" anchor="ctr">
            <a:normAutofit fontScale="82500" lnSpcReduction="10000"/>
          </a:bodyPr>
          <a:lstStyle>
            <a:defPPr>
              <a:defRPr lang="de-DE"/>
            </a:defPPr>
            <a:lvl1pPr defTabSz="914418">
              <a:lnSpc>
                <a:spcPct val="90000"/>
              </a:lnSpc>
              <a:spcBef>
                <a:spcPct val="0"/>
              </a:spcBef>
              <a:buNone/>
              <a:defRPr sz="3600" b="0" i="0" u="none" strike="noStrike" spc="0">
                <a:ln>
                  <a:noFill/>
                </a:ln>
                <a:solidFill>
                  <a:srgbClr val="002060"/>
                </a:solidFill>
                <a:ea typeface="Microsoft YaHei" pitchFamily="2"/>
                <a:cs typeface="Mangal" pitchFamily="2"/>
              </a:defRPr>
            </a:lvl1pPr>
          </a:lstStyle>
          <a:p>
            <a:r>
              <a:rPr lang="de-DE" sz="2700" dirty="0"/>
              <a:t>BoreholeML </a:t>
            </a:r>
          </a:p>
          <a:p>
            <a:r>
              <a:rPr lang="de-DE" sz="2700" dirty="0" err="1"/>
              <a:t>transformed</a:t>
            </a:r>
            <a:r>
              <a:rPr lang="de-DE" sz="2700" dirty="0"/>
              <a:t> </a:t>
            </a:r>
            <a:r>
              <a:rPr lang="de-DE" sz="2700" dirty="0" err="1"/>
              <a:t>and</a:t>
            </a:r>
            <a:r>
              <a:rPr lang="de-DE" sz="2700" dirty="0"/>
              <a:t> </a:t>
            </a:r>
            <a:r>
              <a:rPr lang="en-US" sz="2700" dirty="0" err="1"/>
              <a:t>generalised</a:t>
            </a:r>
            <a:endParaRPr lang="en-US" sz="2700" dirty="0"/>
          </a:p>
        </p:txBody>
      </p:sp>
      <p:sp>
        <p:nvSpPr>
          <p:cNvPr id="8" name="Titel 2"/>
          <p:cNvSpPr txBox="1">
            <a:spLocks/>
          </p:cNvSpPr>
          <p:nvPr/>
        </p:nvSpPr>
        <p:spPr>
          <a:xfrm>
            <a:off x="125188" y="6102296"/>
            <a:ext cx="3913411" cy="6804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u="none" strike="noStrike" kern="1200" spc="0">
                <a:ln>
                  <a:noFill/>
                </a:ln>
                <a:solidFill>
                  <a:srgbClr val="002060"/>
                </a:solidFill>
                <a:latin typeface="+mn-lt"/>
                <a:ea typeface="Microsoft YaHei" pitchFamily="2"/>
                <a:cs typeface="Mangal" pitchFamily="2"/>
              </a:defRPr>
            </a:lvl1pPr>
          </a:lstStyle>
          <a:p>
            <a:r>
              <a:rPr lang="de-DE" sz="2700" dirty="0"/>
              <a:t>Source </a:t>
            </a:r>
            <a:r>
              <a:rPr lang="de-DE" sz="2700" dirty="0" err="1"/>
              <a:t>format</a:t>
            </a:r>
            <a:r>
              <a:rPr lang="de-DE" sz="2700" dirty="0"/>
              <a:t> (SEP3) </a:t>
            </a:r>
          </a:p>
          <a:p>
            <a:r>
              <a:rPr lang="de-DE" sz="2700" dirty="0" err="1"/>
              <a:t>complete</a:t>
            </a:r>
            <a:r>
              <a:rPr lang="de-DE" sz="2700" dirty="0"/>
              <a:t> </a:t>
            </a:r>
            <a:r>
              <a:rPr lang="de-DE" sz="2700" dirty="0" err="1"/>
              <a:t>set</a:t>
            </a:r>
            <a:r>
              <a:rPr lang="de-DE" sz="2700" dirty="0"/>
              <a:t> </a:t>
            </a:r>
            <a:r>
              <a:rPr lang="de-DE" sz="2700" dirty="0" err="1"/>
              <a:t>of</a:t>
            </a:r>
            <a:r>
              <a:rPr lang="de-DE" sz="2700" dirty="0"/>
              <a:t> all </a:t>
            </a:r>
            <a:r>
              <a:rPr lang="de-DE" sz="2700" dirty="0" err="1"/>
              <a:t>information</a:t>
            </a:r>
            <a:endParaRPr lang="de-DE" sz="2700" dirty="0"/>
          </a:p>
        </p:txBody>
      </p:sp>
      <p:sp>
        <p:nvSpPr>
          <p:cNvPr id="9" name="Titel 2"/>
          <p:cNvSpPr txBox="1">
            <a:spLocks/>
          </p:cNvSpPr>
          <p:nvPr/>
        </p:nvSpPr>
        <p:spPr>
          <a:xfrm>
            <a:off x="3116069" y="74105"/>
            <a:ext cx="3352800" cy="5928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vert="horz" lIns="68580" tIns="34290" rIns="68580" bIns="34290" rtlCol="0" anchor="ctr">
            <a:normAutofit fontScale="97500"/>
          </a:bodyPr>
          <a:lstStyle>
            <a:defPPr>
              <a:defRPr lang="de-DE"/>
            </a:defPPr>
            <a:lvl1pPr defTabSz="914418">
              <a:lnSpc>
                <a:spcPct val="90000"/>
              </a:lnSpc>
              <a:spcBef>
                <a:spcPct val="0"/>
              </a:spcBef>
              <a:buNone/>
              <a:defRPr sz="3000" b="1" i="0" u="none" strike="noStrike" spc="0">
                <a:ln>
                  <a:noFill/>
                </a:ln>
                <a:solidFill>
                  <a:srgbClr val="002060"/>
                </a:solidFill>
                <a:ea typeface="Microsoft YaHei" pitchFamily="2"/>
                <a:cs typeface="Mangal" pitchFamily="2"/>
              </a:defRPr>
            </a:lvl1pPr>
          </a:lstStyle>
          <a:p>
            <a:r>
              <a:rPr lang="de-DE" sz="3300" b="0" dirty="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„Hybrid </a:t>
            </a:r>
            <a:r>
              <a:rPr lang="de-DE" sz="3300" b="0" dirty="0" err="1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model</a:t>
            </a:r>
            <a:r>
              <a:rPr lang="de-DE" sz="3300" b="0" dirty="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rPr>
              <a:t>“ II</a:t>
            </a:r>
          </a:p>
        </p:txBody>
      </p:sp>
      <p:sp>
        <p:nvSpPr>
          <p:cNvPr id="2" name="Eingekerbter Richtungspfeil 1"/>
          <p:cNvSpPr/>
          <p:nvPr/>
        </p:nvSpPr>
        <p:spPr>
          <a:xfrm>
            <a:off x="3855827" y="1900622"/>
            <a:ext cx="1191919" cy="1233421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schemeClr val="tx1"/>
              </a:solidFill>
            </a:endParaRPr>
          </a:p>
        </p:txBody>
      </p:sp>
      <p:sp>
        <p:nvSpPr>
          <p:cNvPr id="10" name="Titel 2"/>
          <p:cNvSpPr txBox="1">
            <a:spLocks/>
          </p:cNvSpPr>
          <p:nvPr/>
        </p:nvSpPr>
        <p:spPr bwMode="auto">
          <a:xfrm>
            <a:off x="3629665" y="3091417"/>
            <a:ext cx="1371600" cy="69084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de-DE" sz="1400" b="0" kern="0" dirty="0" err="1" smtClean="0"/>
              <a:t>data</a:t>
            </a:r>
            <a:endParaRPr lang="de-DE" sz="1400" b="0" kern="0" dirty="0"/>
          </a:p>
          <a:p>
            <a:r>
              <a:rPr lang="de-DE" sz="1400" b="0" kern="0" dirty="0" err="1" smtClean="0"/>
              <a:t>transformation</a:t>
            </a:r>
            <a:endParaRPr lang="de-DE" sz="2100" b="0" kern="0" dirty="0"/>
          </a:p>
        </p:txBody>
      </p:sp>
    </p:spTree>
    <p:extLst>
      <p:ext uri="{BB962C8B-B14F-4D97-AF65-F5344CB8AC3E}">
        <p14:creationId xmlns:p14="http://schemas.microsoft.com/office/powerpoint/2010/main" val="140354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kern="1200" dirty="0" err="1"/>
              <a:t>Use</a:t>
            </a:r>
            <a:r>
              <a:rPr lang="de-DE" kern="1200" dirty="0"/>
              <a:t> </a:t>
            </a:r>
            <a:r>
              <a:rPr lang="de-DE" kern="1200" dirty="0" err="1"/>
              <a:t>cases</a:t>
            </a:r>
            <a:endParaRPr lang="de-DE" kern="120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61258" y="1809751"/>
            <a:ext cx="8791303" cy="3680222"/>
          </a:xfrm>
        </p:spPr>
        <p:txBody>
          <a:bodyPr>
            <a:normAutofit fontScale="92500" lnSpcReduction="20000"/>
          </a:bodyPr>
          <a:lstStyle/>
          <a:p>
            <a:pPr marL="385763" indent="-385763">
              <a:buAutoNum type="arabicPeriod"/>
            </a:pPr>
            <a:r>
              <a:rPr lang="de-DE" dirty="0" err="1" smtClean="0"/>
              <a:t>Borehole</a:t>
            </a:r>
            <a:r>
              <a:rPr lang="de-DE" dirty="0" smtClean="0"/>
              <a:t> </a:t>
            </a:r>
            <a:r>
              <a:rPr lang="de-DE" dirty="0" err="1" smtClean="0"/>
              <a:t>Map</a:t>
            </a:r>
            <a:r>
              <a:rPr lang="de-DE" dirty="0" smtClean="0"/>
              <a:t> Germany - Single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freely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borehole</a:t>
            </a:r>
            <a:r>
              <a:rPr lang="de-DE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pPr lvl="1"/>
            <a:r>
              <a:rPr lang="de-DE" dirty="0" smtClean="0"/>
              <a:t>Search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broker</a:t>
            </a:r>
            <a:r>
              <a:rPr lang="de-DE" dirty="0" smtClean="0"/>
              <a:t> </a:t>
            </a:r>
            <a:r>
              <a:rPr lang="de-DE" dirty="0" err="1" smtClean="0"/>
              <a:t>contacts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user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/>
              <a:t> </a:t>
            </a:r>
            <a:r>
              <a:rPr lang="de-DE" dirty="0" err="1" smtClean="0"/>
              <a:t>provider</a:t>
            </a:r>
            <a:endParaRPr lang="de-DE" dirty="0" smtClean="0"/>
          </a:p>
          <a:p>
            <a:pPr marL="342907" lvl="1" indent="0">
              <a:buNone/>
            </a:pPr>
            <a:endParaRPr lang="de-DE" dirty="0" smtClean="0"/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de-DE" dirty="0" smtClean="0"/>
              <a:t>Support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medium</a:t>
            </a:r>
            <a:r>
              <a:rPr lang="de-DE" dirty="0"/>
              <a:t>-</a:t>
            </a:r>
            <a:r>
              <a:rPr lang="de-DE" dirty="0" err="1"/>
              <a:t>sized</a:t>
            </a:r>
            <a:r>
              <a:rPr lang="de-DE" dirty="0"/>
              <a:t> </a:t>
            </a:r>
            <a:r>
              <a:rPr lang="de-DE" dirty="0" err="1" smtClean="0"/>
              <a:t>enterprises</a:t>
            </a:r>
            <a:endParaRPr lang="de-DE" dirty="0" smtClean="0"/>
          </a:p>
          <a:p>
            <a:pPr lvl="1"/>
            <a:r>
              <a:rPr lang="de-DE" dirty="0" err="1" smtClean="0"/>
              <a:t>engineering</a:t>
            </a:r>
            <a:r>
              <a:rPr lang="de-DE" dirty="0" smtClean="0"/>
              <a:t> </a:t>
            </a:r>
            <a:r>
              <a:rPr lang="de-DE" dirty="0" err="1" smtClean="0"/>
              <a:t>offices</a:t>
            </a:r>
            <a:r>
              <a:rPr lang="de-DE" dirty="0" smtClean="0"/>
              <a:t> /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drilling</a:t>
            </a:r>
            <a:r>
              <a:rPr lang="de-DE" dirty="0" smtClean="0"/>
              <a:t> </a:t>
            </a:r>
            <a:r>
              <a:rPr lang="de-DE" dirty="0" err="1" smtClean="0"/>
              <a:t>companies</a:t>
            </a:r>
            <a:r>
              <a:rPr lang="de-DE" dirty="0"/>
              <a:t>	</a:t>
            </a:r>
            <a:endParaRPr lang="de-DE" dirty="0" smtClean="0"/>
          </a:p>
          <a:p>
            <a:pPr lvl="1"/>
            <a:r>
              <a:rPr lang="de-DE" dirty="0" err="1" smtClean="0"/>
              <a:t>foundation</a:t>
            </a:r>
            <a:r>
              <a:rPr lang="de-DE" dirty="0" smtClean="0"/>
              <a:t> </a:t>
            </a:r>
            <a:r>
              <a:rPr lang="de-DE" dirty="0" err="1" smtClean="0"/>
              <a:t>exploration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railways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roads</a:t>
            </a:r>
            <a:endParaRPr lang="de-DE" dirty="0"/>
          </a:p>
          <a:p>
            <a:pPr marL="385763" indent="-385763">
              <a:buAutoNum type="arabicPeriod"/>
            </a:pPr>
            <a:endParaRPr lang="de-DE" dirty="0" smtClean="0"/>
          </a:p>
          <a:p>
            <a:pPr marL="385763" indent="-385763">
              <a:buAutoNum type="arabicPeriod"/>
            </a:pPr>
            <a:r>
              <a:rPr lang="de-DE" dirty="0" err="1" smtClean="0"/>
              <a:t>Interoperability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unproblematic</a:t>
            </a:r>
            <a:r>
              <a:rPr lang="de-DE" dirty="0" smtClean="0"/>
              <a:t> </a:t>
            </a:r>
            <a:r>
              <a:rPr lang="de-DE" dirty="0" err="1"/>
              <a:t>d</a:t>
            </a:r>
            <a:r>
              <a:rPr lang="de-DE" dirty="0" err="1" smtClean="0"/>
              <a:t>ata</a:t>
            </a:r>
            <a:r>
              <a:rPr lang="de-DE" dirty="0" smtClean="0"/>
              <a:t>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</a:p>
          <a:p>
            <a:pPr lvl="1"/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borehole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in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geoscientific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endParaRPr lang="de-DE" dirty="0" smtClean="0"/>
          </a:p>
          <a:p>
            <a:pPr lvl="1"/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borehole</a:t>
            </a:r>
            <a:r>
              <a:rPr lang="de-DE" dirty="0" smtClean="0"/>
              <a:t> </a:t>
            </a:r>
            <a:r>
              <a:rPr lang="de-DE" dirty="0" err="1" smtClean="0"/>
              <a:t>services</a:t>
            </a:r>
            <a:r>
              <a:rPr lang="de-DE" dirty="0" smtClean="0"/>
              <a:t> in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geoportals</a:t>
            </a:r>
            <a:r>
              <a:rPr lang="de-DE" dirty="0"/>
              <a:t> </a:t>
            </a:r>
            <a:r>
              <a:rPr lang="de-DE" dirty="0" smtClean="0"/>
              <a:t>at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government</a:t>
            </a:r>
            <a:r>
              <a:rPr lang="de-DE" dirty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80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kern="1200" dirty="0" err="1"/>
              <a:t>Practical</a:t>
            </a:r>
            <a:r>
              <a:rPr lang="de-DE" kern="1200" dirty="0"/>
              <a:t> </a:t>
            </a:r>
            <a:r>
              <a:rPr lang="de-DE" kern="1200" dirty="0" err="1"/>
              <a:t>Experiences</a:t>
            </a:r>
            <a:endParaRPr lang="de-DE" kern="120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implementation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BoreholeML outside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context</a:t>
            </a:r>
            <a:endParaRPr lang="de-DE" dirty="0" smtClean="0"/>
          </a:p>
          <a:p>
            <a:pPr lvl="1"/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complicated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rapid </a:t>
            </a:r>
            <a:r>
              <a:rPr lang="de-DE" dirty="0" err="1" smtClean="0"/>
              <a:t>implementation</a:t>
            </a:r>
            <a:endParaRPr lang="de-DE" dirty="0" smtClean="0"/>
          </a:p>
          <a:p>
            <a:pPr lvl="1"/>
            <a:r>
              <a:rPr lang="de-DE" dirty="0" smtClean="0"/>
              <a:t>Not an </a:t>
            </a:r>
            <a:r>
              <a:rPr lang="de-DE" dirty="0" err="1" smtClean="0"/>
              <a:t>established</a:t>
            </a:r>
            <a:r>
              <a:rPr lang="de-DE" dirty="0" smtClean="0"/>
              <a:t> </a:t>
            </a:r>
            <a:r>
              <a:rPr lang="de-DE" dirty="0" err="1" smtClean="0"/>
              <a:t>nor</a:t>
            </a:r>
            <a:r>
              <a:rPr lang="de-DE" dirty="0" smtClean="0"/>
              <a:t> an </a:t>
            </a:r>
            <a:r>
              <a:rPr lang="de-DE" dirty="0" err="1" smtClean="0"/>
              <a:t>approved</a:t>
            </a:r>
            <a:r>
              <a:rPr lang="de-DE" dirty="0" smtClean="0"/>
              <a:t> </a:t>
            </a:r>
            <a:r>
              <a:rPr lang="de-DE" dirty="0" err="1" smtClean="0"/>
              <a:t>standard</a:t>
            </a:r>
            <a:r>
              <a:rPr lang="de-DE" dirty="0" smtClean="0"/>
              <a:t> (</a:t>
            </a:r>
            <a:r>
              <a:rPr lang="de-DE" dirty="0" err="1" smtClean="0"/>
              <a:t>yet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But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business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architekture</a:t>
            </a:r>
            <a:r>
              <a:rPr lang="de-DE" dirty="0" smtClean="0"/>
              <a:t> / </a:t>
            </a:r>
            <a:r>
              <a:rPr lang="de-DE" dirty="0" err="1" smtClean="0"/>
              <a:t>service</a:t>
            </a:r>
            <a:endParaRPr lang="de-DE" dirty="0" smtClean="0"/>
          </a:p>
          <a:p>
            <a:pPr lvl="1"/>
            <a:endParaRPr lang="de-DE" dirty="0" smtClean="0"/>
          </a:p>
          <a:p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developers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medium</a:t>
            </a:r>
            <a:r>
              <a:rPr lang="de-DE" dirty="0"/>
              <a:t>-</a:t>
            </a:r>
            <a:r>
              <a:rPr lang="de-DE" dirty="0" err="1"/>
              <a:t>sized</a:t>
            </a:r>
            <a:r>
              <a:rPr lang="de-DE" dirty="0"/>
              <a:t> </a:t>
            </a:r>
            <a:r>
              <a:rPr lang="de-DE" dirty="0" err="1"/>
              <a:t>enterprises</a:t>
            </a:r>
            <a:r>
              <a:rPr lang="de-DE" dirty="0"/>
              <a:t> </a:t>
            </a:r>
            <a:endParaRPr lang="de-DE" dirty="0" smtClean="0"/>
          </a:p>
          <a:p>
            <a:pPr lvl="1"/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en-US" dirty="0" smtClean="0"/>
              <a:t>prefer</a:t>
            </a:r>
            <a:r>
              <a:rPr lang="de-DE" dirty="0" smtClean="0"/>
              <a:t> REST-Interfaces </a:t>
            </a:r>
            <a:r>
              <a:rPr lang="de-DE" dirty="0" err="1" smtClean="0"/>
              <a:t>with</a:t>
            </a:r>
            <a:r>
              <a:rPr lang="de-DE" dirty="0" smtClean="0"/>
              <a:t> HTML (JS / CSS) </a:t>
            </a:r>
            <a:r>
              <a:rPr lang="de-DE" dirty="0" err="1" smtClean="0"/>
              <a:t>output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just </a:t>
            </a:r>
            <a:r>
              <a:rPr lang="de-DE" dirty="0" err="1" smtClean="0"/>
              <a:t>images</a:t>
            </a:r>
            <a:r>
              <a:rPr lang="de-DE" dirty="0" smtClean="0"/>
              <a:t> (</a:t>
            </a:r>
            <a:r>
              <a:rPr lang="de-DE" dirty="0" err="1" smtClean="0"/>
              <a:t>png</a:t>
            </a:r>
            <a:r>
              <a:rPr lang="de-DE" dirty="0" smtClean="0"/>
              <a:t>, </a:t>
            </a:r>
            <a:r>
              <a:rPr lang="de-DE" dirty="0" err="1" smtClean="0"/>
              <a:t>pdf</a:t>
            </a:r>
            <a:r>
              <a:rPr lang="de-DE" dirty="0" smtClean="0"/>
              <a:t>)</a:t>
            </a:r>
          </a:p>
          <a:p>
            <a:pPr lvl="1"/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don‘t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OWS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WFS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complex</a:t>
            </a:r>
            <a:r>
              <a:rPr lang="de-DE" dirty="0" smtClean="0"/>
              <a:t> </a:t>
            </a:r>
            <a:r>
              <a:rPr lang="de-DE" dirty="0" err="1" smtClean="0"/>
              <a:t>gml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schema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too</a:t>
            </a:r>
            <a:r>
              <a:rPr lang="de-DE" dirty="0" smtClean="0"/>
              <a:t> </a:t>
            </a:r>
            <a:r>
              <a:rPr lang="de-DE" dirty="0" err="1" smtClean="0"/>
              <a:t>complicated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/>
              <a:t> </a:t>
            </a:r>
            <a:r>
              <a:rPr lang="de-DE" dirty="0" smtClean="0"/>
              <a:t>in GIS </a:t>
            </a:r>
          </a:p>
          <a:p>
            <a:pPr lvl="1"/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established</a:t>
            </a:r>
            <a:r>
              <a:rPr lang="de-DE" dirty="0" smtClean="0"/>
              <a:t> </a:t>
            </a:r>
            <a:r>
              <a:rPr lang="de-DE" dirty="0" err="1" smtClean="0"/>
              <a:t>software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Breaks </a:t>
            </a:r>
            <a:r>
              <a:rPr lang="de-DE" dirty="0" err="1" smtClean="0"/>
              <a:t>idea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convienent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processing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interoperability</a:t>
            </a:r>
            <a:r>
              <a:rPr lang="de-DE" dirty="0" smtClean="0"/>
              <a:t> (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en-US" dirty="0" smtClean="0"/>
              <a:t>preparation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)</a:t>
            </a:r>
          </a:p>
          <a:p>
            <a:pPr lvl="1"/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visualisation</a:t>
            </a:r>
            <a:r>
              <a:rPr lang="de-DE" dirty="0" smtClean="0"/>
              <a:t> 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WMS </a:t>
            </a:r>
            <a:r>
              <a:rPr lang="de-DE" dirty="0" err="1" smtClean="0"/>
              <a:t>prefered</a:t>
            </a:r>
            <a:r>
              <a:rPr lang="de-DE" dirty="0" smtClean="0"/>
              <a:t> </a:t>
            </a:r>
            <a:r>
              <a:rPr lang="de-DE" dirty="0" err="1"/>
              <a:t>interface</a:t>
            </a:r>
            <a:r>
              <a:rPr lang="de-DE" dirty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users</a:t>
            </a:r>
            <a:r>
              <a:rPr lang="de-DE" dirty="0" smtClean="0"/>
              <a:t> &gt; SIMPLE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Good</a:t>
            </a:r>
            <a:r>
              <a:rPr lang="de-DE" dirty="0" smtClean="0"/>
              <a:t> User Experience</a:t>
            </a:r>
          </a:p>
          <a:p>
            <a:pPr lvl="1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wanted</a:t>
            </a:r>
            <a:r>
              <a:rPr lang="de-DE" dirty="0" smtClean="0"/>
              <a:t> a WMS </a:t>
            </a:r>
            <a:r>
              <a:rPr lang="de-DE" dirty="0" err="1" smtClean="0"/>
              <a:t>including</a:t>
            </a:r>
            <a:r>
              <a:rPr lang="de-DE" dirty="0" smtClean="0"/>
              <a:t> </a:t>
            </a:r>
            <a:r>
              <a:rPr lang="de-DE" dirty="0" err="1" smtClean="0"/>
              <a:t>visualisation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strata</a:t>
            </a:r>
            <a:r>
              <a:rPr lang="de-DE" dirty="0" smtClean="0"/>
              <a:t> </a:t>
            </a:r>
            <a:r>
              <a:rPr lang="de-DE" dirty="0" err="1" smtClean="0"/>
              <a:t>details</a:t>
            </a:r>
            <a:endParaRPr lang="de-DE" dirty="0" smtClean="0"/>
          </a:p>
          <a:p>
            <a:pPr lvl="1"/>
            <a:r>
              <a:rPr lang="de-DE" dirty="0" smtClean="0"/>
              <a:t>Solution: Backend </a:t>
            </a:r>
            <a:r>
              <a:rPr lang="de-DE" dirty="0" err="1" smtClean="0"/>
              <a:t>transformation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HTML </a:t>
            </a:r>
            <a:r>
              <a:rPr lang="de-DE" dirty="0" err="1" smtClean="0"/>
              <a:t>with</a:t>
            </a:r>
            <a:r>
              <a:rPr lang="de-DE" dirty="0" smtClean="0"/>
              <a:t> JavaScript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9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14927" r="1578" b="21489"/>
          <a:stretch/>
        </p:blipFill>
        <p:spPr>
          <a:xfrm>
            <a:off x="3420772" y="2366112"/>
            <a:ext cx="4103439" cy="2375675"/>
          </a:xfrm>
          <a:prstGeom prst="rect">
            <a:avLst/>
          </a:prstGeom>
        </p:spPr>
      </p:pic>
      <p:sp>
        <p:nvSpPr>
          <p:cNvPr id="106" name="Pfeil nach rechts 105"/>
          <p:cNvSpPr/>
          <p:nvPr/>
        </p:nvSpPr>
        <p:spPr>
          <a:xfrm>
            <a:off x="6729508" y="3476519"/>
            <a:ext cx="938509" cy="3009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 b="1" dirty="0">
              <a:solidFill>
                <a:schemeClr val="bg1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7668018" y="3630389"/>
            <a:ext cx="1299976" cy="570864"/>
            <a:chOff x="10119304" y="4061351"/>
            <a:chExt cx="1733301" cy="761152"/>
          </a:xfrm>
        </p:grpSpPr>
        <p:sp>
          <p:nvSpPr>
            <p:cNvPr id="20" name="AutoShape 35"/>
            <p:cNvSpPr>
              <a:spLocks noChangeArrowheads="1"/>
            </p:cNvSpPr>
            <p:nvPr/>
          </p:nvSpPr>
          <p:spPr bwMode="auto">
            <a:xfrm>
              <a:off x="10122729" y="4093133"/>
              <a:ext cx="1729876" cy="722577"/>
            </a:xfrm>
            <a:prstGeom prst="hexagon">
              <a:avLst>
                <a:gd name="adj" fmla="val 7642"/>
                <a:gd name="vf" fmla="val 115470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68580" tIns="34290" rIns="68580" bIns="34290" anchor="ctr"/>
            <a:lstStyle/>
            <a:p>
              <a:pPr algn="ctr">
                <a:buClrTx/>
                <a:buSzTx/>
                <a:buFontTx/>
                <a:buNone/>
              </a:pPr>
              <a:r>
                <a:rPr lang="de-DE" sz="1500" dirty="0"/>
                <a:t>   QGIS</a:t>
              </a:r>
            </a:p>
          </p:txBody>
        </p:sp>
        <p:pic>
          <p:nvPicPr>
            <p:cNvPr id="22" name="Picture 2" descr="File:QGis 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9304" y="4061351"/>
              <a:ext cx="678857" cy="76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pieren 12"/>
          <p:cNvGrpSpPr/>
          <p:nvPr/>
        </p:nvGrpSpPr>
        <p:grpSpPr>
          <a:xfrm>
            <a:off x="7668017" y="2655843"/>
            <a:ext cx="1297407" cy="541933"/>
            <a:chOff x="10122728" y="1974079"/>
            <a:chExt cx="1729876" cy="722577"/>
          </a:xfrm>
        </p:grpSpPr>
        <p:sp>
          <p:nvSpPr>
            <p:cNvPr id="21" name="AutoShape 35"/>
            <p:cNvSpPr>
              <a:spLocks noChangeArrowheads="1"/>
            </p:cNvSpPr>
            <p:nvPr/>
          </p:nvSpPr>
          <p:spPr bwMode="auto">
            <a:xfrm>
              <a:off x="10122728" y="1974079"/>
              <a:ext cx="1729876" cy="722577"/>
            </a:xfrm>
            <a:prstGeom prst="hexagon">
              <a:avLst>
                <a:gd name="adj" fmla="val 7642"/>
                <a:gd name="vf" fmla="val 115470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68580" tIns="34290" rIns="68580" bIns="34290" anchor="ctr"/>
            <a:lstStyle/>
            <a:p>
              <a:pPr>
                <a:buClrTx/>
                <a:buSzTx/>
                <a:buFontTx/>
                <a:buNone/>
              </a:pPr>
              <a:r>
                <a:rPr lang="de-DE" sz="1500" dirty="0"/>
                <a:t>       ArcGIS</a:t>
              </a:r>
            </a:p>
          </p:txBody>
        </p:sp>
        <p:pic>
          <p:nvPicPr>
            <p:cNvPr id="35" name="Picture 4" descr="ArcMap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8694" y="2043398"/>
              <a:ext cx="605448" cy="616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1" name="Rechteck 100"/>
          <p:cNvSpPr/>
          <p:nvPr/>
        </p:nvSpPr>
        <p:spPr>
          <a:xfrm>
            <a:off x="2657029" y="3065848"/>
            <a:ext cx="734951" cy="1583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2" name="Rechteck 101"/>
          <p:cNvSpPr/>
          <p:nvPr/>
        </p:nvSpPr>
        <p:spPr>
          <a:xfrm>
            <a:off x="3177963" y="4214309"/>
            <a:ext cx="353102" cy="1612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Rechteck 7"/>
          <p:cNvSpPr/>
          <p:nvPr/>
        </p:nvSpPr>
        <p:spPr>
          <a:xfrm>
            <a:off x="3180785" y="2067175"/>
            <a:ext cx="353102" cy="1612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Pfeil nach rechts 70"/>
          <p:cNvSpPr/>
          <p:nvPr/>
        </p:nvSpPr>
        <p:spPr>
          <a:xfrm>
            <a:off x="1011063" y="3256306"/>
            <a:ext cx="721175" cy="344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noFill/>
              </a:rPr>
              <a:t>BoreholeML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kern="1200" dirty="0"/>
              <a:t>„Cascading-</a:t>
            </a:r>
            <a:r>
              <a:rPr lang="de-DE" kern="1200" dirty="0" err="1"/>
              <a:t>Borehole</a:t>
            </a:r>
            <a:r>
              <a:rPr lang="de-DE" kern="1200" dirty="0"/>
              <a:t>-WMS“</a:t>
            </a:r>
          </a:p>
        </p:txBody>
      </p:sp>
      <p:sp>
        <p:nvSpPr>
          <p:cNvPr id="5" name="AutoShape 24" descr="Bildergebnis für krake icon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4462214" y="1051000"/>
            <a:ext cx="58852" cy="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4050"/>
          </a:p>
        </p:txBody>
      </p:sp>
      <p:sp>
        <p:nvSpPr>
          <p:cNvPr id="6" name="AutoShape 28" descr="Bildergebnis für krake icon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5795089" y="1189509"/>
            <a:ext cx="43007" cy="4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4050"/>
          </a:p>
        </p:txBody>
      </p:sp>
      <p:sp>
        <p:nvSpPr>
          <p:cNvPr id="14" name="Text Box 134"/>
          <p:cNvSpPr txBox="1">
            <a:spLocks noChangeArrowheads="1"/>
          </p:cNvSpPr>
          <p:nvPr/>
        </p:nvSpPr>
        <p:spPr bwMode="auto">
          <a:xfrm>
            <a:off x="4157362" y="3715802"/>
            <a:ext cx="1112118" cy="41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8968" tIns="24485" rIns="48968" bIns="24485">
            <a:spAutoFit/>
          </a:bodyPr>
          <a:lstStyle/>
          <a:p>
            <a:pPr algn="l"/>
            <a:r>
              <a:rPr lang="de-DE" sz="2400" dirty="0"/>
              <a:t>Internet</a:t>
            </a:r>
            <a:endParaRPr lang="de-DE" sz="1500" dirty="0"/>
          </a:p>
        </p:txBody>
      </p:sp>
      <p:sp>
        <p:nvSpPr>
          <p:cNvPr id="17" name="Pfeil nach rechts 16"/>
          <p:cNvSpPr/>
          <p:nvPr/>
        </p:nvSpPr>
        <p:spPr>
          <a:xfrm>
            <a:off x="6718371" y="2990161"/>
            <a:ext cx="977136" cy="3348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/>
                </a:solidFill>
              </a:rPr>
              <a:t>HTML / JS</a:t>
            </a:r>
          </a:p>
        </p:txBody>
      </p:sp>
      <p:sp>
        <p:nvSpPr>
          <p:cNvPr id="18" name="Pfeil nach rechts 17"/>
          <p:cNvSpPr/>
          <p:nvPr/>
        </p:nvSpPr>
        <p:spPr>
          <a:xfrm>
            <a:off x="3395181" y="2963340"/>
            <a:ext cx="2205771" cy="3448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 err="1">
                <a:solidFill>
                  <a:schemeClr val="bg1"/>
                </a:solidFill>
              </a:rPr>
              <a:t>FeatureType</a:t>
            </a:r>
            <a:r>
              <a:rPr lang="de-DE" sz="1050" dirty="0">
                <a:solidFill>
                  <a:schemeClr val="bg1"/>
                </a:solidFill>
              </a:rPr>
              <a:t>: </a:t>
            </a:r>
            <a:r>
              <a:rPr lang="de-DE" sz="1050" dirty="0" err="1">
                <a:solidFill>
                  <a:schemeClr val="bg1"/>
                </a:solidFill>
              </a:rPr>
              <a:t>FullFeature</a:t>
            </a:r>
            <a:endParaRPr lang="de-DE" sz="1050" dirty="0">
              <a:noFill/>
            </a:endParaRPr>
          </a:p>
        </p:txBody>
      </p:sp>
      <p:sp>
        <p:nvSpPr>
          <p:cNvPr id="19" name="AutoShape 35"/>
          <p:cNvSpPr>
            <a:spLocks noChangeArrowheads="1"/>
          </p:cNvSpPr>
          <p:nvPr/>
        </p:nvSpPr>
        <p:spPr bwMode="auto">
          <a:xfrm>
            <a:off x="7594627" y="3137470"/>
            <a:ext cx="1297407" cy="541933"/>
          </a:xfrm>
          <a:prstGeom prst="hexagon">
            <a:avLst>
              <a:gd name="adj" fmla="val 7642"/>
              <a:gd name="vf" fmla="val 115470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algn="ctr">
              <a:buClrTx/>
              <a:buSzTx/>
              <a:buFontTx/>
              <a:buNone/>
            </a:pPr>
            <a:r>
              <a:rPr lang="de-DE" sz="1500" dirty="0" err="1"/>
              <a:t>Borehole</a:t>
            </a:r>
            <a:r>
              <a:rPr lang="de-DE" sz="1500" dirty="0"/>
              <a:t> </a:t>
            </a:r>
            <a:r>
              <a:rPr lang="de-DE" sz="1500" dirty="0" err="1"/>
              <a:t>Map</a:t>
            </a:r>
            <a:endParaRPr lang="de-DE" sz="1500" dirty="0"/>
          </a:p>
        </p:txBody>
      </p:sp>
      <p:grpSp>
        <p:nvGrpSpPr>
          <p:cNvPr id="25" name="Gruppieren 24"/>
          <p:cNvGrpSpPr/>
          <p:nvPr/>
        </p:nvGrpSpPr>
        <p:grpSpPr>
          <a:xfrm>
            <a:off x="2135740" y="4036774"/>
            <a:ext cx="1151339" cy="984734"/>
            <a:chOff x="1634825" y="5293455"/>
            <a:chExt cx="1223962" cy="1028059"/>
          </a:xfrm>
        </p:grpSpPr>
        <p:grpSp>
          <p:nvGrpSpPr>
            <p:cNvPr id="58" name="Gruppieren 57"/>
            <p:cNvGrpSpPr/>
            <p:nvPr/>
          </p:nvGrpSpPr>
          <p:grpSpPr>
            <a:xfrm>
              <a:off x="1634825" y="5293455"/>
              <a:ext cx="1223962" cy="515116"/>
              <a:chOff x="1533893" y="3545342"/>
              <a:chExt cx="1223962" cy="515116"/>
            </a:xfrm>
          </p:grpSpPr>
          <p:sp>
            <p:nvSpPr>
              <p:cNvPr id="60" name="AutoShape 51"/>
              <p:cNvSpPr>
                <a:spLocks noChangeArrowheads="1"/>
              </p:cNvSpPr>
              <p:nvPr/>
            </p:nvSpPr>
            <p:spPr bwMode="auto">
              <a:xfrm>
                <a:off x="1533893" y="3555633"/>
                <a:ext cx="1223962" cy="504825"/>
              </a:xfrm>
              <a:prstGeom prst="hexagon">
                <a:avLst>
                  <a:gd name="adj" fmla="val 30756"/>
                  <a:gd name="vf" fmla="val 115470"/>
                </a:avLst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68580" tIns="34290" rIns="68580" bIns="34290" anchor="ctr"/>
              <a:lstStyle/>
              <a:p>
                <a:pPr algn="ctr">
                  <a:buClrTx/>
                  <a:buSzTx/>
                  <a:buFontTx/>
                  <a:buNone/>
                </a:pPr>
                <a:endParaRPr lang="de-DE" sz="1500" dirty="0"/>
              </a:p>
              <a:p>
                <a:pPr algn="ctr">
                  <a:buClrTx/>
                  <a:buSzTx/>
                  <a:buFontTx/>
                  <a:buNone/>
                </a:pPr>
                <a:r>
                  <a:rPr lang="de-DE" sz="1500" dirty="0"/>
                  <a:t>Server</a:t>
                </a:r>
              </a:p>
            </p:txBody>
          </p:sp>
          <p:grpSp>
            <p:nvGrpSpPr>
              <p:cNvPr id="61" name="Gruppieren 60"/>
              <p:cNvGrpSpPr/>
              <p:nvPr/>
            </p:nvGrpSpPr>
            <p:grpSpPr>
              <a:xfrm>
                <a:off x="1779140" y="3545342"/>
                <a:ext cx="814628" cy="327278"/>
                <a:chOff x="5302435" y="3106516"/>
                <a:chExt cx="814628" cy="327278"/>
              </a:xfrm>
            </p:grpSpPr>
            <p:pic>
              <p:nvPicPr>
                <p:cNvPr id="62" name="Picture 2"/>
                <p:cNvPicPr/>
                <p:nvPr/>
              </p:nvPicPr>
              <p:blipFill>
                <a:blip r:embed="rId8"/>
                <a:stretch/>
              </p:blipFill>
              <p:spPr>
                <a:xfrm>
                  <a:off x="5302435" y="3106516"/>
                  <a:ext cx="814628" cy="32727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63" name="Textfeld 62"/>
                <p:cNvSpPr txBox="1"/>
                <p:nvPr/>
              </p:nvSpPr>
              <p:spPr>
                <a:xfrm>
                  <a:off x="5659516" y="3168873"/>
                  <a:ext cx="385419" cy="20484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de-DE" sz="1275" b="1" dirty="0">
                      <a:solidFill>
                        <a:schemeClr val="bg1"/>
                      </a:solidFill>
                    </a:rPr>
                    <a:t>WFS</a:t>
                  </a:r>
                </a:p>
              </p:txBody>
            </p:sp>
          </p:grpSp>
        </p:grpSp>
        <p:sp>
          <p:nvSpPr>
            <p:cNvPr id="59" name="AutoShape 29"/>
            <p:cNvSpPr>
              <a:spLocks noChangeArrowheads="1"/>
            </p:cNvSpPr>
            <p:nvPr/>
          </p:nvSpPr>
          <p:spPr bwMode="auto">
            <a:xfrm>
              <a:off x="1769437" y="5807034"/>
              <a:ext cx="939918" cy="514480"/>
            </a:xfrm>
            <a:prstGeom prst="can">
              <a:avLst>
                <a:gd name="adj" fmla="val 25000"/>
              </a:avLst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</a:pPr>
              <a:endParaRPr lang="de-DE" sz="1500" dirty="0"/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605612" y="2884289"/>
            <a:ext cx="1151339" cy="966537"/>
            <a:chOff x="1634825" y="5293610"/>
            <a:chExt cx="1223962" cy="1009062"/>
          </a:xfrm>
        </p:grpSpPr>
        <p:grpSp>
          <p:nvGrpSpPr>
            <p:cNvPr id="52" name="Gruppieren 51"/>
            <p:cNvGrpSpPr/>
            <p:nvPr/>
          </p:nvGrpSpPr>
          <p:grpSpPr>
            <a:xfrm>
              <a:off x="1634825" y="5293610"/>
              <a:ext cx="1223962" cy="514961"/>
              <a:chOff x="1533893" y="3545497"/>
              <a:chExt cx="1223962" cy="514961"/>
            </a:xfrm>
          </p:grpSpPr>
          <p:sp>
            <p:nvSpPr>
              <p:cNvPr id="54" name="AutoShape 51"/>
              <p:cNvSpPr>
                <a:spLocks noChangeArrowheads="1"/>
              </p:cNvSpPr>
              <p:nvPr/>
            </p:nvSpPr>
            <p:spPr bwMode="auto">
              <a:xfrm>
                <a:off x="1533893" y="3555633"/>
                <a:ext cx="1223962" cy="504825"/>
              </a:xfrm>
              <a:prstGeom prst="hexagon">
                <a:avLst>
                  <a:gd name="adj" fmla="val 30756"/>
                  <a:gd name="vf" fmla="val 115470"/>
                </a:avLst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68580" tIns="34290" rIns="68580" bIns="34290" anchor="ctr"/>
              <a:lstStyle/>
              <a:p>
                <a:pPr algn="ctr">
                  <a:buClrTx/>
                  <a:buSzTx/>
                  <a:buFontTx/>
                  <a:buNone/>
                </a:pPr>
                <a:endParaRPr lang="de-DE" sz="1500" dirty="0"/>
              </a:p>
              <a:p>
                <a:pPr algn="ctr">
                  <a:buClrTx/>
                  <a:buSzTx/>
                  <a:buFontTx/>
                  <a:buNone/>
                </a:pPr>
                <a:r>
                  <a:rPr lang="de-DE" sz="1500" dirty="0"/>
                  <a:t>Server</a:t>
                </a:r>
              </a:p>
            </p:txBody>
          </p:sp>
          <p:grpSp>
            <p:nvGrpSpPr>
              <p:cNvPr id="55" name="Gruppieren 54"/>
              <p:cNvGrpSpPr/>
              <p:nvPr/>
            </p:nvGrpSpPr>
            <p:grpSpPr>
              <a:xfrm>
                <a:off x="1779140" y="3545497"/>
                <a:ext cx="814628" cy="327278"/>
                <a:chOff x="5302435" y="3106671"/>
                <a:chExt cx="814628" cy="327278"/>
              </a:xfrm>
            </p:grpSpPr>
            <p:pic>
              <p:nvPicPr>
                <p:cNvPr id="56" name="Picture 2"/>
                <p:cNvPicPr/>
                <p:nvPr/>
              </p:nvPicPr>
              <p:blipFill>
                <a:blip r:embed="rId8"/>
                <a:stretch/>
              </p:blipFill>
              <p:spPr>
                <a:xfrm>
                  <a:off x="5302435" y="3106671"/>
                  <a:ext cx="814628" cy="32727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57" name="Textfeld 56"/>
                <p:cNvSpPr txBox="1"/>
                <p:nvPr/>
              </p:nvSpPr>
              <p:spPr>
                <a:xfrm>
                  <a:off x="5659516" y="3169028"/>
                  <a:ext cx="385419" cy="20484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de-DE" sz="1275" b="1" dirty="0">
                      <a:solidFill>
                        <a:schemeClr val="bg1"/>
                      </a:solidFill>
                    </a:rPr>
                    <a:t>WFS</a:t>
                  </a:r>
                </a:p>
              </p:txBody>
            </p:sp>
          </p:grpSp>
        </p:grpSp>
        <p:sp>
          <p:nvSpPr>
            <p:cNvPr id="53" name="AutoShape 29"/>
            <p:cNvSpPr>
              <a:spLocks noChangeArrowheads="1"/>
            </p:cNvSpPr>
            <p:nvPr/>
          </p:nvSpPr>
          <p:spPr bwMode="auto">
            <a:xfrm>
              <a:off x="1769437" y="5788192"/>
              <a:ext cx="939918" cy="514480"/>
            </a:xfrm>
            <a:prstGeom prst="can">
              <a:avLst>
                <a:gd name="adj" fmla="val 25000"/>
              </a:avLst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</a:pPr>
              <a:endParaRPr lang="de-DE" sz="1500" dirty="0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2113000" y="1856688"/>
            <a:ext cx="1151339" cy="499543"/>
            <a:chOff x="1533893" y="3538936"/>
            <a:chExt cx="1223962" cy="521522"/>
          </a:xfrm>
        </p:grpSpPr>
        <p:sp>
          <p:nvSpPr>
            <p:cNvPr id="48" name="AutoShape 51"/>
            <p:cNvSpPr>
              <a:spLocks noChangeArrowheads="1"/>
            </p:cNvSpPr>
            <p:nvPr/>
          </p:nvSpPr>
          <p:spPr bwMode="auto">
            <a:xfrm>
              <a:off x="1533893" y="3555633"/>
              <a:ext cx="1223962" cy="504825"/>
            </a:xfrm>
            <a:prstGeom prst="hexagon">
              <a:avLst>
                <a:gd name="adj" fmla="val 30756"/>
                <a:gd name="vf" fmla="val 115470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68580" tIns="34290" rIns="68580" bIns="34290" anchor="ctr"/>
            <a:lstStyle/>
            <a:p>
              <a:pPr algn="ctr">
                <a:buClrTx/>
                <a:buSzTx/>
                <a:buFontTx/>
                <a:buNone/>
              </a:pPr>
              <a:endParaRPr lang="de-DE" sz="1500" dirty="0"/>
            </a:p>
            <a:p>
              <a:pPr algn="ctr">
                <a:buClrTx/>
                <a:buSzTx/>
                <a:buFontTx/>
                <a:buNone/>
              </a:pPr>
              <a:r>
                <a:rPr lang="de-DE" sz="1500" dirty="0"/>
                <a:t>Server</a:t>
              </a:r>
            </a:p>
          </p:txBody>
        </p:sp>
        <p:grpSp>
          <p:nvGrpSpPr>
            <p:cNvPr id="49" name="Gruppieren 48"/>
            <p:cNvGrpSpPr/>
            <p:nvPr/>
          </p:nvGrpSpPr>
          <p:grpSpPr>
            <a:xfrm>
              <a:off x="1779140" y="3538936"/>
              <a:ext cx="814628" cy="327278"/>
              <a:chOff x="5302435" y="3100110"/>
              <a:chExt cx="814628" cy="327278"/>
            </a:xfrm>
          </p:grpSpPr>
          <p:pic>
            <p:nvPicPr>
              <p:cNvPr id="50" name="Picture 2"/>
              <p:cNvPicPr/>
              <p:nvPr/>
            </p:nvPicPr>
            <p:blipFill>
              <a:blip r:embed="rId8"/>
              <a:stretch/>
            </p:blipFill>
            <p:spPr>
              <a:xfrm>
                <a:off x="5302435" y="3100110"/>
                <a:ext cx="814628" cy="32727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1" name="Textfeld 50"/>
              <p:cNvSpPr txBox="1"/>
              <p:nvPr/>
            </p:nvSpPr>
            <p:spPr>
              <a:xfrm>
                <a:off x="5659516" y="3162467"/>
                <a:ext cx="385419" cy="20484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de-DE" sz="1275" b="1" dirty="0">
                    <a:solidFill>
                      <a:schemeClr val="bg1"/>
                    </a:solidFill>
                  </a:rPr>
                  <a:t>WFS</a:t>
                </a:r>
              </a:p>
            </p:txBody>
          </p:sp>
        </p:grpSp>
      </p:grpSp>
      <p:sp>
        <p:nvSpPr>
          <p:cNvPr id="28" name="AutoShape 29"/>
          <p:cNvSpPr>
            <a:spLocks noChangeArrowheads="1"/>
          </p:cNvSpPr>
          <p:nvPr/>
        </p:nvSpPr>
        <p:spPr bwMode="auto">
          <a:xfrm>
            <a:off x="2239625" y="2354757"/>
            <a:ext cx="884148" cy="492798"/>
          </a:xfrm>
          <a:prstGeom prst="can">
            <a:avLst>
              <a:gd name="adj" fmla="val 21159"/>
            </a:avLst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>
              <a:lnSpc>
                <a:spcPts val="1500"/>
              </a:lnSpc>
            </a:pPr>
            <a:endParaRPr lang="de-DE" sz="15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5600952" y="3371589"/>
            <a:ext cx="1294671" cy="496258"/>
            <a:chOff x="6170929" y="3372331"/>
            <a:chExt cx="1726228" cy="661677"/>
          </a:xfrm>
        </p:grpSpPr>
        <p:sp>
          <p:nvSpPr>
            <p:cNvPr id="31" name="AutoShape 51"/>
            <p:cNvSpPr>
              <a:spLocks noChangeArrowheads="1"/>
            </p:cNvSpPr>
            <p:nvPr/>
          </p:nvSpPr>
          <p:spPr bwMode="auto">
            <a:xfrm>
              <a:off x="6170929" y="3389275"/>
              <a:ext cx="1535118" cy="644733"/>
            </a:xfrm>
            <a:prstGeom prst="hexagon">
              <a:avLst>
                <a:gd name="adj" fmla="val 30756"/>
                <a:gd name="vf" fmla="val 115470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68580" tIns="34290" rIns="68580" bIns="34290" anchor="ctr"/>
            <a:lstStyle/>
            <a:p>
              <a:pPr algn="ctr">
                <a:buClrTx/>
                <a:buSzTx/>
                <a:buFontTx/>
                <a:buNone/>
              </a:pPr>
              <a:endParaRPr lang="de-DE" sz="1500" dirty="0"/>
            </a:p>
            <a:p>
              <a:pPr algn="ctr">
                <a:buClrTx/>
                <a:buSzTx/>
                <a:buFontTx/>
                <a:buNone/>
              </a:pPr>
              <a:r>
                <a:rPr lang="de-DE" sz="1500" dirty="0"/>
                <a:t>ArcGIS Server</a:t>
              </a:r>
            </a:p>
          </p:txBody>
        </p:sp>
        <p:pic>
          <p:nvPicPr>
            <p:cNvPr id="32" name="Picture 2"/>
            <p:cNvPicPr/>
            <p:nvPr/>
          </p:nvPicPr>
          <p:blipFill>
            <a:blip r:embed="rId8"/>
            <a:stretch/>
          </p:blipFill>
          <p:spPr>
            <a:xfrm>
              <a:off x="6875434" y="3372331"/>
              <a:ext cx="1021723" cy="41798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3" name="AutoShape 51"/>
          <p:cNvSpPr>
            <a:spLocks noChangeArrowheads="1"/>
          </p:cNvSpPr>
          <p:nvPr/>
        </p:nvSpPr>
        <p:spPr bwMode="auto">
          <a:xfrm>
            <a:off x="5600952" y="2889505"/>
            <a:ext cx="1151339" cy="483550"/>
          </a:xfrm>
          <a:prstGeom prst="hexagon">
            <a:avLst>
              <a:gd name="adj" fmla="val 30756"/>
              <a:gd name="vf" fmla="val 11547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algn="ctr">
              <a:buClrTx/>
              <a:buSzTx/>
              <a:buFontTx/>
              <a:buNone/>
            </a:pPr>
            <a:r>
              <a:rPr lang="de-DE" sz="1500" dirty="0"/>
              <a:t>Java </a:t>
            </a:r>
            <a:r>
              <a:rPr lang="de-DE" sz="1500" dirty="0" err="1"/>
              <a:t>profile</a:t>
            </a:r>
            <a:endParaRPr lang="de-DE" sz="1500" dirty="0"/>
          </a:p>
          <a:p>
            <a:pPr algn="ctr">
              <a:buClrTx/>
              <a:buSzTx/>
              <a:buFontTx/>
              <a:buNone/>
            </a:pPr>
            <a:r>
              <a:rPr lang="de-DE" sz="1500" dirty="0"/>
              <a:t>backend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111326" y="2916931"/>
            <a:ext cx="1151339" cy="483551"/>
          </a:xfrm>
          <a:prstGeom prst="hexagon">
            <a:avLst>
              <a:gd name="adj" fmla="val 30756"/>
              <a:gd name="vf" fmla="val 11547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algn="ctr">
              <a:buClrTx/>
              <a:buSzTx/>
              <a:buFontTx/>
              <a:buNone/>
            </a:pPr>
            <a:r>
              <a:rPr lang="de-DE" sz="1500" dirty="0" err="1"/>
              <a:t>borehole</a:t>
            </a:r>
            <a:endParaRPr lang="de-DE" sz="1500" dirty="0"/>
          </a:p>
          <a:p>
            <a:pPr algn="ctr">
              <a:buClrTx/>
              <a:buSzTx/>
              <a:buFontTx/>
              <a:buNone/>
            </a:pPr>
            <a:r>
              <a:rPr lang="de-DE" sz="1500" dirty="0" err="1"/>
              <a:t>converter</a:t>
            </a:r>
            <a:endParaRPr lang="de-DE" sz="1500" dirty="0"/>
          </a:p>
        </p:txBody>
      </p:sp>
      <p:sp>
        <p:nvSpPr>
          <p:cNvPr id="70" name="AutoShape 29"/>
          <p:cNvSpPr>
            <a:spLocks noChangeArrowheads="1"/>
          </p:cNvSpPr>
          <p:nvPr/>
        </p:nvSpPr>
        <p:spPr bwMode="auto">
          <a:xfrm>
            <a:off x="231731" y="3381613"/>
            <a:ext cx="884148" cy="492798"/>
          </a:xfrm>
          <a:prstGeom prst="can">
            <a:avLst>
              <a:gd name="adj" fmla="val 25000"/>
            </a:avLst>
          </a:prstGeom>
          <a:solidFill>
            <a:srgbClr val="FFEB8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ClrTx/>
              <a:buSzTx/>
              <a:buFontTx/>
              <a:buNone/>
            </a:pPr>
            <a:endParaRPr lang="de-DE" sz="1500" dirty="0"/>
          </a:p>
        </p:txBody>
      </p:sp>
      <p:sp>
        <p:nvSpPr>
          <p:cNvPr id="69" name="Textfeld 68"/>
          <p:cNvSpPr txBox="1"/>
          <p:nvPr/>
        </p:nvSpPr>
        <p:spPr>
          <a:xfrm>
            <a:off x="186653" y="3377548"/>
            <a:ext cx="10086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endParaRPr lang="de-DE" sz="1500" dirty="0"/>
          </a:p>
          <a:p>
            <a:pPr algn="ctr">
              <a:lnSpc>
                <a:spcPts val="1500"/>
              </a:lnSpc>
            </a:pPr>
            <a:r>
              <a:rPr lang="de-DE" sz="1500" dirty="0"/>
              <a:t>NI</a:t>
            </a:r>
          </a:p>
        </p:txBody>
      </p:sp>
      <p:sp>
        <p:nvSpPr>
          <p:cNvPr id="72" name="Pfeil nach rechts 71"/>
          <p:cNvSpPr/>
          <p:nvPr/>
        </p:nvSpPr>
        <p:spPr>
          <a:xfrm>
            <a:off x="1000642" y="2158329"/>
            <a:ext cx="1229088" cy="344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noFill/>
              </a:rPr>
              <a:t>BoreholeML</a:t>
            </a:r>
          </a:p>
        </p:txBody>
      </p:sp>
      <p:sp>
        <p:nvSpPr>
          <p:cNvPr id="73" name="AutoShape 51"/>
          <p:cNvSpPr>
            <a:spLocks noChangeArrowheads="1"/>
          </p:cNvSpPr>
          <p:nvPr/>
        </p:nvSpPr>
        <p:spPr bwMode="auto">
          <a:xfrm>
            <a:off x="100905" y="1818954"/>
            <a:ext cx="1151339" cy="483551"/>
          </a:xfrm>
          <a:prstGeom prst="hexagon">
            <a:avLst>
              <a:gd name="adj" fmla="val 30756"/>
              <a:gd name="vf" fmla="val 11547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algn="ctr">
              <a:buClrTx/>
              <a:buSzTx/>
              <a:buFontTx/>
              <a:buNone/>
            </a:pPr>
            <a:r>
              <a:rPr lang="de-DE" sz="1500" dirty="0" err="1"/>
              <a:t>borehole</a:t>
            </a:r>
            <a:endParaRPr lang="de-DE" sz="1500" dirty="0"/>
          </a:p>
          <a:p>
            <a:pPr algn="ctr">
              <a:buClrTx/>
              <a:buSzTx/>
              <a:buFontTx/>
              <a:buNone/>
            </a:pPr>
            <a:r>
              <a:rPr lang="de-DE" sz="1500" dirty="0" err="1"/>
              <a:t>converter</a:t>
            </a:r>
            <a:endParaRPr lang="de-DE" sz="1500" dirty="0"/>
          </a:p>
        </p:txBody>
      </p:sp>
      <p:sp>
        <p:nvSpPr>
          <p:cNvPr id="74" name="AutoShape 29"/>
          <p:cNvSpPr>
            <a:spLocks noChangeArrowheads="1"/>
          </p:cNvSpPr>
          <p:nvPr/>
        </p:nvSpPr>
        <p:spPr bwMode="auto">
          <a:xfrm>
            <a:off x="221310" y="2283636"/>
            <a:ext cx="884148" cy="492798"/>
          </a:xfrm>
          <a:prstGeom prst="can">
            <a:avLst>
              <a:gd name="adj" fmla="val 25000"/>
            </a:avLst>
          </a:prstGeom>
          <a:solidFill>
            <a:srgbClr val="B3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ClrTx/>
              <a:buSzTx/>
              <a:buFontTx/>
              <a:buNone/>
            </a:pPr>
            <a:endParaRPr lang="de-DE" sz="1500" dirty="0"/>
          </a:p>
        </p:txBody>
      </p:sp>
      <p:sp>
        <p:nvSpPr>
          <p:cNvPr id="75" name="Textfeld 74"/>
          <p:cNvSpPr txBox="1"/>
          <p:nvPr/>
        </p:nvSpPr>
        <p:spPr>
          <a:xfrm>
            <a:off x="176232" y="2279572"/>
            <a:ext cx="10086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endParaRPr lang="de-DE" sz="1500" dirty="0"/>
          </a:p>
          <a:p>
            <a:pPr algn="ctr">
              <a:lnSpc>
                <a:spcPts val="1500"/>
              </a:lnSpc>
            </a:pPr>
            <a:r>
              <a:rPr lang="de-DE" sz="1500" dirty="0"/>
              <a:t>NRW</a:t>
            </a:r>
          </a:p>
        </p:txBody>
      </p:sp>
      <p:sp>
        <p:nvSpPr>
          <p:cNvPr id="77" name="Pfeil nach rechts 76"/>
          <p:cNvSpPr/>
          <p:nvPr/>
        </p:nvSpPr>
        <p:spPr>
          <a:xfrm>
            <a:off x="1071363" y="4481953"/>
            <a:ext cx="1168262" cy="344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noFill/>
              </a:rPr>
              <a:t>BoreholeML</a:t>
            </a:r>
          </a:p>
        </p:txBody>
      </p:sp>
      <p:sp>
        <p:nvSpPr>
          <p:cNvPr id="78" name="AutoShape 51"/>
          <p:cNvSpPr>
            <a:spLocks noChangeArrowheads="1"/>
          </p:cNvSpPr>
          <p:nvPr/>
        </p:nvSpPr>
        <p:spPr bwMode="auto">
          <a:xfrm>
            <a:off x="171626" y="4142578"/>
            <a:ext cx="1151339" cy="483551"/>
          </a:xfrm>
          <a:prstGeom prst="hexagon">
            <a:avLst>
              <a:gd name="adj" fmla="val 30756"/>
              <a:gd name="vf" fmla="val 11547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algn="ctr">
              <a:buClrTx/>
              <a:buSzTx/>
              <a:buFontTx/>
              <a:buNone/>
            </a:pPr>
            <a:r>
              <a:rPr lang="de-DE" sz="1500" dirty="0" err="1"/>
              <a:t>borehole</a:t>
            </a:r>
            <a:endParaRPr lang="de-DE" sz="1500" dirty="0"/>
          </a:p>
          <a:p>
            <a:pPr algn="ctr">
              <a:buClrTx/>
              <a:buSzTx/>
              <a:buFontTx/>
              <a:buNone/>
            </a:pPr>
            <a:r>
              <a:rPr lang="de-DE" sz="1500" dirty="0" err="1"/>
              <a:t>converter</a:t>
            </a:r>
            <a:endParaRPr lang="de-DE" sz="1500" dirty="0"/>
          </a:p>
        </p:txBody>
      </p:sp>
      <p:sp>
        <p:nvSpPr>
          <p:cNvPr id="79" name="AutoShape 29"/>
          <p:cNvSpPr>
            <a:spLocks noChangeArrowheads="1"/>
          </p:cNvSpPr>
          <p:nvPr/>
        </p:nvSpPr>
        <p:spPr bwMode="auto">
          <a:xfrm>
            <a:off x="292031" y="4607261"/>
            <a:ext cx="884148" cy="492798"/>
          </a:xfrm>
          <a:prstGeom prst="can">
            <a:avLst>
              <a:gd name="adj" fmla="val 25000"/>
            </a:avLst>
          </a:prstGeom>
          <a:solidFill>
            <a:srgbClr val="D9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ClrTx/>
              <a:buSzTx/>
              <a:buFontTx/>
              <a:buNone/>
            </a:pPr>
            <a:endParaRPr lang="de-DE" sz="1500" dirty="0"/>
          </a:p>
        </p:txBody>
      </p:sp>
      <p:sp>
        <p:nvSpPr>
          <p:cNvPr id="80" name="Textfeld 79"/>
          <p:cNvSpPr txBox="1"/>
          <p:nvPr/>
        </p:nvSpPr>
        <p:spPr>
          <a:xfrm>
            <a:off x="246953" y="4603196"/>
            <a:ext cx="10086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endParaRPr lang="de-DE" sz="1500" dirty="0"/>
          </a:p>
          <a:p>
            <a:pPr algn="ctr">
              <a:lnSpc>
                <a:spcPts val="1500"/>
              </a:lnSpc>
            </a:pPr>
            <a:r>
              <a:rPr lang="de-DE" sz="1500" dirty="0"/>
              <a:t>HH</a:t>
            </a:r>
          </a:p>
        </p:txBody>
      </p:sp>
      <p:sp>
        <p:nvSpPr>
          <p:cNvPr id="98" name="AutoShape 29"/>
          <p:cNvSpPr>
            <a:spLocks noChangeArrowheads="1"/>
          </p:cNvSpPr>
          <p:nvPr/>
        </p:nvSpPr>
        <p:spPr bwMode="auto">
          <a:xfrm>
            <a:off x="5651194" y="4356275"/>
            <a:ext cx="1056425" cy="686071"/>
          </a:xfrm>
          <a:prstGeom prst="can">
            <a:avLst>
              <a:gd name="adj" fmla="val 25000"/>
            </a:avLst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ts val="1500"/>
              </a:lnSpc>
            </a:pPr>
            <a:endParaRPr lang="de-DE" sz="1500" dirty="0"/>
          </a:p>
        </p:txBody>
      </p:sp>
      <p:sp>
        <p:nvSpPr>
          <p:cNvPr id="97" name="AutoShape 51"/>
          <p:cNvSpPr>
            <a:spLocks noChangeArrowheads="1"/>
          </p:cNvSpPr>
          <p:nvPr/>
        </p:nvSpPr>
        <p:spPr bwMode="auto">
          <a:xfrm>
            <a:off x="5600952" y="4961672"/>
            <a:ext cx="1151339" cy="483550"/>
          </a:xfrm>
          <a:prstGeom prst="hexagon">
            <a:avLst>
              <a:gd name="adj" fmla="val 30756"/>
              <a:gd name="vf" fmla="val 11547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algn="ctr">
              <a:buClrTx/>
              <a:buSzTx/>
              <a:buFontTx/>
              <a:buNone/>
            </a:pPr>
            <a:r>
              <a:rPr lang="de-DE" sz="1500" dirty="0" err="1"/>
              <a:t>Harvester</a:t>
            </a:r>
            <a:endParaRPr lang="de-DE" sz="1500" dirty="0"/>
          </a:p>
        </p:txBody>
      </p:sp>
      <p:sp>
        <p:nvSpPr>
          <p:cNvPr id="99" name="Pfeil nach rechts 98"/>
          <p:cNvSpPr/>
          <p:nvPr/>
        </p:nvSpPr>
        <p:spPr>
          <a:xfrm rot="16200000">
            <a:off x="5748177" y="3943468"/>
            <a:ext cx="480745" cy="344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noFill/>
              </a:rPr>
              <a:t>BoreholeML</a:t>
            </a:r>
          </a:p>
        </p:txBody>
      </p:sp>
      <p:sp>
        <p:nvSpPr>
          <p:cNvPr id="100" name="Rechteck 99"/>
          <p:cNvSpPr/>
          <p:nvPr/>
        </p:nvSpPr>
        <p:spPr>
          <a:xfrm rot="5400000">
            <a:off x="1838349" y="3585124"/>
            <a:ext cx="3208849" cy="1822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3" name="Pfeil nach rechts 102"/>
          <p:cNvSpPr/>
          <p:nvPr/>
        </p:nvSpPr>
        <p:spPr>
          <a:xfrm>
            <a:off x="3506280" y="5021840"/>
            <a:ext cx="2094673" cy="3448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 err="1">
                <a:solidFill>
                  <a:schemeClr val="bg1"/>
                </a:solidFill>
              </a:rPr>
              <a:t>FeatureType</a:t>
            </a:r>
            <a:r>
              <a:rPr lang="de-DE" sz="1050" dirty="0">
                <a:solidFill>
                  <a:schemeClr val="bg1"/>
                </a:solidFill>
              </a:rPr>
              <a:t>: Header</a:t>
            </a:r>
            <a:endParaRPr lang="de-DE" sz="1050" dirty="0">
              <a:noFill/>
            </a:endParaRPr>
          </a:p>
        </p:txBody>
      </p:sp>
      <p:pic>
        <p:nvPicPr>
          <p:cNvPr id="65" name="Picture 2" descr="http://www.infogeo.de/home/boreholeML/1109115041301664646/bild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23506" y="3009818"/>
            <a:ext cx="718985" cy="246488"/>
          </a:xfrm>
          <a:prstGeom prst="rect">
            <a:avLst/>
          </a:prstGeom>
          <a:solidFill>
            <a:schemeClr val="bg1"/>
          </a:solidFill>
          <a:ln>
            <a:solidFill>
              <a:srgbClr val="93784C"/>
            </a:solidFill>
          </a:ln>
        </p:spPr>
      </p:pic>
      <p:pic>
        <p:nvPicPr>
          <p:cNvPr id="104" name="Picture 2" descr="http://www.infogeo.de/home/boreholeML/1109115041301664646/bild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3562" y="3546319"/>
            <a:ext cx="718985" cy="246488"/>
          </a:xfrm>
          <a:prstGeom prst="rect">
            <a:avLst/>
          </a:prstGeom>
          <a:solidFill>
            <a:schemeClr val="bg1"/>
          </a:solidFill>
          <a:ln>
            <a:solidFill>
              <a:srgbClr val="93784C"/>
            </a:solidFill>
          </a:ln>
        </p:spPr>
      </p:pic>
      <p:pic>
        <p:nvPicPr>
          <p:cNvPr id="105" name="Picture 2" descr="http://www.infogeo.de/home/boreholeML/1109115041301664646/bild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9177" y="2510959"/>
            <a:ext cx="718985" cy="246488"/>
          </a:xfrm>
          <a:prstGeom prst="rect">
            <a:avLst/>
          </a:prstGeom>
          <a:solidFill>
            <a:schemeClr val="bg1"/>
          </a:solidFill>
          <a:ln>
            <a:solidFill>
              <a:srgbClr val="93784C"/>
            </a:solidFill>
          </a:ln>
        </p:spPr>
      </p:pic>
      <p:pic>
        <p:nvPicPr>
          <p:cNvPr id="108" name="Picture 2" descr="http://www.infogeo.de/home/boreholeML/1109115041301664646/bild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7349" y="4714567"/>
            <a:ext cx="718985" cy="246488"/>
          </a:xfrm>
          <a:prstGeom prst="rect">
            <a:avLst/>
          </a:prstGeom>
          <a:solidFill>
            <a:schemeClr val="bg1"/>
          </a:solidFill>
          <a:ln>
            <a:solidFill>
              <a:srgbClr val="93784C"/>
            </a:solidFill>
          </a:ln>
        </p:spPr>
      </p:pic>
      <p:pic>
        <p:nvPicPr>
          <p:cNvPr id="109" name="Picture 2" descr="http://www.infogeo.de/home/boreholeML/1109115041301664646/bild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17129" y="4541852"/>
            <a:ext cx="718985" cy="246488"/>
          </a:xfrm>
          <a:prstGeom prst="rect">
            <a:avLst/>
          </a:prstGeom>
          <a:solidFill>
            <a:schemeClr val="bg1"/>
          </a:solidFill>
          <a:ln>
            <a:solidFill>
              <a:srgbClr val="93784C"/>
            </a:solidFill>
          </a:ln>
        </p:spPr>
      </p:pic>
      <p:sp>
        <p:nvSpPr>
          <p:cNvPr id="41" name="Textfeld 40"/>
          <p:cNvSpPr txBox="1"/>
          <p:nvPr/>
        </p:nvSpPr>
        <p:spPr>
          <a:xfrm>
            <a:off x="5600952" y="4761354"/>
            <a:ext cx="118483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de-DE" sz="1500" dirty="0"/>
              <a:t>Header </a:t>
            </a:r>
            <a:r>
              <a:rPr lang="de-DE" sz="1500" dirty="0" err="1"/>
              <a:t>data</a:t>
            </a:r>
            <a:endParaRPr lang="de-DE" sz="1500" dirty="0"/>
          </a:p>
        </p:txBody>
      </p:sp>
      <p:sp>
        <p:nvSpPr>
          <p:cNvPr id="111" name="Textfeld 110"/>
          <p:cNvSpPr txBox="1"/>
          <p:nvPr/>
        </p:nvSpPr>
        <p:spPr>
          <a:xfrm>
            <a:off x="6092367" y="3927100"/>
            <a:ext cx="1223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de-DE" sz="1500" dirty="0"/>
              <a:t>1. </a:t>
            </a:r>
            <a:r>
              <a:rPr lang="de-DE" sz="1500" dirty="0" err="1"/>
              <a:t>Map</a:t>
            </a:r>
            <a:endParaRPr lang="de-DE" sz="1500" dirty="0"/>
          </a:p>
          <a:p>
            <a:pPr>
              <a:lnSpc>
                <a:spcPts val="1500"/>
              </a:lnSpc>
            </a:pPr>
            <a:r>
              <a:rPr lang="de-DE" sz="1500" dirty="0"/>
              <a:t>2. Search</a:t>
            </a:r>
          </a:p>
        </p:txBody>
      </p:sp>
      <p:sp>
        <p:nvSpPr>
          <p:cNvPr id="112" name="Textfeld 111"/>
          <p:cNvSpPr txBox="1"/>
          <p:nvPr/>
        </p:nvSpPr>
        <p:spPr>
          <a:xfrm>
            <a:off x="3783436" y="2741896"/>
            <a:ext cx="203268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de-DE" sz="1500" dirty="0"/>
              <a:t>3. Detailinformation</a:t>
            </a:r>
          </a:p>
        </p:txBody>
      </p:sp>
      <p:sp>
        <p:nvSpPr>
          <p:cNvPr id="113" name="Textfeld 112"/>
          <p:cNvSpPr txBox="1"/>
          <p:nvPr/>
        </p:nvSpPr>
        <p:spPr>
          <a:xfrm>
            <a:off x="7672068" y="2228710"/>
            <a:ext cx="1219966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de-DE" sz="1500" dirty="0"/>
              <a:t>WMS-Clients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943" y="2912948"/>
            <a:ext cx="428854" cy="42885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38" y="1955795"/>
            <a:ext cx="428853" cy="428853"/>
          </a:xfrm>
          <a:prstGeom prst="rect">
            <a:avLst/>
          </a:prstGeom>
        </p:spPr>
      </p:pic>
      <p:sp>
        <p:nvSpPr>
          <p:cNvPr id="92" name="Pfeil nach rechts 91"/>
          <p:cNvSpPr/>
          <p:nvPr/>
        </p:nvSpPr>
        <p:spPr>
          <a:xfrm>
            <a:off x="5897337" y="2371241"/>
            <a:ext cx="610949" cy="3448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bg1"/>
                </a:solidFill>
              </a:rPr>
              <a:t>XSLT</a:t>
            </a:r>
            <a:endParaRPr lang="de-DE" sz="1050" dirty="0">
              <a:noFill/>
            </a:endParaRP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43" y="2929214"/>
            <a:ext cx="437188" cy="437188"/>
          </a:xfrm>
          <a:prstGeom prst="rect">
            <a:avLst/>
          </a:prstGeom>
        </p:spPr>
      </p:pic>
      <p:pic>
        <p:nvPicPr>
          <p:cNvPr id="107" name="Grafik 10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38" y="1957900"/>
            <a:ext cx="437188" cy="437188"/>
          </a:xfrm>
          <a:prstGeom prst="rect">
            <a:avLst/>
          </a:prstGeom>
        </p:spPr>
      </p:pic>
      <p:pic>
        <p:nvPicPr>
          <p:cNvPr id="110" name="Grafik 10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301" y="4048783"/>
            <a:ext cx="437188" cy="437188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03943" y="3528330"/>
            <a:ext cx="355891" cy="226327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119" y="4052800"/>
            <a:ext cx="409713" cy="435322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5528389" y="3395816"/>
            <a:ext cx="563978" cy="220843"/>
            <a:chOff x="5528389" y="3395816"/>
            <a:chExt cx="563978" cy="220843"/>
          </a:xfrm>
        </p:grpSpPr>
        <p:sp>
          <p:nvSpPr>
            <p:cNvPr id="4" name="Rechteck 3"/>
            <p:cNvSpPr/>
            <p:nvPr/>
          </p:nvSpPr>
          <p:spPr bwMode="auto">
            <a:xfrm>
              <a:off x="5528389" y="3395816"/>
              <a:ext cx="563978" cy="22084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Textfeld 114"/>
            <p:cNvSpPr txBox="1"/>
            <p:nvPr/>
          </p:nvSpPr>
          <p:spPr>
            <a:xfrm>
              <a:off x="5538516" y="3409690"/>
              <a:ext cx="538388" cy="1962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de-DE" sz="1275" b="1" dirty="0" smtClean="0">
                  <a:solidFill>
                    <a:schemeClr val="bg1"/>
                  </a:solidFill>
                </a:rPr>
                <a:t> </a:t>
              </a:r>
              <a:r>
                <a:rPr lang="de-DE" sz="1100" b="1" dirty="0" smtClean="0">
                  <a:solidFill>
                    <a:schemeClr val="bg1"/>
                  </a:solidFill>
                </a:rPr>
                <a:t>REST</a:t>
              </a:r>
              <a:endParaRPr lang="de-DE" sz="1275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553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87 -0.00162 L 0.0066 0.00023 L 0.00573 0.29838 L 0.25573 0.30463 " pathEditMode="relative" rAng="0" ptsTypes="AAAA">
                                      <p:cBhvr>
                                        <p:cTn id="4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0" y="1530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00347 0.4331 L 0.25764 0.43796 L 0.25764 0.4382 " pathEditMode="relative" rAng="0" ptsTypes="AAAA">
                                      <p:cBhvr>
                                        <p:cTn id="53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2189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C 5E-6 0.04422 0.00018 0.08889 0.00053 0.13334 L 0.25417 0.13982 " pathEditMode="relative" rAng="0" ptsTypes="AAA">
                                      <p:cBhvr>
                                        <p:cTn id="55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24 L 0.12786 0.00463 " pathEditMode="relative" ptsTypes="AA"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14074 L 0.25035 0.1368 " pathEditMode="relative" rAng="0" ptsTypes="AAA">
                                      <p:cBhvr>
                                        <p:cTn id="1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08333E-7 -2.96296E-6 C 0.05846 -0.00116 0.02408 -0.0007 0.10325 -0.0007 L 0.10325 -0.0007 " pathEditMode="relative" ptsTypes="AAAA">
                                      <p:cBhvr>
                                        <p:cTn id="1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0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0033 -0.16713 L 0.24809 -0.16968 " pathEditMode="relative" rAng="0" ptsTypes="AAA">
                                      <p:cBhvr>
                                        <p:cTn id="1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500"/>
                            </p:stCondLst>
                            <p:childTnLst>
                              <p:par>
                                <p:cTn id="1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0092 L 0.11406 0.00092 " pathEditMode="relative" ptsTypes="AA">
                                      <p:cBhvr>
                                        <p:cTn id="1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1" grpId="0" animBg="1"/>
      <p:bldP spid="102" grpId="0" animBg="1"/>
      <p:bldP spid="8" grpId="0" animBg="1"/>
      <p:bldP spid="14" grpId="0"/>
      <p:bldP spid="17" grpId="0" animBg="1"/>
      <p:bldP spid="18" grpId="0" animBg="1"/>
      <p:bldP spid="19" grpId="0" animBg="1"/>
      <p:bldP spid="33" grpId="0" animBg="1"/>
      <p:bldP spid="98" grpId="0" animBg="1"/>
      <p:bldP spid="97" grpId="0" animBg="1"/>
      <p:bldP spid="99" grpId="0" animBg="1"/>
      <p:bldP spid="100" grpId="0" animBg="1"/>
      <p:bldP spid="103" grpId="0" animBg="1"/>
      <p:bldP spid="41" grpId="0"/>
      <p:bldP spid="111" grpId="0"/>
      <p:bldP spid="112" grpId="0"/>
      <p:bldP spid="113" grpId="0"/>
      <p:bldP spid="92" grpId="0" animBg="1"/>
      <p:bldP spid="92" grpId="1" animBg="1"/>
      <p:bldP spid="92" grpId="2" animBg="1"/>
    </p:bldLst>
  </p:timing>
</p:sld>
</file>

<file path=ppt/theme/theme1.xml><?xml version="1.0" encoding="utf-8"?>
<a:theme xmlns:a="http://schemas.openxmlformats.org/drawingml/2006/main" name="OGC_PowerPoint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GC_PowerPoi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noAutofit/>
      </a:bodyPr>
      <a:lstStyle>
        <a:defPPr>
          <a:defRPr dirty="0" err="1" smtClean="0"/>
        </a:defPPr>
      </a:lstStyle>
    </a:txDef>
  </a:objectDefaults>
  <a:extraClrSchemeLst>
    <a:extraClrScheme>
      <a:clrScheme name="OGC_PowerPoi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GC_PowerPoint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727</Words>
  <Application>Microsoft Office PowerPoint</Application>
  <PresentationFormat>Bildschirmpräsentation (4:3)</PresentationFormat>
  <Paragraphs>228</Paragraphs>
  <Slides>25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6" baseType="lpstr">
      <vt:lpstr>Microsoft YaHei</vt:lpstr>
      <vt:lpstr>MS PGothic</vt:lpstr>
      <vt:lpstr>Arial</vt:lpstr>
      <vt:lpstr>Arial Black</vt:lpstr>
      <vt:lpstr>Calibri</vt:lpstr>
      <vt:lpstr>CG Times</vt:lpstr>
      <vt:lpstr>Mangal</vt:lpstr>
      <vt:lpstr>Times New Roman</vt:lpstr>
      <vt:lpstr>Verdana</vt:lpstr>
      <vt:lpstr>Wingdings</vt:lpstr>
      <vt:lpstr>OGC_PowerPoint_Template</vt:lpstr>
      <vt:lpstr>BoreholeML from the user‘s point of view Field Report </vt:lpstr>
      <vt:lpstr>Implementation history of BoreholeML</vt:lpstr>
      <vt:lpstr>Structural overview of BoreholeML </vt:lpstr>
      <vt:lpstr>PowerPoint-Präsentation</vt:lpstr>
      <vt:lpstr>„Hybrid model“ I</vt:lpstr>
      <vt:lpstr>Borehole:boreholeWebLink [0..1]</vt:lpstr>
      <vt:lpstr>Use cases</vt:lpstr>
      <vt:lpstr>Practical Experiences</vt:lpstr>
      <vt:lpstr>„Cascading-Borehole-WMS“</vt:lpstr>
      <vt:lpstr>PowerPoint-Präsentation</vt:lpstr>
      <vt:lpstr>PowerPoint-Präsentation</vt:lpstr>
      <vt:lpstr>PowerPoint-Präsentation</vt:lpstr>
      <vt:lpstr>Lessions learned</vt:lpstr>
      <vt:lpstr>Follow-up project 2018 – 2020: „Providing INSPIRE compliant borehole data in the Federal Republic of Germany based on BoreholeML (BoreholeML2INSPIRE)“</vt:lpstr>
      <vt:lpstr>PowerPoint-Präsentation</vt:lpstr>
      <vt:lpstr>Appendix</vt:lpstr>
      <vt:lpstr>PowerPoint-Präsentation</vt:lpstr>
      <vt:lpstr>PowerPoint-Präsentation</vt:lpstr>
      <vt:lpstr>PowerPoint-Präsentation</vt:lpstr>
      <vt:lpstr>Query Boreholes</vt:lpstr>
      <vt:lpstr>PowerPoint-Präsentation</vt:lpstr>
      <vt:lpstr>PowerPoint-Präsentation</vt:lpstr>
      <vt:lpstr>PowerPoint-Präsentation</vt:lpstr>
      <vt:lpstr>PowerPoint-Präsentation</vt:lpstr>
      <vt:lpstr>Sequence diagramm of the Borehole-WMS (GBL)</vt:lpstr>
    </vt:vector>
  </TitlesOfParts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Volunteered Geographic Information (VGI) Workshop</dc:title>
  <dc:subject>OGC TC/PC</dc:subject>
  <dc:creator>Scott Simmons</dc:creator>
  <cp:lastModifiedBy>Arns-Krogmann, Gerhard Bernhard</cp:lastModifiedBy>
  <cp:revision>65</cp:revision>
  <cp:lastPrinted>2003-02-03T21:59:32Z</cp:lastPrinted>
  <dcterms:created xsi:type="dcterms:W3CDTF">2015-09-08T23:47:11Z</dcterms:created>
  <dcterms:modified xsi:type="dcterms:W3CDTF">2018-09-10T13:45:37Z</dcterms:modified>
</cp:coreProperties>
</file>