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5" r:id="rId6"/>
    <p:sldId id="262" r:id="rId7"/>
    <p:sldId id="261" r:id="rId8"/>
    <p:sldId id="264" r:id="rId9"/>
    <p:sldId id="259" r:id="rId10"/>
    <p:sldId id="263" r:id="rId11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28827" y="1201331"/>
            <a:ext cx="103874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9200" y="1646862"/>
            <a:ext cx="431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innd.fr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143000"/>
          </a:xfrm>
        </p:spPr>
        <p:txBody>
          <a:bodyPr/>
          <a:lstStyle/>
          <a:p>
            <a:r>
              <a:rPr lang="en-US" sz="2000" dirty="0" smtClean="0"/>
              <a:t>Standardizing </a:t>
            </a:r>
            <a:r>
              <a:rPr lang="en-US" sz="2000" dirty="0" err="1" smtClean="0"/>
              <a:t>geomodeling</a:t>
            </a:r>
            <a:r>
              <a:rPr lang="en-US" sz="2000" dirty="0" smtClean="0"/>
              <a:t> and geotechnical data exchanges: the SCUDDD and MINND projects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104th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–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Southampton, United Kingdom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Mickaël BEAUFILS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14 September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Opportunities with geotechnical data standardization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534400" cy="4891088"/>
          </a:xfrm>
        </p:spPr>
        <p:txBody>
          <a:bodyPr/>
          <a:lstStyle/>
          <a:p>
            <a:r>
              <a:rPr lang="en-US" dirty="0" smtClean="0"/>
              <a:t>Construction domain is a big geoscience data producer and consumer</a:t>
            </a:r>
          </a:p>
          <a:p>
            <a:pPr lvl="1"/>
            <a:r>
              <a:rPr lang="en-US" dirty="0" smtClean="0"/>
              <a:t>MIN</a:t>
            </a:r>
            <a:r>
              <a:rPr lang="en-US" baseline="30000" dirty="0" smtClean="0"/>
              <a:t>N</a:t>
            </a:r>
            <a:r>
              <a:rPr lang="en-US" dirty="0" smtClean="0"/>
              <a:t>D UC8 offers a very </a:t>
            </a:r>
            <a:r>
              <a:rPr lang="en-US" dirty="0" smtClean="0"/>
              <a:t>applied </a:t>
            </a:r>
            <a:r>
              <a:rPr lang="en-US" dirty="0" smtClean="0"/>
              <a:t>use case to demonstrate usage of standardized geoscience data in production mode</a:t>
            </a:r>
          </a:p>
          <a:p>
            <a:pPr lvl="1"/>
            <a:r>
              <a:rPr lang="en-US" dirty="0"/>
              <a:t>Facilitate </a:t>
            </a:r>
            <a:r>
              <a:rPr lang="en-US" dirty="0" smtClean="0"/>
              <a:t>data transfer from construction domain to geoscience community to enhance our capacity of understanding subsurface</a:t>
            </a:r>
          </a:p>
          <a:p>
            <a:pPr lvl="1"/>
            <a:r>
              <a:rPr lang="en-US" dirty="0" smtClean="0"/>
              <a:t>Facilitate data integration in modelling process while construction </a:t>
            </a:r>
            <a:r>
              <a:rPr lang="en-US" dirty="0" smtClean="0"/>
              <a:t>works are </a:t>
            </a:r>
            <a:r>
              <a:rPr lang="en-US" dirty="0" err="1" smtClean="0"/>
              <a:t>realised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Collaboration between BSI and OGC</a:t>
            </a:r>
          </a:p>
          <a:p>
            <a:pPr lvl="1"/>
            <a:r>
              <a:rPr lang="en-US" dirty="0" smtClean="0"/>
              <a:t>Positioning OGC standards as solutions to help reaching BIM level 3</a:t>
            </a:r>
          </a:p>
          <a:p>
            <a:pPr lvl="1"/>
            <a:r>
              <a:rPr lang="en-US" dirty="0" smtClean="0"/>
              <a:t>Perhaps not only for </a:t>
            </a:r>
            <a:r>
              <a:rPr lang="en-US" dirty="0" err="1" smtClean="0"/>
              <a:t>GeoScience</a:t>
            </a:r>
            <a:r>
              <a:rPr lang="en-US" dirty="0" smtClean="0"/>
              <a:t> data…(WFS to serve IFC?)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Standardizing </a:t>
            </a:r>
            <a:r>
              <a:rPr lang="en-US" dirty="0" err="1" smtClean="0"/>
              <a:t>geomodelling</a:t>
            </a:r>
            <a:r>
              <a:rPr lang="en-US" dirty="0" smtClean="0"/>
              <a:t>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610600" cy="4891088"/>
          </a:xfrm>
        </p:spPr>
        <p:txBody>
          <a:bodyPr/>
          <a:lstStyle/>
          <a:p>
            <a:r>
              <a:rPr lang="fr-FR" dirty="0" err="1" smtClean="0"/>
              <a:t>Statement</a:t>
            </a:r>
            <a:endParaRPr lang="fr-FR" dirty="0"/>
          </a:p>
          <a:p>
            <a:pPr lvl="1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two</a:t>
            </a:r>
            <a:r>
              <a:rPr lang="fr-FR" dirty="0" smtClean="0"/>
              <a:t> « </a:t>
            </a:r>
            <a:r>
              <a:rPr lang="fr-FR" dirty="0" err="1" smtClean="0"/>
              <a:t>homemade</a:t>
            </a:r>
            <a:r>
              <a:rPr lang="fr-FR" dirty="0" smtClean="0"/>
              <a:t> »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in </a:t>
            </a:r>
            <a:r>
              <a:rPr lang="fr-FR" dirty="0"/>
              <a:t>BRGM) and have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smtClean="0"/>
              <a:t>native format,</a:t>
            </a:r>
          </a:p>
          <a:p>
            <a:pPr lvl="1"/>
            <a:r>
              <a:rPr lang="fr-FR" dirty="0" err="1" smtClean="0"/>
              <a:t>Geomodels</a:t>
            </a:r>
            <a:r>
              <a:rPr lang="fr-FR" dirty="0" smtClean="0"/>
              <a:t> </a:t>
            </a:r>
            <a:r>
              <a:rPr lang="fr-FR" dirty="0" err="1" smtClean="0"/>
              <a:t>shall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by </a:t>
            </a:r>
            <a:r>
              <a:rPr lang="fr-FR" dirty="0" err="1" smtClean="0"/>
              <a:t>considering</a:t>
            </a:r>
            <a:r>
              <a:rPr lang="fr-FR" dirty="0" smtClean="0"/>
              <a:t> new </a:t>
            </a:r>
            <a:r>
              <a:rPr lang="fr-FR" dirty="0" err="1" smtClean="0"/>
              <a:t>available</a:t>
            </a:r>
            <a:r>
              <a:rPr lang="fr-FR" dirty="0" smtClean="0"/>
              <a:t> data,</a:t>
            </a:r>
          </a:p>
          <a:p>
            <a:pPr lvl="1"/>
            <a:r>
              <a:rPr lang="en-US" dirty="0" smtClean="0"/>
              <a:t>Conversion between format is often tricky</a:t>
            </a:r>
            <a:r>
              <a:rPr lang="en-US" dirty="0"/>
              <a:t> </a:t>
            </a:r>
            <a:r>
              <a:rPr lang="en-US" dirty="0" smtClean="0"/>
              <a:t>and not lossless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Having a pivot format would probably mean maintaining at least two formats:</a:t>
            </a:r>
          </a:p>
          <a:p>
            <a:pPr lvl="2"/>
            <a:r>
              <a:rPr lang="en-US" sz="2000" dirty="0" smtClean="0"/>
              <a:t>The raw data format,</a:t>
            </a:r>
          </a:p>
          <a:p>
            <a:pPr lvl="2"/>
            <a:r>
              <a:rPr lang="en-US" sz="2000" dirty="0" smtClean="0"/>
              <a:t>The “to share” format</a:t>
            </a:r>
          </a:p>
          <a:p>
            <a:pPr marL="347663" lvl="1" indent="0">
              <a:buNone/>
            </a:pPr>
            <a:endParaRPr lang="en-US" dirty="0"/>
          </a:p>
          <a:p>
            <a:r>
              <a:rPr lang="en-US" dirty="0" smtClean="0"/>
              <a:t>Is there other solutions?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0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525"/>
            <a:ext cx="9143999" cy="685800"/>
          </a:xfrm>
        </p:spPr>
        <p:txBody>
          <a:bodyPr/>
          <a:lstStyle/>
          <a:p>
            <a:r>
              <a:rPr lang="en-US" sz="2400" dirty="0"/>
              <a:t>How to cope with users thirst of </a:t>
            </a:r>
            <a:r>
              <a:rPr lang="en-US" sz="2400" dirty="0" smtClean="0"/>
              <a:t>geological models data?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763000" cy="4891088"/>
          </a:xfrm>
        </p:spPr>
        <p:txBody>
          <a:bodyPr/>
          <a:lstStyle/>
          <a:p>
            <a:r>
              <a:rPr lang="en-US" dirty="0" smtClean="0"/>
              <a:t>Expression of the “geological architecture” (P. Calcagno &amp; al.)</a:t>
            </a:r>
          </a:p>
          <a:p>
            <a:pPr lvl="1"/>
            <a:r>
              <a:rPr lang="en-US" dirty="0" smtClean="0"/>
              <a:t>“How geology is here”</a:t>
            </a:r>
          </a:p>
          <a:p>
            <a:pPr lvl="2"/>
            <a:r>
              <a:rPr lang="en-US" dirty="0" smtClean="0"/>
              <a:t>Define which geological units are involved</a:t>
            </a:r>
          </a:p>
          <a:p>
            <a:pPr lvl="2"/>
            <a:r>
              <a:rPr lang="en-US" dirty="0" smtClean="0"/>
              <a:t>Define relationship between them (</a:t>
            </a:r>
            <a:r>
              <a:rPr lang="en-US" dirty="0" err="1" smtClean="0"/>
              <a:t>onlap</a:t>
            </a:r>
            <a:r>
              <a:rPr lang="en-US" dirty="0" smtClean="0"/>
              <a:t>, </a:t>
            </a:r>
            <a:r>
              <a:rPr lang="en-US" dirty="0" err="1" smtClean="0"/>
              <a:t>erod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Not about geometries expression and exchange</a:t>
            </a:r>
          </a:p>
          <a:p>
            <a:pPr lvl="2"/>
            <a:endParaRPr lang="en-US" dirty="0"/>
          </a:p>
          <a:p>
            <a:r>
              <a:rPr lang="en-US" dirty="0" smtClean="0"/>
              <a:t>Develop APIs to query geological models stored in their native formats (SCUDDD project: C. Loiselet &amp; al.)</a:t>
            </a:r>
          </a:p>
          <a:p>
            <a:pPr lvl="1"/>
            <a:r>
              <a:rPr lang="en-US" dirty="0" smtClean="0"/>
              <a:t>Extraction of relevant code from the </a:t>
            </a:r>
            <a:r>
              <a:rPr lang="en-US" dirty="0" err="1" smtClean="0"/>
              <a:t>geomodelling</a:t>
            </a:r>
            <a:r>
              <a:rPr lang="en-US" dirty="0" smtClean="0"/>
              <a:t> tools to query the model</a:t>
            </a:r>
          </a:p>
          <a:p>
            <a:pPr lvl="1"/>
            <a:r>
              <a:rPr lang="en-US" dirty="0" smtClean="0"/>
              <a:t>Develop services to build on demand representations and visualizations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51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SCUDDD architecture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689449" y="2293923"/>
            <a:ext cx="6624736" cy="19588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rganigramme : Alternative 6"/>
          <p:cNvSpPr/>
          <p:nvPr/>
        </p:nvSpPr>
        <p:spPr>
          <a:xfrm>
            <a:off x="3954377" y="2617972"/>
            <a:ext cx="1651722" cy="987013"/>
          </a:xfrm>
          <a:prstGeom prst="flowChartAlternateProcess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4026385" y="2711272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WPS</a:t>
            </a:r>
          </a:p>
          <a:p>
            <a:pPr algn="ctr"/>
            <a:endParaRPr lang="fr-FR" sz="1000" dirty="0" smtClean="0">
              <a:solidFill>
                <a:schemeClr val="bg1"/>
              </a:solidFill>
            </a:endParaRPr>
          </a:p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SCUDDD </a:t>
            </a:r>
            <a:r>
              <a:rPr lang="fr-FR" sz="1000" dirty="0" err="1" smtClean="0">
                <a:solidFill>
                  <a:schemeClr val="bg1"/>
                </a:solidFill>
              </a:rPr>
              <a:t>methods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931570" y="3134840"/>
            <a:ext cx="195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38829" y="3749001"/>
            <a:ext cx="0" cy="50375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954853" y="3749001"/>
            <a:ext cx="0" cy="50375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89449" y="990600"/>
            <a:ext cx="6624736" cy="1224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2624843" y="106260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 smtClean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1530181" y="147251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846123" y="1710681"/>
            <a:ext cx="684318" cy="814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31047" y="1719129"/>
            <a:ext cx="762857" cy="80573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52" y="1588761"/>
            <a:ext cx="941372" cy="45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9449" y="4325065"/>
            <a:ext cx="6624736" cy="22092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3586700" y="4397073"/>
            <a:ext cx="2738563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>
                  <a:solidFill>
                    <a:schemeClr val="tx1"/>
                  </a:solidFill>
                </a:ln>
              </a:rPr>
              <a:t>SCUDDD_API </a:t>
            </a:r>
            <a:endParaRPr lang="fr-FR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Cylindre 19"/>
          <p:cNvSpPr/>
          <p:nvPr/>
        </p:nvSpPr>
        <p:spPr>
          <a:xfrm>
            <a:off x="3954377" y="5621209"/>
            <a:ext cx="1720164" cy="864394"/>
          </a:xfrm>
          <a:prstGeom prst="can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Native directory of </a:t>
            </a:r>
            <a:r>
              <a:rPr lang="en-GB" dirty="0" err="1" smtClean="0">
                <a:solidFill>
                  <a:schemeClr val="bg1"/>
                </a:solidFill>
              </a:rPr>
              <a:t>geomodels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1438812" y="5360887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part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258633" y="4829121"/>
            <a:ext cx="2199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iSCUDDD_GEOL</a:t>
            </a:r>
            <a:r>
              <a:rPr lang="en-GB" sz="1400" dirty="0" smtClean="0"/>
              <a:t> = Model queries / responses : 	</a:t>
            </a:r>
          </a:p>
          <a:p>
            <a:endParaRPr lang="en-GB" sz="1400" dirty="0"/>
          </a:p>
          <a:p>
            <a:r>
              <a:rPr lang="en-GB" sz="1400" dirty="0" smtClean="0"/>
              <a:t>1) which formation?</a:t>
            </a:r>
          </a:p>
          <a:p>
            <a:r>
              <a:rPr lang="en-GB" sz="1400" dirty="0" smtClean="0"/>
              <a:t>2) which contact?</a:t>
            </a:r>
            <a:endParaRPr lang="en-GB" sz="1400" dirty="0"/>
          </a:p>
        </p:txBody>
      </p:sp>
      <p:sp>
        <p:nvSpPr>
          <p:cNvPr id="23" name="Flèche vers le bas 22"/>
          <p:cNvSpPr/>
          <p:nvPr/>
        </p:nvSpPr>
        <p:spPr>
          <a:xfrm>
            <a:off x="4530441" y="4901129"/>
            <a:ext cx="294931" cy="52264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èche vers le bas 23"/>
          <p:cNvSpPr/>
          <p:nvPr/>
        </p:nvSpPr>
        <p:spPr>
          <a:xfrm rot="10800000">
            <a:off x="4883582" y="5026559"/>
            <a:ext cx="294931" cy="52264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ccolade ouvrante 24"/>
          <p:cNvSpPr/>
          <p:nvPr/>
        </p:nvSpPr>
        <p:spPr bwMode="auto">
          <a:xfrm>
            <a:off x="6186625" y="2401352"/>
            <a:ext cx="179203" cy="170768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30641" y="2364869"/>
            <a:ext cx="19672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- </a:t>
            </a:r>
            <a:r>
              <a:rPr lang="fr-FR" sz="1400" dirty="0" err="1" smtClean="0"/>
              <a:t>Geologic</a:t>
            </a:r>
            <a:r>
              <a:rPr lang="fr-FR" sz="1400" dirty="0" smtClean="0"/>
              <a:t> logs</a:t>
            </a:r>
          </a:p>
          <a:p>
            <a:r>
              <a:rPr lang="fr-FR" sz="1400" dirty="0" smtClean="0"/>
              <a:t>- Profiles</a:t>
            </a:r>
          </a:p>
          <a:p>
            <a:r>
              <a:rPr lang="fr-FR" sz="1400" dirty="0" smtClean="0"/>
              <a:t>- </a:t>
            </a:r>
            <a:r>
              <a:rPr lang="fr-FR" sz="1400" dirty="0" err="1" smtClean="0"/>
              <a:t>Maps</a:t>
            </a:r>
            <a:endParaRPr lang="fr-FR" sz="1400" dirty="0" smtClean="0"/>
          </a:p>
          <a:p>
            <a:r>
              <a:rPr lang="fr-FR" sz="1400" dirty="0" smtClean="0"/>
              <a:t>- Points cloud</a:t>
            </a:r>
          </a:p>
          <a:p>
            <a:r>
              <a:rPr lang="fr-FR" sz="1400" dirty="0" smtClean="0"/>
              <a:t>- TIN</a:t>
            </a:r>
          </a:p>
          <a:p>
            <a:r>
              <a:rPr lang="fr-FR" sz="1400" dirty="0" smtClean="0"/>
              <a:t>- 2D/3D </a:t>
            </a:r>
            <a:r>
              <a:rPr lang="fr-FR" sz="1400" dirty="0" err="1"/>
              <a:t>regular</a:t>
            </a:r>
            <a:r>
              <a:rPr lang="fr-FR" sz="1400" dirty="0"/>
              <a:t> </a:t>
            </a:r>
            <a:r>
              <a:rPr lang="fr-FR" sz="1400" dirty="0" err="1" smtClean="0"/>
              <a:t>grid</a:t>
            </a:r>
            <a:endParaRPr lang="fr-FR" sz="1400" dirty="0" smtClean="0"/>
          </a:p>
          <a:p>
            <a:r>
              <a:rPr lang="fr-FR" sz="1400" dirty="0" smtClean="0"/>
              <a:t>- 2D/3D </a:t>
            </a:r>
            <a:r>
              <a:rPr lang="fr-FR" sz="1400" dirty="0" err="1"/>
              <a:t>irregular</a:t>
            </a:r>
            <a:r>
              <a:rPr lang="fr-FR" sz="1400" dirty="0"/>
              <a:t> </a:t>
            </a:r>
            <a:r>
              <a:rPr lang="fr-FR" sz="1400" dirty="0" err="1"/>
              <a:t>grid</a:t>
            </a:r>
            <a:endParaRPr lang="fr-FR" sz="1400" dirty="0"/>
          </a:p>
          <a:p>
            <a:r>
              <a:rPr lang="fr-FR" sz="1400" dirty="0" smtClean="0"/>
              <a:t>- ….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193504" y="1084705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Representations</a:t>
            </a:r>
            <a:endParaRPr lang="fr-FR" sz="1400" dirty="0" smtClean="0"/>
          </a:p>
          <a:p>
            <a:pPr algn="ctr"/>
            <a:r>
              <a:rPr lang="fr-FR" sz="1400" dirty="0" smtClean="0"/>
              <a:t>(machine </a:t>
            </a:r>
            <a:r>
              <a:rPr lang="fr-FR" sz="1400" dirty="0" err="1" smtClean="0"/>
              <a:t>readable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096673" y="1084705"/>
            <a:ext cx="217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Visualizations</a:t>
            </a:r>
            <a:endParaRPr lang="fr-FR" sz="1400" dirty="0" smtClean="0"/>
          </a:p>
          <a:p>
            <a:pPr algn="ctr"/>
            <a:r>
              <a:rPr lang="fr-FR" sz="1400" dirty="0" smtClean="0"/>
              <a:t>(</a:t>
            </a:r>
            <a:r>
              <a:rPr lang="fr-FR" sz="1400" dirty="0" err="1" smtClean="0"/>
              <a:t>human</a:t>
            </a:r>
            <a:r>
              <a:rPr lang="fr-FR" sz="1400" dirty="0" smtClean="0"/>
              <a:t> </a:t>
            </a:r>
            <a:r>
              <a:rPr lang="fr-FR" sz="1400" dirty="0" err="1" smtClean="0"/>
              <a:t>readable</a:t>
            </a:r>
            <a:r>
              <a:rPr lang="fr-FR" sz="1400" dirty="0" smtClean="0"/>
              <a:t> </a:t>
            </a:r>
            <a:r>
              <a:rPr lang="fr-FR" sz="1400" dirty="0" err="1" smtClean="0"/>
              <a:t>only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715000" y="455077"/>
            <a:ext cx="38604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z="1200" b="0" kern="0" dirty="0" smtClean="0"/>
              <a:t>(</a:t>
            </a:r>
            <a:r>
              <a:rPr lang="fr-FR" sz="1200" b="0" kern="0" dirty="0" err="1" smtClean="0"/>
              <a:t>adapted</a:t>
            </a:r>
            <a:r>
              <a:rPr lang="fr-FR" sz="1200" b="0" kern="0" dirty="0" smtClean="0"/>
              <a:t> </a:t>
            </a:r>
            <a:r>
              <a:rPr lang="fr-FR" sz="1200" b="0" kern="0" dirty="0" err="1" smtClean="0"/>
              <a:t>from</a:t>
            </a:r>
            <a:r>
              <a:rPr lang="fr-FR" sz="1200" b="0" kern="0" dirty="0" smtClean="0"/>
              <a:t> Loiselet &amp; al., 2016)</a:t>
            </a:r>
            <a:endParaRPr lang="en-US" sz="1200" b="0" kern="0" dirty="0"/>
          </a:p>
        </p:txBody>
      </p:sp>
    </p:spTree>
    <p:extLst>
      <p:ext uri="{BB962C8B-B14F-4D97-AF65-F5344CB8AC3E}">
        <p14:creationId xmlns:p14="http://schemas.microsoft.com/office/powerpoint/2010/main" val="275444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SCUDDD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6" name="Picture 7" descr="C:\Users\loiselet\Desktop\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01" y="1052736"/>
            <a:ext cx="6905816" cy="26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38866"/>
            <a:ext cx="2838786" cy="276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5" y="2564904"/>
            <a:ext cx="2088232" cy="265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/>
        </p:blipFill>
        <p:spPr bwMode="auto">
          <a:xfrm>
            <a:off x="5148064" y="3874207"/>
            <a:ext cx="3566104" cy="265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2195736" y="2492896"/>
            <a:ext cx="5040560" cy="875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06178" y="2492896"/>
            <a:ext cx="391815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100392" y="2492896"/>
            <a:ext cx="0" cy="1381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 flipH="1">
            <a:off x="3583318" y="2348880"/>
            <a:ext cx="45719" cy="720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MIN</a:t>
            </a:r>
            <a:r>
              <a:rPr lang="en-US" baseline="30000" dirty="0"/>
              <a:t>N</a:t>
            </a:r>
            <a:r>
              <a:rPr lang="en-US" dirty="0"/>
              <a:t>D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553200" y="467979"/>
            <a:ext cx="24192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sz="1600" b="0" u="sng" kern="0" dirty="0" smtClean="0">
                <a:solidFill>
                  <a:srgbClr val="FF0000"/>
                </a:solidFill>
                <a:hlinkClick r:id="rId2"/>
              </a:rPr>
              <a:t>http://www.minnd.fr/en/</a:t>
            </a:r>
            <a:r>
              <a:rPr lang="fr-FR" sz="1600" b="0" u="sng" kern="0" dirty="0" smtClean="0">
                <a:solidFill>
                  <a:srgbClr val="FF0000"/>
                </a:solidFill>
              </a:rPr>
              <a:t> </a:t>
            </a:r>
            <a:endParaRPr lang="fr-FR" sz="1600" b="0" kern="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72813" y="1196752"/>
            <a:ext cx="7299587" cy="52565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/>
            <a:r>
              <a:rPr lang="fr-FR" altLang="fr-FR" sz="2000" b="0" kern="0" dirty="0" err="1" smtClean="0"/>
              <a:t>Interoperable</a:t>
            </a:r>
            <a:r>
              <a:rPr lang="fr-FR" altLang="fr-FR" sz="2000" b="0" kern="0" dirty="0" smtClean="0"/>
              <a:t> Information Model for </a:t>
            </a:r>
            <a:r>
              <a:rPr lang="fr-FR" altLang="fr-FR" sz="2000" b="0" kern="0" dirty="0" err="1" smtClean="0"/>
              <a:t>Sustainable</a:t>
            </a:r>
            <a:r>
              <a:rPr lang="fr-FR" altLang="fr-FR" sz="2000" b="0" kern="0" dirty="0" smtClean="0"/>
              <a:t> Infrastructures</a:t>
            </a:r>
          </a:p>
          <a:p>
            <a:pPr eaLnBrk="1" hangingPunct="1"/>
            <a:r>
              <a:rPr lang="fr-FR" altLang="fr-FR" sz="2000" b="0" kern="0" dirty="0" smtClean="0"/>
              <a:t>A French consortium of 60 </a:t>
            </a:r>
            <a:r>
              <a:rPr lang="fr-FR" altLang="fr-FR" sz="2000" b="0" kern="0" dirty="0" err="1" smtClean="0"/>
              <a:t>partners</a:t>
            </a:r>
            <a:endParaRPr lang="fr-FR" altLang="fr-FR" sz="2000" b="0" kern="0" dirty="0" smtClean="0"/>
          </a:p>
          <a:p>
            <a:pPr eaLnBrk="1" hangingPunct="1"/>
            <a:r>
              <a:rPr lang="fr-FR" altLang="fr-FR" sz="2000" b="0" kern="0" dirty="0" smtClean="0"/>
              <a:t>1 goal: </a:t>
            </a:r>
            <a:r>
              <a:rPr lang="fr-FR" altLang="fr-FR" sz="2000" b="0" kern="0" dirty="0" err="1" smtClean="0"/>
              <a:t>enhancing</a:t>
            </a:r>
            <a:r>
              <a:rPr lang="fr-FR" altLang="fr-FR" sz="2000" b="0" kern="0" dirty="0" smtClean="0"/>
              <a:t> BIM </a:t>
            </a:r>
            <a:r>
              <a:rPr lang="fr-FR" altLang="fr-FR" sz="2000" b="0" kern="0" dirty="0" err="1" smtClean="0"/>
              <a:t>capabilities</a:t>
            </a:r>
            <a:r>
              <a:rPr lang="fr-FR" altLang="fr-FR" sz="2000" b="0" kern="0" dirty="0" smtClean="0"/>
              <a:t> for infrastructure </a:t>
            </a:r>
            <a:r>
              <a:rPr lang="fr-FR" altLang="fr-FR" sz="2000" b="0" kern="0" dirty="0" err="1" smtClean="0"/>
              <a:t>modeling</a:t>
            </a:r>
            <a:r>
              <a:rPr lang="fr-FR" altLang="fr-FR" sz="2000" b="0" kern="0" dirty="0" smtClean="0"/>
              <a:t> and management</a:t>
            </a:r>
          </a:p>
          <a:p>
            <a:pPr eaLnBrk="1" hangingPunct="1"/>
            <a:r>
              <a:rPr lang="fr-FR" altLang="fr-FR" sz="2000" b="0" kern="0" dirty="0" smtClean="0"/>
              <a:t>In </a:t>
            </a:r>
            <a:r>
              <a:rPr lang="fr-FR" altLang="fr-FR" sz="2000" b="0" kern="0" dirty="0" err="1" smtClean="0"/>
              <a:t>relationship</a:t>
            </a:r>
            <a:r>
              <a:rPr lang="fr-FR" altLang="fr-FR" sz="2000" b="0" kern="0" dirty="0" smtClean="0"/>
              <a:t> </a:t>
            </a:r>
            <a:r>
              <a:rPr lang="fr-FR" altLang="fr-FR" sz="2000" b="0" kern="0" dirty="0" err="1" smtClean="0"/>
              <a:t>with</a:t>
            </a:r>
            <a:r>
              <a:rPr lang="fr-FR" altLang="fr-FR" sz="2000" b="0" kern="0" dirty="0" smtClean="0"/>
              <a:t> </a:t>
            </a:r>
            <a:r>
              <a:rPr lang="fr-FR" altLang="fr-FR" sz="2000" b="0" kern="0" dirty="0" err="1" smtClean="0"/>
              <a:t>its</a:t>
            </a:r>
            <a:r>
              <a:rPr lang="fr-FR" altLang="fr-FR" sz="2000" b="0" kern="0" dirty="0" smtClean="0"/>
              <a:t> </a:t>
            </a:r>
            <a:r>
              <a:rPr lang="fr-FR" altLang="fr-FR" sz="2000" b="0" kern="0" dirty="0" err="1" smtClean="0"/>
              <a:t>environment</a:t>
            </a:r>
            <a:endParaRPr lang="fr-FR" altLang="fr-FR" sz="2000" b="0" kern="0" dirty="0" smtClean="0"/>
          </a:p>
          <a:p>
            <a:pPr eaLnBrk="1" hangingPunct="1"/>
            <a:endParaRPr lang="fr-FR" altLang="fr-FR" b="0" kern="0" dirty="0" smtClean="0"/>
          </a:p>
          <a:p>
            <a:pPr lvl="1" eaLnBrk="1" hangingPunct="1"/>
            <a:endParaRPr lang="fr-FR" altLang="fr-FR" b="0" kern="0" dirty="0"/>
          </a:p>
        </p:txBody>
      </p:sp>
      <p:pic>
        <p:nvPicPr>
          <p:cNvPr id="9" name="Picture 2" descr="http://www.minnd.fr/wp-content/uploads/2013/11/MembresMINND_2017-03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7272808" cy="24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ésultat de recherche d'images pour &quot;minnd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37" y="1196752"/>
            <a:ext cx="1084934" cy="9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Infrastructure use case (UC8)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6862" r="21035" b="15397"/>
          <a:stretch/>
        </p:blipFill>
        <p:spPr bwMode="auto">
          <a:xfrm>
            <a:off x="6029642" y="1479270"/>
            <a:ext cx="343302" cy="3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 descr="Logo_def-sRGB_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64" y="1574804"/>
            <a:ext cx="1041466" cy="19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7920880" cy="5256584"/>
          </a:xfrm>
        </p:spPr>
        <p:txBody>
          <a:bodyPr/>
          <a:lstStyle/>
          <a:p>
            <a:pPr eaLnBrk="1" hangingPunct="1"/>
            <a:r>
              <a:rPr lang="fr-FR" altLang="fr-FR" b="0" dirty="0" smtClean="0"/>
              <a:t>14 </a:t>
            </a:r>
            <a:r>
              <a:rPr lang="fr-FR" altLang="fr-FR" b="0" dirty="0" err="1" smtClean="0"/>
              <a:t>partners</a:t>
            </a:r>
            <a:endParaRPr lang="fr-FR" altLang="fr-FR" dirty="0"/>
          </a:p>
          <a:p>
            <a:pPr lvl="1" eaLnBrk="1" hangingPunct="1"/>
            <a:endParaRPr lang="fr-FR" altLang="fr-FR" b="0" dirty="0"/>
          </a:p>
          <a:p>
            <a:pPr lvl="1" eaLnBrk="1" hangingPunct="1"/>
            <a:endParaRPr lang="fr-FR" altLang="fr-FR" dirty="0"/>
          </a:p>
          <a:p>
            <a:pPr lvl="1" eaLnBrk="1" hangingPunct="1"/>
            <a:endParaRPr lang="fr-FR" altLang="fr-FR" b="0" dirty="0" smtClean="0"/>
          </a:p>
          <a:p>
            <a:pPr eaLnBrk="1" hangingPunct="1"/>
            <a:r>
              <a:rPr lang="fr-FR" altLang="fr-FR" b="0" dirty="0" smtClean="0"/>
              <a:t>2 </a:t>
            </a:r>
            <a:r>
              <a:rPr lang="fr-FR" altLang="fr-FR" b="0" dirty="0" err="1" smtClean="0"/>
              <a:t>working</a:t>
            </a:r>
            <a:r>
              <a:rPr lang="fr-FR" altLang="fr-FR" b="0" dirty="0" smtClean="0"/>
              <a:t> groups</a:t>
            </a:r>
          </a:p>
          <a:p>
            <a:pPr lvl="1" eaLnBrk="1" hangingPunct="1"/>
            <a:r>
              <a:rPr lang="fr-FR" altLang="fr-FR" sz="1600" dirty="0" err="1" smtClean="0"/>
              <a:t>Developing</a:t>
            </a:r>
            <a:r>
              <a:rPr lang="fr-FR" altLang="fr-FR" sz="1600" dirty="0" smtClean="0"/>
              <a:t> / </a:t>
            </a:r>
            <a:r>
              <a:rPr lang="fr-FR" altLang="fr-FR" sz="1600" dirty="0" err="1" smtClean="0"/>
              <a:t>adjusting</a:t>
            </a:r>
            <a:r>
              <a:rPr lang="fr-FR" altLang="fr-FR" sz="1600" dirty="0" smtClean="0"/>
              <a:t> IFC standards to </a:t>
            </a:r>
            <a:r>
              <a:rPr lang="fr-FR" altLang="fr-FR" sz="1600" dirty="0" err="1" smtClean="0"/>
              <a:t>describe</a:t>
            </a:r>
            <a:r>
              <a:rPr lang="fr-FR" altLang="fr-FR" sz="1600" dirty="0" smtClean="0"/>
              <a:t> Underground Infrastructure and </a:t>
            </a:r>
            <a:r>
              <a:rPr lang="fr-FR" altLang="fr-FR" sz="1600" dirty="0" err="1" smtClean="0"/>
              <a:t>its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equipment</a:t>
            </a:r>
            <a:endParaRPr lang="fr-FR" altLang="fr-FR" sz="1600" dirty="0" smtClean="0"/>
          </a:p>
          <a:p>
            <a:pPr lvl="1" eaLnBrk="1" hangingPunct="1"/>
            <a:r>
              <a:rPr lang="fr-FR" altLang="fr-FR" sz="1600" dirty="0" err="1" smtClean="0"/>
              <a:t>Describe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relationship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between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built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part and </a:t>
            </a:r>
            <a:r>
              <a:rPr lang="fr-FR" altLang="fr-FR" sz="1600" dirty="0" err="1" smtClean="0"/>
              <a:t>environment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standardize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geotechnical</a:t>
            </a:r>
            <a:r>
              <a:rPr lang="fr-FR" altLang="fr-FR" sz="1600" dirty="0" smtClean="0"/>
              <a:t> data exchanges (Lead by BRGM)</a:t>
            </a:r>
            <a:endParaRPr lang="fr-FR" altLang="fr-FR" sz="1600" dirty="0"/>
          </a:p>
          <a:p>
            <a:pPr lvl="1" eaLnBrk="1" hangingPunct="1"/>
            <a:endParaRPr lang="fr-FR" altLang="fr-FR" sz="1600" b="0" dirty="0" smtClean="0"/>
          </a:p>
          <a:p>
            <a:pPr eaLnBrk="1" hangingPunct="1"/>
            <a:r>
              <a:rPr lang="fr-FR" altLang="fr-FR" b="0" dirty="0" smtClean="0"/>
              <a:t>5 </a:t>
            </a:r>
            <a:r>
              <a:rPr lang="fr-FR" altLang="fr-FR" dirty="0" smtClean="0"/>
              <a:t>main actions</a:t>
            </a:r>
          </a:p>
          <a:p>
            <a:pPr lvl="1" eaLnBrk="1" hangingPunct="1"/>
            <a:r>
              <a:rPr lang="fr-FR" altLang="fr-FR" sz="1600" dirty="0" err="1" smtClean="0"/>
              <a:t>Cartography</a:t>
            </a:r>
            <a:r>
              <a:rPr lang="fr-FR" altLang="fr-FR" sz="1600" dirty="0" smtClean="0"/>
              <a:t> of data exchanges</a:t>
            </a:r>
          </a:p>
          <a:p>
            <a:pPr lvl="1" eaLnBrk="1" hangingPunct="1"/>
            <a:r>
              <a:rPr lang="fr-FR" altLang="fr-FR" sz="1600" dirty="0" err="1" smtClean="0"/>
              <a:t>Elicitation</a:t>
            </a:r>
            <a:r>
              <a:rPr lang="fr-FR" altLang="fr-FR" sz="1600" dirty="0" smtClean="0"/>
              <a:t> of </a:t>
            </a:r>
            <a:r>
              <a:rPr lang="fr-FR" altLang="fr-FR" sz="1600" dirty="0" err="1" smtClean="0"/>
              <a:t>semantics</a:t>
            </a:r>
            <a:endParaRPr lang="fr-FR" altLang="fr-FR" sz="1600" dirty="0" smtClean="0"/>
          </a:p>
          <a:p>
            <a:pPr lvl="1" eaLnBrk="1" hangingPunct="1"/>
            <a:r>
              <a:rPr lang="fr-FR" altLang="fr-FR" sz="1600" dirty="0" err="1" smtClean="0"/>
              <a:t>Conceptual</a:t>
            </a:r>
            <a:r>
              <a:rPr lang="fr-FR" altLang="fr-FR" sz="1600" dirty="0" smtClean="0"/>
              <a:t> model </a:t>
            </a:r>
            <a:r>
              <a:rPr lang="fr-FR" altLang="fr-FR" sz="1600" dirty="0" err="1" smtClean="0"/>
              <a:t>definition</a:t>
            </a:r>
            <a:endParaRPr lang="fr-FR" altLang="fr-FR" sz="1600" dirty="0" smtClean="0"/>
          </a:p>
          <a:p>
            <a:pPr lvl="1" eaLnBrk="1" hangingPunct="1"/>
            <a:r>
              <a:rPr lang="fr-FR" altLang="fr-FR" sz="1600" dirty="0" err="1" smtClean="0"/>
              <a:t>Definition</a:t>
            </a:r>
            <a:r>
              <a:rPr lang="fr-FR" altLang="fr-FR" sz="1600" dirty="0" smtClean="0"/>
              <a:t> of data </a:t>
            </a:r>
            <a:r>
              <a:rPr lang="fr-FR" altLang="fr-FR" sz="1600" dirty="0" err="1" smtClean="0"/>
              <a:t>access</a:t>
            </a:r>
            <a:r>
              <a:rPr lang="fr-FR" altLang="fr-FR" sz="1600" dirty="0" smtClean="0"/>
              <a:t> and </a:t>
            </a:r>
            <a:r>
              <a:rPr lang="fr-FR" altLang="fr-FR" sz="1600" dirty="0" err="1" smtClean="0"/>
              <a:t>representations</a:t>
            </a:r>
            <a:endParaRPr lang="fr-FR" altLang="fr-FR" sz="1600" dirty="0" smtClean="0"/>
          </a:p>
          <a:p>
            <a:pPr lvl="1" eaLnBrk="1" hangingPunct="1"/>
            <a:r>
              <a:rPr lang="fr-FR" altLang="fr-FR" sz="1600" dirty="0" err="1" smtClean="0"/>
              <a:t>Standardization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through</a:t>
            </a:r>
            <a:r>
              <a:rPr lang="fr-FR" altLang="fr-FR" sz="1600" dirty="0" smtClean="0"/>
              <a:t> BSI and OGC</a:t>
            </a:r>
          </a:p>
          <a:p>
            <a:pPr lvl="2" eaLnBrk="1" hangingPunct="1"/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endParaRPr lang="fr-FR" altLang="fr-FR" dirty="0" smtClean="0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82" y="1923209"/>
            <a:ext cx="601229" cy="51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46" y="1993778"/>
            <a:ext cx="539075" cy="4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19" y="1447800"/>
            <a:ext cx="1124997" cy="4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8755" cy="41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14" y="1524531"/>
            <a:ext cx="532482" cy="35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95" y="1540168"/>
            <a:ext cx="831217" cy="2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94" y="1507019"/>
            <a:ext cx="793471" cy="3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24" y="1986876"/>
            <a:ext cx="1495491" cy="43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92" y="2003414"/>
            <a:ext cx="1545108" cy="3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://www.minnd.fr/wp-content/uploads/2013/11/MembresMINND_2017-03-1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20525" r="75726" b="66934"/>
          <a:stretch/>
        </p:blipFill>
        <p:spPr bwMode="auto">
          <a:xfrm>
            <a:off x="4174460" y="1512500"/>
            <a:ext cx="573132" cy="2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minnd.fr/wp-content/uploads/2013/11/MembresMINND_2017-03-14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1" t="60471" r="27185" b="27273"/>
          <a:stretch/>
        </p:blipFill>
        <p:spPr bwMode="auto">
          <a:xfrm>
            <a:off x="1369656" y="2032183"/>
            <a:ext cx="693724" cy="3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27637" r="6932" b="19055"/>
          <a:stretch/>
        </p:blipFill>
        <p:spPr bwMode="auto">
          <a:xfrm>
            <a:off x="3829119" y="2059304"/>
            <a:ext cx="1333563" cy="30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Résultat de recherche d'images pour &quot;building smart logo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090337" cy="3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3" descr="http://www.intelligence-airbusds.com/files/pmedia/public/r1973_9_ogc_new_logo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4" b="24744"/>
          <a:stretch/>
        </p:blipFill>
        <p:spPr bwMode="auto">
          <a:xfrm>
            <a:off x="7741441" y="5148518"/>
            <a:ext cx="935015" cy="3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 we have in MIN</a:t>
            </a:r>
            <a:r>
              <a:rPr lang="en-US" baseline="30000" dirty="0" smtClean="0"/>
              <a:t>N</a:t>
            </a:r>
            <a:r>
              <a:rPr lang="en-US" dirty="0" smtClean="0"/>
              <a:t>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28600" y="1203325"/>
            <a:ext cx="8763000" cy="5273675"/>
          </a:xfrm>
        </p:spPr>
        <p:txBody>
          <a:bodyPr/>
          <a:lstStyle/>
          <a:p>
            <a:r>
              <a:rPr lang="fr-FR" dirty="0" err="1"/>
              <a:t>Targetting</a:t>
            </a:r>
            <a:r>
              <a:rPr lang="fr-FR" dirty="0"/>
              <a:t> </a:t>
            </a:r>
            <a:r>
              <a:rPr lang="fr-FR" dirty="0" smtClean="0"/>
              <a:t>the « Holy </a:t>
            </a:r>
            <a:r>
              <a:rPr lang="fr-FR" dirty="0" err="1" smtClean="0"/>
              <a:t>Grail</a:t>
            </a:r>
            <a:r>
              <a:rPr lang="fr-FR" dirty="0" smtClean="0"/>
              <a:t> » BIM </a:t>
            </a:r>
            <a:r>
              <a:rPr lang="fr-FR" dirty="0" err="1" smtClean="0"/>
              <a:t>level</a:t>
            </a:r>
            <a:r>
              <a:rPr lang="fr-FR" dirty="0" smtClean="0"/>
              <a:t> 3</a:t>
            </a:r>
            <a:endParaRPr lang="fr-FR" dirty="0"/>
          </a:p>
          <a:p>
            <a:pPr lvl="1"/>
            <a:r>
              <a:rPr lang="fr-FR" dirty="0"/>
              <a:t>BIM </a:t>
            </a:r>
            <a:r>
              <a:rPr lang="fr-FR" dirty="0" err="1"/>
              <a:t>level</a:t>
            </a:r>
            <a:r>
              <a:rPr lang="fr-FR" dirty="0"/>
              <a:t> 2 ~ Exchange data in </a:t>
            </a:r>
            <a:r>
              <a:rPr lang="fr-FR" dirty="0" err="1"/>
              <a:t>standardized</a:t>
            </a:r>
            <a:r>
              <a:rPr lang="fr-FR" dirty="0"/>
              <a:t> format (IFC)</a:t>
            </a:r>
          </a:p>
          <a:p>
            <a:pPr lvl="1"/>
            <a:r>
              <a:rPr lang="fr-FR" dirty="0"/>
              <a:t>BIM </a:t>
            </a:r>
            <a:r>
              <a:rPr lang="fr-FR" dirty="0" err="1"/>
              <a:t>level</a:t>
            </a:r>
            <a:r>
              <a:rPr lang="fr-FR" dirty="0"/>
              <a:t> 3 ~ Service </a:t>
            </a:r>
            <a:r>
              <a:rPr lang="fr-FR" dirty="0" err="1" smtClean="0"/>
              <a:t>approach</a:t>
            </a:r>
            <a:r>
              <a:rPr lang="fr-FR" dirty="0" smtClean="0"/>
              <a:t> and data </a:t>
            </a:r>
            <a:r>
              <a:rPr lang="fr-FR" dirty="0" err="1" smtClean="0"/>
              <a:t>centralization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Revisiting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French normative documents (AFNOR, CETU) on </a:t>
            </a:r>
            <a:r>
              <a:rPr lang="fr-FR" dirty="0" err="1" smtClean="0"/>
              <a:t>which</a:t>
            </a:r>
            <a:r>
              <a:rPr lang="fr-FR" dirty="0" smtClean="0"/>
              <a:t> data </a:t>
            </a:r>
            <a:r>
              <a:rPr lang="fr-FR" dirty="0" err="1" smtClean="0"/>
              <a:t>shall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exchanged</a:t>
            </a:r>
            <a:r>
              <a:rPr lang="fr-FR" dirty="0" smtClean="0"/>
              <a:t> at </a:t>
            </a:r>
            <a:r>
              <a:rPr lang="fr-FR" dirty="0" err="1" smtClean="0"/>
              <a:t>which</a:t>
            </a:r>
            <a:r>
              <a:rPr lang="fr-FR" dirty="0" smtClean="0"/>
              <a:t> moment of the </a:t>
            </a:r>
            <a:r>
              <a:rPr lang="fr-FR" dirty="0" err="1" smtClean="0"/>
              <a:t>project</a:t>
            </a:r>
            <a:r>
              <a:rPr lang="fr-FR" dirty="0" smtClean="0"/>
              <a:t> + update &amp; </a:t>
            </a:r>
            <a:r>
              <a:rPr lang="fr-FR" dirty="0" err="1" smtClean="0"/>
              <a:t>adjust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of the team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Feedback </a:t>
            </a:r>
            <a:r>
              <a:rPr lang="fr-FR" dirty="0" err="1" smtClean="0"/>
              <a:t>from</a:t>
            </a:r>
            <a:r>
              <a:rPr lang="fr-FR" dirty="0" smtClean="0"/>
              <a:t> first meetings:</a:t>
            </a:r>
          </a:p>
          <a:p>
            <a:pPr lvl="1"/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/>
              <a:t>data are </a:t>
            </a:r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geoscience</a:t>
            </a:r>
            <a:r>
              <a:rPr lang="fr-FR" dirty="0"/>
              <a:t> </a:t>
            </a:r>
            <a:r>
              <a:rPr lang="fr-FR" dirty="0" smtClean="0"/>
              <a:t>data</a:t>
            </a:r>
          </a:p>
          <a:p>
            <a:pPr lvl="1"/>
            <a:r>
              <a:rPr lang="fr-FR" dirty="0" err="1" smtClean="0"/>
              <a:t>Geological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/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are </a:t>
            </a:r>
            <a:r>
              <a:rPr lang="fr-FR" dirty="0" err="1" smtClean="0"/>
              <a:t>shaped</a:t>
            </a:r>
            <a:r>
              <a:rPr lang="fr-FR" dirty="0" smtClean="0"/>
              <a:t> and </a:t>
            </a:r>
            <a:r>
              <a:rPr lang="fr-FR" dirty="0" err="1" smtClean="0"/>
              <a:t>reshaped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« acceptable »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(</a:t>
            </a:r>
            <a:r>
              <a:rPr lang="fr-FR" dirty="0" err="1" smtClean="0"/>
              <a:t>shall</a:t>
            </a:r>
            <a:r>
              <a:rPr lang="fr-FR" dirty="0" smtClean="0"/>
              <a:t>?) use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to </a:t>
            </a:r>
            <a:r>
              <a:rPr lang="fr-FR" dirty="0" err="1" smtClean="0"/>
              <a:t>provide</a:t>
            </a:r>
            <a:r>
              <a:rPr lang="fr-FR" dirty="0" smtClean="0"/>
              <a:t> data (O&amp;M, WFS, …) + </a:t>
            </a:r>
            <a:r>
              <a:rPr lang="fr-FR" dirty="0" err="1" smtClean="0"/>
              <a:t>maybe</a:t>
            </a:r>
            <a:r>
              <a:rPr lang="fr-FR" dirty="0" smtClean="0"/>
              <a:t> have to </a:t>
            </a:r>
            <a:r>
              <a:rPr lang="fr-FR" dirty="0" err="1" smtClean="0"/>
              <a:t>address</a:t>
            </a:r>
            <a:r>
              <a:rPr lang="fr-FR" dirty="0" smtClean="0"/>
              <a:t> (</a:t>
            </a:r>
            <a:r>
              <a:rPr lang="fr-FR" dirty="0" err="1" smtClean="0"/>
              <a:t>again</a:t>
            </a:r>
            <a:r>
              <a:rPr lang="fr-FR" dirty="0" smtClean="0"/>
              <a:t>?) the </a:t>
            </a:r>
            <a:r>
              <a:rPr lang="fr-FR" dirty="0" err="1" smtClean="0"/>
              <a:t>uncertainty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topic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360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Opportunities about </a:t>
            </a:r>
            <a:r>
              <a:rPr lang="en-US" sz="2800" dirty="0" err="1" smtClean="0"/>
              <a:t>geomodelling</a:t>
            </a:r>
            <a:r>
              <a:rPr lang="en-US" sz="2800" dirty="0" smtClean="0"/>
              <a:t> standardization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763000" cy="4891088"/>
          </a:xfrm>
        </p:spPr>
        <p:txBody>
          <a:bodyPr/>
          <a:lstStyle/>
          <a:p>
            <a:r>
              <a:rPr lang="fr-FR" dirty="0" err="1" smtClean="0"/>
              <a:t>Geology</a:t>
            </a:r>
            <a:r>
              <a:rPr lang="fr-FR" dirty="0" smtClean="0"/>
              <a:t> Architecture</a:t>
            </a:r>
          </a:p>
          <a:p>
            <a:pPr lvl="1"/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very</a:t>
            </a:r>
            <a:r>
              <a:rPr lang="fr-FR" dirty="0" smtClean="0"/>
              <a:t> good </a:t>
            </a:r>
            <a:r>
              <a:rPr lang="fr-FR" dirty="0" err="1" smtClean="0"/>
              <a:t>linked</a:t>
            </a:r>
            <a:r>
              <a:rPr lang="fr-FR" dirty="0" smtClean="0"/>
              <a:t> data use case ?</a:t>
            </a:r>
          </a:p>
          <a:p>
            <a:pPr lvl="1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dirty="0" smtClean="0"/>
              <a:t> but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relations </a:t>
            </a:r>
            <a:r>
              <a:rPr lang="fr-FR" dirty="0" err="1" smtClean="0"/>
              <a:t>depending</a:t>
            </a:r>
            <a:r>
              <a:rPr lang="fr-FR" dirty="0" smtClean="0"/>
              <a:t> on location</a:t>
            </a:r>
          </a:p>
          <a:p>
            <a:pPr lvl="1"/>
            <a:endParaRPr lang="fr-FR" dirty="0"/>
          </a:p>
          <a:p>
            <a:r>
              <a:rPr lang="fr-FR" dirty="0" err="1" smtClean="0"/>
              <a:t>Standardizing</a:t>
            </a:r>
            <a:r>
              <a:rPr lang="fr-FR" dirty="0" smtClean="0"/>
              <a:t> </a:t>
            </a:r>
            <a:r>
              <a:rPr lang="fr-FR" dirty="0" err="1" smtClean="0"/>
              <a:t>geomodeling</a:t>
            </a:r>
            <a:r>
              <a:rPr lang="fr-FR" dirty="0" smtClean="0"/>
              <a:t> </a:t>
            </a:r>
            <a:r>
              <a:rPr lang="fr-FR" dirty="0" err="1" smtClean="0"/>
              <a:t>querying</a:t>
            </a:r>
            <a:endParaRPr lang="fr-FR" dirty="0" smtClean="0"/>
          </a:p>
          <a:p>
            <a:pPr lvl="1"/>
            <a:r>
              <a:rPr lang="fr-FR" dirty="0" smtClean="0"/>
              <a:t>By </a:t>
            </a:r>
            <a:r>
              <a:rPr lang="fr-FR" dirty="0" err="1" smtClean="0"/>
              <a:t>defining</a:t>
            </a:r>
            <a:r>
              <a:rPr lang="fr-FR" dirty="0" smtClean="0"/>
              <a:t> standard </a:t>
            </a:r>
            <a:r>
              <a:rPr lang="fr-FR" dirty="0" err="1" smtClean="0"/>
              <a:t>requests</a:t>
            </a:r>
            <a:r>
              <a:rPr lang="fr-FR" dirty="0" smtClean="0"/>
              <a:t> + </a:t>
            </a:r>
            <a:r>
              <a:rPr lang="fr-FR" dirty="0" err="1" smtClean="0"/>
              <a:t>parameters</a:t>
            </a:r>
            <a:endParaRPr lang="fr-FR" dirty="0"/>
          </a:p>
          <a:p>
            <a:pPr lvl="1"/>
            <a:r>
              <a:rPr lang="fr-FR" dirty="0" smtClean="0"/>
              <a:t>By </a:t>
            </a:r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standardized</a:t>
            </a:r>
            <a:r>
              <a:rPr lang="fr-FR" dirty="0" smtClean="0"/>
              <a:t> outputs</a:t>
            </a:r>
          </a:p>
          <a:p>
            <a:pPr lvl="1"/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more APIs </a:t>
            </a:r>
            <a:r>
              <a:rPr lang="fr-FR" dirty="0" err="1" smtClean="0"/>
              <a:t>linked</a:t>
            </a:r>
            <a:r>
              <a:rPr lang="fr-FR" dirty="0" smtClean="0"/>
              <a:t> to </a:t>
            </a:r>
            <a:r>
              <a:rPr lang="fr-FR" dirty="0" err="1" smtClean="0"/>
              <a:t>geomodelling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handle</a:t>
            </a:r>
            <a:r>
              <a:rPr lang="fr-FR" dirty="0" smtClean="0"/>
              <a:t> more native formats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925514"/>
      </p:ext>
    </p:extLst>
  </p:cSld>
  <p:clrMapOvr>
    <a:masterClrMapping/>
  </p:clrMapOvr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</TotalTime>
  <Words>516</Words>
  <Application>Microsoft Office PowerPoint</Application>
  <PresentationFormat>Affichage à l'écran (4:3)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Arial Black</vt:lpstr>
      <vt:lpstr>CG Times</vt:lpstr>
      <vt:lpstr>Times New Roman</vt:lpstr>
      <vt:lpstr>OGC_PowerPoint_Template</vt:lpstr>
      <vt:lpstr>Standardizing geomodeling and geotechnical data exchanges: the SCUDDD and MINND projects</vt:lpstr>
      <vt:lpstr>Standardizing geomodelling exchange</vt:lpstr>
      <vt:lpstr>How to cope with users thirst of geological models data? </vt:lpstr>
      <vt:lpstr>SCUDDD architecture</vt:lpstr>
      <vt:lpstr>SCUDDD interface</vt:lpstr>
      <vt:lpstr>The MINND project</vt:lpstr>
      <vt:lpstr>Underground Infrastructure use case (UC8)</vt:lpstr>
      <vt:lpstr>What do we have in MINND?</vt:lpstr>
      <vt:lpstr>Opportunities about geomodelling standardization</vt:lpstr>
      <vt:lpstr>Opportunities with geotechnical data standardization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Beaufils Mickael</cp:lastModifiedBy>
  <cp:revision>105</cp:revision>
  <cp:lastPrinted>2003-02-03T21:59:32Z</cp:lastPrinted>
  <dcterms:created xsi:type="dcterms:W3CDTF">2015-09-08T23:47:11Z</dcterms:created>
  <dcterms:modified xsi:type="dcterms:W3CDTF">2017-09-19T11:03:40Z</dcterms:modified>
</cp:coreProperties>
</file>