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7" r:id="rId14"/>
    <p:sldId id="275" r:id="rId15"/>
    <p:sldId id="276" r:id="rId16"/>
    <p:sldId id="277" r:id="rId17"/>
    <p:sldId id="278" r:id="rId18"/>
    <p:sldId id="279" r:id="rId19"/>
    <p:sldId id="280" r:id="rId20"/>
    <p:sldId id="281" r:id="rId21"/>
    <p:sldId id="296"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69" r:id="rId37"/>
    <p:sldId id="270" r:id="rId38"/>
  </p:sldIdLst>
  <p:sldSz cx="9144000" cy="6858000" type="screen4x3"/>
  <p:notesSz cx="6904038" cy="9220200"/>
  <p:defaultTextStyle>
    <a:defPPr>
      <a:defRPr lang="en-US"/>
    </a:defPPr>
    <a:lvl1pPr algn="l" rtl="0" eaLnBrk="0" fontAlgn="base" hangingPunct="0">
      <a:spcBef>
        <a:spcPct val="0"/>
      </a:spcBef>
      <a:spcAft>
        <a:spcPct val="0"/>
      </a:spcAft>
      <a:defRPr sz="1000" b="1" kern="1200">
        <a:solidFill>
          <a:schemeClr val="tx1"/>
        </a:solidFill>
        <a:latin typeface="CG Times" charset="0"/>
        <a:ea typeface="MS PGothic" charset="-128"/>
        <a:cs typeface="+mn-cs"/>
      </a:defRPr>
    </a:lvl1pPr>
    <a:lvl2pPr marL="457200" algn="l" rtl="0" eaLnBrk="0" fontAlgn="base" hangingPunct="0">
      <a:spcBef>
        <a:spcPct val="0"/>
      </a:spcBef>
      <a:spcAft>
        <a:spcPct val="0"/>
      </a:spcAft>
      <a:defRPr sz="1000" b="1" kern="1200">
        <a:solidFill>
          <a:schemeClr val="tx1"/>
        </a:solidFill>
        <a:latin typeface="CG Times" charset="0"/>
        <a:ea typeface="MS PGothic" charset="-128"/>
        <a:cs typeface="+mn-cs"/>
      </a:defRPr>
    </a:lvl2pPr>
    <a:lvl3pPr marL="914400" algn="l" rtl="0" eaLnBrk="0" fontAlgn="base" hangingPunct="0">
      <a:spcBef>
        <a:spcPct val="0"/>
      </a:spcBef>
      <a:spcAft>
        <a:spcPct val="0"/>
      </a:spcAft>
      <a:defRPr sz="1000" b="1" kern="1200">
        <a:solidFill>
          <a:schemeClr val="tx1"/>
        </a:solidFill>
        <a:latin typeface="CG Times" charset="0"/>
        <a:ea typeface="MS PGothic" charset="-128"/>
        <a:cs typeface="+mn-cs"/>
      </a:defRPr>
    </a:lvl3pPr>
    <a:lvl4pPr marL="1371600" algn="l" rtl="0" eaLnBrk="0" fontAlgn="base" hangingPunct="0">
      <a:spcBef>
        <a:spcPct val="0"/>
      </a:spcBef>
      <a:spcAft>
        <a:spcPct val="0"/>
      </a:spcAft>
      <a:defRPr sz="1000" b="1" kern="1200">
        <a:solidFill>
          <a:schemeClr val="tx1"/>
        </a:solidFill>
        <a:latin typeface="CG Times" charset="0"/>
        <a:ea typeface="MS PGothic" charset="-128"/>
        <a:cs typeface="+mn-cs"/>
      </a:defRPr>
    </a:lvl4pPr>
    <a:lvl5pPr marL="1828800" algn="l" rtl="0" eaLnBrk="0" fontAlgn="base" hangingPunct="0">
      <a:spcBef>
        <a:spcPct val="0"/>
      </a:spcBef>
      <a:spcAft>
        <a:spcPct val="0"/>
      </a:spcAft>
      <a:defRPr sz="1000" b="1" kern="1200">
        <a:solidFill>
          <a:schemeClr val="tx1"/>
        </a:solidFill>
        <a:latin typeface="CG Times" charset="0"/>
        <a:ea typeface="MS PGothic" charset="-128"/>
        <a:cs typeface="+mn-cs"/>
      </a:defRPr>
    </a:lvl5pPr>
    <a:lvl6pPr marL="2286000" algn="l" defTabSz="914400" rtl="0" eaLnBrk="1" latinLnBrk="0" hangingPunct="1">
      <a:defRPr sz="1000" b="1" kern="1200">
        <a:solidFill>
          <a:schemeClr val="tx1"/>
        </a:solidFill>
        <a:latin typeface="CG Times" charset="0"/>
        <a:ea typeface="MS PGothic" charset="-128"/>
        <a:cs typeface="+mn-cs"/>
      </a:defRPr>
    </a:lvl6pPr>
    <a:lvl7pPr marL="2743200" algn="l" defTabSz="914400" rtl="0" eaLnBrk="1" latinLnBrk="0" hangingPunct="1">
      <a:defRPr sz="1000" b="1" kern="1200">
        <a:solidFill>
          <a:schemeClr val="tx1"/>
        </a:solidFill>
        <a:latin typeface="CG Times" charset="0"/>
        <a:ea typeface="MS PGothic" charset="-128"/>
        <a:cs typeface="+mn-cs"/>
      </a:defRPr>
    </a:lvl7pPr>
    <a:lvl8pPr marL="3200400" algn="l" defTabSz="914400" rtl="0" eaLnBrk="1" latinLnBrk="0" hangingPunct="1">
      <a:defRPr sz="1000" b="1" kern="1200">
        <a:solidFill>
          <a:schemeClr val="tx1"/>
        </a:solidFill>
        <a:latin typeface="CG Times" charset="0"/>
        <a:ea typeface="MS PGothic" charset="-128"/>
        <a:cs typeface="+mn-cs"/>
      </a:defRPr>
    </a:lvl8pPr>
    <a:lvl9pPr marL="3657600" algn="l" defTabSz="914400" rtl="0" eaLnBrk="1" latinLnBrk="0" hangingPunct="1">
      <a:defRPr sz="1000" b="1" kern="1200">
        <a:solidFill>
          <a:schemeClr val="tx1"/>
        </a:solidFill>
        <a:latin typeface="CG Times" charset="0"/>
        <a:ea typeface="MS PGothic" charset="-128"/>
        <a:cs typeface="+mn-cs"/>
      </a:defRPr>
    </a:lvl9pPr>
  </p:defaultTextStyle>
  <p:extLst>
    <p:ext uri="{EFAFB233-063F-42B5-8137-9DF3F51BA10A}">
      <p15:sldGuideLst xmlns:p15="http://schemas.microsoft.com/office/powerpoint/2012/main" xmlns="">
        <p15:guide id="1" orient="horz" pos="2112">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66"/>
    <a:srgbClr val="FF0000"/>
    <a:srgbClr val="006600"/>
    <a:srgbClr val="FFFF99"/>
    <a:srgbClr val="969696"/>
    <a:srgbClr val="CCFFFF"/>
    <a:srgbClr val="5C09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106" autoAdjust="0"/>
  </p:normalViewPr>
  <p:slideViewPr>
    <p:cSldViewPr>
      <p:cViewPr varScale="1">
        <p:scale>
          <a:sx n="81" d="100"/>
          <a:sy n="81" d="100"/>
        </p:scale>
        <p:origin x="-1916" y="-56"/>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3" name="Rectangle 3"/>
          <p:cNvSpPr>
            <a:spLocks noGrp="1" noChangeArrowheads="1"/>
          </p:cNvSpPr>
          <p:nvPr>
            <p:ph type="dt" sz="quarter"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414724" name="Rectangle 4"/>
          <p:cNvSpPr>
            <a:spLocks noGrp="1" noChangeArrowheads="1"/>
          </p:cNvSpPr>
          <p:nvPr>
            <p:ph type="ftr" sz="quarter" idx="2"/>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5" name="Rectangle 5"/>
          <p:cNvSpPr>
            <a:spLocks noGrp="1" noChangeArrowheads="1"/>
          </p:cNvSpPr>
          <p:nvPr>
            <p:ph type="sldNum" sz="quarter" idx="3"/>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charset="0"/>
              </a:defRPr>
            </a:lvl1pPr>
          </a:lstStyle>
          <a:p>
            <a:pPr>
              <a:defRPr/>
            </a:pPr>
            <a:fld id="{3D35F818-8F95-4D4B-8511-C68E4BFDA967}" type="slidenum">
              <a:rPr lang="en-US" altLang="en-US"/>
              <a:pPr>
                <a:defRPr/>
              </a:pPr>
              <a:t>‹#›</a:t>
            </a:fld>
            <a:endParaRPr lang="en-US" altLang="en-US"/>
          </a:p>
        </p:txBody>
      </p:sp>
    </p:spTree>
    <p:extLst>
      <p:ext uri="{BB962C8B-B14F-4D97-AF65-F5344CB8AC3E}">
        <p14:creationId xmlns:p14="http://schemas.microsoft.com/office/powerpoint/2010/main" val="123433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7763"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20750" y="4379913"/>
            <a:ext cx="5062538" cy="4148137"/>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126" name="Rectangle 6"/>
          <p:cNvSpPr>
            <a:spLocks noGrp="1" noChangeArrowheads="1"/>
          </p:cNvSpPr>
          <p:nvPr>
            <p:ph type="ftr" sz="quarter" idx="4"/>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charset="0"/>
              </a:defRPr>
            </a:lvl1pPr>
          </a:lstStyle>
          <a:p>
            <a:pPr>
              <a:defRPr/>
            </a:pPr>
            <a:fld id="{ED3BBFB6-EA16-814E-8BA7-170BD9422392}" type="slidenum">
              <a:rPr lang="en-US" altLang="en-US"/>
              <a:pPr>
                <a:defRPr/>
              </a:pPr>
              <a:t>‹#›</a:t>
            </a:fld>
            <a:endParaRPr lang="en-US" altLang="en-US"/>
          </a:p>
        </p:txBody>
      </p:sp>
    </p:spTree>
    <p:extLst>
      <p:ext uri="{BB962C8B-B14F-4D97-AF65-F5344CB8AC3E}">
        <p14:creationId xmlns:p14="http://schemas.microsoft.com/office/powerpoint/2010/main" val="490211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charset="0"/>
                <a:ea typeface="MS PGothic" pitchFamily="34" charset="-128"/>
                <a:cs typeface="MS PGothic" charset="0"/>
              </a:rPr>
              <a:t>As we know. For the geological complexity, uncertainty, limitation of available useful data, diverse application fields, it is impossible to envisage a standard piece of software which will fulfill all of the geological modeling needs. Indeed. A wide range of techniques and software tools have been developed to meet various needs of modeling and information dissemination. And these 3D geological modeling software packages mostly have different data models. So it is needed to provide an open exchange format for interactively share 3D geological model data. And this is Geo3DML.</a:t>
            </a: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3</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13</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ABD60-A7EC-4B0A-813B-F40170BC4461}" type="slidenum">
              <a:rPr lang="en-US" altLang="zh-CN"/>
              <a:pPr/>
              <a:t>17</a:t>
            </a:fld>
            <a:endParaRPr lang="en-US" altLang="zh-CN"/>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zh-CN"/>
              <a:t>Fence diagram of the 18 cross sections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5A8B7-3111-412D-BEA1-DB01258D4B6A}" type="slidenum">
              <a:rPr lang="en-US" altLang="zh-CN"/>
              <a:pPr/>
              <a:t>28</a:t>
            </a:fld>
            <a:endParaRPr lang="en-US" altLang="zh-CN"/>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zh-CN"/>
              <a:t>Zoom 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03DA4-925F-4F1C-99AF-5A418430B3FE}" type="slidenum">
              <a:rPr lang="en-US" altLang="zh-CN"/>
              <a:pPr/>
              <a:t>34</a:t>
            </a:fld>
            <a:endParaRPr lang="en-US" altLang="zh-CN"/>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pPr>
              <a:spcBef>
                <a:spcPct val="50000"/>
              </a:spcBef>
            </a:pPr>
            <a:r>
              <a:rPr lang="en-US" altLang="zh-CN"/>
              <a:t>Note: the vertical exaggerate coefficient stands for the scaling ratio of the vertical coordinate Z. Sometimes the horizontal extension of the model is much greater than its vertical extension, so the depth is exaggerated for better visualization.</a:t>
            </a:r>
          </a:p>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36</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37</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charset="0"/>
                <a:ea typeface="MS PGothic" pitchFamily="34" charset="-128"/>
                <a:cs typeface="MS PGothic" charset="0"/>
              </a:rPr>
              <a:t> </a:t>
            </a: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4</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charset="0"/>
                <a:ea typeface="MS PGothic" pitchFamily="34" charset="-128"/>
                <a:cs typeface="MS PGothic" charset="0"/>
              </a:rPr>
              <a:t> </a:t>
            </a: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5</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charset="0"/>
                <a:ea typeface="MS PGothic" pitchFamily="34" charset="-128"/>
                <a:cs typeface="MS PGothic" charset="0"/>
              </a:rPr>
              <a:t> </a:t>
            </a: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6</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charset="0"/>
                <a:ea typeface="MS PGothic" pitchFamily="34" charset="-128"/>
                <a:cs typeface="MS PGothic" charset="0"/>
              </a:rPr>
              <a:t> </a:t>
            </a: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7</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charset="0"/>
                <a:ea typeface="MS PGothic" pitchFamily="34" charset="-128"/>
                <a:cs typeface="MS PGothic" charset="0"/>
              </a:rPr>
              <a:t> </a:t>
            </a: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8</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9</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charset="0"/>
                <a:ea typeface="MS PGothic" pitchFamily="34" charset="-128"/>
                <a:cs typeface="MS PGothic" charset="0"/>
              </a:rPr>
              <a:t>Over the decade, urban geology has been becoming increasingly important in China.</a:t>
            </a:r>
            <a:endParaRPr lang="zh-CN" altLang="zh-CN" sz="1200" kern="1200" dirty="0" smtClean="0">
              <a:solidFill>
                <a:schemeClr val="tx1"/>
              </a:solidFill>
              <a:effectLst/>
              <a:latin typeface="Times New Roman" charset="0"/>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Times New Roman" charset="0"/>
              <a:ea typeface="MS PGothic" pitchFamily="34" charset="-128"/>
              <a:cs typeface="MS PGothic" charset="0"/>
            </a:endParaRPr>
          </a:p>
          <a:p>
            <a:r>
              <a:rPr lang="en-US" altLang="zh-CN" sz="1200" dirty="0" smtClean="0"/>
              <a:t>Three-dimensional structural geological models were constructed, and a 3D urban geological information management and visualization platform (decision-making) and a public-oriented urban geological information service system were established. </a:t>
            </a:r>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10</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Times New Roman" charset="0"/>
                <a:ea typeface="MS PGothic" pitchFamily="34" charset="-128"/>
                <a:cs typeface="MS PGothic" charset="0"/>
              </a:rPr>
              <a:t>In the past two years, urban geology has been highly valued.</a:t>
            </a:r>
            <a:endParaRPr lang="zh-CN" altLang="zh-CN" sz="1200" kern="1200" dirty="0" smtClean="0">
              <a:solidFill>
                <a:schemeClr val="tx1"/>
              </a:solidFill>
              <a:effectLst/>
              <a:latin typeface="Times New Roman" charset="0"/>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Times New Roman" charset="0"/>
              <a:ea typeface="MS PGothic" pitchFamily="34" charset="-128"/>
              <a:cs typeface="MS PGothic"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D3BBFB6-EA16-814E-8BA7-170BD9422392}" type="slidenum">
              <a:rPr lang="en-US" altLang="en-US" smtClean="0"/>
              <a:pPr>
                <a:defRPr/>
              </a:pPr>
              <a:t>11</a:t>
            </a:fld>
            <a:endParaRPr lang="en-US" altLang="en-US"/>
          </a:p>
        </p:txBody>
      </p:sp>
    </p:spTree>
    <p:extLst>
      <p:ext uri="{BB962C8B-B14F-4D97-AF65-F5344CB8AC3E}">
        <p14:creationId xmlns:p14="http://schemas.microsoft.com/office/powerpoint/2010/main" val="141996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8739188" y="214313"/>
            <a:ext cx="74612" cy="214312"/>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sz="800" smtClean="0">
                <a:solidFill>
                  <a:srgbClr val="FFFFFF"/>
                </a:solidFill>
                <a:latin typeface="Arial"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icture 7.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81000" y="6096000"/>
            <a:ext cx="1381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5" name="Rectangle 3"/>
          <p:cNvSpPr>
            <a:spLocks noGrp="1" noChangeArrowheads="1"/>
          </p:cNvSpPr>
          <p:nvPr>
            <p:ph type="ctrTitle"/>
          </p:nvPr>
        </p:nvSpPr>
        <p:spPr>
          <a:xfrm>
            <a:off x="762000" y="3276600"/>
            <a:ext cx="7772400" cy="1143000"/>
          </a:xfrm>
        </p:spPr>
        <p:txBody>
          <a:bodyPr/>
          <a:lstStyle>
            <a:lvl1pPr>
              <a:defRPr sz="3200">
                <a:latin typeface="Arial Black" pitchFamily="34" charset="0"/>
              </a:defRPr>
            </a:lvl1pPr>
          </a:lstStyle>
          <a:p>
            <a:r>
              <a:rPr lang="en-US" dirty="0" smtClean="0"/>
              <a:t>Click to edit Master title style</a:t>
            </a:r>
            <a:endParaRPr lang="en-US" dirty="0"/>
          </a:p>
        </p:txBody>
      </p:sp>
      <p:sp>
        <p:nvSpPr>
          <p:cNvPr id="463876" name="Rectangle 4"/>
          <p:cNvSpPr>
            <a:spLocks noGrp="1" noChangeArrowheads="1"/>
          </p:cNvSpPr>
          <p:nvPr>
            <p:ph type="subTitle" idx="1"/>
          </p:nvPr>
        </p:nvSpPr>
        <p:spPr>
          <a:xfrm>
            <a:off x="1447800" y="4572000"/>
            <a:ext cx="6400800" cy="1371600"/>
          </a:xfrm>
        </p:spPr>
        <p:txBody>
          <a:bodyPr/>
          <a:lstStyle>
            <a:lvl1pPr marL="0" indent="0" algn="ctr">
              <a:buFontTx/>
              <a:buNone/>
              <a:defRPr sz="1800">
                <a:solidFill>
                  <a:srgbClr val="092E5C"/>
                </a:solidFill>
              </a:defRPr>
            </a:lvl1pPr>
          </a:lstStyle>
          <a:p>
            <a:r>
              <a:rPr lang="en-US" dirty="0" smtClean="0"/>
              <a:t>Click to edit Master subtitle style</a:t>
            </a:r>
            <a:endParaRPr lang="en-US" dirty="0"/>
          </a:p>
        </p:txBody>
      </p:sp>
      <p:sp>
        <p:nvSpPr>
          <p:cNvPr id="10" name="Rectangle 2"/>
          <p:cNvSpPr>
            <a:spLocks noGrp="1" noChangeArrowheads="1"/>
          </p:cNvSpPr>
          <p:nvPr>
            <p:ph type="ftr" sz="quarter" idx="10"/>
          </p:nvPr>
        </p:nvSpPr>
        <p:spPr>
          <a:xfrm>
            <a:off x="3009900" y="6400800"/>
            <a:ext cx="3276600" cy="304800"/>
          </a:xfrm>
        </p:spPr>
        <p:txBody>
          <a:bodyPr/>
          <a:lstStyle>
            <a:lvl1pPr>
              <a:defRPr>
                <a:effectLst>
                  <a:outerShdw blurRad="38100" dist="38100" dir="2700000" algn="tl">
                    <a:srgbClr val="C0C0C0"/>
                  </a:outerShdw>
                </a:effectLst>
              </a:defRPr>
            </a:lvl1pPr>
          </a:lstStyle>
          <a:p>
            <a:pPr>
              <a:defRPr/>
            </a:pPr>
            <a:r>
              <a:rPr lang="en-US" altLang="en-US" dirty="0"/>
              <a:t>Copyright © </a:t>
            </a:r>
            <a:r>
              <a:rPr lang="en-US" altLang="en-US" dirty="0" smtClean="0"/>
              <a:t>2017 </a:t>
            </a:r>
            <a:r>
              <a:rPr lang="en-US" altLang="en-US" dirty="0"/>
              <a:t>Open Geospatial Consortium</a:t>
            </a:r>
          </a:p>
        </p:txBody>
      </p:sp>
      <p:sp>
        <p:nvSpPr>
          <p:cNvPr id="8" name="Text Box 5"/>
          <p:cNvSpPr txBox="1">
            <a:spLocks noChangeArrowheads="1"/>
          </p:cNvSpPr>
          <p:nvPr userDrawn="1"/>
        </p:nvSpPr>
        <p:spPr bwMode="auto">
          <a:xfrm>
            <a:off x="4128827" y="1201331"/>
            <a:ext cx="1038746" cy="246221"/>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lgn="ctr">
              <a:defRPr/>
            </a:pPr>
            <a:r>
              <a:rPr lang="en-US" smtClean="0">
                <a:latin typeface="Arial" charset="0"/>
              </a:rPr>
              <a:t>Meeting Sponsor</a:t>
            </a:r>
            <a:endParaRPr lang="en-US" dirty="0" smtClean="0">
              <a:latin typeface="Arial" charset="0"/>
            </a:endParaRPr>
          </a:p>
        </p:txBody>
      </p:sp>
      <p:pic>
        <p:nvPicPr>
          <p:cNvPr id="3" name="Picture 2"/>
          <p:cNvPicPr>
            <a:picLocks noChangeAspect="1"/>
          </p:cNvPicPr>
          <p:nvPr userDrawn="1"/>
        </p:nvPicPr>
        <p:blipFill>
          <a:blip r:embed="rId4"/>
          <a:stretch>
            <a:fillRect/>
          </a:stretch>
        </p:blipFill>
        <p:spPr>
          <a:xfrm>
            <a:off x="2489200" y="1646862"/>
            <a:ext cx="4318000" cy="1066800"/>
          </a:xfrm>
          <a:prstGeom prst="rect">
            <a:avLst/>
          </a:prstGeom>
        </p:spPr>
      </p:pic>
    </p:spTree>
    <p:extLst>
      <p:ext uri="{BB962C8B-B14F-4D97-AF65-F5344CB8AC3E}">
        <p14:creationId xmlns:p14="http://schemas.microsoft.com/office/powerpoint/2010/main" val="176693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425F5C08-9863-464B-8ADE-A89BC4109059}" type="slidenum">
              <a:rPr lang="en-US" altLang="en-US"/>
              <a:pPr>
                <a:defRPr/>
              </a:pPr>
              <a:t>‹#›</a:t>
            </a:fld>
            <a:endParaRPr lang="en-US" altLang="en-US"/>
          </a:p>
        </p:txBody>
      </p:sp>
    </p:spTree>
    <p:extLst>
      <p:ext uri="{BB962C8B-B14F-4D97-AF65-F5344CB8AC3E}">
        <p14:creationId xmlns:p14="http://schemas.microsoft.com/office/powerpoint/2010/main" val="109456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36525"/>
            <a:ext cx="2170112"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36525"/>
            <a:ext cx="6361113"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7A3E5D2-22FF-DE40-BB45-5904AFD691AA}" type="slidenum">
              <a:rPr lang="en-US" altLang="en-US"/>
              <a:pPr>
                <a:defRPr/>
              </a:pPr>
              <a:t>‹#›</a:t>
            </a:fld>
            <a:endParaRPr lang="en-US" altLang="en-US"/>
          </a:p>
        </p:txBody>
      </p:sp>
    </p:spTree>
    <p:extLst>
      <p:ext uri="{BB962C8B-B14F-4D97-AF65-F5344CB8AC3E}">
        <p14:creationId xmlns:p14="http://schemas.microsoft.com/office/powerpoint/2010/main" val="102765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D89BF124-AF04-5448-81DF-7A81BF3CA465}" type="slidenum">
              <a:rPr lang="en-US" altLang="en-US"/>
              <a:pPr>
                <a:defRPr/>
              </a:pPr>
              <a:t>‹#›</a:t>
            </a:fld>
            <a:endParaRPr lang="en-US" altLang="en-US"/>
          </a:p>
        </p:txBody>
      </p:sp>
    </p:spTree>
    <p:extLst>
      <p:ext uri="{BB962C8B-B14F-4D97-AF65-F5344CB8AC3E}">
        <p14:creationId xmlns:p14="http://schemas.microsoft.com/office/powerpoint/2010/main" val="77508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1096FCB-D23A-A24C-9D82-3F41F4AC5DA0}" type="slidenum">
              <a:rPr lang="en-US" altLang="en-US"/>
              <a:pPr>
                <a:defRPr/>
              </a:pPr>
              <a:t>‹#›</a:t>
            </a:fld>
            <a:endParaRPr lang="en-US" altLang="en-US"/>
          </a:p>
        </p:txBody>
      </p:sp>
    </p:spTree>
    <p:extLst>
      <p:ext uri="{BB962C8B-B14F-4D97-AF65-F5344CB8AC3E}">
        <p14:creationId xmlns:p14="http://schemas.microsoft.com/office/powerpoint/2010/main" val="26937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A5966CF4-B06C-C644-947A-3193A300C1B1}" type="slidenum">
              <a:rPr lang="en-US" altLang="en-US"/>
              <a:pPr>
                <a:defRPr/>
              </a:pPr>
              <a:t>‹#›</a:t>
            </a:fld>
            <a:endParaRPr lang="en-US" altLang="en-US"/>
          </a:p>
        </p:txBody>
      </p:sp>
    </p:spTree>
    <p:extLst>
      <p:ext uri="{BB962C8B-B14F-4D97-AF65-F5344CB8AC3E}">
        <p14:creationId xmlns:p14="http://schemas.microsoft.com/office/powerpoint/2010/main" val="45616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8" name="Rectangle 6"/>
          <p:cNvSpPr>
            <a:spLocks noGrp="1" noChangeArrowheads="1"/>
          </p:cNvSpPr>
          <p:nvPr>
            <p:ph type="sldNum" sz="quarter" idx="11"/>
          </p:nvPr>
        </p:nvSpPr>
        <p:spPr>
          <a:ln/>
        </p:spPr>
        <p:txBody>
          <a:bodyPr/>
          <a:lstStyle>
            <a:lvl1pPr>
              <a:defRPr/>
            </a:lvl1pPr>
          </a:lstStyle>
          <a:p>
            <a:pPr>
              <a:defRPr/>
            </a:pPr>
            <a:fld id="{4A46F97B-9CFF-B245-85B9-914B1C89C386}" type="slidenum">
              <a:rPr lang="en-US" altLang="en-US"/>
              <a:pPr>
                <a:defRPr/>
              </a:pPr>
              <a:t>‹#›</a:t>
            </a:fld>
            <a:endParaRPr lang="en-US" altLang="en-US"/>
          </a:p>
        </p:txBody>
      </p:sp>
    </p:spTree>
    <p:extLst>
      <p:ext uri="{BB962C8B-B14F-4D97-AF65-F5344CB8AC3E}">
        <p14:creationId xmlns:p14="http://schemas.microsoft.com/office/powerpoint/2010/main" val="22821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4" name="Rectangle 6"/>
          <p:cNvSpPr>
            <a:spLocks noGrp="1" noChangeArrowheads="1"/>
          </p:cNvSpPr>
          <p:nvPr>
            <p:ph type="sldNum" sz="quarter" idx="11"/>
          </p:nvPr>
        </p:nvSpPr>
        <p:spPr>
          <a:ln/>
        </p:spPr>
        <p:txBody>
          <a:bodyPr/>
          <a:lstStyle>
            <a:lvl1pPr>
              <a:defRPr/>
            </a:lvl1pPr>
          </a:lstStyle>
          <a:p>
            <a:pPr>
              <a:defRPr/>
            </a:pPr>
            <a:fld id="{46045999-4989-CE46-9052-5F6CD8C2D654}" type="slidenum">
              <a:rPr lang="en-US" altLang="en-US"/>
              <a:pPr>
                <a:defRPr/>
              </a:pPr>
              <a:t>‹#›</a:t>
            </a:fld>
            <a:endParaRPr lang="en-US" altLang="en-US"/>
          </a:p>
        </p:txBody>
      </p:sp>
    </p:spTree>
    <p:extLst>
      <p:ext uri="{BB962C8B-B14F-4D97-AF65-F5344CB8AC3E}">
        <p14:creationId xmlns:p14="http://schemas.microsoft.com/office/powerpoint/2010/main" val="21290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3" name="Rectangle 6"/>
          <p:cNvSpPr>
            <a:spLocks noGrp="1" noChangeArrowheads="1"/>
          </p:cNvSpPr>
          <p:nvPr>
            <p:ph type="sldNum" sz="quarter" idx="11"/>
          </p:nvPr>
        </p:nvSpPr>
        <p:spPr>
          <a:ln/>
        </p:spPr>
        <p:txBody>
          <a:bodyPr/>
          <a:lstStyle>
            <a:lvl1pPr>
              <a:defRPr/>
            </a:lvl1pPr>
          </a:lstStyle>
          <a:p>
            <a:pPr>
              <a:defRPr/>
            </a:pPr>
            <a:fld id="{E44E257F-3AC2-0942-956E-433F540C01CE}" type="slidenum">
              <a:rPr lang="en-US" altLang="en-US"/>
              <a:pPr>
                <a:defRPr/>
              </a:pPr>
              <a:t>‹#›</a:t>
            </a:fld>
            <a:endParaRPr lang="en-US" altLang="en-US"/>
          </a:p>
        </p:txBody>
      </p:sp>
    </p:spTree>
    <p:extLst>
      <p:ext uri="{BB962C8B-B14F-4D97-AF65-F5344CB8AC3E}">
        <p14:creationId xmlns:p14="http://schemas.microsoft.com/office/powerpoint/2010/main" val="58467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E435DC85-1E39-6F45-8D26-88CB57EE5C7C}" type="slidenum">
              <a:rPr lang="en-US" altLang="en-US"/>
              <a:pPr>
                <a:defRPr/>
              </a:pPr>
              <a:t>‹#›</a:t>
            </a:fld>
            <a:endParaRPr lang="en-US" altLang="en-US"/>
          </a:p>
        </p:txBody>
      </p:sp>
    </p:spTree>
    <p:extLst>
      <p:ext uri="{BB962C8B-B14F-4D97-AF65-F5344CB8AC3E}">
        <p14:creationId xmlns:p14="http://schemas.microsoft.com/office/powerpoint/2010/main" val="197751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D20941DA-054F-A74C-AF1A-5876988B7CF6}" type="slidenum">
              <a:rPr lang="en-US" altLang="en-US"/>
              <a:pPr>
                <a:defRPr/>
              </a:pPr>
              <a:t>‹#›</a:t>
            </a:fld>
            <a:endParaRPr lang="en-US" altLang="en-US"/>
          </a:p>
        </p:txBody>
      </p:sp>
    </p:spTree>
    <p:extLst>
      <p:ext uri="{BB962C8B-B14F-4D97-AF65-F5344CB8AC3E}">
        <p14:creationId xmlns:p14="http://schemas.microsoft.com/office/powerpoint/2010/main" val="158598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2852" name="Rectangle 4"/>
          <p:cNvSpPr>
            <a:spLocks noGrp="1" noChangeArrowheads="1"/>
          </p:cNvSpPr>
          <p:nvPr>
            <p:ph type="ftr" sz="quarter" idx="3"/>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a:solidFill>
                  <a:srgbClr val="092E5C"/>
                </a:solidFill>
                <a:latin typeface="Arial" charset="0"/>
              </a:defRPr>
            </a:lvl1pPr>
          </a:lstStyle>
          <a:p>
            <a:pPr>
              <a:defRPr/>
            </a:pPr>
            <a:r>
              <a:rPr lang="en-US" altLang="en-US" dirty="0"/>
              <a:t>Copyright © </a:t>
            </a:r>
            <a:r>
              <a:rPr lang="en-US" altLang="en-US" dirty="0" smtClean="0"/>
              <a:t>2017 </a:t>
            </a:r>
            <a:r>
              <a:rPr lang="en-US" altLang="en-US" dirty="0"/>
              <a:t>Open Geospatial Consortium</a:t>
            </a:r>
          </a:p>
        </p:txBody>
      </p:sp>
      <p:sp>
        <p:nvSpPr>
          <p:cNvPr id="462854"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charset="0"/>
              </a:defRPr>
            </a:lvl1pPr>
          </a:lstStyle>
          <a:p>
            <a:pPr>
              <a:defRPr/>
            </a:pPr>
            <a:fld id="{27D0F9EB-4EAC-1044-9312-C01285DE51F3}" type="slidenum">
              <a:rPr lang="en-US" altLang="en-US"/>
              <a:pPr>
                <a:defRPr/>
              </a:pPr>
              <a:t>‹#›</a:t>
            </a:fld>
            <a:endParaRPr lang="en-US" altLang="en-US"/>
          </a:p>
        </p:txBody>
      </p:sp>
      <p:sp>
        <p:nvSpPr>
          <p:cNvPr id="1031" name="Text Box 16"/>
          <p:cNvSpPr txBox="1">
            <a:spLocks noChangeArrowheads="1"/>
          </p:cNvSpPr>
          <p:nvPr/>
        </p:nvSpPr>
        <p:spPr bwMode="auto">
          <a:xfrm>
            <a:off x="333375" y="6219825"/>
            <a:ext cx="1157288" cy="609600"/>
          </a:xfrm>
          <a:prstGeom prst="rect">
            <a:avLst/>
          </a:prstGeom>
          <a:noFill/>
          <a:ln>
            <a:noFill/>
          </a:ln>
          <a:extLst/>
        </p:spPr>
        <p:txBody>
          <a:bodyPr wrap="none" lIns="0" tIns="0" rIns="0" b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defRPr/>
            </a:pPr>
            <a:r>
              <a:rPr lang="en-US" sz="4000" smtClean="0">
                <a:solidFill>
                  <a:schemeClr val="tx2"/>
                </a:solidFill>
                <a:latin typeface="Times New Roman" charset="0"/>
              </a:rPr>
              <a:t>OGC</a:t>
            </a:r>
          </a:p>
        </p:txBody>
      </p:sp>
      <p:sp>
        <p:nvSpPr>
          <p:cNvPr id="1032" name="Text Box 20"/>
          <p:cNvSpPr txBox="1">
            <a:spLocks noChangeArrowheads="1"/>
          </p:cNvSpPr>
          <p:nvPr/>
        </p:nvSpPr>
        <p:spPr bwMode="auto">
          <a:xfrm>
            <a:off x="1498600" y="6270625"/>
            <a:ext cx="93663" cy="244475"/>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smtClean="0">
                <a:solidFill>
                  <a:schemeClr val="tx2"/>
                </a:solidFill>
                <a:latin typeface="Arial" charset="0"/>
              </a:rPr>
              <a:t>®</a:t>
            </a:r>
          </a:p>
        </p:txBody>
      </p:sp>
    </p:spTree>
  </p:cSld>
  <p:clrMap bg1="lt1" tx1="dk1" bg2="lt2" tx2="dk2" accent1="accent1" accent2="accent2" accent3="accent3" accent4="accent4" accent5="accent5" accent6="accent6" hlink="hlink" folHlink="folHlink"/>
  <p:sldLayoutIdLst>
    <p:sldLayoutId id="2147484002"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charset="0"/>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0"/>
            <a:ext cx="7772400" cy="1371600"/>
          </a:xfrm>
        </p:spPr>
        <p:txBody>
          <a:bodyPr/>
          <a:lstStyle/>
          <a:p>
            <a:r>
              <a:rPr lang="en-US" dirty="0"/>
              <a:t>3D geological model data sharing </a:t>
            </a:r>
            <a:r>
              <a:rPr lang="en-US" dirty="0" smtClean="0"/>
              <a:t>standards </a:t>
            </a:r>
            <a:r>
              <a:rPr lang="en-US" dirty="0"/>
              <a:t>and CGS experience on urban </a:t>
            </a:r>
            <a:r>
              <a:rPr lang="en-US" dirty="0" smtClean="0"/>
              <a:t>geology</a:t>
            </a:r>
            <a:endParaRPr lang="en-US" dirty="0"/>
          </a:p>
        </p:txBody>
      </p:sp>
      <p:sp>
        <p:nvSpPr>
          <p:cNvPr id="3" name="Subtitle 2"/>
          <p:cNvSpPr>
            <a:spLocks noGrp="1"/>
          </p:cNvSpPr>
          <p:nvPr>
            <p:ph type="subTitle" idx="1"/>
          </p:nvPr>
        </p:nvSpPr>
        <p:spPr>
          <a:xfrm>
            <a:off x="0" y="4572000"/>
            <a:ext cx="9144000" cy="1371600"/>
          </a:xfrm>
        </p:spPr>
        <p:txBody>
          <a:bodyPr/>
          <a:lstStyle/>
          <a:p>
            <a:r>
              <a:rPr lang="en-US" altLang="en-US" dirty="0" smtClean="0">
                <a:ea typeface="MS PGothic" charset="-128"/>
              </a:rPr>
              <a:t>104th </a:t>
            </a:r>
            <a:r>
              <a:rPr lang="en-US" altLang="en-US" dirty="0">
                <a:ea typeface="MS PGothic" charset="-128"/>
              </a:rPr>
              <a:t>OGC Technical </a:t>
            </a:r>
            <a:r>
              <a:rPr lang="en-US" altLang="en-US" dirty="0" smtClean="0">
                <a:ea typeface="MS PGothic" charset="-128"/>
              </a:rPr>
              <a:t>Committee – </a:t>
            </a:r>
            <a:r>
              <a:rPr lang="en-US" altLang="en-US" dirty="0" err="1" smtClean="0">
                <a:ea typeface="MS PGothic" charset="-128"/>
              </a:rPr>
              <a:t>GeoScience</a:t>
            </a:r>
            <a:r>
              <a:rPr lang="en-US" altLang="en-US" dirty="0" smtClean="0">
                <a:ea typeface="MS PGothic" charset="-128"/>
              </a:rPr>
              <a:t> DWG session</a:t>
            </a:r>
            <a:endParaRPr lang="en-US" altLang="en-US" dirty="0">
              <a:ea typeface="MS PGothic" charset="-128"/>
            </a:endParaRPr>
          </a:p>
          <a:p>
            <a:r>
              <a:rPr lang="en-US" altLang="en-US" dirty="0" smtClean="0">
                <a:ea typeface="MS PGothic" charset="-128"/>
              </a:rPr>
              <a:t>Southampton, United Kingdom</a:t>
            </a:r>
            <a:endParaRPr lang="en-US" altLang="en-US" dirty="0">
              <a:ea typeface="MS PGothic" charset="-128"/>
            </a:endParaRPr>
          </a:p>
          <a:p>
            <a:r>
              <a:rPr lang="en-US" altLang="en-US" dirty="0" err="1" smtClean="0">
                <a:ea typeface="MS PGothic" charset="-128"/>
              </a:rPr>
              <a:t>Hongggang</a:t>
            </a:r>
            <a:r>
              <a:rPr lang="en-US" altLang="en-US" dirty="0" smtClean="0">
                <a:ea typeface="MS PGothic" charset="-128"/>
              </a:rPr>
              <a:t> QU, </a:t>
            </a:r>
            <a:r>
              <a:rPr lang="en-US" altLang="en-US" dirty="0" err="1" smtClean="0">
                <a:ea typeface="MS PGothic" charset="-128"/>
              </a:rPr>
              <a:t>Minghua</a:t>
            </a:r>
            <a:r>
              <a:rPr lang="en-US" altLang="en-US" dirty="0" smtClean="0">
                <a:ea typeface="MS PGothic" charset="-128"/>
              </a:rPr>
              <a:t> ZHANG, </a:t>
            </a:r>
            <a:r>
              <a:rPr lang="en-US" altLang="en-US" dirty="0" err="1" smtClean="0">
                <a:ea typeface="MS PGothic" charset="-128"/>
              </a:rPr>
              <a:t>Rongmei</a:t>
            </a:r>
            <a:r>
              <a:rPr lang="en-US" altLang="en-US" dirty="0" smtClean="0">
                <a:ea typeface="MS PGothic" charset="-128"/>
              </a:rPr>
              <a:t> LIU</a:t>
            </a:r>
            <a:endParaRPr lang="en-US" altLang="en-US" dirty="0">
              <a:ea typeface="MS PGothic" charset="-128"/>
            </a:endParaRPr>
          </a:p>
          <a:p>
            <a:r>
              <a:rPr lang="en-US" altLang="en-US" dirty="0" smtClean="0">
                <a:ea typeface="MS PGothic" charset="-128"/>
              </a:rPr>
              <a:t>13</a:t>
            </a:r>
            <a:r>
              <a:rPr lang="en-US" altLang="en-US" dirty="0" smtClean="0">
                <a:ea typeface="MS PGothic" charset="-128"/>
              </a:rPr>
              <a:t> </a:t>
            </a:r>
            <a:r>
              <a:rPr lang="en-US" altLang="en-US" dirty="0" smtClean="0">
                <a:ea typeface="MS PGothic" charset="-128"/>
              </a:rPr>
              <a:t>September 2017</a:t>
            </a:r>
            <a:endParaRPr lang="en-US" altLang="en-US" dirty="0">
              <a:ea typeface="MS PGothic" charset="-128"/>
            </a:endParaRPr>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5" name="TextBox 4"/>
          <p:cNvSpPr txBox="1"/>
          <p:nvPr/>
        </p:nvSpPr>
        <p:spPr>
          <a:xfrm>
            <a:off x="4724181" y="1253896"/>
            <a:ext cx="914400" cy="914400"/>
          </a:xfrm>
          <a:prstGeom prst="rect">
            <a:avLst/>
          </a:prstGeom>
          <a:noFill/>
        </p:spPr>
        <p:txBody>
          <a:bodyPr wrap="none" rtlCol="0">
            <a:noAutofit/>
          </a:bodyPr>
          <a:lstStyle/>
          <a:p>
            <a:endParaRPr lang="en-US" dirty="0" err="1" smtClean="0"/>
          </a:p>
        </p:txBody>
      </p:sp>
    </p:spTree>
    <p:extLst>
      <p:ext uri="{BB962C8B-B14F-4D97-AF65-F5344CB8AC3E}">
        <p14:creationId xmlns:p14="http://schemas.microsoft.com/office/powerpoint/2010/main" val="1806921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FF0000"/>
                </a:solidFill>
              </a:rPr>
              <a:t>3D in </a:t>
            </a:r>
            <a:r>
              <a:rPr lang="en-US" altLang="zh-CN" dirty="0">
                <a:solidFill>
                  <a:srgbClr val="FF0000"/>
                </a:solidFill>
              </a:rPr>
              <a:t>U</a:t>
            </a:r>
            <a:r>
              <a:rPr lang="en-US" altLang="zh-CN" dirty="0" smtClean="0">
                <a:solidFill>
                  <a:srgbClr val="FF0000"/>
                </a:solidFill>
              </a:rPr>
              <a:t>rban Geology</a:t>
            </a:r>
            <a:endParaRPr lang="it-IT" altLang="zh-CN"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39" name="Content Placeholder 2"/>
          <p:cNvSpPr>
            <a:spLocks noGrp="1"/>
          </p:cNvSpPr>
          <p:nvPr>
            <p:ph idx="1"/>
          </p:nvPr>
        </p:nvSpPr>
        <p:spPr>
          <a:xfrm>
            <a:off x="346074" y="1447799"/>
            <a:ext cx="8569325" cy="4722813"/>
          </a:xfrm>
        </p:spPr>
        <p:txBody>
          <a:bodyPr/>
          <a:lstStyle/>
          <a:p>
            <a:r>
              <a:rPr lang="en-US" altLang="zh-CN" sz="2500" dirty="0">
                <a:solidFill>
                  <a:srgbClr val="FF0000"/>
                </a:solidFill>
              </a:rPr>
              <a:t>2005-2010</a:t>
            </a:r>
            <a:r>
              <a:rPr lang="en-US" altLang="zh-CN" sz="2500" dirty="0"/>
              <a:t>:  </a:t>
            </a:r>
            <a:r>
              <a:rPr lang="en-US" altLang="zh-CN" sz="2700" dirty="0">
                <a:solidFill>
                  <a:srgbClr val="000066"/>
                </a:solidFill>
              </a:rPr>
              <a:t>Pilot works of 3D geological survey were carried out in more than six Cities, including Beijing, Shanghai, Tianjin, Guangzhou, Hangzhou and Nanjing. </a:t>
            </a:r>
            <a:r>
              <a:rPr lang="en-US" altLang="zh-CN" sz="2700" dirty="0">
                <a:solidFill>
                  <a:srgbClr val="000066"/>
                </a:solidFill>
              </a:rPr>
              <a:t>They </a:t>
            </a:r>
            <a:r>
              <a:rPr lang="en-US" altLang="zh-CN" sz="2700" dirty="0">
                <a:solidFill>
                  <a:srgbClr val="000066"/>
                </a:solidFill>
              </a:rPr>
              <a:t>have been popularized and applied in 28 other cities</a:t>
            </a:r>
            <a:r>
              <a:rPr lang="en-US" altLang="zh-CN" sz="2700" dirty="0">
                <a:solidFill>
                  <a:srgbClr val="000066"/>
                </a:solidFill>
              </a:rPr>
              <a:t>.</a:t>
            </a:r>
          </a:p>
          <a:p>
            <a:endParaRPr lang="en-US" altLang="zh-CN" sz="2500" dirty="0"/>
          </a:p>
          <a:p>
            <a:r>
              <a:rPr lang="en-US" altLang="zh-CN" sz="2500" dirty="0">
                <a:solidFill>
                  <a:srgbClr val="FF0000"/>
                </a:solidFill>
              </a:rPr>
              <a:t>2011-2015</a:t>
            </a:r>
            <a:r>
              <a:rPr lang="en-US" altLang="zh-CN" sz="2500" dirty="0"/>
              <a:t>: </a:t>
            </a:r>
            <a:r>
              <a:rPr lang="en-US" altLang="zh-CN" sz="2700" dirty="0">
                <a:solidFill>
                  <a:srgbClr val="000066"/>
                </a:solidFill>
              </a:rPr>
              <a:t>Integrated geological survey of urban agglomeration. The work was carried out in 10 major urban agglomerations, such as </a:t>
            </a:r>
            <a:r>
              <a:rPr lang="en-US" altLang="zh-CN" sz="2700" dirty="0" err="1">
                <a:solidFill>
                  <a:srgbClr val="000066"/>
                </a:solidFill>
              </a:rPr>
              <a:t>Jingjinji</a:t>
            </a:r>
            <a:r>
              <a:rPr lang="en-US" altLang="zh-CN" sz="2700" dirty="0">
                <a:solidFill>
                  <a:srgbClr val="000066"/>
                </a:solidFill>
              </a:rPr>
              <a:t>, the Yangtze River Delta, the Pearl River Delta and so on.</a:t>
            </a:r>
          </a:p>
          <a:p>
            <a:endParaRPr lang="en-US" sz="2800" dirty="0"/>
          </a:p>
          <a:p>
            <a:endParaRPr lang="en-US" dirty="0"/>
          </a:p>
        </p:txBody>
      </p:sp>
    </p:spTree>
    <p:extLst>
      <p:ext uri="{BB962C8B-B14F-4D97-AF65-F5344CB8AC3E}">
        <p14:creationId xmlns:p14="http://schemas.microsoft.com/office/powerpoint/2010/main" val="64009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rgbClr val="FF0000"/>
                </a:solidFill>
              </a:rPr>
              <a:t>3D in Urban Geology</a:t>
            </a:r>
            <a:endParaRPr lang="it-IT" altLang="zh-CN"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39" name="Content Placeholder 2"/>
          <p:cNvSpPr>
            <a:spLocks noGrp="1"/>
          </p:cNvSpPr>
          <p:nvPr>
            <p:ph idx="1"/>
          </p:nvPr>
        </p:nvSpPr>
        <p:spPr>
          <a:xfrm>
            <a:off x="152401" y="1447799"/>
            <a:ext cx="8839199" cy="4722813"/>
          </a:xfrm>
        </p:spPr>
        <p:txBody>
          <a:bodyPr/>
          <a:lstStyle/>
          <a:p>
            <a:r>
              <a:rPr lang="en-US" altLang="zh-CN" sz="2700" dirty="0" smtClean="0">
                <a:solidFill>
                  <a:srgbClr val="FF0000"/>
                </a:solidFill>
              </a:rPr>
              <a:t>2016-2025:</a:t>
            </a:r>
          </a:p>
          <a:p>
            <a:pPr lvl="1"/>
            <a:r>
              <a:rPr lang="en-US" altLang="zh-CN" sz="2400" dirty="0" smtClean="0">
                <a:solidFill>
                  <a:srgbClr val="FF0000"/>
                </a:solidFill>
              </a:rPr>
              <a:t>National </a:t>
            </a:r>
            <a:r>
              <a:rPr lang="en-US" altLang="zh-CN" sz="2400" dirty="0">
                <a:solidFill>
                  <a:srgbClr val="FF0000"/>
                </a:solidFill>
              </a:rPr>
              <a:t>strategy</a:t>
            </a:r>
            <a:r>
              <a:rPr lang="en-US" altLang="zh-CN" sz="2400" dirty="0">
                <a:solidFill>
                  <a:srgbClr val="000066"/>
                </a:solidFill>
              </a:rPr>
              <a:t>: </a:t>
            </a:r>
            <a:r>
              <a:rPr lang="en-US" altLang="zh-CN" sz="2400" dirty="0" smtClean="0">
                <a:solidFill>
                  <a:srgbClr val="000066"/>
                </a:solidFill>
              </a:rPr>
              <a:t>Co-ordinate </a:t>
            </a:r>
            <a:r>
              <a:rPr lang="en-US" altLang="zh-CN" sz="2400" dirty="0">
                <a:solidFill>
                  <a:srgbClr val="000066"/>
                </a:solidFill>
              </a:rPr>
              <a:t>the exploitation of underground and urban space, Strengthen urban geological survey.</a:t>
            </a:r>
            <a:endParaRPr lang="zh-CN" altLang="zh-CN" sz="2400" dirty="0">
              <a:solidFill>
                <a:srgbClr val="000066"/>
              </a:solidFill>
            </a:endParaRPr>
          </a:p>
          <a:p>
            <a:pPr lvl="1"/>
            <a:r>
              <a:rPr lang="en-US" altLang="zh-CN" sz="2400" dirty="0">
                <a:solidFill>
                  <a:srgbClr val="000066"/>
                </a:solidFill>
              </a:rPr>
              <a:t>Program of Ministry of land and resources (2017-09): </a:t>
            </a:r>
            <a:endParaRPr lang="en-US" altLang="zh-CN" sz="2400" dirty="0" smtClean="0">
              <a:solidFill>
                <a:srgbClr val="000066"/>
              </a:solidFill>
            </a:endParaRPr>
          </a:p>
          <a:p>
            <a:pPr marL="347663" lvl="1" indent="0">
              <a:buNone/>
            </a:pPr>
            <a:r>
              <a:rPr lang="en-US" altLang="zh-CN" sz="2400" dirty="0">
                <a:solidFill>
                  <a:srgbClr val="000066"/>
                </a:solidFill>
              </a:rPr>
              <a:t> </a:t>
            </a:r>
            <a:r>
              <a:rPr lang="en-US" altLang="zh-CN" sz="2400" dirty="0" smtClean="0">
                <a:solidFill>
                  <a:srgbClr val="000066"/>
                </a:solidFill>
              </a:rPr>
              <a:t>     </a:t>
            </a:r>
            <a:r>
              <a:rPr lang="en-US" altLang="zh-CN" sz="2400" dirty="0" smtClean="0">
                <a:solidFill>
                  <a:srgbClr val="FF0000"/>
                </a:solidFill>
              </a:rPr>
              <a:t>Plans </a:t>
            </a:r>
            <a:r>
              <a:rPr lang="en-US" altLang="zh-CN" sz="2400" dirty="0">
                <a:solidFill>
                  <a:srgbClr val="FF0000"/>
                </a:solidFill>
              </a:rPr>
              <a:t>for strengthening urban geological </a:t>
            </a:r>
            <a:r>
              <a:rPr lang="en-US" altLang="zh-CN" sz="2400" dirty="0" smtClean="0">
                <a:solidFill>
                  <a:srgbClr val="FF0000"/>
                </a:solidFill>
              </a:rPr>
              <a:t>work</a:t>
            </a:r>
            <a:endParaRPr lang="en-US" altLang="zh-CN" sz="2400" dirty="0">
              <a:solidFill>
                <a:srgbClr val="000066"/>
              </a:solidFill>
            </a:endParaRPr>
          </a:p>
          <a:p>
            <a:pPr lvl="1"/>
            <a:endParaRPr lang="zh-CN" altLang="zh-CN" sz="2400" dirty="0">
              <a:solidFill>
                <a:srgbClr val="000066"/>
              </a:solidFill>
            </a:endParaRPr>
          </a:p>
          <a:p>
            <a:pPr lvl="1"/>
            <a:r>
              <a:rPr lang="en-US" altLang="zh-CN" sz="2400" dirty="0">
                <a:solidFill>
                  <a:srgbClr val="000066"/>
                </a:solidFill>
              </a:rPr>
              <a:t>By 2020, demonstration project of urban geological survey. </a:t>
            </a:r>
            <a:endParaRPr lang="zh-CN" altLang="zh-CN" sz="2400" dirty="0">
              <a:solidFill>
                <a:srgbClr val="000066"/>
              </a:solidFill>
            </a:endParaRPr>
          </a:p>
          <a:p>
            <a:pPr lvl="1"/>
            <a:r>
              <a:rPr lang="en-US" altLang="zh-CN" sz="2400" dirty="0">
                <a:solidFill>
                  <a:srgbClr val="000066"/>
                </a:solidFill>
              </a:rPr>
              <a:t>By 2025, all the </a:t>
            </a:r>
            <a:r>
              <a:rPr lang="en-US" altLang="zh-CN" sz="2400" dirty="0">
                <a:solidFill>
                  <a:srgbClr val="000066"/>
                </a:solidFill>
              </a:rPr>
              <a:t>large </a:t>
            </a:r>
            <a:r>
              <a:rPr lang="en-US" altLang="zh-CN" sz="2400" dirty="0">
                <a:solidFill>
                  <a:srgbClr val="000066"/>
                </a:solidFill>
              </a:rPr>
              <a:t>and medium-sized </a:t>
            </a:r>
            <a:r>
              <a:rPr lang="en-US" altLang="zh-CN" sz="2400" dirty="0">
                <a:solidFill>
                  <a:srgbClr val="000066"/>
                </a:solidFill>
              </a:rPr>
              <a:t>cities </a:t>
            </a:r>
            <a:r>
              <a:rPr lang="en-US" altLang="zh-CN" sz="2400" dirty="0">
                <a:solidFill>
                  <a:srgbClr val="000066"/>
                </a:solidFill>
              </a:rPr>
              <a:t>(over 330) </a:t>
            </a:r>
            <a:r>
              <a:rPr lang="en-US" altLang="zh-CN" sz="2400" dirty="0" smtClean="0"/>
              <a:t>.</a:t>
            </a:r>
            <a:endParaRPr lang="zh-CN" altLang="zh-CN" sz="2400" dirty="0"/>
          </a:p>
          <a:p>
            <a:endParaRPr lang="en-US" sz="2800" dirty="0"/>
          </a:p>
          <a:p>
            <a:endParaRPr lang="en-US" dirty="0"/>
          </a:p>
        </p:txBody>
      </p:sp>
    </p:spTree>
    <p:extLst>
      <p:ext uri="{BB962C8B-B14F-4D97-AF65-F5344CB8AC3E}">
        <p14:creationId xmlns:p14="http://schemas.microsoft.com/office/powerpoint/2010/main" val="564963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ph type="body"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z="2800" dirty="0">
                <a:solidFill>
                  <a:srgbClr val="000066"/>
                </a:solidFill>
              </a:rPr>
              <a:t>Main types of models </a:t>
            </a:r>
          </a:p>
          <a:p>
            <a:pPr lvl="1"/>
            <a:r>
              <a:rPr lang="en-US" altLang="zh-CN" sz="2500" dirty="0">
                <a:solidFill>
                  <a:srgbClr val="000066"/>
                </a:solidFill>
              </a:rPr>
              <a:t>Bedrock geology models</a:t>
            </a:r>
          </a:p>
          <a:p>
            <a:pPr lvl="1"/>
            <a:r>
              <a:rPr lang="en-US" altLang="zh-CN" sz="2500" dirty="0">
                <a:solidFill>
                  <a:srgbClr val="000066"/>
                </a:solidFill>
              </a:rPr>
              <a:t>Superficial sediment models</a:t>
            </a:r>
          </a:p>
          <a:p>
            <a:pPr lvl="1"/>
            <a:r>
              <a:rPr lang="en-US" altLang="zh-CN" sz="2500" dirty="0">
                <a:solidFill>
                  <a:srgbClr val="000066"/>
                </a:solidFill>
              </a:rPr>
              <a:t>Engineering geology models</a:t>
            </a:r>
          </a:p>
          <a:p>
            <a:pPr lvl="1"/>
            <a:r>
              <a:rPr lang="en-US" altLang="zh-CN" sz="2500" dirty="0">
                <a:solidFill>
                  <a:srgbClr val="000066"/>
                </a:solidFill>
              </a:rPr>
              <a:t>Hydrogeology models</a:t>
            </a:r>
          </a:p>
          <a:p>
            <a:pPr lvl="1"/>
            <a:r>
              <a:rPr lang="en-US" altLang="zh-CN" sz="2500" dirty="0">
                <a:solidFill>
                  <a:srgbClr val="000066"/>
                </a:solidFill>
              </a:rPr>
              <a:t>Subsurficial pipelines, buildings, traffic facility models </a:t>
            </a:r>
          </a:p>
          <a:p>
            <a:r>
              <a:rPr lang="en-US" altLang="zh-CN" sz="2800" dirty="0">
                <a:solidFill>
                  <a:srgbClr val="000066"/>
                </a:solidFill>
              </a:rPr>
              <a:t>Main datasets used in the modeling</a:t>
            </a:r>
          </a:p>
          <a:p>
            <a:pPr lvl="1"/>
            <a:r>
              <a:rPr lang="en-US" altLang="zh-CN" sz="2500" dirty="0">
                <a:solidFill>
                  <a:srgbClr val="000066"/>
                </a:solidFill>
              </a:rPr>
              <a:t>Boreholes</a:t>
            </a:r>
          </a:p>
          <a:p>
            <a:pPr lvl="1"/>
            <a:r>
              <a:rPr lang="en-US" altLang="zh-CN" sz="2500" dirty="0">
                <a:solidFill>
                  <a:srgbClr val="000066"/>
                </a:solidFill>
              </a:rPr>
              <a:t>Cross-sections</a:t>
            </a:r>
          </a:p>
          <a:p>
            <a:pPr>
              <a:buFont typeface="Wingdings" pitchFamily="2" charset="2"/>
              <a:buNone/>
            </a:pPr>
            <a:endParaRPr lang="en-US" altLang="zh-CN" sz="2400" dirty="0"/>
          </a:p>
          <a:p>
            <a:pPr>
              <a:buFont typeface="Wingdings" pitchFamily="2" charset="2"/>
              <a:buNone/>
            </a:pPr>
            <a:endParaRPr lang="en-US" altLang="zh-CN" dirty="0"/>
          </a:p>
        </p:txBody>
      </p:sp>
      <p:sp>
        <p:nvSpPr>
          <p:cNvPr id="5" name="Title 1"/>
          <p:cNvSpPr>
            <a:spLocks noGrp="1"/>
          </p:cNvSpPr>
          <p:nvPr>
            <p:ph type="title"/>
          </p:nvPr>
        </p:nvSpPr>
        <p:spPr>
          <a:xfrm>
            <a:off x="231775" y="136525"/>
            <a:ext cx="8683625" cy="685800"/>
          </a:xfrm>
        </p:spPr>
        <p:txBody>
          <a:bodyPr/>
          <a:lstStyle/>
          <a:p>
            <a:r>
              <a:rPr lang="en-US" altLang="zh-CN" dirty="0">
                <a:solidFill>
                  <a:srgbClr val="FF0000"/>
                </a:solidFill>
              </a:rPr>
              <a:t>3D in Urban Geology</a:t>
            </a:r>
            <a:endParaRPr lang="it-IT" altLang="zh-CN" dirty="0"/>
          </a:p>
        </p:txBody>
      </p:sp>
    </p:spTree>
    <p:extLst>
      <p:ext uri="{BB962C8B-B14F-4D97-AF65-F5344CB8AC3E}">
        <p14:creationId xmlns:p14="http://schemas.microsoft.com/office/powerpoint/2010/main" val="59900323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rgbClr val="FF0000"/>
                </a:solidFill>
              </a:rPr>
              <a:t>3D in Urban Geology</a:t>
            </a:r>
            <a:endParaRPr lang="it-IT" altLang="zh-CN"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39" name="Content Placeholder 2"/>
          <p:cNvSpPr>
            <a:spLocks noGrp="1"/>
          </p:cNvSpPr>
          <p:nvPr>
            <p:ph idx="1"/>
          </p:nvPr>
        </p:nvSpPr>
        <p:spPr>
          <a:xfrm>
            <a:off x="346074" y="1295400"/>
            <a:ext cx="8569325" cy="4722813"/>
          </a:xfrm>
        </p:spPr>
        <p:txBody>
          <a:bodyPr/>
          <a:lstStyle/>
          <a:p>
            <a:r>
              <a:rPr lang="en-US" altLang="zh-CN" sz="2800" dirty="0">
                <a:solidFill>
                  <a:srgbClr val="000066"/>
                </a:solidFill>
              </a:rPr>
              <a:t>Characteristics of current </a:t>
            </a:r>
            <a:r>
              <a:rPr lang="en-US" altLang="zh-CN" sz="2800" dirty="0" smtClean="0">
                <a:solidFill>
                  <a:srgbClr val="000066"/>
                </a:solidFill>
              </a:rPr>
              <a:t>Urban </a:t>
            </a:r>
            <a:r>
              <a:rPr lang="en-US" altLang="zh-CN" sz="2800" dirty="0">
                <a:solidFill>
                  <a:srgbClr val="000066"/>
                </a:solidFill>
              </a:rPr>
              <a:t>G</a:t>
            </a:r>
            <a:r>
              <a:rPr lang="en-US" altLang="zh-CN" sz="2800" dirty="0" smtClean="0">
                <a:solidFill>
                  <a:srgbClr val="000066"/>
                </a:solidFill>
              </a:rPr>
              <a:t>eology</a:t>
            </a:r>
            <a:r>
              <a:rPr lang="en-US" altLang="zh-CN" sz="2800" dirty="0">
                <a:solidFill>
                  <a:srgbClr val="000066"/>
                </a:solidFill>
              </a:rPr>
              <a:t>:</a:t>
            </a:r>
            <a:endParaRPr lang="zh-CN" altLang="zh-CN" sz="2800" dirty="0">
              <a:solidFill>
                <a:srgbClr val="000066"/>
              </a:solidFill>
            </a:endParaRPr>
          </a:p>
          <a:p>
            <a:pPr lvl="1"/>
            <a:r>
              <a:rPr lang="en-US" altLang="zh-CN" sz="2500" dirty="0">
                <a:solidFill>
                  <a:srgbClr val="000066"/>
                </a:solidFill>
              </a:rPr>
              <a:t>Multi-parameter geological survey, involving space, resources, environment and disasters</a:t>
            </a:r>
            <a:endParaRPr lang="zh-CN" altLang="zh-CN" sz="2500" dirty="0">
              <a:solidFill>
                <a:srgbClr val="000066"/>
              </a:solidFill>
            </a:endParaRPr>
          </a:p>
          <a:p>
            <a:pPr lvl="1"/>
            <a:r>
              <a:rPr lang="en-US" altLang="zh-CN" sz="2500" dirty="0">
                <a:solidFill>
                  <a:srgbClr val="000066"/>
                </a:solidFill>
              </a:rPr>
              <a:t>Internet of things------an integrated geological environment monitoring network</a:t>
            </a:r>
            <a:endParaRPr lang="zh-CN" altLang="zh-CN" sz="2500" dirty="0">
              <a:solidFill>
                <a:srgbClr val="000066"/>
              </a:solidFill>
            </a:endParaRPr>
          </a:p>
          <a:p>
            <a:pPr lvl="1"/>
            <a:r>
              <a:rPr lang="en-US" altLang="zh-CN" sz="2500" dirty="0">
                <a:solidFill>
                  <a:srgbClr val="000066"/>
                </a:solidFill>
              </a:rPr>
              <a:t>Big data</a:t>
            </a:r>
            <a:endParaRPr lang="zh-CN" altLang="zh-CN" sz="2500" dirty="0">
              <a:solidFill>
                <a:srgbClr val="000066"/>
              </a:solidFill>
            </a:endParaRPr>
          </a:p>
          <a:p>
            <a:pPr lvl="1"/>
            <a:r>
              <a:rPr lang="en-US" altLang="zh-CN" sz="2500" dirty="0">
                <a:solidFill>
                  <a:srgbClr val="000066"/>
                </a:solidFill>
              </a:rPr>
              <a:t>3D and multiple dimensions, Transparent City</a:t>
            </a:r>
            <a:endParaRPr lang="zh-CN" altLang="zh-CN" sz="2500" dirty="0">
              <a:solidFill>
                <a:srgbClr val="000066"/>
              </a:solidFill>
            </a:endParaRPr>
          </a:p>
          <a:p>
            <a:pPr lvl="1"/>
            <a:r>
              <a:rPr lang="en-US" altLang="zh-CN" sz="2500" dirty="0">
                <a:solidFill>
                  <a:srgbClr val="000066"/>
                </a:solidFill>
              </a:rPr>
              <a:t>Spatial precision: 0-200 m</a:t>
            </a:r>
            <a:endParaRPr lang="zh-CN" altLang="zh-CN" sz="2500" dirty="0">
              <a:solidFill>
                <a:srgbClr val="000066"/>
              </a:solidFill>
            </a:endParaRPr>
          </a:p>
          <a:p>
            <a:pPr lvl="1"/>
            <a:r>
              <a:rPr lang="en-US" altLang="zh-CN" sz="2500" dirty="0">
                <a:solidFill>
                  <a:srgbClr val="000066"/>
                </a:solidFill>
              </a:rPr>
              <a:t>Urban geological information service and decision support system: open, shared and dynamic updating</a:t>
            </a:r>
            <a:endParaRPr lang="zh-CN" altLang="zh-CN" sz="2500" dirty="0">
              <a:solidFill>
                <a:srgbClr val="000066"/>
              </a:solidFill>
            </a:endParaRPr>
          </a:p>
          <a:p>
            <a:pPr marL="0" indent="0">
              <a:buNone/>
            </a:pPr>
            <a:endParaRPr lang="zh-CN" altLang="zh-CN" sz="2000" dirty="0"/>
          </a:p>
          <a:p>
            <a:endParaRPr lang="en-US" sz="2800" dirty="0"/>
          </a:p>
          <a:p>
            <a:endParaRPr lang="en-US" dirty="0"/>
          </a:p>
        </p:txBody>
      </p:sp>
    </p:spTree>
    <p:extLst>
      <p:ext uri="{BB962C8B-B14F-4D97-AF65-F5344CB8AC3E}">
        <p14:creationId xmlns:p14="http://schemas.microsoft.com/office/powerpoint/2010/main" val="2689578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ph type="title"/>
          </p:nvPr>
        </p:nvSpPr>
        <p:spPr bwMode="auto">
          <a:xfrm>
            <a:off x="1527175" y="274638"/>
            <a:ext cx="7221538" cy="639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solidFill>
                  <a:srgbClr val="FF0000"/>
                </a:solidFill>
              </a:rPr>
              <a:t>3D </a:t>
            </a:r>
            <a:r>
              <a:rPr lang="en-US" altLang="en-US" sz="2800" dirty="0">
                <a:solidFill>
                  <a:srgbClr val="FF0000"/>
                </a:solidFill>
              </a:rPr>
              <a:t>in the Beijing UG</a:t>
            </a:r>
            <a:endParaRPr lang="en-US" altLang="zh-CN" sz="2800" dirty="0">
              <a:solidFill>
                <a:srgbClr val="FF0000"/>
              </a:solidFill>
            </a:endParaRPr>
          </a:p>
        </p:txBody>
      </p:sp>
      <p:sp>
        <p:nvSpPr>
          <p:cNvPr id="91139" name="Rectangle 3"/>
          <p:cNvSpPr>
            <a:spLocks noChangeArrowheads="1"/>
          </p:cNvSpPr>
          <p:nvPr>
            <p:ph type="body" idx="1"/>
          </p:nvPr>
        </p:nvSpPr>
        <p:spPr bwMode="auto">
          <a:xfrm>
            <a:off x="457200" y="1341438"/>
            <a:ext cx="8362950" cy="511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z="2800" b="1" dirty="0">
                <a:solidFill>
                  <a:srgbClr val="000066"/>
                </a:solidFill>
              </a:rPr>
              <a:t>The constructed models</a:t>
            </a:r>
          </a:p>
          <a:p>
            <a:pPr lvl="1"/>
            <a:r>
              <a:rPr lang="en-US" altLang="zh-CN" sz="2500" dirty="0">
                <a:solidFill>
                  <a:srgbClr val="000066"/>
                </a:solidFill>
              </a:rPr>
              <a:t>Bedrock geology models (at the central Urban area)</a:t>
            </a:r>
          </a:p>
          <a:p>
            <a:pPr lvl="1"/>
            <a:r>
              <a:rPr lang="en-US" altLang="zh-CN" sz="2500" dirty="0">
                <a:solidFill>
                  <a:srgbClr val="000066"/>
                </a:solidFill>
              </a:rPr>
              <a:t>Cenozoic </a:t>
            </a:r>
            <a:r>
              <a:rPr lang="en-US" altLang="zh-CN" sz="2500" dirty="0" err="1">
                <a:solidFill>
                  <a:srgbClr val="000066"/>
                </a:solidFill>
              </a:rPr>
              <a:t>Erathem</a:t>
            </a:r>
            <a:r>
              <a:rPr lang="en-US" altLang="zh-CN" sz="2500" dirty="0">
                <a:solidFill>
                  <a:srgbClr val="000066"/>
                </a:solidFill>
              </a:rPr>
              <a:t> lithology models (at the plain area)</a:t>
            </a:r>
          </a:p>
          <a:p>
            <a:pPr lvl="1"/>
            <a:r>
              <a:rPr lang="en-US" altLang="zh-CN" sz="2500" dirty="0">
                <a:solidFill>
                  <a:srgbClr val="000066"/>
                </a:solidFill>
              </a:rPr>
              <a:t>Engineering geology models (at the plain area, at three new towns, at the Olympic sit, at the CBD sit )</a:t>
            </a:r>
          </a:p>
          <a:p>
            <a:r>
              <a:rPr lang="en-US" altLang="zh-CN" sz="2800" b="1" dirty="0">
                <a:solidFill>
                  <a:srgbClr val="000066"/>
                </a:solidFill>
              </a:rPr>
              <a:t>Modeling Methods</a:t>
            </a:r>
          </a:p>
          <a:p>
            <a:pPr lvl="1"/>
            <a:r>
              <a:rPr lang="en-US" altLang="zh-CN" sz="2500" dirty="0">
                <a:solidFill>
                  <a:srgbClr val="000066"/>
                </a:solidFill>
              </a:rPr>
              <a:t>From boreholes, cross-sections, </a:t>
            </a:r>
            <a:r>
              <a:rPr lang="en-US" altLang="zh-CN" sz="2500" dirty="0" err="1">
                <a:solidFill>
                  <a:srgbClr val="000066"/>
                </a:solidFill>
              </a:rPr>
              <a:t>isopach</a:t>
            </a:r>
            <a:r>
              <a:rPr lang="en-US" altLang="zh-CN" sz="2500" dirty="0">
                <a:solidFill>
                  <a:srgbClr val="000066"/>
                </a:solidFill>
              </a:rPr>
              <a:t> maps, etc. </a:t>
            </a:r>
          </a:p>
          <a:p>
            <a:pPr lvl="1"/>
            <a:r>
              <a:rPr lang="en-US" altLang="zh-CN" sz="2500" dirty="0">
                <a:solidFill>
                  <a:srgbClr val="000066"/>
                </a:solidFill>
              </a:rPr>
              <a:t>Point-Line-Surface-Solid</a:t>
            </a:r>
          </a:p>
          <a:p>
            <a:endParaRPr lang="en-US" altLang="zh-CN" sz="2400" dirty="0"/>
          </a:p>
        </p:txBody>
      </p:sp>
    </p:spTree>
    <p:extLst>
      <p:ext uri="{BB962C8B-B14F-4D97-AF65-F5344CB8AC3E}">
        <p14:creationId xmlns:p14="http://schemas.microsoft.com/office/powerpoint/2010/main" val="378586694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ph type="body" idx="1"/>
          </p:nvPr>
        </p:nvSpPr>
        <p:spPr bwMode="auto">
          <a:xfrm>
            <a:off x="1116013" y="990599"/>
            <a:ext cx="6580187" cy="22860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None/>
            </a:pPr>
            <a:r>
              <a:rPr lang="en-US" altLang="zh-CN" sz="2400" b="1" dirty="0">
                <a:solidFill>
                  <a:srgbClr val="000066"/>
                </a:solidFill>
              </a:rPr>
              <a:t>Bedrock geology models</a:t>
            </a:r>
          </a:p>
          <a:p>
            <a:pPr lvl="1">
              <a:buClr>
                <a:schemeClr val="tx2"/>
              </a:buClr>
              <a:buFont typeface="Wingdings" pitchFamily="2" charset="2"/>
              <a:buChar char="l"/>
            </a:pPr>
            <a:r>
              <a:rPr lang="en-US" altLang="zh-CN" dirty="0">
                <a:solidFill>
                  <a:srgbClr val="000066"/>
                </a:solidFill>
              </a:rPr>
              <a:t>At the central Urban area</a:t>
            </a:r>
          </a:p>
          <a:p>
            <a:pPr lvl="1">
              <a:buClr>
                <a:schemeClr val="tx2"/>
              </a:buClr>
              <a:buFont typeface="Wingdings" pitchFamily="2" charset="2"/>
              <a:buChar char="l"/>
            </a:pPr>
            <a:r>
              <a:rPr lang="en-US" altLang="zh-CN" dirty="0">
                <a:solidFill>
                  <a:srgbClr val="000066"/>
                </a:solidFill>
              </a:rPr>
              <a:t>Area: about 1000 km</a:t>
            </a:r>
            <a:r>
              <a:rPr lang="en-US" altLang="zh-CN" baseline="30000" dirty="0">
                <a:solidFill>
                  <a:srgbClr val="000066"/>
                </a:solidFill>
              </a:rPr>
              <a:t>2</a:t>
            </a:r>
            <a:endParaRPr lang="en-US" altLang="zh-CN" dirty="0">
              <a:solidFill>
                <a:srgbClr val="000066"/>
              </a:solidFill>
            </a:endParaRPr>
          </a:p>
          <a:p>
            <a:pPr lvl="1">
              <a:buClr>
                <a:schemeClr val="tx2"/>
              </a:buClr>
              <a:buFont typeface="Wingdings" pitchFamily="2" charset="2"/>
              <a:buChar char="l"/>
            </a:pPr>
            <a:r>
              <a:rPr lang="en-US" altLang="zh-CN" dirty="0">
                <a:solidFill>
                  <a:srgbClr val="000066"/>
                </a:solidFill>
              </a:rPr>
              <a:t>Depth: about 2000m. </a:t>
            </a:r>
          </a:p>
          <a:p>
            <a:pPr lvl="1">
              <a:buClr>
                <a:schemeClr val="tx2"/>
              </a:buClr>
              <a:buFont typeface="Wingdings" pitchFamily="2" charset="2"/>
              <a:buChar char="l"/>
            </a:pPr>
            <a:r>
              <a:rPr lang="en-US" altLang="zh-CN" dirty="0">
                <a:solidFill>
                  <a:srgbClr val="000066"/>
                </a:solidFill>
              </a:rPr>
              <a:t>Resolution: 1:100,000</a:t>
            </a:r>
          </a:p>
          <a:p>
            <a:pPr>
              <a:buFont typeface="Wingdings" pitchFamily="2" charset="2"/>
              <a:buNone/>
            </a:pPr>
            <a:endParaRPr lang="en-US" altLang="zh-CN" sz="2400" dirty="0"/>
          </a:p>
          <a:p>
            <a:pPr>
              <a:buFont typeface="Wingdings" pitchFamily="2" charset="2"/>
              <a:buNone/>
            </a:pPr>
            <a:endParaRPr lang="en-US" altLang="zh-CN" sz="2200" dirty="0"/>
          </a:p>
        </p:txBody>
      </p:sp>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88913"/>
            <a:ext cx="2849562" cy="2881312"/>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3"/>
          <p:cNvPicPr>
            <a:picLocks noChangeAspect="1" noChangeArrowheads="1"/>
          </p:cNvPicPr>
          <p:nvPr/>
        </p:nvPicPr>
        <p:blipFill>
          <a:blip r:embed="rId3">
            <a:extLst>
              <a:ext uri="{28A0092B-C50C-407E-A947-70E740481C1C}">
                <a14:useLocalDpi xmlns:a14="http://schemas.microsoft.com/office/drawing/2010/main" val="0"/>
              </a:ext>
            </a:extLst>
          </a:blip>
          <a:srcRect l="3217" b="17552"/>
          <a:stretch>
            <a:fillRect/>
          </a:stretch>
        </p:blipFill>
        <p:spPr bwMode="auto">
          <a:xfrm>
            <a:off x="1116013" y="3141663"/>
            <a:ext cx="58705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2368480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ph type="body" idx="1"/>
          </p:nvPr>
        </p:nvSpPr>
        <p:spPr bwMode="auto">
          <a:xfrm>
            <a:off x="533401" y="1219200"/>
            <a:ext cx="8286750" cy="451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z="3200" b="1" dirty="0">
                <a:solidFill>
                  <a:srgbClr val="000066"/>
                </a:solidFill>
              </a:rPr>
              <a:t>Data collection</a:t>
            </a:r>
          </a:p>
          <a:p>
            <a:pPr lvl="1"/>
            <a:r>
              <a:rPr lang="en-US" altLang="zh-CN" sz="2600" dirty="0">
                <a:solidFill>
                  <a:srgbClr val="000066"/>
                </a:solidFill>
              </a:rPr>
              <a:t>Geothermal boreholes: Several hundreds~2500m. They are applied in controlling the framework.</a:t>
            </a:r>
          </a:p>
          <a:p>
            <a:pPr lvl="1"/>
            <a:r>
              <a:rPr lang="en-US" altLang="zh-CN" sz="2600" dirty="0">
                <a:solidFill>
                  <a:srgbClr val="000066"/>
                </a:solidFill>
              </a:rPr>
              <a:t>Groundwater boreholes: Tens ~hundreds meters. They are valuable for the detail information in the bedrock. </a:t>
            </a:r>
          </a:p>
          <a:p>
            <a:pPr lvl="1"/>
            <a:r>
              <a:rPr lang="en-US" altLang="zh-CN" sz="2600" dirty="0">
                <a:solidFill>
                  <a:srgbClr val="000066"/>
                </a:solidFill>
              </a:rPr>
              <a:t>Geophysical data: For the interpolation of fault position and occurrence, etc.</a:t>
            </a:r>
          </a:p>
          <a:p>
            <a:pPr>
              <a:buFont typeface="Wingdings" pitchFamily="2" charset="2"/>
              <a:buNone/>
            </a:pPr>
            <a:endParaRPr lang="en-US" altLang="zh-CN" sz="1800" dirty="0"/>
          </a:p>
          <a:p>
            <a:pPr>
              <a:buFont typeface="Wingdings" pitchFamily="2" charset="2"/>
              <a:buNone/>
            </a:pPr>
            <a:endParaRPr lang="en-US" altLang="zh-CN" sz="1800" dirty="0"/>
          </a:p>
        </p:txBody>
      </p:sp>
    </p:spTree>
    <p:extLst>
      <p:ext uri="{BB962C8B-B14F-4D97-AF65-F5344CB8AC3E}">
        <p14:creationId xmlns:p14="http://schemas.microsoft.com/office/powerpoint/2010/main" val="128644316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ph type="body" idx="1"/>
          </p:nvPr>
        </p:nvSpPr>
        <p:spPr bwMode="auto">
          <a:xfrm>
            <a:off x="990600" y="990600"/>
            <a:ext cx="7902575"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z="2800" b="1" dirty="0">
                <a:solidFill>
                  <a:srgbClr val="000066"/>
                </a:solidFill>
              </a:rPr>
              <a:t>Creating cross-sections</a:t>
            </a:r>
          </a:p>
          <a:p>
            <a:pPr lvl="1"/>
            <a:r>
              <a:rPr lang="en-US" altLang="zh-CN" dirty="0">
                <a:solidFill>
                  <a:srgbClr val="000066"/>
                </a:solidFill>
              </a:rPr>
              <a:t>8 north-west cross-sections, perpendicular to the strike of the main structures.</a:t>
            </a:r>
          </a:p>
          <a:p>
            <a:pPr lvl="1"/>
            <a:r>
              <a:rPr lang="en-US" altLang="zh-CN" dirty="0">
                <a:solidFill>
                  <a:srgbClr val="000066"/>
                </a:solidFill>
              </a:rPr>
              <a:t>9 north-east cross-sections.</a:t>
            </a:r>
          </a:p>
          <a:p>
            <a:pPr>
              <a:buFont typeface="Wingdings" pitchFamily="2" charset="2"/>
              <a:buNone/>
            </a:pPr>
            <a:endParaRPr lang="en-US" altLang="zh-CN" sz="2200" dirty="0"/>
          </a:p>
          <a:p>
            <a:pPr>
              <a:buFont typeface="Wingdings" pitchFamily="2" charset="2"/>
              <a:buNone/>
            </a:pPr>
            <a:endParaRPr lang="en-US" altLang="zh-CN" dirty="0"/>
          </a:p>
          <a:p>
            <a:pPr lvl="1"/>
            <a:endParaRPr lang="en-US" altLang="zh-CN" sz="1600" dirty="0"/>
          </a:p>
          <a:p>
            <a:pPr>
              <a:buFont typeface="Wingdings" pitchFamily="2" charset="2"/>
              <a:buNone/>
            </a:pPr>
            <a:endParaRPr lang="en-US" altLang="zh-CN" sz="1800" dirty="0"/>
          </a:p>
          <a:p>
            <a:pPr>
              <a:buFont typeface="Wingdings" pitchFamily="2" charset="2"/>
              <a:buNone/>
            </a:pPr>
            <a:endParaRPr lang="en-US" altLang="zh-CN" dirty="0"/>
          </a:p>
        </p:txBody>
      </p:sp>
      <p:pic>
        <p:nvPicPr>
          <p:cNvPr id="12293" name="Picture 5" descr="剖面线位置图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388" y="2708274"/>
            <a:ext cx="3123612" cy="2867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4" name="Picture 6" descr="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877" y="2895600"/>
            <a:ext cx="3689397"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1403350" y="5734050"/>
            <a:ext cx="6913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00000"/>
              </a:lnSpc>
              <a:spcBef>
                <a:spcPct val="50000"/>
              </a:spcBef>
            </a:pPr>
            <a:r>
              <a:rPr lang="en-US" altLang="zh-CN" sz="2000" b="0" dirty="0">
                <a:solidFill>
                  <a:srgbClr val="000066"/>
                </a:solidFill>
                <a:latin typeface="Garamond" pitchFamily="18" charset="0"/>
                <a:ea typeface="宋体" pitchFamily="2" charset="-122"/>
              </a:rPr>
              <a:t> </a:t>
            </a:r>
            <a:r>
              <a:rPr lang="en-US" altLang="zh-CN" sz="2000" b="0" dirty="0">
                <a:solidFill>
                  <a:srgbClr val="000066"/>
                </a:solidFill>
                <a:ea typeface="宋体" pitchFamily="2" charset="-122"/>
              </a:rPr>
              <a:t>Layout map and fence diagram of cross-sections</a:t>
            </a:r>
          </a:p>
        </p:txBody>
      </p:sp>
    </p:spTree>
    <p:extLst>
      <p:ext uri="{BB962C8B-B14F-4D97-AF65-F5344CB8AC3E}">
        <p14:creationId xmlns:p14="http://schemas.microsoft.com/office/powerpoint/2010/main" val="248158468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l="16270" t="17764" r="739" b="21808"/>
          <a:stretch>
            <a:fillRect/>
          </a:stretch>
        </p:blipFill>
        <p:spPr bwMode="auto">
          <a:xfrm>
            <a:off x="1403350" y="1052513"/>
            <a:ext cx="6624638"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0"/>
          <p:cNvSpPr txBox="1">
            <a:spLocks noChangeArrowheads="1"/>
          </p:cNvSpPr>
          <p:nvPr/>
        </p:nvSpPr>
        <p:spPr bwMode="auto">
          <a:xfrm>
            <a:off x="2268538" y="5516563"/>
            <a:ext cx="467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00000"/>
              </a:lnSpc>
              <a:spcBef>
                <a:spcPct val="50000"/>
              </a:spcBef>
            </a:pPr>
            <a:r>
              <a:rPr lang="en-US" altLang="zh-CN" sz="2000" b="0" dirty="0">
                <a:solidFill>
                  <a:schemeClr val="tx1"/>
                </a:solidFill>
                <a:ea typeface="宋体" pitchFamily="2" charset="-122"/>
              </a:rPr>
              <a:t>Superficial bedrock geology</a:t>
            </a:r>
          </a:p>
        </p:txBody>
      </p:sp>
    </p:spTree>
    <p:extLst>
      <p:ext uri="{BB962C8B-B14F-4D97-AF65-F5344CB8AC3E}">
        <p14:creationId xmlns:p14="http://schemas.microsoft.com/office/powerpoint/2010/main" val="385656798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403225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050" y="2560638"/>
            <a:ext cx="4745037"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6"/>
          <p:cNvSpPr txBox="1">
            <a:spLocks noChangeArrowheads="1"/>
          </p:cNvSpPr>
          <p:nvPr/>
        </p:nvSpPr>
        <p:spPr bwMode="auto">
          <a:xfrm>
            <a:off x="736600" y="5111750"/>
            <a:ext cx="748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00000"/>
              </a:lnSpc>
              <a:spcBef>
                <a:spcPct val="50000"/>
              </a:spcBef>
            </a:pPr>
            <a:r>
              <a:rPr lang="en-US" altLang="zh-CN" sz="2000" b="0" dirty="0">
                <a:solidFill>
                  <a:schemeClr val="tx1"/>
                </a:solidFill>
                <a:ea typeface="宋体" pitchFamily="2" charset="-122"/>
              </a:rPr>
              <a:t>The fault models in wire frame and color mode.</a:t>
            </a:r>
          </a:p>
        </p:txBody>
      </p:sp>
    </p:spTree>
    <p:extLst>
      <p:ext uri="{BB962C8B-B14F-4D97-AF65-F5344CB8AC3E}">
        <p14:creationId xmlns:p14="http://schemas.microsoft.com/office/powerpoint/2010/main" val="249604978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Content Placeholder 2"/>
          <p:cNvSpPr>
            <a:spLocks noGrp="1"/>
          </p:cNvSpPr>
          <p:nvPr>
            <p:ph idx="1"/>
          </p:nvPr>
        </p:nvSpPr>
        <p:spPr>
          <a:xfrm>
            <a:off x="346074" y="1279525"/>
            <a:ext cx="8569325" cy="4891088"/>
          </a:xfrm>
        </p:spPr>
        <p:txBody>
          <a:bodyPr/>
          <a:lstStyle/>
          <a:p>
            <a:r>
              <a:rPr lang="en-US" altLang="zh-CN" sz="2800" dirty="0">
                <a:solidFill>
                  <a:srgbClr val="FF0000"/>
                </a:solidFill>
              </a:rPr>
              <a:t>Geo3DML</a:t>
            </a:r>
            <a:r>
              <a:rPr lang="en-US" altLang="zh-CN" sz="2800" dirty="0"/>
              <a:t>: an Open 3D Geological Model Data Exchange </a:t>
            </a:r>
            <a:r>
              <a:rPr lang="en-US" altLang="zh-CN" sz="2800" dirty="0" smtClean="0"/>
              <a:t>Format</a:t>
            </a:r>
          </a:p>
          <a:p>
            <a:endParaRPr lang="en-US" altLang="zh-CN" sz="2800" dirty="0"/>
          </a:p>
          <a:p>
            <a:r>
              <a:rPr lang="en-US" sz="2800" dirty="0" smtClean="0">
                <a:solidFill>
                  <a:srgbClr val="FF0000"/>
                </a:solidFill>
              </a:rPr>
              <a:t>Geo3DMD</a:t>
            </a:r>
            <a:r>
              <a:rPr lang="en-US" sz="2800" dirty="0" smtClean="0"/>
              <a:t>: </a:t>
            </a:r>
            <a:r>
              <a:rPr lang="it-IT" sz="2800" dirty="0"/>
              <a:t>a 3D Geological Model Metadata </a:t>
            </a:r>
            <a:r>
              <a:rPr lang="it-IT" sz="2800" dirty="0" smtClean="0"/>
              <a:t>Architecture</a:t>
            </a:r>
          </a:p>
          <a:p>
            <a:endParaRPr lang="en-US" sz="2800" dirty="0" smtClean="0"/>
          </a:p>
          <a:p>
            <a:r>
              <a:rPr lang="en-US" sz="2800" dirty="0"/>
              <a:t>CGS experience on urban geology</a:t>
            </a:r>
          </a:p>
          <a:p>
            <a:endParaRPr lang="en-US" sz="2800" dirty="0"/>
          </a:p>
          <a:p>
            <a:endParaRPr lang="en-US"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Tree>
    <p:extLst>
      <p:ext uri="{BB962C8B-B14F-4D97-AF65-F5344CB8AC3E}">
        <p14:creationId xmlns:p14="http://schemas.microsoft.com/office/powerpoint/2010/main" val="1948080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256213"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6" descr="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204" y="3780692"/>
            <a:ext cx="5102225"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 Box 8"/>
          <p:cNvSpPr txBox="1">
            <a:spLocks noChangeArrowheads="1"/>
          </p:cNvSpPr>
          <p:nvPr/>
        </p:nvSpPr>
        <p:spPr bwMode="auto">
          <a:xfrm>
            <a:off x="703385" y="2286000"/>
            <a:ext cx="3381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pPr>
            <a:r>
              <a:rPr lang="en-US" altLang="en-US" sz="2000" b="0" dirty="0">
                <a:solidFill>
                  <a:schemeClr val="tx1"/>
                </a:solidFill>
                <a:ea typeface="宋体" pitchFamily="2" charset="-122"/>
              </a:rPr>
              <a:t>Bedrock geology models</a:t>
            </a:r>
          </a:p>
          <a:p>
            <a:pPr algn="l" eaLnBrk="1" hangingPunct="1">
              <a:lnSpc>
                <a:spcPct val="100000"/>
              </a:lnSpc>
            </a:pPr>
            <a:r>
              <a:rPr lang="en-US" altLang="en-US" sz="2000" b="0" dirty="0">
                <a:solidFill>
                  <a:schemeClr val="tx1"/>
                </a:solidFill>
                <a:ea typeface="宋体" pitchFamily="2" charset="-122"/>
              </a:rPr>
              <a:t>with Remote Sensing image</a:t>
            </a:r>
            <a:endParaRPr lang="en-US" altLang="zh-CN" sz="2000" b="0" dirty="0">
              <a:solidFill>
                <a:schemeClr val="tx1"/>
              </a:solidFill>
              <a:ea typeface="宋体" pitchFamily="2" charset="-122"/>
            </a:endParaRPr>
          </a:p>
        </p:txBody>
      </p:sp>
      <p:sp>
        <p:nvSpPr>
          <p:cNvPr id="74761" name="Text Box 9"/>
          <p:cNvSpPr txBox="1">
            <a:spLocks noChangeArrowheads="1"/>
          </p:cNvSpPr>
          <p:nvPr/>
        </p:nvSpPr>
        <p:spPr bwMode="auto">
          <a:xfrm>
            <a:off x="2467708" y="5383213"/>
            <a:ext cx="2663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zh-CN" sz="2000" b="0" dirty="0">
                <a:solidFill>
                  <a:schemeClr val="tx1"/>
                </a:solidFill>
                <a:ea typeface="宋体" pitchFamily="2" charset="-122"/>
              </a:rPr>
              <a:t>Model without Cenozoic stratum</a:t>
            </a:r>
          </a:p>
        </p:txBody>
      </p:sp>
    </p:spTree>
    <p:extLst>
      <p:ext uri="{BB962C8B-B14F-4D97-AF65-F5344CB8AC3E}">
        <p14:creationId xmlns:p14="http://schemas.microsoft.com/office/powerpoint/2010/main" val="209005129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图片1"/>
          <p:cNvPicPr>
            <a:picLocks noChangeAspect="1"/>
          </p:cNvPicPr>
          <p:nvPr/>
        </p:nvPicPr>
        <p:blipFill rotWithShape="1">
          <a:blip r:embed="rId2"/>
          <a:srcRect b="3824"/>
          <a:stretch/>
        </p:blipFill>
        <p:spPr>
          <a:xfrm>
            <a:off x="1473815" y="1086338"/>
            <a:ext cx="6334633" cy="4323862"/>
          </a:xfrm>
          <a:prstGeom prst="rect">
            <a:avLst/>
          </a:prstGeom>
          <a:noFill/>
          <a:ln w="9525">
            <a:noFill/>
          </a:ln>
        </p:spPr>
      </p:pic>
      <p:sp>
        <p:nvSpPr>
          <p:cNvPr id="6" name="文本框 1"/>
          <p:cNvSpPr txBox="1"/>
          <p:nvPr/>
        </p:nvSpPr>
        <p:spPr>
          <a:xfrm>
            <a:off x="1299308" y="5542222"/>
            <a:ext cx="7086600" cy="369332"/>
          </a:xfrm>
          <a:prstGeom prst="rect">
            <a:avLst/>
          </a:prstGeom>
          <a:noFill/>
          <a:ln w="9525">
            <a:noFill/>
          </a:ln>
        </p:spPr>
        <p:txBody>
          <a:bodyPr wrap="square">
            <a:spAutoFit/>
          </a:bodyPr>
          <a:lstStyle>
            <a:defPPr>
              <a:defRPr lang="en-GB"/>
            </a:defPPr>
            <a:lvl1pPr marL="0" lvl="0" indent="0" algn="l" defTabSz="457200" rtl="0" eaLnBrk="0" fontAlgn="base" latinLnBrk="0" hangingPunct="0">
              <a:lnSpc>
                <a:spcPct val="100000"/>
              </a:lnSpc>
              <a:spcBef>
                <a:spcPct val="0"/>
              </a:spcBef>
              <a:spcAft>
                <a:spcPct val="0"/>
              </a:spcAft>
              <a:buNone/>
              <a:defRPr sz="1200" b="0" i="0" u="none" kern="1200" baseline="0">
                <a:solidFill>
                  <a:schemeClr val="bg1"/>
                </a:solidFill>
                <a:latin typeface="Verdana" panose="020B0604030504040204" pitchFamily="34" charset="0"/>
                <a:ea typeface="+mn-ea"/>
                <a:cs typeface="+mn-cs"/>
              </a:defRPr>
            </a:lvl1pPr>
            <a:lvl2pPr marL="742950" lvl="1" indent="-285750" algn="l" defTabSz="457200" rtl="0" eaLnBrk="0" fontAlgn="base" latinLnBrk="0" hangingPunct="0">
              <a:lnSpc>
                <a:spcPct val="100000"/>
              </a:lnSpc>
              <a:spcBef>
                <a:spcPct val="0"/>
              </a:spcBef>
              <a:spcAft>
                <a:spcPct val="0"/>
              </a:spcAft>
              <a:buNone/>
              <a:defRPr sz="1200" b="0" i="0" u="none" kern="1200" baseline="0">
                <a:solidFill>
                  <a:schemeClr val="bg1"/>
                </a:solidFill>
                <a:latin typeface="Verdana" panose="020B0604030504040204" pitchFamily="34" charset="0"/>
                <a:ea typeface="+mn-ea"/>
                <a:cs typeface="+mn-cs"/>
              </a:defRPr>
            </a:lvl2pPr>
            <a:lvl3pPr marL="1143000" lvl="2" indent="-228600" algn="l" defTabSz="457200" rtl="0" eaLnBrk="0" fontAlgn="base" latinLnBrk="0" hangingPunct="0">
              <a:lnSpc>
                <a:spcPct val="100000"/>
              </a:lnSpc>
              <a:spcBef>
                <a:spcPct val="0"/>
              </a:spcBef>
              <a:spcAft>
                <a:spcPct val="0"/>
              </a:spcAft>
              <a:buNone/>
              <a:defRPr sz="1200" b="0" i="0" u="none" kern="1200" baseline="0">
                <a:solidFill>
                  <a:schemeClr val="bg1"/>
                </a:solidFill>
                <a:latin typeface="Verdana" panose="020B0604030504040204" pitchFamily="34" charset="0"/>
                <a:ea typeface="+mn-ea"/>
                <a:cs typeface="+mn-cs"/>
              </a:defRPr>
            </a:lvl3pPr>
            <a:lvl4pPr marL="1600200" lvl="3" indent="-228600" algn="l" defTabSz="457200" rtl="0" eaLnBrk="0" fontAlgn="base" latinLnBrk="0" hangingPunct="0">
              <a:lnSpc>
                <a:spcPct val="100000"/>
              </a:lnSpc>
              <a:spcBef>
                <a:spcPct val="0"/>
              </a:spcBef>
              <a:spcAft>
                <a:spcPct val="0"/>
              </a:spcAft>
              <a:buNone/>
              <a:defRPr sz="1200" b="0" i="0" u="none" kern="1200" baseline="0">
                <a:solidFill>
                  <a:schemeClr val="bg1"/>
                </a:solidFill>
                <a:latin typeface="Verdana" panose="020B0604030504040204" pitchFamily="34" charset="0"/>
                <a:ea typeface="+mn-ea"/>
                <a:cs typeface="+mn-cs"/>
              </a:defRPr>
            </a:lvl4pPr>
            <a:lvl5pPr marL="2057400" lvl="4" indent="-228600" algn="l" defTabSz="457200" rtl="0" eaLnBrk="0" fontAlgn="base" latinLnBrk="0" hangingPunct="0">
              <a:lnSpc>
                <a:spcPct val="100000"/>
              </a:lnSpc>
              <a:spcBef>
                <a:spcPct val="0"/>
              </a:spcBef>
              <a:spcAft>
                <a:spcPct val="0"/>
              </a:spcAft>
              <a:buNone/>
              <a:defRPr sz="1200" b="0" i="0" u="none" kern="1200" baseline="0">
                <a:solidFill>
                  <a:schemeClr val="bg1"/>
                </a:solidFill>
                <a:latin typeface="Verdana" panose="020B0604030504040204" pitchFamily="34" charset="0"/>
                <a:ea typeface="+mn-ea"/>
                <a:cs typeface="+mn-cs"/>
              </a:defRPr>
            </a:lvl5pPr>
            <a:lvl6pPr marL="2286000" lvl="5" indent="-228600" algn="l" defTabSz="457200" rtl="0" eaLnBrk="0" fontAlgn="base" latinLnBrk="0" hangingPunct="0">
              <a:lnSpc>
                <a:spcPct val="100000"/>
              </a:lnSpc>
              <a:spcBef>
                <a:spcPct val="0"/>
              </a:spcBef>
              <a:spcAft>
                <a:spcPct val="0"/>
              </a:spcAft>
              <a:buNone/>
              <a:defRPr sz="1200" b="0" i="0" u="none" kern="1200" baseline="0">
                <a:solidFill>
                  <a:schemeClr val="bg1"/>
                </a:solidFill>
                <a:latin typeface="Verdana" panose="020B0604030504040204" pitchFamily="34" charset="0"/>
                <a:ea typeface="+mn-ea"/>
                <a:cs typeface="+mn-cs"/>
              </a:defRPr>
            </a:lvl6pPr>
            <a:lvl7pPr marL="2743200" lvl="6" indent="-228600" algn="l" defTabSz="457200" rtl="0" eaLnBrk="0" fontAlgn="base" latinLnBrk="0" hangingPunct="0">
              <a:lnSpc>
                <a:spcPct val="100000"/>
              </a:lnSpc>
              <a:spcBef>
                <a:spcPct val="0"/>
              </a:spcBef>
              <a:spcAft>
                <a:spcPct val="0"/>
              </a:spcAft>
              <a:buNone/>
              <a:defRPr sz="1200" b="0" i="0" u="none" kern="1200" baseline="0">
                <a:solidFill>
                  <a:schemeClr val="bg1"/>
                </a:solidFill>
                <a:latin typeface="Verdana" panose="020B0604030504040204" pitchFamily="34" charset="0"/>
                <a:ea typeface="+mn-ea"/>
                <a:cs typeface="+mn-cs"/>
              </a:defRPr>
            </a:lvl7pPr>
            <a:lvl8pPr marL="3200400" lvl="7" indent="-228600" algn="l" defTabSz="457200" rtl="0" eaLnBrk="0" fontAlgn="base" latinLnBrk="0" hangingPunct="0">
              <a:lnSpc>
                <a:spcPct val="100000"/>
              </a:lnSpc>
              <a:spcBef>
                <a:spcPct val="0"/>
              </a:spcBef>
              <a:spcAft>
                <a:spcPct val="0"/>
              </a:spcAft>
              <a:buNone/>
              <a:defRPr sz="1200" b="0" i="0" u="none" kern="1200" baseline="0">
                <a:solidFill>
                  <a:schemeClr val="bg1"/>
                </a:solidFill>
                <a:latin typeface="Verdana" panose="020B0604030504040204" pitchFamily="34" charset="0"/>
                <a:ea typeface="+mn-ea"/>
                <a:cs typeface="+mn-cs"/>
              </a:defRPr>
            </a:lvl8pPr>
            <a:lvl9pPr marL="3657600" lvl="8" indent="-228600" algn="l" defTabSz="457200" rtl="0" eaLnBrk="0" fontAlgn="base" latinLnBrk="0" hangingPunct="0">
              <a:lnSpc>
                <a:spcPct val="100000"/>
              </a:lnSpc>
              <a:spcBef>
                <a:spcPct val="0"/>
              </a:spcBef>
              <a:spcAft>
                <a:spcPct val="0"/>
              </a:spcAft>
              <a:buNone/>
              <a:defRPr sz="1200" b="0" i="0" u="none" kern="1200" baseline="0">
                <a:solidFill>
                  <a:schemeClr val="bg1"/>
                </a:solidFill>
                <a:latin typeface="Verdana" panose="020B0604030504040204" pitchFamily="34" charset="0"/>
                <a:ea typeface="+mn-ea"/>
                <a:cs typeface="+mn-cs"/>
              </a:defRPr>
            </a:lvl9pPr>
          </a:lstStyle>
          <a:p>
            <a:pPr>
              <a:buFont typeface="Arial" panose="020B0604020202020204" pitchFamily="34" charset="0"/>
              <a:buNone/>
            </a:pPr>
            <a:r>
              <a:rPr lang="en-US" altLang="zh-CN" sz="1800" dirty="0">
                <a:solidFill>
                  <a:srgbClr val="000066"/>
                </a:solidFill>
                <a:latin typeface="Verdana" panose="020B0604030504040204" pitchFamily="34" charset="0"/>
                <a:ea typeface="宋体" panose="02010600030101010101" pitchFamily="2" charset="-122"/>
              </a:rPr>
              <a:t>3D Geo-Model for Groundwater and Geothermal Reservoirs</a:t>
            </a:r>
            <a:endParaRPr lang="zh-CN" altLang="en-US" sz="1800" dirty="0">
              <a:solidFill>
                <a:srgbClr val="000066"/>
              </a:solidFill>
              <a:latin typeface="Verdana" panose="020B0604030504040204" pitchFamily="34" charset="0"/>
              <a:ea typeface="宋体" panose="02010600030101010101" pitchFamily="2" charset="-122"/>
            </a:endParaRPr>
          </a:p>
        </p:txBody>
      </p:sp>
    </p:spTree>
    <p:extLst>
      <p:ext uri="{BB962C8B-B14F-4D97-AF65-F5344CB8AC3E}">
        <p14:creationId xmlns:p14="http://schemas.microsoft.com/office/powerpoint/2010/main" val="368125831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Picture 6" descr="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07950"/>
            <a:ext cx="38163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7" descr="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2875"/>
            <a:ext cx="36004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8" descr="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898775"/>
            <a:ext cx="383381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9" descr="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636838"/>
            <a:ext cx="3671887"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Text Box 10"/>
          <p:cNvSpPr txBox="1">
            <a:spLocks noChangeArrowheads="1"/>
          </p:cNvSpPr>
          <p:nvPr/>
        </p:nvSpPr>
        <p:spPr bwMode="auto">
          <a:xfrm>
            <a:off x="468313" y="5535613"/>
            <a:ext cx="83518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pPr>
            <a:r>
              <a:rPr lang="en-US" altLang="zh-CN" sz="2000" b="0" dirty="0">
                <a:solidFill>
                  <a:srgbClr val="000066"/>
                </a:solidFill>
                <a:ea typeface="宋体" pitchFamily="2" charset="-122"/>
              </a:rPr>
              <a:t>Visualization and analysis.(A)2×2 fence diagram. (B)Fence diagram with faults. (C)Virtual excavation on the model. (D) Virtual tunnel.</a:t>
            </a:r>
          </a:p>
        </p:txBody>
      </p:sp>
      <p:sp>
        <p:nvSpPr>
          <p:cNvPr id="75787" name="Text Box 11"/>
          <p:cNvSpPr txBox="1">
            <a:spLocks noChangeArrowheads="1"/>
          </p:cNvSpPr>
          <p:nvPr/>
        </p:nvSpPr>
        <p:spPr bwMode="auto">
          <a:xfrm>
            <a:off x="1042988" y="1916113"/>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zh-CN" sz="2000" b="0">
                <a:solidFill>
                  <a:schemeClr val="tx1"/>
                </a:solidFill>
                <a:latin typeface="Garamond" pitchFamily="18" charset="0"/>
                <a:ea typeface="宋体" pitchFamily="2" charset="-122"/>
              </a:rPr>
              <a:t>A</a:t>
            </a:r>
          </a:p>
        </p:txBody>
      </p:sp>
      <p:sp>
        <p:nvSpPr>
          <p:cNvPr id="75788" name="Text Box 12"/>
          <p:cNvSpPr txBox="1">
            <a:spLocks noChangeArrowheads="1"/>
          </p:cNvSpPr>
          <p:nvPr/>
        </p:nvSpPr>
        <p:spPr bwMode="auto">
          <a:xfrm>
            <a:off x="4787900" y="1628775"/>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zh-CN" sz="2000" b="0">
                <a:solidFill>
                  <a:schemeClr val="tx1"/>
                </a:solidFill>
                <a:latin typeface="Garamond" pitchFamily="18" charset="0"/>
                <a:ea typeface="宋体" pitchFamily="2" charset="-122"/>
              </a:rPr>
              <a:t>B</a:t>
            </a:r>
          </a:p>
        </p:txBody>
      </p:sp>
      <p:sp>
        <p:nvSpPr>
          <p:cNvPr id="75789" name="Text Box 13"/>
          <p:cNvSpPr txBox="1">
            <a:spLocks noChangeArrowheads="1"/>
          </p:cNvSpPr>
          <p:nvPr/>
        </p:nvSpPr>
        <p:spPr bwMode="auto">
          <a:xfrm>
            <a:off x="971550" y="45180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zh-CN" sz="2000" b="0">
                <a:solidFill>
                  <a:schemeClr val="tx1"/>
                </a:solidFill>
                <a:latin typeface="Garamond" pitchFamily="18" charset="0"/>
                <a:ea typeface="宋体" pitchFamily="2" charset="-122"/>
              </a:rPr>
              <a:t>C</a:t>
            </a:r>
          </a:p>
        </p:txBody>
      </p:sp>
      <p:sp>
        <p:nvSpPr>
          <p:cNvPr id="75790" name="Text Box 14"/>
          <p:cNvSpPr txBox="1">
            <a:spLocks noChangeArrowheads="1"/>
          </p:cNvSpPr>
          <p:nvPr/>
        </p:nvSpPr>
        <p:spPr bwMode="auto">
          <a:xfrm>
            <a:off x="4500563" y="4014788"/>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zh-CN" sz="2000" b="0">
                <a:solidFill>
                  <a:schemeClr val="tx1"/>
                </a:solidFill>
                <a:latin typeface="Garamond" pitchFamily="18" charset="0"/>
                <a:ea typeface="宋体" pitchFamily="2" charset="-122"/>
              </a:rPr>
              <a:t>D</a:t>
            </a:r>
          </a:p>
        </p:txBody>
      </p:sp>
      <p:sp>
        <p:nvSpPr>
          <p:cNvPr id="75791" name="Rectangle 15"/>
          <p:cNvSpPr>
            <a:spLocks noChangeArrowheads="1"/>
          </p:cNvSpPr>
          <p:nvPr/>
        </p:nvSpPr>
        <p:spPr bwMode="auto">
          <a:xfrm>
            <a:off x="2555875" y="4589463"/>
            <a:ext cx="647700" cy="576262"/>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792" name="Line 16"/>
          <p:cNvSpPr>
            <a:spLocks noChangeShapeType="1"/>
          </p:cNvSpPr>
          <p:nvPr/>
        </p:nvSpPr>
        <p:spPr bwMode="auto">
          <a:xfrm flipV="1">
            <a:off x="3203575" y="4878388"/>
            <a:ext cx="1728788" cy="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4373689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3"/>
          <p:cNvPicPr>
            <a:picLocks noChangeAspect="1" noChangeArrowheads="1"/>
          </p:cNvPicPr>
          <p:nvPr/>
        </p:nvPicPr>
        <p:blipFill>
          <a:blip r:embed="rId2">
            <a:extLst>
              <a:ext uri="{28A0092B-C50C-407E-A947-70E740481C1C}">
                <a14:useLocalDpi xmlns:a14="http://schemas.microsoft.com/office/drawing/2010/main" val="0"/>
              </a:ext>
            </a:extLst>
          </a:blip>
          <a:srcRect l="2107" b="32866"/>
          <a:stretch>
            <a:fillRect/>
          </a:stretch>
        </p:blipFill>
        <p:spPr bwMode="auto">
          <a:xfrm>
            <a:off x="1476375" y="207963"/>
            <a:ext cx="6913563" cy="22844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70" name="Picture 3"/>
          <p:cNvPicPr>
            <a:picLocks noChangeAspect="1" noChangeArrowheads="1"/>
          </p:cNvPicPr>
          <p:nvPr/>
        </p:nvPicPr>
        <p:blipFill>
          <a:blip r:embed="rId3">
            <a:lum bright="-6000"/>
            <a:extLst>
              <a:ext uri="{28A0092B-C50C-407E-A947-70E740481C1C}">
                <a14:useLocalDpi xmlns:a14="http://schemas.microsoft.com/office/drawing/2010/main" val="0"/>
              </a:ext>
            </a:extLst>
          </a:blip>
          <a:srcRect t="1118" b="22250"/>
          <a:stretch>
            <a:fillRect/>
          </a:stretch>
        </p:blipFill>
        <p:spPr bwMode="auto">
          <a:xfrm>
            <a:off x="2124075" y="2709863"/>
            <a:ext cx="6840538" cy="29511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71" name="Text Box 11"/>
          <p:cNvSpPr txBox="1">
            <a:spLocks noChangeArrowheads="1"/>
          </p:cNvSpPr>
          <p:nvPr/>
        </p:nvSpPr>
        <p:spPr bwMode="auto">
          <a:xfrm>
            <a:off x="1116013" y="5734050"/>
            <a:ext cx="8208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zh-CN" sz="2000" b="0" dirty="0">
                <a:solidFill>
                  <a:srgbClr val="000066"/>
                </a:solidFill>
                <a:ea typeface="宋体" pitchFamily="2" charset="-122"/>
              </a:rPr>
              <a:t>Visualization and analysis</a:t>
            </a:r>
            <a:r>
              <a:rPr lang="en-US" altLang="zh-CN" sz="2000" b="0" dirty="0">
                <a:solidFill>
                  <a:srgbClr val="000066"/>
                </a:solidFill>
                <a:ea typeface="宋体" pitchFamily="2" charset="-122"/>
                <a:sym typeface="Wingdings" pitchFamily="2" charset="2"/>
              </a:rPr>
              <a:t>: (A) Model cutting</a:t>
            </a:r>
            <a:r>
              <a:rPr lang="en-US" altLang="en-US" sz="2000" b="0" dirty="0">
                <a:solidFill>
                  <a:srgbClr val="000066"/>
                </a:solidFill>
                <a:ea typeface="宋体" pitchFamily="2" charset="-122"/>
                <a:sym typeface="Wingdings" pitchFamily="2" charset="2"/>
              </a:rPr>
              <a:t>. </a:t>
            </a:r>
            <a:r>
              <a:rPr lang="en-US" altLang="zh-CN" sz="2000" b="0" dirty="0">
                <a:solidFill>
                  <a:srgbClr val="000066"/>
                </a:solidFill>
                <a:ea typeface="宋体" pitchFamily="2" charset="-122"/>
                <a:sym typeface="Wingdings" pitchFamily="2" charset="2"/>
              </a:rPr>
              <a:t>(B) Model e</a:t>
            </a:r>
            <a:r>
              <a:rPr lang="en-US" altLang="en-US" sz="2000" b="0" dirty="0">
                <a:solidFill>
                  <a:srgbClr val="000066"/>
                </a:solidFill>
                <a:ea typeface="宋体" pitchFamily="2" charset="-122"/>
                <a:sym typeface="Wingdings" pitchFamily="2" charset="2"/>
              </a:rPr>
              <a:t>xtraction</a:t>
            </a:r>
            <a:r>
              <a:rPr lang="en-US" altLang="zh-CN" sz="2000" b="0" dirty="0">
                <a:solidFill>
                  <a:srgbClr val="000066"/>
                </a:solidFill>
                <a:ea typeface="宋体" pitchFamily="2" charset="-122"/>
                <a:sym typeface="Wingdings" pitchFamily="2" charset="2"/>
              </a:rPr>
              <a:t>. </a:t>
            </a:r>
          </a:p>
        </p:txBody>
      </p:sp>
      <p:sp>
        <p:nvSpPr>
          <p:cNvPr id="15372" name="Text Box 12"/>
          <p:cNvSpPr txBox="1">
            <a:spLocks noChangeArrowheads="1"/>
          </p:cNvSpPr>
          <p:nvPr/>
        </p:nvSpPr>
        <p:spPr bwMode="auto">
          <a:xfrm>
            <a:off x="1042988" y="2060575"/>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zh-CN" sz="2000" b="0">
                <a:solidFill>
                  <a:schemeClr val="tx1"/>
                </a:solidFill>
                <a:latin typeface="Garamond" pitchFamily="18" charset="0"/>
                <a:ea typeface="宋体" pitchFamily="2" charset="-122"/>
              </a:rPr>
              <a:t>A</a:t>
            </a:r>
          </a:p>
        </p:txBody>
      </p:sp>
      <p:sp>
        <p:nvSpPr>
          <p:cNvPr id="15373" name="Text Box 13"/>
          <p:cNvSpPr txBox="1">
            <a:spLocks noChangeArrowheads="1"/>
          </p:cNvSpPr>
          <p:nvPr/>
        </p:nvSpPr>
        <p:spPr bwMode="auto">
          <a:xfrm>
            <a:off x="1763713" y="5084763"/>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zh-CN" sz="2000" b="0">
                <a:solidFill>
                  <a:schemeClr val="tx1"/>
                </a:solidFill>
                <a:latin typeface="Garamond" pitchFamily="18" charset="0"/>
                <a:ea typeface="宋体" pitchFamily="2" charset="-122"/>
              </a:rPr>
              <a:t>B</a:t>
            </a:r>
          </a:p>
        </p:txBody>
      </p:sp>
    </p:spTree>
    <p:extLst>
      <p:ext uri="{BB962C8B-B14F-4D97-AF65-F5344CB8AC3E}">
        <p14:creationId xmlns:p14="http://schemas.microsoft.com/office/powerpoint/2010/main" val="5492321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ph type="body" idx="1"/>
          </p:nvPr>
        </p:nvSpPr>
        <p:spPr bwMode="auto">
          <a:xfrm>
            <a:off x="457200" y="1371600"/>
            <a:ext cx="8305800" cy="4567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None/>
            </a:pPr>
            <a:r>
              <a:rPr lang="en-US" altLang="zh-CN" sz="2800" b="1" dirty="0">
                <a:solidFill>
                  <a:srgbClr val="000066"/>
                </a:solidFill>
              </a:rPr>
              <a:t>Cenozoic </a:t>
            </a:r>
            <a:r>
              <a:rPr lang="en-US" altLang="zh-CN" sz="2800" b="1" dirty="0" err="1">
                <a:solidFill>
                  <a:srgbClr val="000066"/>
                </a:solidFill>
              </a:rPr>
              <a:t>Erathem</a:t>
            </a:r>
            <a:r>
              <a:rPr lang="en-US" altLang="zh-CN" sz="2800" b="1" dirty="0">
                <a:solidFill>
                  <a:srgbClr val="000066"/>
                </a:solidFill>
              </a:rPr>
              <a:t> lithology models</a:t>
            </a:r>
            <a:endParaRPr lang="en-US" altLang="zh-CN" sz="2800" dirty="0">
              <a:solidFill>
                <a:srgbClr val="000066"/>
              </a:solidFill>
            </a:endParaRPr>
          </a:p>
          <a:p>
            <a:r>
              <a:rPr lang="en-US" altLang="zh-CN" dirty="0">
                <a:solidFill>
                  <a:srgbClr val="000066"/>
                </a:solidFill>
              </a:rPr>
              <a:t>Area: The plain area with about 6400 km</a:t>
            </a:r>
            <a:r>
              <a:rPr lang="en-US" altLang="zh-CN" baseline="30000" dirty="0">
                <a:solidFill>
                  <a:srgbClr val="000066"/>
                </a:solidFill>
              </a:rPr>
              <a:t>2</a:t>
            </a:r>
            <a:r>
              <a:rPr lang="en-US" altLang="zh-CN" dirty="0">
                <a:solidFill>
                  <a:srgbClr val="000066"/>
                </a:solidFill>
              </a:rPr>
              <a:t>. </a:t>
            </a:r>
          </a:p>
          <a:p>
            <a:r>
              <a:rPr lang="en-US" altLang="zh-CN" dirty="0">
                <a:solidFill>
                  <a:srgbClr val="000066"/>
                </a:solidFill>
              </a:rPr>
              <a:t>Resolution: 1:100,000</a:t>
            </a:r>
          </a:p>
          <a:p>
            <a:r>
              <a:rPr lang="en-US" altLang="zh-CN" dirty="0">
                <a:solidFill>
                  <a:srgbClr val="000066"/>
                </a:solidFill>
              </a:rPr>
              <a:t>Due to the difference of precision in source data , the Cenozoic model was divided into two parts to be constructed respectively. The first part, Quaternary, was constructed from intersecting cross-sections with topology, while the second part, </a:t>
            </a:r>
            <a:r>
              <a:rPr lang="en-US" altLang="zh-CN" dirty="0" err="1">
                <a:solidFill>
                  <a:srgbClr val="000066"/>
                </a:solidFill>
              </a:rPr>
              <a:t>Neogene</a:t>
            </a:r>
            <a:r>
              <a:rPr lang="en-US" altLang="zh-CN" dirty="0">
                <a:solidFill>
                  <a:srgbClr val="000066"/>
                </a:solidFill>
              </a:rPr>
              <a:t> and </a:t>
            </a:r>
            <a:r>
              <a:rPr lang="en-US" altLang="zh-CN" dirty="0" err="1">
                <a:solidFill>
                  <a:srgbClr val="000066"/>
                </a:solidFill>
              </a:rPr>
              <a:t>Paleogene</a:t>
            </a:r>
            <a:r>
              <a:rPr lang="en-US" altLang="zh-CN" dirty="0">
                <a:solidFill>
                  <a:srgbClr val="000066"/>
                </a:solidFill>
              </a:rPr>
              <a:t> system, was constructed from </a:t>
            </a:r>
            <a:r>
              <a:rPr lang="en-US" altLang="zh-CN" dirty="0" err="1">
                <a:solidFill>
                  <a:srgbClr val="000066"/>
                </a:solidFill>
              </a:rPr>
              <a:t>isopach</a:t>
            </a:r>
            <a:r>
              <a:rPr lang="en-US" altLang="zh-CN" dirty="0">
                <a:solidFill>
                  <a:srgbClr val="000066"/>
                </a:solidFill>
              </a:rPr>
              <a:t> maps.   </a:t>
            </a:r>
          </a:p>
        </p:txBody>
      </p:sp>
    </p:spTree>
    <p:extLst>
      <p:ext uri="{BB962C8B-B14F-4D97-AF65-F5344CB8AC3E}">
        <p14:creationId xmlns:p14="http://schemas.microsoft.com/office/powerpoint/2010/main" val="353654284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新近系范围及等厚度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25" y="44450"/>
            <a:ext cx="309562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5_z比例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24175"/>
            <a:ext cx="56165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p:cNvSpPr txBox="1">
            <a:spLocks noChangeArrowheads="1"/>
          </p:cNvSpPr>
          <p:nvPr/>
        </p:nvSpPr>
        <p:spPr bwMode="auto">
          <a:xfrm>
            <a:off x="5868988" y="1268413"/>
            <a:ext cx="30241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zh-CN" sz="2000" b="0" dirty="0">
                <a:solidFill>
                  <a:schemeClr val="tx1"/>
                </a:solidFill>
                <a:ea typeface="宋体" pitchFamily="2" charset="-122"/>
              </a:rPr>
              <a:t>The distribution area and </a:t>
            </a:r>
            <a:r>
              <a:rPr lang="en-US" altLang="zh-CN" sz="2000" b="0" dirty="0" err="1">
                <a:solidFill>
                  <a:schemeClr val="tx1"/>
                </a:solidFill>
                <a:ea typeface="宋体" pitchFamily="2" charset="-122"/>
              </a:rPr>
              <a:t>isopach</a:t>
            </a:r>
            <a:r>
              <a:rPr lang="en-US" altLang="zh-CN" sz="2000" b="0" dirty="0">
                <a:solidFill>
                  <a:schemeClr val="tx1"/>
                </a:solidFill>
                <a:ea typeface="宋体" pitchFamily="2" charset="-122"/>
              </a:rPr>
              <a:t> map of </a:t>
            </a:r>
            <a:r>
              <a:rPr lang="en-US" altLang="zh-CN" sz="2000" b="0" dirty="0" err="1">
                <a:solidFill>
                  <a:schemeClr val="tx1"/>
                </a:solidFill>
                <a:ea typeface="宋体" pitchFamily="2" charset="-122"/>
              </a:rPr>
              <a:t>Neogene</a:t>
            </a:r>
            <a:r>
              <a:rPr lang="en-US" altLang="zh-CN" sz="2000" b="0" dirty="0">
                <a:solidFill>
                  <a:schemeClr val="tx1"/>
                </a:solidFill>
                <a:ea typeface="宋体" pitchFamily="2" charset="-122"/>
              </a:rPr>
              <a:t> system </a:t>
            </a:r>
          </a:p>
        </p:txBody>
      </p:sp>
      <p:sp>
        <p:nvSpPr>
          <p:cNvPr id="21512" name="Text Box 8"/>
          <p:cNvSpPr txBox="1">
            <a:spLocks noChangeArrowheads="1"/>
          </p:cNvSpPr>
          <p:nvPr/>
        </p:nvSpPr>
        <p:spPr bwMode="auto">
          <a:xfrm>
            <a:off x="6443663" y="4622800"/>
            <a:ext cx="23415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en-US" sz="2000" b="0">
                <a:solidFill>
                  <a:schemeClr val="tx1"/>
                </a:solidFill>
                <a:ea typeface="宋体" pitchFamily="2" charset="-122"/>
              </a:rPr>
              <a:t>3D models of Neogene system</a:t>
            </a:r>
            <a:endParaRPr lang="en-US" altLang="zh-CN" sz="2000" b="0">
              <a:solidFill>
                <a:schemeClr val="tx1"/>
              </a:solidFill>
              <a:ea typeface="宋体" pitchFamily="2" charset="-122"/>
            </a:endParaRPr>
          </a:p>
        </p:txBody>
      </p:sp>
    </p:spTree>
    <p:extLst>
      <p:ext uri="{BB962C8B-B14F-4D97-AF65-F5344CB8AC3E}">
        <p14:creationId xmlns:p14="http://schemas.microsoft.com/office/powerpoint/2010/main" val="13226735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古近系范围及等厚度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79375"/>
            <a:ext cx="295116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4_z比例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92375"/>
            <a:ext cx="5688013"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6"/>
          <p:cNvSpPr txBox="1">
            <a:spLocks noChangeArrowheads="1"/>
          </p:cNvSpPr>
          <p:nvPr/>
        </p:nvSpPr>
        <p:spPr bwMode="auto">
          <a:xfrm>
            <a:off x="5940425" y="990600"/>
            <a:ext cx="30241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zh-CN" sz="2000" b="0" dirty="0">
                <a:solidFill>
                  <a:schemeClr val="tx1"/>
                </a:solidFill>
                <a:ea typeface="宋体" pitchFamily="2" charset="-122"/>
              </a:rPr>
              <a:t>The distribution area and </a:t>
            </a:r>
            <a:r>
              <a:rPr lang="en-US" altLang="zh-CN" sz="2000" b="0" dirty="0" err="1">
                <a:solidFill>
                  <a:schemeClr val="tx1"/>
                </a:solidFill>
                <a:ea typeface="宋体" pitchFamily="2" charset="-122"/>
              </a:rPr>
              <a:t>isopach</a:t>
            </a:r>
            <a:r>
              <a:rPr lang="en-US" altLang="zh-CN" sz="2000" b="0" dirty="0">
                <a:solidFill>
                  <a:schemeClr val="tx1"/>
                </a:solidFill>
                <a:ea typeface="宋体" pitchFamily="2" charset="-122"/>
              </a:rPr>
              <a:t> map of </a:t>
            </a:r>
            <a:r>
              <a:rPr lang="en-US" altLang="zh-CN" sz="2000" b="0" dirty="0" err="1">
                <a:solidFill>
                  <a:schemeClr val="tx1"/>
                </a:solidFill>
                <a:ea typeface="宋体" pitchFamily="2" charset="-122"/>
              </a:rPr>
              <a:t>Paleogene</a:t>
            </a:r>
            <a:r>
              <a:rPr lang="en-US" altLang="zh-CN" sz="2000" b="0" dirty="0">
                <a:solidFill>
                  <a:schemeClr val="tx1"/>
                </a:solidFill>
                <a:ea typeface="宋体" pitchFamily="2" charset="-122"/>
              </a:rPr>
              <a:t> system </a:t>
            </a:r>
          </a:p>
        </p:txBody>
      </p:sp>
      <p:sp>
        <p:nvSpPr>
          <p:cNvPr id="62471" name="Text Box 7"/>
          <p:cNvSpPr txBox="1">
            <a:spLocks noChangeArrowheads="1"/>
          </p:cNvSpPr>
          <p:nvPr/>
        </p:nvSpPr>
        <p:spPr bwMode="auto">
          <a:xfrm>
            <a:off x="6011863" y="4149725"/>
            <a:ext cx="25923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r>
              <a:rPr lang="en-US" altLang="en-US" sz="2000" b="0" dirty="0">
                <a:solidFill>
                  <a:schemeClr val="tx1"/>
                </a:solidFill>
                <a:ea typeface="宋体" pitchFamily="2" charset="-122"/>
              </a:rPr>
              <a:t>3D models of </a:t>
            </a:r>
            <a:r>
              <a:rPr lang="en-US" altLang="zh-CN" sz="2000" b="0" dirty="0" err="1">
                <a:solidFill>
                  <a:schemeClr val="tx1"/>
                </a:solidFill>
                <a:ea typeface="宋体" pitchFamily="2" charset="-122"/>
              </a:rPr>
              <a:t>Paleogene</a:t>
            </a:r>
            <a:r>
              <a:rPr lang="en-US" altLang="zh-CN" sz="2000" b="0" dirty="0">
                <a:solidFill>
                  <a:schemeClr val="tx1"/>
                </a:solidFill>
                <a:ea typeface="宋体" pitchFamily="2" charset="-122"/>
              </a:rPr>
              <a:t> </a:t>
            </a:r>
            <a:r>
              <a:rPr lang="en-US" altLang="en-US" sz="2000" b="0" dirty="0">
                <a:solidFill>
                  <a:schemeClr val="tx1"/>
                </a:solidFill>
                <a:ea typeface="宋体" pitchFamily="2" charset="-122"/>
              </a:rPr>
              <a:t>system</a:t>
            </a:r>
            <a:endParaRPr lang="en-US" altLang="zh-CN" sz="2000" b="0" dirty="0">
              <a:solidFill>
                <a:schemeClr val="tx1"/>
              </a:solidFill>
              <a:ea typeface="宋体" pitchFamily="2" charset="-122"/>
            </a:endParaRPr>
          </a:p>
        </p:txBody>
      </p:sp>
    </p:spTree>
    <p:extLst>
      <p:ext uri="{BB962C8B-B14F-4D97-AF65-F5344CB8AC3E}">
        <p14:creationId xmlns:p14="http://schemas.microsoft.com/office/powerpoint/2010/main" val="116669718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切割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398963"/>
            <a:ext cx="537686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剖面分布图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4450"/>
            <a:ext cx="4570412" cy="475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4028" name="Text Box 1564"/>
          <p:cNvSpPr txBox="1">
            <a:spLocks noChangeArrowheads="1"/>
          </p:cNvSpPr>
          <p:nvPr/>
        </p:nvSpPr>
        <p:spPr bwMode="auto">
          <a:xfrm>
            <a:off x="395288" y="4797425"/>
            <a:ext cx="34575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pPr>
            <a:r>
              <a:rPr lang="en-US" altLang="zh-CN" sz="1600" b="0">
                <a:solidFill>
                  <a:schemeClr val="tx1"/>
                </a:solidFill>
                <a:ea typeface="宋体" pitchFamily="2" charset="-122"/>
              </a:rPr>
              <a:t> Layout map of 17 cross-sections of Quaternary System </a:t>
            </a:r>
          </a:p>
        </p:txBody>
      </p:sp>
      <p:pic>
        <p:nvPicPr>
          <p:cNvPr id="64029" name="Picture 156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775" y="115888"/>
            <a:ext cx="3182938"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031" name="Text Box 1567"/>
          <p:cNvSpPr txBox="1">
            <a:spLocks noChangeArrowheads="1"/>
          </p:cNvSpPr>
          <p:nvPr/>
        </p:nvSpPr>
        <p:spPr bwMode="auto">
          <a:xfrm>
            <a:off x="5076825" y="3644900"/>
            <a:ext cx="3762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00000"/>
              </a:lnSpc>
              <a:spcBef>
                <a:spcPct val="50000"/>
              </a:spcBef>
            </a:pPr>
            <a:r>
              <a:rPr lang="en-US" altLang="zh-CN" sz="1600" b="0" dirty="0">
                <a:solidFill>
                  <a:schemeClr val="tx1"/>
                </a:solidFill>
                <a:ea typeface="宋体" pitchFamily="2" charset="-122"/>
              </a:rPr>
              <a:t>A </a:t>
            </a:r>
            <a:r>
              <a:rPr lang="en-US" altLang="zh-CN" sz="1600" b="0" dirty="0" err="1">
                <a:solidFill>
                  <a:schemeClr val="tx1"/>
                </a:solidFill>
                <a:ea typeface="宋体" pitchFamily="2" charset="-122"/>
              </a:rPr>
              <a:t>lithologic</a:t>
            </a:r>
            <a:r>
              <a:rPr lang="en-US" altLang="zh-CN" sz="1600" b="0" dirty="0">
                <a:solidFill>
                  <a:schemeClr val="tx1"/>
                </a:solidFill>
                <a:ea typeface="宋体" pitchFamily="2" charset="-122"/>
              </a:rPr>
              <a:t> cross-section</a:t>
            </a:r>
          </a:p>
        </p:txBody>
      </p:sp>
      <p:sp>
        <p:nvSpPr>
          <p:cNvPr id="64032" name="Text Box 1568"/>
          <p:cNvSpPr txBox="1">
            <a:spLocks noChangeArrowheads="1"/>
          </p:cNvSpPr>
          <p:nvPr/>
        </p:nvSpPr>
        <p:spPr bwMode="auto">
          <a:xfrm>
            <a:off x="900113" y="5715000"/>
            <a:ext cx="34575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pPr>
            <a:r>
              <a:rPr lang="en-US" altLang="zh-CN" sz="1600" b="0" dirty="0">
                <a:solidFill>
                  <a:schemeClr val="tx1"/>
                </a:solidFill>
                <a:ea typeface="宋体" pitchFamily="2" charset="-122"/>
              </a:rPr>
              <a:t> Fence diagram of 17 cross-sections of Quaternary System </a:t>
            </a:r>
          </a:p>
        </p:txBody>
      </p:sp>
    </p:spTree>
    <p:extLst>
      <p:ext uri="{BB962C8B-B14F-4D97-AF65-F5344CB8AC3E}">
        <p14:creationId xmlns:p14="http://schemas.microsoft.com/office/powerpoint/2010/main" val="134981594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708275"/>
            <a:ext cx="597535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p:cNvSpPr>
            <a:spLocks noChangeArrowheads="1"/>
          </p:cNvSpPr>
          <p:nvPr/>
        </p:nvSpPr>
        <p:spPr bwMode="auto">
          <a:xfrm>
            <a:off x="5940425" y="3429000"/>
            <a:ext cx="936625" cy="935038"/>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20488" name="Picture 8" descr="局部"/>
          <p:cNvPicPr>
            <a:picLocks noChangeAspect="1" noChangeArrowheads="1"/>
          </p:cNvPicPr>
          <p:nvPr/>
        </p:nvPicPr>
        <p:blipFill>
          <a:blip r:embed="rId4">
            <a:extLst>
              <a:ext uri="{28A0092B-C50C-407E-A947-70E740481C1C}">
                <a14:useLocalDpi xmlns:a14="http://schemas.microsoft.com/office/drawing/2010/main" val="0"/>
              </a:ext>
            </a:extLst>
          </a:blip>
          <a:srcRect t="3879"/>
          <a:stretch>
            <a:fillRect/>
          </a:stretch>
        </p:blipFill>
        <p:spPr bwMode="auto">
          <a:xfrm>
            <a:off x="5060950" y="76200"/>
            <a:ext cx="31686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0"/>
          <p:cNvSpPr txBox="1">
            <a:spLocks noChangeArrowheads="1"/>
          </p:cNvSpPr>
          <p:nvPr/>
        </p:nvSpPr>
        <p:spPr bwMode="auto">
          <a:xfrm>
            <a:off x="2667000" y="6074019"/>
            <a:ext cx="365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00000"/>
              </a:lnSpc>
              <a:spcBef>
                <a:spcPct val="50000"/>
              </a:spcBef>
            </a:pPr>
            <a:r>
              <a:rPr lang="en-US" altLang="zh-CN" sz="1600" b="0" dirty="0">
                <a:solidFill>
                  <a:schemeClr val="tx1"/>
                </a:solidFill>
                <a:ea typeface="宋体" pitchFamily="2" charset="-122"/>
              </a:rPr>
              <a:t> 3D Quaternary System models</a:t>
            </a:r>
          </a:p>
        </p:txBody>
      </p:sp>
      <p:sp>
        <p:nvSpPr>
          <p:cNvPr id="20487" name="Line 7"/>
          <p:cNvSpPr>
            <a:spLocks noChangeShapeType="1"/>
          </p:cNvSpPr>
          <p:nvPr/>
        </p:nvSpPr>
        <p:spPr bwMode="auto">
          <a:xfrm flipH="1" flipV="1">
            <a:off x="6443663" y="1700213"/>
            <a:ext cx="0" cy="165735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41433551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复件 叠加显示z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1692275" y="1125538"/>
            <a:ext cx="5546725" cy="3944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5"/>
          <p:cNvSpPr txBox="1">
            <a:spLocks noChangeArrowheads="1"/>
          </p:cNvSpPr>
          <p:nvPr/>
        </p:nvSpPr>
        <p:spPr bwMode="auto">
          <a:xfrm>
            <a:off x="533400" y="5157788"/>
            <a:ext cx="830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00000"/>
              </a:lnSpc>
              <a:spcBef>
                <a:spcPct val="50000"/>
              </a:spcBef>
            </a:pPr>
            <a:r>
              <a:rPr lang="en-US" altLang="zh-CN" sz="2000" b="0" dirty="0">
                <a:solidFill>
                  <a:schemeClr val="tx1"/>
                </a:solidFill>
                <a:ea typeface="宋体" pitchFamily="2" charset="-122"/>
              </a:rPr>
              <a:t>Integrated visualization of Quaternary, </a:t>
            </a:r>
            <a:r>
              <a:rPr lang="en-US" altLang="zh-CN" sz="2000" b="0" dirty="0" err="1">
                <a:solidFill>
                  <a:schemeClr val="tx1"/>
                </a:solidFill>
                <a:ea typeface="宋体" pitchFamily="2" charset="-122"/>
              </a:rPr>
              <a:t>Neogene</a:t>
            </a:r>
            <a:r>
              <a:rPr lang="en-US" altLang="zh-CN" sz="2000" b="0" dirty="0">
                <a:solidFill>
                  <a:schemeClr val="tx1"/>
                </a:solidFill>
                <a:ea typeface="宋体" pitchFamily="2" charset="-122"/>
              </a:rPr>
              <a:t> and </a:t>
            </a:r>
            <a:r>
              <a:rPr lang="en-US" altLang="zh-CN" sz="2000" b="0" dirty="0" err="1">
                <a:solidFill>
                  <a:schemeClr val="tx1"/>
                </a:solidFill>
                <a:ea typeface="宋体" pitchFamily="2" charset="-122"/>
              </a:rPr>
              <a:t>Paleogene</a:t>
            </a:r>
            <a:r>
              <a:rPr lang="en-US" altLang="zh-CN" sz="2000" b="0" dirty="0">
                <a:solidFill>
                  <a:schemeClr val="tx1"/>
                </a:solidFill>
                <a:ea typeface="宋体" pitchFamily="2" charset="-122"/>
              </a:rPr>
              <a:t> system. </a:t>
            </a:r>
          </a:p>
        </p:txBody>
      </p:sp>
    </p:spTree>
    <p:extLst>
      <p:ext uri="{BB962C8B-B14F-4D97-AF65-F5344CB8AC3E}">
        <p14:creationId xmlns:p14="http://schemas.microsoft.com/office/powerpoint/2010/main" val="113539014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chemeClr val="tx1"/>
                </a:solidFill>
              </a:rPr>
              <a:t>An Open 3D Application Frame work</a:t>
            </a:r>
            <a:endParaRPr lang="en-US" dirty="0">
              <a:solidFill>
                <a:schemeClr val="tx1"/>
              </a:solidFill>
            </a:endParaRPr>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5" name="Bevel 44"/>
          <p:cNvSpPr>
            <a:spLocks/>
          </p:cNvSpPr>
          <p:nvPr/>
        </p:nvSpPr>
        <p:spPr bwMode="auto">
          <a:xfrm>
            <a:off x="7519309" y="2052637"/>
            <a:ext cx="1403350" cy="728663"/>
          </a:xfrm>
          <a:prstGeom prst="bevel">
            <a:avLst>
              <a:gd name="adj" fmla="val 12500"/>
            </a:avLst>
          </a:prstGeom>
          <a:solidFill>
            <a:srgbClr val="00B0F0"/>
          </a:solidFill>
          <a:ln w="9525">
            <a:solidFill>
              <a:srgbClr val="000000"/>
            </a:solidFill>
            <a:miter lim="800000"/>
            <a:headEnd/>
            <a:tailEnd/>
          </a:ln>
        </p:spPr>
        <p:txBody>
          <a:bodyPr anchor="ct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a:solidFill>
                  <a:schemeClr val="bg1"/>
                </a:solidFill>
                <a:ea typeface="楷体" panose="02010609060101010101" pitchFamily="49" charset="-122"/>
              </a:rPr>
              <a:t>Institutes &amp; Enterprises</a:t>
            </a:r>
            <a:endParaRPr lang="en-US" altLang="zh-CN"/>
          </a:p>
        </p:txBody>
      </p:sp>
      <p:sp>
        <p:nvSpPr>
          <p:cNvPr id="6" name="Bevel 45"/>
          <p:cNvSpPr>
            <a:spLocks/>
          </p:cNvSpPr>
          <p:nvPr/>
        </p:nvSpPr>
        <p:spPr bwMode="auto">
          <a:xfrm>
            <a:off x="7519309" y="3065462"/>
            <a:ext cx="1403350" cy="730250"/>
          </a:xfrm>
          <a:prstGeom prst="bevel">
            <a:avLst>
              <a:gd name="adj" fmla="val 12500"/>
            </a:avLst>
          </a:prstGeom>
          <a:solidFill>
            <a:srgbClr val="00B0F0"/>
          </a:solidFill>
          <a:ln w="9525">
            <a:solidFill>
              <a:srgbClr val="000000"/>
            </a:solidFill>
            <a:miter lim="800000"/>
            <a:headEnd/>
            <a:tailEnd/>
          </a:ln>
        </p:spPr>
        <p:txBody>
          <a:bodyPr anchor="ct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a:solidFill>
                  <a:schemeClr val="bg1"/>
                </a:solidFill>
                <a:ea typeface="楷体" panose="02010609060101010101" pitchFamily="49" charset="-122"/>
              </a:rPr>
              <a:t>Government Departments</a:t>
            </a:r>
            <a:endParaRPr lang="en-US" altLang="zh-CN"/>
          </a:p>
        </p:txBody>
      </p:sp>
      <p:sp>
        <p:nvSpPr>
          <p:cNvPr id="7" name="Bevel 46"/>
          <p:cNvSpPr>
            <a:spLocks/>
          </p:cNvSpPr>
          <p:nvPr/>
        </p:nvSpPr>
        <p:spPr bwMode="auto">
          <a:xfrm>
            <a:off x="7519309" y="4089400"/>
            <a:ext cx="1403350" cy="728662"/>
          </a:xfrm>
          <a:prstGeom prst="bevel">
            <a:avLst>
              <a:gd name="adj" fmla="val 12500"/>
            </a:avLst>
          </a:prstGeom>
          <a:solidFill>
            <a:srgbClr val="00B0F0"/>
          </a:solidFill>
          <a:ln w="9525">
            <a:solidFill>
              <a:srgbClr val="000000"/>
            </a:solidFill>
            <a:miter lim="800000"/>
            <a:headEnd/>
            <a:tailEnd/>
          </a:ln>
        </p:spPr>
        <p:txBody>
          <a:bodyPr anchor="ct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a:solidFill>
                  <a:schemeClr val="bg1"/>
                </a:solidFill>
                <a:ea typeface="楷体" panose="02010609060101010101" pitchFamily="49" charset="-122"/>
              </a:rPr>
              <a:t>Other Consumers</a:t>
            </a:r>
            <a:endParaRPr lang="en-US" altLang="zh-CN"/>
          </a:p>
        </p:txBody>
      </p:sp>
      <p:sp>
        <p:nvSpPr>
          <p:cNvPr id="8" name="Left-Right Arrow 47"/>
          <p:cNvSpPr>
            <a:spLocks/>
          </p:cNvSpPr>
          <p:nvPr/>
        </p:nvSpPr>
        <p:spPr bwMode="auto">
          <a:xfrm>
            <a:off x="7017659" y="3375025"/>
            <a:ext cx="423862" cy="158750"/>
          </a:xfrm>
          <a:prstGeom prst="leftRightArrow">
            <a:avLst>
              <a:gd name="adj1" fmla="val 50000"/>
              <a:gd name="adj2" fmla="val 50025"/>
            </a:avLst>
          </a:prstGeom>
          <a:solidFill>
            <a:srgbClr val="FF1919"/>
          </a:solidFill>
          <a:ln w="9525">
            <a:solidFill>
              <a:schemeClr val="bg2"/>
            </a:solidFill>
            <a:miter lim="800000"/>
            <a:headEnd/>
            <a:tailEnd/>
          </a:ln>
        </p:spPr>
        <p:txBody>
          <a:bodyP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endParaRPr lang="zh-CN" altLang="en-US" sz="1000">
              <a:solidFill>
                <a:srgbClr val="000000"/>
              </a:solidFill>
              <a:ea typeface="楷体" panose="02010609060101010101" pitchFamily="49" charset="-122"/>
            </a:endParaRPr>
          </a:p>
        </p:txBody>
      </p:sp>
      <p:sp>
        <p:nvSpPr>
          <p:cNvPr id="9" name="Flowchart: Stored Data 48"/>
          <p:cNvSpPr>
            <a:spLocks/>
          </p:cNvSpPr>
          <p:nvPr/>
        </p:nvSpPr>
        <p:spPr bwMode="auto">
          <a:xfrm>
            <a:off x="4244296" y="2606675"/>
            <a:ext cx="703263" cy="336550"/>
          </a:xfrm>
          <a:prstGeom prst="flowChartOnlineStorage">
            <a:avLst/>
          </a:prstGeom>
          <a:solidFill>
            <a:srgbClr val="D0EFD0"/>
          </a:solidFill>
          <a:ln w="9525">
            <a:solidFill>
              <a:srgbClr val="000000"/>
            </a:solidFill>
            <a:miter lim="800000"/>
            <a:headEnd/>
            <a:tailEnd/>
          </a:ln>
        </p:spPr>
        <p:txBody>
          <a:bodyPr lIns="36000" tIns="36000" rIns="36000" bIns="36000" anchor="ctr" anchorCtr="1"/>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a:solidFill>
                  <a:srgbClr val="000000"/>
                </a:solidFill>
                <a:ea typeface="楷体" panose="02010609060101010101" pitchFamily="49" charset="-122"/>
              </a:rPr>
              <a:t>WVS</a:t>
            </a:r>
            <a:endParaRPr lang="en-US" altLang="zh-CN"/>
          </a:p>
        </p:txBody>
      </p:sp>
      <p:sp>
        <p:nvSpPr>
          <p:cNvPr id="10" name="Flowchart: Stored Data 49"/>
          <p:cNvSpPr>
            <a:spLocks/>
          </p:cNvSpPr>
          <p:nvPr/>
        </p:nvSpPr>
        <p:spPr bwMode="auto">
          <a:xfrm>
            <a:off x="4244296" y="3087687"/>
            <a:ext cx="703263" cy="312738"/>
          </a:xfrm>
          <a:prstGeom prst="flowChartOnlineStorage">
            <a:avLst/>
          </a:prstGeom>
          <a:solidFill>
            <a:srgbClr val="D0EFD0"/>
          </a:solidFill>
          <a:ln w="9525">
            <a:solidFill>
              <a:srgbClr val="000000"/>
            </a:solidFill>
            <a:miter lim="800000"/>
            <a:headEnd/>
            <a:tailEnd/>
          </a:ln>
        </p:spPr>
        <p:txBody>
          <a:bodyPr lIns="36000" tIns="36000" rIns="36000" bIns="36000" anchor="ctr" anchorCtr="1"/>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a:solidFill>
                  <a:srgbClr val="000000"/>
                </a:solidFill>
                <a:ea typeface="楷体" panose="02010609060101010101" pitchFamily="49" charset="-122"/>
              </a:rPr>
              <a:t>WFS</a:t>
            </a:r>
            <a:endParaRPr lang="en-US" altLang="zh-CN"/>
          </a:p>
        </p:txBody>
      </p:sp>
      <p:sp>
        <p:nvSpPr>
          <p:cNvPr id="11" name="Flowchart: Stored Data 50"/>
          <p:cNvSpPr>
            <a:spLocks/>
          </p:cNvSpPr>
          <p:nvPr/>
        </p:nvSpPr>
        <p:spPr bwMode="auto">
          <a:xfrm>
            <a:off x="4244296" y="3565525"/>
            <a:ext cx="703263" cy="311150"/>
          </a:xfrm>
          <a:prstGeom prst="flowChartOnlineStorage">
            <a:avLst/>
          </a:prstGeom>
          <a:solidFill>
            <a:srgbClr val="D0EFD0"/>
          </a:solidFill>
          <a:ln w="9525">
            <a:solidFill>
              <a:srgbClr val="000000"/>
            </a:solidFill>
            <a:miter lim="800000"/>
            <a:headEnd/>
            <a:tailEnd/>
          </a:ln>
        </p:spPr>
        <p:txBody>
          <a:bodyPr lIns="0" tIns="36000" rIns="0" bIns="36000" anchor="ctr" anchorCtr="1"/>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a:solidFill>
                  <a:srgbClr val="000000"/>
                </a:solidFill>
                <a:ea typeface="楷体" panose="02010609060101010101" pitchFamily="49" charset="-122"/>
              </a:rPr>
              <a:t>W3DS</a:t>
            </a:r>
            <a:endParaRPr lang="en-US" altLang="zh-CN"/>
          </a:p>
        </p:txBody>
      </p:sp>
      <p:sp>
        <p:nvSpPr>
          <p:cNvPr id="12" name="Flowchart: Stored Data 51"/>
          <p:cNvSpPr>
            <a:spLocks/>
          </p:cNvSpPr>
          <p:nvPr/>
        </p:nvSpPr>
        <p:spPr bwMode="auto">
          <a:xfrm>
            <a:off x="4244296" y="4041775"/>
            <a:ext cx="703263" cy="312737"/>
          </a:xfrm>
          <a:prstGeom prst="flowChartOnlineStorage">
            <a:avLst/>
          </a:prstGeom>
          <a:solidFill>
            <a:srgbClr val="D0EFD0"/>
          </a:solidFill>
          <a:ln w="9525">
            <a:solidFill>
              <a:srgbClr val="000000"/>
            </a:solidFill>
            <a:miter lim="800000"/>
            <a:headEnd/>
            <a:tailEnd/>
          </a:ln>
        </p:spPr>
        <p:txBody>
          <a:bodyPr lIns="36000" tIns="36000" rIns="36000" bIns="36000" anchor="ctr" anchorCtr="1"/>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a:solidFill>
                  <a:srgbClr val="000000"/>
                </a:solidFill>
                <a:ea typeface="楷体" panose="02010609060101010101" pitchFamily="49" charset="-122"/>
              </a:rPr>
              <a:t>……</a:t>
            </a:r>
            <a:endParaRPr lang="en-US" altLang="zh-CN"/>
          </a:p>
        </p:txBody>
      </p:sp>
      <p:sp>
        <p:nvSpPr>
          <p:cNvPr id="13" name="Flowchart: Magnetic Disk 52"/>
          <p:cNvSpPr>
            <a:spLocks noChangeArrowheads="1"/>
          </p:cNvSpPr>
          <p:nvPr/>
        </p:nvSpPr>
        <p:spPr bwMode="auto">
          <a:xfrm>
            <a:off x="2884488" y="2152328"/>
            <a:ext cx="1323975" cy="1618550"/>
          </a:xfrm>
          <a:prstGeom prst="flowChartMagneticDisk">
            <a:avLst/>
          </a:prstGeom>
          <a:solidFill>
            <a:schemeClr val="accent1"/>
          </a:solidFill>
          <a:ln w="9525">
            <a:solidFill>
              <a:srgbClr val="000000"/>
            </a:solidFill>
            <a:round/>
            <a:headEnd/>
            <a:tailEnd/>
          </a:ln>
        </p:spPr>
        <p:txBody>
          <a:bodyPr lIns="0" rIns="0" anchor="ctr" anchorCtr="1"/>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400">
                <a:solidFill>
                  <a:schemeClr val="bg1"/>
                </a:solidFill>
                <a:ea typeface="楷体" panose="02010609060101010101" pitchFamily="49" charset="-122"/>
              </a:rPr>
              <a:t>3D Geological Spatial Database</a:t>
            </a:r>
            <a:endParaRPr lang="en-US" altLang="zh-CN"/>
          </a:p>
        </p:txBody>
      </p:sp>
      <p:sp>
        <p:nvSpPr>
          <p:cNvPr id="14" name="Rectangle 54"/>
          <p:cNvSpPr>
            <a:spLocks/>
          </p:cNvSpPr>
          <p:nvPr/>
        </p:nvSpPr>
        <p:spPr bwMode="auto">
          <a:xfrm>
            <a:off x="426359" y="1371600"/>
            <a:ext cx="1636712" cy="525462"/>
          </a:xfrm>
          <a:prstGeom prst="rect">
            <a:avLst/>
          </a:prstGeom>
          <a:solidFill>
            <a:srgbClr val="D8D8D8"/>
          </a:solidFill>
          <a:ln w="9525">
            <a:solidFill>
              <a:srgbClr val="000000"/>
            </a:solidFill>
            <a:miter lim="800000"/>
            <a:headEnd/>
            <a:tailEnd/>
          </a:ln>
        </p:spPr>
        <p:txBody>
          <a:bodyPr anchor="ct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1200" dirty="0">
                <a:solidFill>
                  <a:srgbClr val="000000"/>
                </a:solidFill>
                <a:ea typeface="楷体" panose="02010609060101010101" pitchFamily="49" charset="-122"/>
              </a:rPr>
              <a:t>3D Geological Modeling Tools</a:t>
            </a:r>
            <a:endParaRPr lang="en-US" altLang="zh-CN" dirty="0"/>
          </a:p>
        </p:txBody>
      </p:sp>
      <p:sp>
        <p:nvSpPr>
          <p:cNvPr id="15" name="Flowchart: Magnetic Disk 55"/>
          <p:cNvSpPr>
            <a:spLocks/>
          </p:cNvSpPr>
          <p:nvPr/>
        </p:nvSpPr>
        <p:spPr bwMode="auto">
          <a:xfrm>
            <a:off x="583521" y="2052637"/>
            <a:ext cx="1323975" cy="508000"/>
          </a:xfrm>
          <a:prstGeom prst="flowChartMagneticDisk">
            <a:avLst/>
          </a:prstGeom>
          <a:solidFill>
            <a:srgbClr val="00B0F0"/>
          </a:solidFill>
          <a:ln w="9525">
            <a:solidFill>
              <a:srgbClr val="000000"/>
            </a:solidFill>
            <a:round/>
            <a:headEnd/>
            <a:tailEnd/>
          </a:ln>
        </p:spPr>
        <p:txBody>
          <a:bodyPr anchor="ctr" anchorCtr="1"/>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dirty="0" smtClean="0">
                <a:solidFill>
                  <a:schemeClr val="bg1"/>
                </a:solidFill>
                <a:ea typeface="楷体" panose="02010609060101010101" pitchFamily="49" charset="-122"/>
              </a:rPr>
              <a:t>Soft A</a:t>
            </a:r>
            <a:endParaRPr lang="en-US" altLang="zh-CN" dirty="0"/>
          </a:p>
        </p:txBody>
      </p:sp>
      <p:sp>
        <p:nvSpPr>
          <p:cNvPr id="16" name="Flowchart: Magnetic Disk 56"/>
          <p:cNvSpPr>
            <a:spLocks/>
          </p:cNvSpPr>
          <p:nvPr/>
        </p:nvSpPr>
        <p:spPr bwMode="auto">
          <a:xfrm>
            <a:off x="583521" y="2949575"/>
            <a:ext cx="1323975" cy="481012"/>
          </a:xfrm>
          <a:prstGeom prst="flowChartMagneticDisk">
            <a:avLst/>
          </a:prstGeom>
          <a:solidFill>
            <a:srgbClr val="00B0F0"/>
          </a:solidFill>
          <a:ln w="9525">
            <a:solidFill>
              <a:srgbClr val="000000"/>
            </a:solidFill>
            <a:round/>
            <a:headEnd/>
            <a:tailEnd/>
          </a:ln>
        </p:spPr>
        <p:txBody>
          <a:bodyPr anchor="ctr" anchorCtr="1"/>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dirty="0">
                <a:solidFill>
                  <a:schemeClr val="bg1"/>
                </a:solidFill>
                <a:ea typeface="楷体" panose="02010609060101010101" pitchFamily="49" charset="-122"/>
              </a:rPr>
              <a:t>Soft B</a:t>
            </a:r>
            <a:endParaRPr lang="en-US" altLang="zh-CN" sz="1200" dirty="0"/>
          </a:p>
        </p:txBody>
      </p:sp>
      <p:sp>
        <p:nvSpPr>
          <p:cNvPr id="17" name="Flowchart: Magnetic Disk 57"/>
          <p:cNvSpPr>
            <a:spLocks/>
          </p:cNvSpPr>
          <p:nvPr/>
        </p:nvSpPr>
        <p:spPr bwMode="auto">
          <a:xfrm>
            <a:off x="737509" y="3878262"/>
            <a:ext cx="990600" cy="454025"/>
          </a:xfrm>
          <a:prstGeom prst="flowChartMagneticDisk">
            <a:avLst/>
          </a:prstGeom>
          <a:solidFill>
            <a:srgbClr val="00B0F0"/>
          </a:solidFill>
          <a:ln w="9525">
            <a:solidFill>
              <a:srgbClr val="000000"/>
            </a:solidFill>
            <a:round/>
            <a:headEnd/>
            <a:tailEnd/>
          </a:ln>
        </p:spPr>
        <p:txBody>
          <a:bodyPr anchor="ctr" anchorCtr="1"/>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dirty="0">
                <a:solidFill>
                  <a:schemeClr val="bg1"/>
                </a:solidFill>
                <a:ea typeface="楷体" panose="02010609060101010101" pitchFamily="49" charset="-122"/>
              </a:rPr>
              <a:t>Soft </a:t>
            </a:r>
            <a:r>
              <a:rPr lang="en-US" altLang="zh-CN" sz="1200" dirty="0" smtClean="0">
                <a:solidFill>
                  <a:schemeClr val="bg1"/>
                </a:solidFill>
                <a:ea typeface="楷体" panose="02010609060101010101" pitchFamily="49" charset="-122"/>
              </a:rPr>
              <a:t>C</a:t>
            </a:r>
            <a:endParaRPr lang="en-US" altLang="zh-CN" sz="1200" dirty="0"/>
          </a:p>
        </p:txBody>
      </p:sp>
      <p:sp>
        <p:nvSpPr>
          <p:cNvPr id="18" name="Flowchart: Magnetic Disk 60"/>
          <p:cNvSpPr>
            <a:spLocks/>
          </p:cNvSpPr>
          <p:nvPr/>
        </p:nvSpPr>
        <p:spPr bwMode="auto">
          <a:xfrm>
            <a:off x="737509" y="4668837"/>
            <a:ext cx="990600" cy="425450"/>
          </a:xfrm>
          <a:prstGeom prst="flowChartMagneticDisk">
            <a:avLst/>
          </a:prstGeom>
          <a:solidFill>
            <a:srgbClr val="00B0F0"/>
          </a:solidFill>
          <a:ln w="9525">
            <a:solidFill>
              <a:srgbClr val="000000"/>
            </a:solidFill>
            <a:round/>
            <a:headEnd/>
            <a:tailEnd/>
          </a:ln>
        </p:spPr>
        <p:txBody>
          <a:bodyPr anchor="ctr" anchorCtr="1"/>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000">
                <a:solidFill>
                  <a:schemeClr val="bg1"/>
                </a:solidFill>
                <a:ea typeface="楷体" panose="02010609060101010101" pitchFamily="49" charset="-122"/>
              </a:rPr>
              <a:t>……</a:t>
            </a:r>
            <a:endParaRPr lang="en-US" altLang="zh-CN"/>
          </a:p>
        </p:txBody>
      </p:sp>
      <p:sp>
        <p:nvSpPr>
          <p:cNvPr id="19" name="Straight Connector 22"/>
          <p:cNvSpPr>
            <a:spLocks noChangeShapeType="1"/>
          </p:cNvSpPr>
          <p:nvPr/>
        </p:nvSpPr>
        <p:spPr bwMode="auto">
          <a:xfrm>
            <a:off x="2375809" y="2052637"/>
            <a:ext cx="1587" cy="3414713"/>
          </a:xfrm>
          <a:prstGeom prst="line">
            <a:avLst/>
          </a:prstGeom>
          <a:ln w="19050">
            <a:prstDash val="dash"/>
            <a:headEnd/>
            <a:tailEnd type="none"/>
          </a:ln>
        </p:spPr>
        <p:style>
          <a:lnRef idx="1">
            <a:schemeClr val="accent6"/>
          </a:lnRef>
          <a:fillRef idx="0">
            <a:schemeClr val="accent6"/>
          </a:fillRef>
          <a:effectRef idx="0">
            <a:schemeClr val="accent6"/>
          </a:effectRef>
          <a:fontRef idx="minor">
            <a:schemeClr val="tx1"/>
          </a:fontRef>
        </p:style>
        <p:txBody>
          <a:bodyPr/>
          <a:lstStyle/>
          <a:p>
            <a:endParaRPr lang="zh-CN" altLang="en-US"/>
          </a:p>
        </p:txBody>
      </p:sp>
      <p:sp>
        <p:nvSpPr>
          <p:cNvPr id="20" name="Straight Connector 23"/>
          <p:cNvSpPr>
            <a:spLocks noChangeShapeType="1"/>
          </p:cNvSpPr>
          <p:nvPr/>
        </p:nvSpPr>
        <p:spPr bwMode="auto">
          <a:xfrm>
            <a:off x="2375809" y="2052637"/>
            <a:ext cx="3898900" cy="0"/>
          </a:xfrm>
          <a:prstGeom prst="line">
            <a:avLst/>
          </a:prstGeom>
          <a:ln w="19050">
            <a:prstDash val="dash"/>
            <a:headEnd/>
            <a:tailEnd type="none"/>
          </a:ln>
        </p:spPr>
        <p:style>
          <a:lnRef idx="1">
            <a:schemeClr val="accent6"/>
          </a:lnRef>
          <a:fillRef idx="0">
            <a:schemeClr val="accent6"/>
          </a:fillRef>
          <a:effectRef idx="0">
            <a:schemeClr val="accent6"/>
          </a:effectRef>
          <a:fontRef idx="minor">
            <a:schemeClr val="tx1"/>
          </a:fontRef>
        </p:style>
        <p:txBody>
          <a:bodyPr/>
          <a:lstStyle/>
          <a:p>
            <a:endParaRPr lang="zh-CN" altLang="en-US"/>
          </a:p>
        </p:txBody>
      </p:sp>
      <p:sp>
        <p:nvSpPr>
          <p:cNvPr id="21" name="Straight Connector 24"/>
          <p:cNvSpPr>
            <a:spLocks noChangeShapeType="1"/>
          </p:cNvSpPr>
          <p:nvPr/>
        </p:nvSpPr>
        <p:spPr bwMode="auto">
          <a:xfrm>
            <a:off x="6274709" y="2052637"/>
            <a:ext cx="1587" cy="3414713"/>
          </a:xfrm>
          <a:prstGeom prst="line">
            <a:avLst/>
          </a:prstGeom>
          <a:ln w="19050">
            <a:prstDash val="dash"/>
            <a:headEnd/>
            <a:tailEnd type="none"/>
          </a:ln>
        </p:spPr>
        <p:style>
          <a:lnRef idx="1">
            <a:schemeClr val="accent6"/>
          </a:lnRef>
          <a:fillRef idx="0">
            <a:schemeClr val="accent6"/>
          </a:fillRef>
          <a:effectRef idx="0">
            <a:schemeClr val="accent6"/>
          </a:effectRef>
          <a:fontRef idx="minor">
            <a:schemeClr val="tx1"/>
          </a:fontRef>
        </p:style>
        <p:txBody>
          <a:bodyPr/>
          <a:lstStyle/>
          <a:p>
            <a:endParaRPr lang="zh-CN" altLang="en-US"/>
          </a:p>
        </p:txBody>
      </p:sp>
      <p:sp>
        <p:nvSpPr>
          <p:cNvPr id="22" name="Rectangle 64"/>
          <p:cNvSpPr>
            <a:spLocks noChangeArrowheads="1"/>
          </p:cNvSpPr>
          <p:nvPr/>
        </p:nvSpPr>
        <p:spPr bwMode="auto">
          <a:xfrm>
            <a:off x="5730196" y="3086100"/>
            <a:ext cx="1243013" cy="747712"/>
          </a:xfrm>
          <a:prstGeom prst="rect">
            <a:avLst/>
          </a:prstGeom>
          <a:solidFill>
            <a:srgbClr val="7070FF"/>
          </a:solidFill>
          <a:ln w="9525">
            <a:solidFill>
              <a:schemeClr val="bg2"/>
            </a:solidFill>
            <a:miter lim="800000"/>
            <a:headEnd/>
            <a:tailEnd/>
          </a:ln>
        </p:spPr>
        <p:txBody>
          <a:bodyPr lIns="0" rIns="0" anchor="ct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dirty="0">
                <a:solidFill>
                  <a:schemeClr val="bg1"/>
                </a:solidFill>
                <a:ea typeface="楷体" panose="02010609060101010101" pitchFamily="49" charset="-122"/>
              </a:rPr>
              <a:t>Publication &amp; Sharing Management System</a:t>
            </a:r>
            <a:endParaRPr lang="en-US" altLang="zh-CN" dirty="0"/>
          </a:p>
        </p:txBody>
      </p:sp>
      <p:cxnSp>
        <p:nvCxnSpPr>
          <p:cNvPr id="23" name="Straight Arrow Connector 26"/>
          <p:cNvCxnSpPr>
            <a:cxnSpLocks noChangeShapeType="1"/>
          </p:cNvCxnSpPr>
          <p:nvPr/>
        </p:nvCxnSpPr>
        <p:spPr bwMode="auto">
          <a:xfrm>
            <a:off x="2375809" y="5467350"/>
            <a:ext cx="3898900" cy="1587"/>
          </a:xfrm>
          <a:prstGeom prst="straightConnector1">
            <a:avLst/>
          </a:prstGeom>
          <a:ln w="19050">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4" name="Rectangle 66"/>
          <p:cNvSpPr>
            <a:spLocks/>
          </p:cNvSpPr>
          <p:nvPr/>
        </p:nvSpPr>
        <p:spPr bwMode="auto">
          <a:xfrm>
            <a:off x="3737884" y="5094287"/>
            <a:ext cx="1584325" cy="746125"/>
          </a:xfrm>
          <a:prstGeom prst="rect">
            <a:avLst/>
          </a:prstGeom>
          <a:solidFill>
            <a:srgbClr val="2727FF"/>
          </a:solidFill>
          <a:ln w="9525">
            <a:solidFill>
              <a:schemeClr val="bg2"/>
            </a:solidFill>
            <a:miter lim="800000"/>
            <a:headEnd/>
            <a:tailEnd/>
          </a:ln>
        </p:spPr>
        <p:txBody>
          <a:bodyPr anchor="ct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200">
                <a:solidFill>
                  <a:schemeClr val="bg1"/>
                </a:solidFill>
                <a:ea typeface="楷体" panose="02010609060101010101" pitchFamily="49" charset="-122"/>
              </a:rPr>
              <a:t>Geological Survey Organizations</a:t>
            </a:r>
            <a:endParaRPr lang="en-US" altLang="zh-CN"/>
          </a:p>
        </p:txBody>
      </p:sp>
      <p:cxnSp>
        <p:nvCxnSpPr>
          <p:cNvPr id="25" name="Straight Arrow Connector 28"/>
          <p:cNvCxnSpPr>
            <a:cxnSpLocks noChangeShapeType="1"/>
          </p:cNvCxnSpPr>
          <p:nvPr/>
        </p:nvCxnSpPr>
        <p:spPr bwMode="auto">
          <a:xfrm>
            <a:off x="4947559" y="2809875"/>
            <a:ext cx="704850" cy="301625"/>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 name="Straight Arrow Connector 29"/>
          <p:cNvCxnSpPr>
            <a:cxnSpLocks noChangeShapeType="1"/>
          </p:cNvCxnSpPr>
          <p:nvPr/>
        </p:nvCxnSpPr>
        <p:spPr bwMode="auto">
          <a:xfrm flipV="1">
            <a:off x="4947559" y="3832225"/>
            <a:ext cx="704850" cy="365125"/>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7" name="Straight Arrow Connector 30"/>
          <p:cNvCxnSpPr>
            <a:cxnSpLocks noChangeShapeType="1"/>
          </p:cNvCxnSpPr>
          <p:nvPr/>
        </p:nvCxnSpPr>
        <p:spPr bwMode="auto">
          <a:xfrm>
            <a:off x="4947559" y="3244850"/>
            <a:ext cx="682625" cy="77787"/>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8" name="Straight Arrow Connector 31"/>
          <p:cNvCxnSpPr>
            <a:cxnSpLocks noChangeShapeType="1"/>
          </p:cNvCxnSpPr>
          <p:nvPr/>
        </p:nvCxnSpPr>
        <p:spPr bwMode="auto">
          <a:xfrm flipV="1">
            <a:off x="4947559" y="3611562"/>
            <a:ext cx="682625" cy="109538"/>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9" name="Straight Arrow Connector 32"/>
          <p:cNvCxnSpPr>
            <a:cxnSpLocks noChangeShapeType="1"/>
          </p:cNvCxnSpPr>
          <p:nvPr/>
        </p:nvCxnSpPr>
        <p:spPr bwMode="auto">
          <a:xfrm>
            <a:off x="1915434" y="2311400"/>
            <a:ext cx="927100" cy="498475"/>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30" name="Straight Arrow Connector 34"/>
          <p:cNvCxnSpPr>
            <a:cxnSpLocks noChangeShapeType="1"/>
          </p:cNvCxnSpPr>
          <p:nvPr/>
        </p:nvCxnSpPr>
        <p:spPr bwMode="auto">
          <a:xfrm>
            <a:off x="1907496" y="3189287"/>
            <a:ext cx="935038" cy="93663"/>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31" name="Straight Arrow Connector 36"/>
          <p:cNvCxnSpPr>
            <a:cxnSpLocks noChangeShapeType="1"/>
          </p:cNvCxnSpPr>
          <p:nvPr/>
        </p:nvCxnSpPr>
        <p:spPr bwMode="auto">
          <a:xfrm flipV="1">
            <a:off x="1907496" y="3733800"/>
            <a:ext cx="935038" cy="381000"/>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32" name="Straight Arrow Connector 37"/>
          <p:cNvCxnSpPr>
            <a:cxnSpLocks noChangeShapeType="1"/>
          </p:cNvCxnSpPr>
          <p:nvPr/>
        </p:nvCxnSpPr>
        <p:spPr bwMode="auto">
          <a:xfrm flipV="1">
            <a:off x="1907496" y="4232275"/>
            <a:ext cx="935038" cy="585787"/>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33" name="Rectangle 77"/>
          <p:cNvSpPr>
            <a:spLocks/>
          </p:cNvSpPr>
          <p:nvPr/>
        </p:nvSpPr>
        <p:spPr bwMode="auto">
          <a:xfrm>
            <a:off x="5141234" y="2133600"/>
            <a:ext cx="311150" cy="1339850"/>
          </a:xfrm>
          <a:prstGeom prst="rect">
            <a:avLst/>
          </a:prstGeom>
          <a:solidFill>
            <a:schemeClr val="accent2">
              <a:lumMod val="40000"/>
              <a:lumOff val="60000"/>
            </a:schemeClr>
          </a:solidFill>
          <a:ln w="9525">
            <a:solidFill>
              <a:schemeClr val="tx1"/>
            </a:solidFill>
            <a:miter lim="800000"/>
            <a:headEnd/>
            <a:tailEnd/>
          </a:ln>
        </p:spPr>
        <p:txBody>
          <a:bodyP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endParaRPr lang="en-US" altLang="zh-CN" sz="1200" dirty="0">
              <a:solidFill>
                <a:srgbClr val="000000"/>
              </a:solidFill>
              <a:ea typeface="楷体" panose="02010609060101010101" pitchFamily="49" charset="-122"/>
            </a:endParaRPr>
          </a:p>
          <a:p>
            <a:pPr algn="ctr">
              <a:lnSpc>
                <a:spcPct val="80000"/>
              </a:lnSpc>
              <a:buFont typeface="Arial" panose="020B0604020202020204" pitchFamily="34" charset="0"/>
              <a:buNone/>
            </a:pPr>
            <a:r>
              <a:rPr lang="en-US" altLang="zh-CN" sz="1200" dirty="0">
                <a:solidFill>
                  <a:srgbClr val="000000"/>
                </a:solidFill>
                <a:ea typeface="楷体" panose="02010609060101010101" pitchFamily="49" charset="-122"/>
              </a:rPr>
              <a:t>Geo3DML</a:t>
            </a:r>
            <a:endParaRPr lang="en-US" altLang="zh-CN" dirty="0"/>
          </a:p>
        </p:txBody>
      </p:sp>
      <p:sp>
        <p:nvSpPr>
          <p:cNvPr id="34" name="Rectangle 78"/>
          <p:cNvSpPr>
            <a:spLocks/>
          </p:cNvSpPr>
          <p:nvPr/>
        </p:nvSpPr>
        <p:spPr bwMode="auto">
          <a:xfrm>
            <a:off x="2223409" y="2152084"/>
            <a:ext cx="311150" cy="1353116"/>
          </a:xfrm>
          <a:prstGeom prst="rect">
            <a:avLst/>
          </a:prstGeom>
          <a:solidFill>
            <a:schemeClr val="accent2">
              <a:lumMod val="40000"/>
              <a:lumOff val="60000"/>
            </a:schemeClr>
          </a:solidFill>
          <a:ln w="9525">
            <a:solidFill>
              <a:schemeClr val="tx1"/>
            </a:solidFill>
            <a:miter lim="800000"/>
            <a:headEnd/>
            <a:tailEnd/>
          </a:ln>
        </p:spPr>
        <p:txBody>
          <a:bodyP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endParaRPr lang="en-US" altLang="zh-CN" sz="1200" dirty="0">
              <a:solidFill>
                <a:srgbClr val="000000"/>
              </a:solidFill>
              <a:ea typeface="楷体" panose="02010609060101010101" pitchFamily="49" charset="-122"/>
            </a:endParaRPr>
          </a:p>
          <a:p>
            <a:pPr algn="ctr">
              <a:lnSpc>
                <a:spcPct val="80000"/>
              </a:lnSpc>
              <a:buFont typeface="Arial" panose="020B0604020202020204" pitchFamily="34" charset="0"/>
              <a:buNone/>
            </a:pPr>
            <a:r>
              <a:rPr lang="en-US" altLang="zh-CN" sz="1200" dirty="0">
                <a:solidFill>
                  <a:srgbClr val="000000"/>
                </a:solidFill>
                <a:ea typeface="楷体" panose="02010609060101010101" pitchFamily="49" charset="-122"/>
              </a:rPr>
              <a:t>Geo3DML</a:t>
            </a:r>
            <a:endParaRPr lang="en-US" altLang="zh-CN" dirty="0"/>
          </a:p>
        </p:txBody>
      </p:sp>
      <p:sp>
        <p:nvSpPr>
          <p:cNvPr id="35" name="TextBox 3"/>
          <p:cNvSpPr>
            <a:spLocks noChangeArrowheads="1"/>
          </p:cNvSpPr>
          <p:nvPr/>
        </p:nvSpPr>
        <p:spPr bwMode="auto">
          <a:xfrm>
            <a:off x="6860716" y="5562600"/>
            <a:ext cx="2047875" cy="6492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b="0" dirty="0"/>
              <a:t>WVS: Web View Service</a:t>
            </a:r>
          </a:p>
          <a:p>
            <a:pPr eaLnBrk="1" hangingPunct="1">
              <a:buFont typeface="Arial" panose="020B0604020202020204" pitchFamily="34" charset="0"/>
              <a:buNone/>
            </a:pPr>
            <a:r>
              <a:rPr lang="en-US" altLang="zh-CN" sz="1200" b="0" dirty="0"/>
              <a:t>WFS: Web Feature Service</a:t>
            </a:r>
          </a:p>
          <a:p>
            <a:pPr eaLnBrk="1" hangingPunct="1">
              <a:buFont typeface="Arial" panose="020B0604020202020204" pitchFamily="34" charset="0"/>
              <a:buNone/>
            </a:pPr>
            <a:r>
              <a:rPr lang="en-US" altLang="zh-CN" sz="1200" b="0" dirty="0"/>
              <a:t>W3DS: Web 3D Service</a:t>
            </a:r>
            <a:endParaRPr lang="en-US" altLang="zh-CN" dirty="0"/>
          </a:p>
        </p:txBody>
      </p:sp>
      <p:sp>
        <p:nvSpPr>
          <p:cNvPr id="36" name="Flowchart: Magnetic Disk 52"/>
          <p:cNvSpPr>
            <a:spLocks noChangeArrowheads="1"/>
          </p:cNvSpPr>
          <p:nvPr/>
        </p:nvSpPr>
        <p:spPr bwMode="auto">
          <a:xfrm>
            <a:off x="2844121" y="3821781"/>
            <a:ext cx="1323975" cy="1022350"/>
          </a:xfrm>
          <a:prstGeom prst="flowChartMagneticDisk">
            <a:avLst/>
          </a:prstGeom>
          <a:solidFill>
            <a:schemeClr val="accent1"/>
          </a:solidFill>
          <a:ln w="9525">
            <a:solidFill>
              <a:srgbClr val="000000"/>
            </a:solidFill>
            <a:round/>
            <a:headEnd/>
            <a:tailEnd/>
          </a:ln>
        </p:spPr>
        <p:txBody>
          <a:bodyPr lIns="0" rIns="0" anchor="ctr" anchorCtr="1"/>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r>
              <a:rPr lang="en-US" altLang="zh-CN" sz="1400" dirty="0">
                <a:solidFill>
                  <a:schemeClr val="bg1"/>
                </a:solidFill>
                <a:ea typeface="楷体" panose="02010609060101010101" pitchFamily="49" charset="-122"/>
              </a:rPr>
              <a:t>3D </a:t>
            </a:r>
            <a:r>
              <a:rPr lang="en-US" altLang="zh-CN" sz="1400" dirty="0" smtClean="0">
                <a:solidFill>
                  <a:schemeClr val="bg1"/>
                </a:solidFill>
                <a:ea typeface="楷体" panose="02010609060101010101" pitchFamily="49" charset="-122"/>
              </a:rPr>
              <a:t>model metadata Database</a:t>
            </a:r>
            <a:endParaRPr lang="en-US" altLang="zh-CN" dirty="0"/>
          </a:p>
        </p:txBody>
      </p:sp>
      <p:sp>
        <p:nvSpPr>
          <p:cNvPr id="37" name="Rectangle 78"/>
          <p:cNvSpPr>
            <a:spLocks/>
          </p:cNvSpPr>
          <p:nvPr/>
        </p:nvSpPr>
        <p:spPr bwMode="auto">
          <a:xfrm>
            <a:off x="2214244" y="3657600"/>
            <a:ext cx="311150" cy="1353116"/>
          </a:xfrm>
          <a:prstGeom prst="rect">
            <a:avLst/>
          </a:prstGeom>
          <a:solidFill>
            <a:schemeClr val="accent4">
              <a:lumMod val="40000"/>
              <a:lumOff val="60000"/>
            </a:schemeClr>
          </a:solidFill>
          <a:ln w="9525">
            <a:solidFill>
              <a:schemeClr val="tx1"/>
            </a:solidFill>
            <a:miter lim="800000"/>
            <a:headEnd/>
            <a:tailEnd/>
          </a:ln>
        </p:spPr>
        <p:txBody>
          <a:bodyP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endParaRPr lang="en-US" altLang="zh-CN" sz="1200" dirty="0">
              <a:solidFill>
                <a:srgbClr val="000000"/>
              </a:solidFill>
              <a:ea typeface="楷体" panose="02010609060101010101" pitchFamily="49" charset="-122"/>
            </a:endParaRPr>
          </a:p>
          <a:p>
            <a:pPr algn="ctr">
              <a:lnSpc>
                <a:spcPct val="80000"/>
              </a:lnSpc>
              <a:buFont typeface="Arial" panose="020B0604020202020204" pitchFamily="34" charset="0"/>
              <a:buNone/>
            </a:pPr>
            <a:r>
              <a:rPr lang="en-US" altLang="zh-CN" sz="1200" dirty="0" smtClean="0">
                <a:solidFill>
                  <a:srgbClr val="000000"/>
                </a:solidFill>
                <a:ea typeface="楷体" panose="02010609060101010101" pitchFamily="49" charset="-122"/>
              </a:rPr>
              <a:t>Geo3DMD</a:t>
            </a:r>
            <a:endParaRPr lang="en-US" altLang="zh-CN" dirty="0"/>
          </a:p>
        </p:txBody>
      </p:sp>
      <p:sp>
        <p:nvSpPr>
          <p:cNvPr id="38" name="Rectangle 77"/>
          <p:cNvSpPr>
            <a:spLocks/>
          </p:cNvSpPr>
          <p:nvPr/>
        </p:nvSpPr>
        <p:spPr bwMode="auto">
          <a:xfrm>
            <a:off x="5133296" y="3581400"/>
            <a:ext cx="311150" cy="1339850"/>
          </a:xfrm>
          <a:prstGeom prst="rect">
            <a:avLst/>
          </a:prstGeom>
          <a:solidFill>
            <a:schemeClr val="accent4">
              <a:lumMod val="40000"/>
              <a:lumOff val="60000"/>
            </a:schemeClr>
          </a:solidFill>
          <a:ln w="9525">
            <a:solidFill>
              <a:schemeClr val="tx1"/>
            </a:solidFill>
            <a:miter lim="800000"/>
            <a:headEnd/>
            <a:tailEnd/>
          </a:ln>
        </p:spPr>
        <p:txBody>
          <a:bodyPr/>
          <a:lstStyle>
            <a:lvl1pPr>
              <a:defRPr sz="3200" b="1">
                <a:solidFill>
                  <a:srgbClr val="093A80"/>
                </a:solidFill>
                <a:latin typeface="Arial" panose="020B0604020202020204" pitchFamily="34" charset="0"/>
                <a:ea typeface="宋体" panose="02010600030101010101" pitchFamily="2" charset="-122"/>
              </a:defRPr>
            </a:lvl1pPr>
            <a:lvl2pPr marL="742950" indent="-285750">
              <a:defRPr sz="3200" b="1">
                <a:solidFill>
                  <a:srgbClr val="093A80"/>
                </a:solidFill>
                <a:latin typeface="Arial" panose="020B0604020202020204" pitchFamily="34" charset="0"/>
                <a:ea typeface="宋体" panose="02010600030101010101" pitchFamily="2" charset="-122"/>
              </a:defRPr>
            </a:lvl2pPr>
            <a:lvl3pPr marL="1143000" indent="-228600">
              <a:defRPr sz="3200" b="1">
                <a:solidFill>
                  <a:srgbClr val="093A80"/>
                </a:solidFill>
                <a:latin typeface="Arial" panose="020B0604020202020204" pitchFamily="34" charset="0"/>
                <a:ea typeface="宋体" panose="02010600030101010101" pitchFamily="2" charset="-122"/>
              </a:defRPr>
            </a:lvl3pPr>
            <a:lvl4pPr marL="1600200" indent="-228600">
              <a:defRPr sz="3200" b="1">
                <a:solidFill>
                  <a:srgbClr val="093A80"/>
                </a:solidFill>
                <a:latin typeface="Arial" panose="020B0604020202020204" pitchFamily="34" charset="0"/>
                <a:ea typeface="宋体" panose="02010600030101010101" pitchFamily="2" charset="-122"/>
              </a:defRPr>
            </a:lvl4pPr>
            <a:lvl5pPr marL="2057400" indent="-228600">
              <a:defRPr sz="3200" b="1">
                <a:solidFill>
                  <a:srgbClr val="093A8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093A80"/>
                </a:solidFill>
                <a:latin typeface="Arial" panose="020B0604020202020204" pitchFamily="34" charset="0"/>
                <a:ea typeface="宋体" panose="02010600030101010101" pitchFamily="2" charset="-122"/>
              </a:defRPr>
            </a:lvl9pPr>
          </a:lstStyle>
          <a:p>
            <a:pPr algn="ctr">
              <a:lnSpc>
                <a:spcPct val="80000"/>
              </a:lnSpc>
              <a:buFont typeface="Arial" panose="020B0604020202020204" pitchFamily="34" charset="0"/>
              <a:buNone/>
            </a:pPr>
            <a:endParaRPr lang="en-US" altLang="zh-CN" sz="1200" dirty="0">
              <a:solidFill>
                <a:srgbClr val="000000"/>
              </a:solidFill>
              <a:ea typeface="楷体" panose="02010609060101010101" pitchFamily="49" charset="-122"/>
            </a:endParaRPr>
          </a:p>
          <a:p>
            <a:pPr algn="ctr">
              <a:lnSpc>
                <a:spcPct val="80000"/>
              </a:lnSpc>
              <a:buFont typeface="Arial" panose="020B0604020202020204" pitchFamily="34" charset="0"/>
              <a:buNone/>
            </a:pPr>
            <a:r>
              <a:rPr lang="en-US" altLang="zh-CN" sz="1200" dirty="0" smtClean="0">
                <a:solidFill>
                  <a:srgbClr val="000000"/>
                </a:solidFill>
                <a:ea typeface="楷体" panose="02010609060101010101" pitchFamily="49" charset="-122"/>
              </a:rPr>
              <a:t>Geo3DMD</a:t>
            </a:r>
            <a:endParaRPr lang="en-US" altLang="zh-CN" dirty="0"/>
          </a:p>
        </p:txBody>
      </p:sp>
    </p:spTree>
    <p:extLst>
      <p:ext uri="{BB962C8B-B14F-4D97-AF65-F5344CB8AC3E}">
        <p14:creationId xmlns:p14="http://schemas.microsoft.com/office/powerpoint/2010/main" val="1124733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ph type="body" idx="1"/>
          </p:nvPr>
        </p:nvSpPr>
        <p:spPr bwMode="auto">
          <a:xfrm>
            <a:off x="533400" y="1295399"/>
            <a:ext cx="7999413" cy="4005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None/>
            </a:pPr>
            <a:r>
              <a:rPr lang="en-US" altLang="zh-CN" sz="2800" b="1" dirty="0">
                <a:solidFill>
                  <a:srgbClr val="000066"/>
                </a:solidFill>
              </a:rPr>
              <a:t>Engineering geology models at the plain area</a:t>
            </a:r>
          </a:p>
          <a:p>
            <a:pPr>
              <a:buFont typeface="Wingdings" pitchFamily="2" charset="2"/>
              <a:buNone/>
            </a:pPr>
            <a:endParaRPr lang="en-US" altLang="zh-CN" sz="2400" dirty="0">
              <a:solidFill>
                <a:schemeClr val="tx2"/>
              </a:solidFill>
            </a:endParaRPr>
          </a:p>
          <a:p>
            <a:r>
              <a:rPr lang="en-US" altLang="zh-CN" sz="2400" dirty="0">
                <a:solidFill>
                  <a:srgbClr val="000066"/>
                </a:solidFill>
              </a:rPr>
              <a:t>Area: 6400 km</a:t>
            </a:r>
            <a:r>
              <a:rPr lang="en-US" altLang="zh-CN" sz="2400" baseline="30000" dirty="0">
                <a:solidFill>
                  <a:srgbClr val="000066"/>
                </a:solidFill>
              </a:rPr>
              <a:t>2</a:t>
            </a:r>
            <a:endParaRPr lang="en-US" altLang="zh-CN" sz="2400" dirty="0">
              <a:solidFill>
                <a:srgbClr val="000066"/>
              </a:solidFill>
            </a:endParaRPr>
          </a:p>
          <a:p>
            <a:r>
              <a:rPr lang="en-US" altLang="zh-CN" sz="2400" dirty="0">
                <a:solidFill>
                  <a:srgbClr val="000066"/>
                </a:solidFill>
              </a:rPr>
              <a:t>Depth: about 30~40m. </a:t>
            </a:r>
          </a:p>
          <a:p>
            <a:r>
              <a:rPr lang="en-US" altLang="zh-CN" sz="2400" dirty="0">
                <a:solidFill>
                  <a:srgbClr val="000066"/>
                </a:solidFill>
              </a:rPr>
              <a:t>Resolution: 1:50,000~1:100,000</a:t>
            </a:r>
          </a:p>
          <a:p>
            <a:r>
              <a:rPr lang="en-US" altLang="zh-CN" sz="2400" dirty="0">
                <a:solidFill>
                  <a:srgbClr val="000066"/>
                </a:solidFill>
              </a:rPr>
              <a:t>161 boreholes, 38 cross-sections</a:t>
            </a:r>
          </a:p>
          <a:p>
            <a:pPr>
              <a:buFont typeface="Wingdings" pitchFamily="2" charset="2"/>
              <a:buNone/>
            </a:pPr>
            <a:endParaRPr lang="en-US" altLang="zh-CN" sz="2400" dirty="0"/>
          </a:p>
          <a:p>
            <a:pPr>
              <a:buFont typeface="Wingdings" pitchFamily="2" charset="2"/>
              <a:buNone/>
            </a:pPr>
            <a:endParaRPr lang="en-US" altLang="zh-CN" dirty="0"/>
          </a:p>
        </p:txBody>
      </p:sp>
    </p:spTree>
    <p:extLst>
      <p:ext uri="{BB962C8B-B14F-4D97-AF65-F5344CB8AC3E}">
        <p14:creationId xmlns:p14="http://schemas.microsoft.com/office/powerpoint/2010/main" val="183038213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t="19347" b="11638"/>
          <a:stretch>
            <a:fillRect/>
          </a:stretch>
        </p:blipFill>
        <p:spPr bwMode="auto">
          <a:xfrm>
            <a:off x="2438400" y="115888"/>
            <a:ext cx="5557837" cy="3203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6" name="Picture 3"/>
          <p:cNvPicPr>
            <a:picLocks noChangeAspect="1" noChangeArrowheads="1"/>
          </p:cNvPicPr>
          <p:nvPr/>
        </p:nvPicPr>
        <p:blipFill>
          <a:blip r:embed="rId3">
            <a:extLst>
              <a:ext uri="{28A0092B-C50C-407E-A947-70E740481C1C}">
                <a14:useLocalDpi xmlns:a14="http://schemas.microsoft.com/office/drawing/2010/main" val="0"/>
              </a:ext>
            </a:extLst>
          </a:blip>
          <a:srcRect l="2167" t="14665" r="3009" b="19864"/>
          <a:stretch>
            <a:fillRect/>
          </a:stretch>
        </p:blipFill>
        <p:spPr bwMode="auto">
          <a:xfrm>
            <a:off x="3429000" y="3594100"/>
            <a:ext cx="5221288" cy="2578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7" name="Text Box 7"/>
          <p:cNvSpPr txBox="1">
            <a:spLocks noChangeArrowheads="1"/>
          </p:cNvSpPr>
          <p:nvPr/>
        </p:nvSpPr>
        <p:spPr bwMode="auto">
          <a:xfrm>
            <a:off x="152400" y="1557338"/>
            <a:ext cx="24495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pPr>
            <a:r>
              <a:rPr lang="en-US" altLang="zh-CN" sz="2000" b="0" dirty="0">
                <a:solidFill>
                  <a:schemeClr val="tx1"/>
                </a:solidFill>
                <a:ea typeface="宋体" pitchFamily="2" charset="-122"/>
              </a:rPr>
              <a:t>3D engineering geological models at the plain area</a:t>
            </a:r>
          </a:p>
        </p:txBody>
      </p:sp>
      <p:sp>
        <p:nvSpPr>
          <p:cNvPr id="25608" name="Text Box 8"/>
          <p:cNvSpPr txBox="1">
            <a:spLocks noChangeArrowheads="1"/>
          </p:cNvSpPr>
          <p:nvPr/>
        </p:nvSpPr>
        <p:spPr bwMode="auto">
          <a:xfrm>
            <a:off x="1219200" y="4556125"/>
            <a:ext cx="2376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pPr>
            <a:r>
              <a:rPr lang="en-US" altLang="zh-CN" sz="2000" b="0" dirty="0">
                <a:solidFill>
                  <a:schemeClr val="tx1"/>
                </a:solidFill>
                <a:ea typeface="宋体" pitchFamily="2" charset="-122"/>
              </a:rPr>
              <a:t>Several e</a:t>
            </a:r>
            <a:r>
              <a:rPr lang="en-US" altLang="en-US" sz="2000" b="0" dirty="0">
                <a:solidFill>
                  <a:schemeClr val="tx1"/>
                </a:solidFill>
                <a:ea typeface="宋体" pitchFamily="2" charset="-122"/>
              </a:rPr>
              <a:t>xtracted interesting strata.</a:t>
            </a:r>
            <a:endParaRPr lang="en-US" altLang="zh-CN" sz="2000" b="0" dirty="0">
              <a:solidFill>
                <a:schemeClr val="tx1"/>
              </a:solidFill>
              <a:ea typeface="宋体" pitchFamily="2" charset="-122"/>
            </a:endParaRPr>
          </a:p>
        </p:txBody>
      </p:sp>
    </p:spTree>
    <p:extLst>
      <p:ext uri="{BB962C8B-B14F-4D97-AF65-F5344CB8AC3E}">
        <p14:creationId xmlns:p14="http://schemas.microsoft.com/office/powerpoint/2010/main" val="349579352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l="722" t="13319" r="723" b="10353"/>
          <a:stretch>
            <a:fillRect/>
          </a:stretch>
        </p:blipFill>
        <p:spPr bwMode="auto">
          <a:xfrm>
            <a:off x="3995738" y="3067050"/>
            <a:ext cx="5040312" cy="33210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l="241" t="15369" b="18570"/>
          <a:stretch>
            <a:fillRect/>
          </a:stretch>
        </p:blipFill>
        <p:spPr bwMode="auto">
          <a:xfrm>
            <a:off x="2627313" y="44450"/>
            <a:ext cx="5724525" cy="28003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 Box 6"/>
          <p:cNvSpPr txBox="1">
            <a:spLocks noChangeArrowheads="1"/>
          </p:cNvSpPr>
          <p:nvPr/>
        </p:nvSpPr>
        <p:spPr bwMode="auto">
          <a:xfrm>
            <a:off x="323850" y="1557338"/>
            <a:ext cx="237648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pPr>
            <a:r>
              <a:rPr lang="en-US" altLang="zh-CN" sz="2000" b="0">
                <a:solidFill>
                  <a:schemeClr val="tx1"/>
                </a:solidFill>
                <a:ea typeface="宋体" pitchFamily="2" charset="-122"/>
              </a:rPr>
              <a:t>The </a:t>
            </a:r>
            <a:r>
              <a:rPr lang="en-US" altLang="en-US" sz="2000" b="0">
                <a:solidFill>
                  <a:schemeClr val="tx1"/>
                </a:solidFill>
                <a:ea typeface="宋体" pitchFamily="2" charset="-122"/>
              </a:rPr>
              <a:t>distribution</a:t>
            </a:r>
            <a:r>
              <a:rPr lang="en-US" altLang="zh-CN" sz="2000" b="0">
                <a:solidFill>
                  <a:schemeClr val="tx1"/>
                </a:solidFill>
                <a:ea typeface="宋体" pitchFamily="2" charset="-122"/>
              </a:rPr>
              <a:t> of soft soil stratum.</a:t>
            </a:r>
          </a:p>
          <a:p>
            <a:pPr algn="l" eaLnBrk="1" hangingPunct="1">
              <a:lnSpc>
                <a:spcPct val="100000"/>
              </a:lnSpc>
            </a:pPr>
            <a:r>
              <a:rPr lang="en-US" altLang="zh-CN" sz="2200" b="0">
                <a:solidFill>
                  <a:schemeClr val="tx1"/>
                </a:solidFill>
                <a:effectLst>
                  <a:outerShdw blurRad="38100" dist="38100" dir="2700000" algn="tl">
                    <a:srgbClr val="C0C0C0"/>
                  </a:outerShdw>
                </a:effectLst>
                <a:latin typeface="Garamond" pitchFamily="18" charset="0"/>
                <a:ea typeface="宋体" pitchFamily="2" charset="-122"/>
              </a:rPr>
              <a:t> </a:t>
            </a:r>
          </a:p>
        </p:txBody>
      </p:sp>
      <p:sp>
        <p:nvSpPr>
          <p:cNvPr id="26631" name="Text Box 7"/>
          <p:cNvSpPr txBox="1">
            <a:spLocks noChangeArrowheads="1"/>
          </p:cNvSpPr>
          <p:nvPr/>
        </p:nvSpPr>
        <p:spPr bwMode="auto">
          <a:xfrm>
            <a:off x="1042988" y="4319588"/>
            <a:ext cx="295275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pPr>
            <a:r>
              <a:rPr lang="en-US" altLang="zh-CN" sz="2000" b="0">
                <a:solidFill>
                  <a:schemeClr val="tx1"/>
                </a:solidFill>
                <a:ea typeface="宋体" pitchFamily="2" charset="-122"/>
              </a:rPr>
              <a:t>Two </a:t>
            </a:r>
            <a:r>
              <a:rPr lang="en-US" altLang="en-US" sz="2000" b="0">
                <a:solidFill>
                  <a:schemeClr val="tx1"/>
                </a:solidFill>
                <a:ea typeface="宋体" pitchFamily="2" charset="-122"/>
              </a:rPr>
              <a:t>cross-sections cut along the interesting routes from the models.</a:t>
            </a:r>
            <a:endParaRPr lang="en-US" altLang="zh-CN" sz="2000" b="0">
              <a:solidFill>
                <a:schemeClr val="tx1"/>
              </a:solidFill>
              <a:ea typeface="宋体" pitchFamily="2" charset="-122"/>
            </a:endParaRPr>
          </a:p>
          <a:p>
            <a:pPr algn="l" eaLnBrk="1" hangingPunct="1">
              <a:lnSpc>
                <a:spcPct val="100000"/>
              </a:lnSpc>
            </a:pPr>
            <a:r>
              <a:rPr lang="en-US" altLang="zh-CN" sz="2200" b="0">
                <a:solidFill>
                  <a:schemeClr val="tx1"/>
                </a:solidFill>
                <a:effectLst>
                  <a:outerShdw blurRad="38100" dist="38100" dir="2700000" algn="tl">
                    <a:srgbClr val="C0C0C0"/>
                  </a:outerShdw>
                </a:effectLst>
                <a:latin typeface="Garamond" pitchFamily="18" charset="0"/>
                <a:ea typeface="宋体" pitchFamily="2" charset="-122"/>
              </a:rPr>
              <a:t> </a:t>
            </a:r>
          </a:p>
        </p:txBody>
      </p:sp>
    </p:spTree>
    <p:extLst>
      <p:ext uri="{BB962C8B-B14F-4D97-AF65-F5344CB8AC3E}">
        <p14:creationId xmlns:p14="http://schemas.microsoft.com/office/powerpoint/2010/main" val="360580440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ph type="body" idx="1"/>
          </p:nvPr>
        </p:nvSpPr>
        <p:spPr bwMode="auto">
          <a:xfrm>
            <a:off x="381000" y="1295399"/>
            <a:ext cx="8610600" cy="4221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None/>
            </a:pPr>
            <a:r>
              <a:rPr lang="en-US" altLang="zh-CN" sz="2800" b="1" dirty="0">
                <a:solidFill>
                  <a:srgbClr val="000066"/>
                </a:solidFill>
              </a:rPr>
              <a:t>Engineering geology models at </a:t>
            </a:r>
            <a:r>
              <a:rPr lang="en-US" altLang="zh-CN" sz="2800" b="1" dirty="0" err="1">
                <a:solidFill>
                  <a:srgbClr val="000066"/>
                </a:solidFill>
              </a:rPr>
              <a:t>Shunyi</a:t>
            </a:r>
            <a:r>
              <a:rPr lang="en-US" altLang="zh-CN" sz="2800" b="1" dirty="0">
                <a:solidFill>
                  <a:srgbClr val="000066"/>
                </a:solidFill>
              </a:rPr>
              <a:t> New Town</a:t>
            </a:r>
          </a:p>
          <a:p>
            <a:pPr>
              <a:buFont typeface="Wingdings" pitchFamily="2" charset="2"/>
              <a:buNone/>
            </a:pPr>
            <a:endParaRPr lang="en-US" altLang="zh-CN" sz="2400" dirty="0">
              <a:solidFill>
                <a:schemeClr val="tx2"/>
              </a:solidFill>
            </a:endParaRPr>
          </a:p>
          <a:p>
            <a:r>
              <a:rPr lang="en-US" altLang="zh-CN" sz="2400" dirty="0">
                <a:solidFill>
                  <a:srgbClr val="000066"/>
                </a:solidFill>
              </a:rPr>
              <a:t>Area: 270 km</a:t>
            </a:r>
            <a:r>
              <a:rPr lang="en-US" altLang="zh-CN" sz="2400" baseline="30000" dirty="0">
                <a:solidFill>
                  <a:srgbClr val="000066"/>
                </a:solidFill>
              </a:rPr>
              <a:t>2</a:t>
            </a:r>
            <a:endParaRPr lang="en-US" altLang="zh-CN" sz="2400" dirty="0">
              <a:solidFill>
                <a:srgbClr val="000066"/>
              </a:solidFill>
            </a:endParaRPr>
          </a:p>
          <a:p>
            <a:r>
              <a:rPr lang="en-US" altLang="zh-CN" sz="2400" dirty="0">
                <a:solidFill>
                  <a:srgbClr val="000066"/>
                </a:solidFill>
              </a:rPr>
              <a:t>Depth: 40~70m. </a:t>
            </a:r>
          </a:p>
          <a:p>
            <a:r>
              <a:rPr lang="en-US" altLang="zh-CN" sz="2400" dirty="0">
                <a:solidFill>
                  <a:srgbClr val="000066"/>
                </a:solidFill>
              </a:rPr>
              <a:t>Resolution: 1:25,000</a:t>
            </a:r>
          </a:p>
          <a:p>
            <a:r>
              <a:rPr lang="en-US" altLang="zh-CN" sz="2400" dirty="0">
                <a:solidFill>
                  <a:srgbClr val="000066"/>
                </a:solidFill>
              </a:rPr>
              <a:t>87 boreholes -&gt; 45 cross-sections</a:t>
            </a:r>
          </a:p>
          <a:p>
            <a:pPr>
              <a:buFont typeface="Wingdings" pitchFamily="2" charset="2"/>
              <a:buNone/>
            </a:pPr>
            <a:endParaRPr lang="en-US" altLang="zh-CN" sz="2400" dirty="0"/>
          </a:p>
          <a:p>
            <a:pPr>
              <a:buFont typeface="Wingdings" pitchFamily="2" charset="2"/>
              <a:buNone/>
            </a:pPr>
            <a:endParaRPr lang="en-US" altLang="zh-CN" dirty="0"/>
          </a:p>
        </p:txBody>
      </p:sp>
    </p:spTree>
    <p:extLst>
      <p:ext uri="{BB962C8B-B14F-4D97-AF65-F5344CB8AC3E}">
        <p14:creationId xmlns:p14="http://schemas.microsoft.com/office/powerpoint/2010/main" val="225681804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54" name="Picture 22" descr="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238" y="44450"/>
            <a:ext cx="25923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5" name="Picture 23" descr="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44450"/>
            <a:ext cx="2574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6" descr="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687513"/>
            <a:ext cx="583247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7" descr="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346450"/>
            <a:ext cx="58324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0" name="Group 8"/>
          <p:cNvGrpSpPr>
            <a:grpSpLocks/>
          </p:cNvGrpSpPr>
          <p:nvPr/>
        </p:nvGrpSpPr>
        <p:grpSpPr bwMode="auto">
          <a:xfrm>
            <a:off x="4427538" y="1196975"/>
            <a:ext cx="582612" cy="771525"/>
            <a:chOff x="1770" y="8863"/>
            <a:chExt cx="833" cy="1084"/>
          </a:xfrm>
        </p:grpSpPr>
        <p:sp>
          <p:nvSpPr>
            <p:cNvPr id="69641" name="Freeform 9"/>
            <p:cNvSpPr>
              <a:spLocks/>
            </p:cNvSpPr>
            <p:nvPr/>
          </p:nvSpPr>
          <p:spPr bwMode="auto">
            <a:xfrm>
              <a:off x="1838" y="9121"/>
              <a:ext cx="4" cy="477"/>
            </a:xfrm>
            <a:custGeom>
              <a:avLst/>
              <a:gdLst>
                <a:gd name="T0" fmla="*/ 0 w 4"/>
                <a:gd name="T1" fmla="*/ 477 h 477"/>
                <a:gd name="T2" fmla="*/ 4 w 4"/>
                <a:gd name="T3" fmla="*/ 0 h 477"/>
              </a:gdLst>
              <a:ahLst/>
              <a:cxnLst>
                <a:cxn ang="0">
                  <a:pos x="T0" y="T1"/>
                </a:cxn>
                <a:cxn ang="0">
                  <a:pos x="T2" y="T3"/>
                </a:cxn>
              </a:cxnLst>
              <a:rect l="0" t="0" r="r" b="b"/>
              <a:pathLst>
                <a:path w="4" h="477">
                  <a:moveTo>
                    <a:pt x="0" y="477"/>
                  </a:moveTo>
                  <a:lnTo>
                    <a:pt x="4" y="0"/>
                  </a:lnTo>
                </a:path>
              </a:pathLst>
            </a:custGeom>
            <a:noFill/>
            <a:ln w="9525">
              <a:solidFill>
                <a:srgbClr val="000000"/>
              </a:solidFill>
              <a:round/>
              <a:headEnd/>
              <a:tailEnd type="triangl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642" name="Freeform 10"/>
            <p:cNvSpPr>
              <a:spLocks/>
            </p:cNvSpPr>
            <p:nvPr/>
          </p:nvSpPr>
          <p:spPr bwMode="auto">
            <a:xfrm>
              <a:off x="1837" y="9347"/>
              <a:ext cx="381" cy="251"/>
            </a:xfrm>
            <a:custGeom>
              <a:avLst/>
              <a:gdLst>
                <a:gd name="T0" fmla="*/ 0 w 381"/>
                <a:gd name="T1" fmla="*/ 251 h 251"/>
                <a:gd name="T2" fmla="*/ 381 w 381"/>
                <a:gd name="T3" fmla="*/ 0 h 251"/>
              </a:gdLst>
              <a:ahLst/>
              <a:cxnLst>
                <a:cxn ang="0">
                  <a:pos x="T0" y="T1"/>
                </a:cxn>
                <a:cxn ang="0">
                  <a:pos x="T2" y="T3"/>
                </a:cxn>
              </a:cxnLst>
              <a:rect l="0" t="0" r="r" b="b"/>
              <a:pathLst>
                <a:path w="381" h="251">
                  <a:moveTo>
                    <a:pt x="0" y="251"/>
                  </a:moveTo>
                  <a:lnTo>
                    <a:pt x="381" y="0"/>
                  </a:lnTo>
                </a:path>
              </a:pathLst>
            </a:custGeom>
            <a:noFill/>
            <a:ln w="9525">
              <a:solidFill>
                <a:srgbClr val="000000"/>
              </a:solidFill>
              <a:round/>
              <a:headEnd/>
              <a:tailEnd type="triangl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643" name="Freeform 11"/>
            <p:cNvSpPr>
              <a:spLocks/>
            </p:cNvSpPr>
            <p:nvPr/>
          </p:nvSpPr>
          <p:spPr bwMode="auto">
            <a:xfrm>
              <a:off x="1837" y="9597"/>
              <a:ext cx="338" cy="233"/>
            </a:xfrm>
            <a:custGeom>
              <a:avLst/>
              <a:gdLst>
                <a:gd name="T0" fmla="*/ 0 w 338"/>
                <a:gd name="T1" fmla="*/ 0 h 233"/>
                <a:gd name="T2" fmla="*/ 338 w 338"/>
                <a:gd name="T3" fmla="*/ 233 h 233"/>
              </a:gdLst>
              <a:ahLst/>
              <a:cxnLst>
                <a:cxn ang="0">
                  <a:pos x="T0" y="T1"/>
                </a:cxn>
                <a:cxn ang="0">
                  <a:pos x="T2" y="T3"/>
                </a:cxn>
              </a:cxnLst>
              <a:rect l="0" t="0" r="r" b="b"/>
              <a:pathLst>
                <a:path w="338" h="233">
                  <a:moveTo>
                    <a:pt x="0" y="0"/>
                  </a:moveTo>
                  <a:lnTo>
                    <a:pt x="338" y="233"/>
                  </a:lnTo>
                </a:path>
              </a:pathLst>
            </a:custGeom>
            <a:noFill/>
            <a:ln w="9525">
              <a:solidFill>
                <a:srgbClr val="000000"/>
              </a:solidFill>
              <a:round/>
              <a:headEnd/>
              <a:tailEnd type="triangl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644" name="Text Box 12"/>
            <p:cNvSpPr txBox="1">
              <a:spLocks noChangeArrowheads="1"/>
            </p:cNvSpPr>
            <p:nvPr/>
          </p:nvSpPr>
          <p:spPr bwMode="auto">
            <a:xfrm>
              <a:off x="2184" y="9632"/>
              <a:ext cx="36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1" hangingPunct="1">
                <a:lnSpc>
                  <a:spcPct val="100000"/>
                </a:lnSpc>
              </a:pPr>
              <a:r>
                <a:rPr lang="en-US" altLang="zh-CN" sz="1000" b="0">
                  <a:solidFill>
                    <a:schemeClr val="bg2"/>
                  </a:solidFill>
                  <a:latin typeface="Times New Roman" pitchFamily="18" charset="0"/>
                  <a:ea typeface="宋体" pitchFamily="2" charset="-122"/>
                </a:rPr>
                <a:t>E</a:t>
              </a:r>
              <a:endParaRPr lang="en-US" altLang="zh-CN" sz="1800" b="0">
                <a:solidFill>
                  <a:schemeClr val="bg2"/>
                </a:solidFill>
                <a:latin typeface="Garamond" pitchFamily="18" charset="0"/>
                <a:ea typeface="宋体" pitchFamily="2" charset="-122"/>
              </a:endParaRPr>
            </a:p>
          </p:txBody>
        </p:sp>
        <p:sp>
          <p:nvSpPr>
            <p:cNvPr id="69645" name="Text Box 13"/>
            <p:cNvSpPr txBox="1">
              <a:spLocks noChangeArrowheads="1"/>
            </p:cNvSpPr>
            <p:nvPr/>
          </p:nvSpPr>
          <p:spPr bwMode="auto">
            <a:xfrm>
              <a:off x="1770" y="8863"/>
              <a:ext cx="36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1" hangingPunct="1">
                <a:lnSpc>
                  <a:spcPct val="100000"/>
                </a:lnSpc>
              </a:pPr>
              <a:r>
                <a:rPr lang="en-US" altLang="zh-CN" sz="1000" b="0">
                  <a:solidFill>
                    <a:schemeClr val="bg2"/>
                  </a:solidFill>
                  <a:latin typeface="Times New Roman" pitchFamily="18" charset="0"/>
                  <a:ea typeface="宋体" pitchFamily="2" charset="-122"/>
                </a:rPr>
                <a:t>U</a:t>
              </a:r>
              <a:endParaRPr lang="en-US" altLang="zh-CN" sz="1800" b="0">
                <a:solidFill>
                  <a:schemeClr val="bg2"/>
                </a:solidFill>
                <a:latin typeface="Garamond" pitchFamily="18" charset="0"/>
                <a:ea typeface="宋体" pitchFamily="2" charset="-122"/>
              </a:endParaRPr>
            </a:p>
          </p:txBody>
        </p:sp>
        <p:sp>
          <p:nvSpPr>
            <p:cNvPr id="69646" name="Text Box 14"/>
            <p:cNvSpPr txBox="1">
              <a:spLocks noChangeArrowheads="1"/>
            </p:cNvSpPr>
            <p:nvPr/>
          </p:nvSpPr>
          <p:spPr bwMode="auto">
            <a:xfrm>
              <a:off x="2239" y="9157"/>
              <a:ext cx="36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1" hangingPunct="1">
                <a:lnSpc>
                  <a:spcPct val="100000"/>
                </a:lnSpc>
              </a:pPr>
              <a:r>
                <a:rPr lang="en-US" altLang="zh-CN" sz="1000" b="0">
                  <a:solidFill>
                    <a:schemeClr val="bg2"/>
                  </a:solidFill>
                  <a:latin typeface="Times New Roman" pitchFamily="18" charset="0"/>
                  <a:ea typeface="宋体" pitchFamily="2" charset="-122"/>
                </a:rPr>
                <a:t>N</a:t>
              </a:r>
              <a:endParaRPr lang="en-US" altLang="zh-CN" sz="1800" b="0">
                <a:solidFill>
                  <a:schemeClr val="bg2"/>
                </a:solidFill>
                <a:latin typeface="Garamond" pitchFamily="18" charset="0"/>
                <a:ea typeface="宋体" pitchFamily="2" charset="-122"/>
              </a:endParaRPr>
            </a:p>
          </p:txBody>
        </p:sp>
      </p:grpSp>
      <p:sp>
        <p:nvSpPr>
          <p:cNvPr id="69656" name="Text Box 24"/>
          <p:cNvSpPr txBox="1">
            <a:spLocks noChangeArrowheads="1"/>
          </p:cNvSpPr>
          <p:nvPr/>
        </p:nvSpPr>
        <p:spPr bwMode="auto">
          <a:xfrm>
            <a:off x="4859338" y="549275"/>
            <a:ext cx="2873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1" hangingPunct="1">
              <a:lnSpc>
                <a:spcPct val="100000"/>
              </a:lnSpc>
            </a:pPr>
            <a:r>
              <a:rPr lang="en-US" altLang="zh-CN" sz="1400">
                <a:solidFill>
                  <a:schemeClr val="tx1"/>
                </a:solidFill>
                <a:latin typeface="Times New Roman" pitchFamily="18" charset="0"/>
                <a:ea typeface="宋体" pitchFamily="2" charset="-122"/>
              </a:rPr>
              <a:t>B</a:t>
            </a:r>
            <a:endParaRPr lang="en-US" altLang="zh-CN" sz="1400" b="0">
              <a:solidFill>
                <a:schemeClr val="tx1"/>
              </a:solidFill>
              <a:latin typeface="Garamond" pitchFamily="18" charset="0"/>
              <a:ea typeface="宋体" pitchFamily="2" charset="-122"/>
            </a:endParaRPr>
          </a:p>
        </p:txBody>
      </p:sp>
      <p:sp>
        <p:nvSpPr>
          <p:cNvPr id="69665" name="Text Box 33"/>
          <p:cNvSpPr txBox="1">
            <a:spLocks noChangeArrowheads="1"/>
          </p:cNvSpPr>
          <p:nvPr/>
        </p:nvSpPr>
        <p:spPr bwMode="auto">
          <a:xfrm>
            <a:off x="1684338" y="547688"/>
            <a:ext cx="3667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1" hangingPunct="1">
              <a:lnSpc>
                <a:spcPct val="100000"/>
              </a:lnSpc>
            </a:pPr>
            <a:r>
              <a:rPr lang="en-US" altLang="zh-CN" sz="1400">
                <a:solidFill>
                  <a:schemeClr val="tx1"/>
                </a:solidFill>
                <a:latin typeface="Times New Roman" pitchFamily="18" charset="0"/>
                <a:ea typeface="宋体" pitchFamily="2" charset="-122"/>
              </a:rPr>
              <a:t>A</a:t>
            </a:r>
            <a:endParaRPr lang="en-US" altLang="zh-CN" sz="1400" b="0">
              <a:solidFill>
                <a:schemeClr val="tx1"/>
              </a:solidFill>
              <a:latin typeface="Garamond" pitchFamily="18" charset="0"/>
              <a:ea typeface="宋体" pitchFamily="2" charset="-122"/>
            </a:endParaRPr>
          </a:p>
        </p:txBody>
      </p:sp>
      <p:sp>
        <p:nvSpPr>
          <p:cNvPr id="69666" name="Text Box 34"/>
          <p:cNvSpPr txBox="1">
            <a:spLocks noChangeArrowheads="1"/>
          </p:cNvSpPr>
          <p:nvPr/>
        </p:nvSpPr>
        <p:spPr bwMode="auto">
          <a:xfrm>
            <a:off x="1592263" y="2852738"/>
            <a:ext cx="31591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1" hangingPunct="1">
              <a:lnSpc>
                <a:spcPct val="100000"/>
              </a:lnSpc>
            </a:pPr>
            <a:r>
              <a:rPr lang="en-US" altLang="zh-CN" sz="1400">
                <a:solidFill>
                  <a:schemeClr val="tx1"/>
                </a:solidFill>
                <a:latin typeface="Times New Roman" pitchFamily="18" charset="0"/>
                <a:ea typeface="宋体" pitchFamily="2" charset="-122"/>
              </a:rPr>
              <a:t>C</a:t>
            </a:r>
            <a:endParaRPr lang="en-US" altLang="zh-CN" sz="1400" b="0">
              <a:solidFill>
                <a:schemeClr val="tx1"/>
              </a:solidFill>
              <a:latin typeface="Garamond" pitchFamily="18" charset="0"/>
              <a:ea typeface="宋体" pitchFamily="2" charset="-122"/>
            </a:endParaRPr>
          </a:p>
        </p:txBody>
      </p:sp>
      <p:sp>
        <p:nvSpPr>
          <p:cNvPr id="69667" name="Text Box 35"/>
          <p:cNvSpPr txBox="1">
            <a:spLocks noChangeArrowheads="1"/>
          </p:cNvSpPr>
          <p:nvPr/>
        </p:nvSpPr>
        <p:spPr bwMode="auto">
          <a:xfrm>
            <a:off x="1663700" y="5013325"/>
            <a:ext cx="3159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1" hangingPunct="1">
              <a:lnSpc>
                <a:spcPct val="100000"/>
              </a:lnSpc>
            </a:pPr>
            <a:r>
              <a:rPr lang="en-US" altLang="zh-CN" sz="1400">
                <a:solidFill>
                  <a:schemeClr val="tx1"/>
                </a:solidFill>
                <a:latin typeface="Times New Roman" pitchFamily="18" charset="0"/>
                <a:ea typeface="宋体" pitchFamily="2" charset="-122"/>
              </a:rPr>
              <a:t>D</a:t>
            </a:r>
            <a:endParaRPr lang="en-US" altLang="zh-CN" sz="1400" b="0">
              <a:solidFill>
                <a:schemeClr val="tx1"/>
              </a:solidFill>
              <a:latin typeface="Garamond" pitchFamily="18" charset="0"/>
              <a:ea typeface="宋体" pitchFamily="2" charset="-122"/>
            </a:endParaRPr>
          </a:p>
        </p:txBody>
      </p:sp>
      <p:sp>
        <p:nvSpPr>
          <p:cNvPr id="69668" name="Text Box 36"/>
          <p:cNvSpPr txBox="1">
            <a:spLocks noChangeArrowheads="1"/>
          </p:cNvSpPr>
          <p:nvPr/>
        </p:nvSpPr>
        <p:spPr bwMode="auto">
          <a:xfrm>
            <a:off x="647700" y="5661025"/>
            <a:ext cx="8316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pPr>
            <a:r>
              <a:rPr lang="en-US" altLang="en-US" sz="1400" b="0" dirty="0">
                <a:solidFill>
                  <a:srgbClr val="000066"/>
                </a:solidFill>
                <a:ea typeface="宋体" pitchFamily="2" charset="-122"/>
              </a:rPr>
              <a:t>3D engineering geological model of  </a:t>
            </a:r>
            <a:r>
              <a:rPr lang="en-US" altLang="en-US" sz="1400" b="0" dirty="0" err="1">
                <a:solidFill>
                  <a:srgbClr val="000066"/>
                </a:solidFill>
                <a:ea typeface="宋体" pitchFamily="2" charset="-122"/>
              </a:rPr>
              <a:t>Shunyi</a:t>
            </a:r>
            <a:r>
              <a:rPr lang="en-US" altLang="en-US" sz="1400" b="0" dirty="0">
                <a:solidFill>
                  <a:srgbClr val="000066"/>
                </a:solidFill>
                <a:ea typeface="宋体" pitchFamily="2" charset="-122"/>
              </a:rPr>
              <a:t> New Town. (A) Cross-sections (wire frame mode). (B) Cross-sections (color mode). (C) Whole model with Remote Sensing image. (D) Interior structure. </a:t>
            </a:r>
            <a:endParaRPr lang="en-US" altLang="zh-CN" sz="1400" b="0" dirty="0">
              <a:solidFill>
                <a:srgbClr val="000066"/>
              </a:solidFill>
              <a:ea typeface="宋体" pitchFamily="2" charset="-122"/>
            </a:endParaRPr>
          </a:p>
        </p:txBody>
      </p:sp>
    </p:spTree>
    <p:extLst>
      <p:ext uri="{BB962C8B-B14F-4D97-AF65-F5344CB8AC3E}">
        <p14:creationId xmlns:p14="http://schemas.microsoft.com/office/powerpoint/2010/main" val="343320766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21890" t="16461" b="13312"/>
          <a:stretch>
            <a:fillRect/>
          </a:stretch>
        </p:blipFill>
        <p:spPr bwMode="auto">
          <a:xfrm>
            <a:off x="304800" y="4038600"/>
            <a:ext cx="4752975" cy="2674938"/>
          </a:xfrm>
          <a:prstGeom prst="rect">
            <a:avLst/>
          </a:prstGeom>
          <a:gradFill rotWithShape="1">
            <a:gsLst>
              <a:gs pos="0">
                <a:srgbClr val="BFBFBF">
                  <a:alpha val="98999"/>
                </a:srgbClr>
              </a:gs>
              <a:gs pos="100000">
                <a:srgbClr val="D8D8D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917" name="Picture 5"/>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919" t="43639" r="29663" b="11256"/>
          <a:stretch>
            <a:fillRect/>
          </a:stretch>
        </p:blipFill>
        <p:spPr bwMode="auto">
          <a:xfrm>
            <a:off x="2057400" y="130175"/>
            <a:ext cx="6699250" cy="3019425"/>
          </a:xfrm>
          <a:prstGeom prst="rect">
            <a:avLst/>
          </a:prstGeom>
          <a:gradFill rotWithShape="1">
            <a:gsLst>
              <a:gs pos="0">
                <a:srgbClr val="205867"/>
              </a:gs>
              <a:gs pos="50000">
                <a:srgbClr val="DBE5F1"/>
              </a:gs>
              <a:gs pos="100000">
                <a:srgbClr val="205867"/>
              </a:gs>
            </a:gsLst>
            <a:lin ang="27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6"/>
          <p:cNvSpPr txBox="1">
            <a:spLocks noChangeArrowheads="1"/>
          </p:cNvSpPr>
          <p:nvPr/>
        </p:nvSpPr>
        <p:spPr bwMode="auto">
          <a:xfrm>
            <a:off x="2286001" y="3149600"/>
            <a:ext cx="647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00000"/>
              </a:lnSpc>
              <a:spcBef>
                <a:spcPct val="50000"/>
              </a:spcBef>
            </a:pPr>
            <a:r>
              <a:rPr lang="en-US" altLang="zh-CN" sz="2000" b="0" dirty="0">
                <a:solidFill>
                  <a:schemeClr val="tx1"/>
                </a:solidFill>
                <a:ea typeface="宋体" pitchFamily="2" charset="-122"/>
              </a:rPr>
              <a:t>Integrated display of surficial and subsurficial models.</a:t>
            </a:r>
          </a:p>
        </p:txBody>
      </p:sp>
      <p:sp>
        <p:nvSpPr>
          <p:cNvPr id="38919" name="Text Box 7"/>
          <p:cNvSpPr txBox="1">
            <a:spLocks noChangeArrowheads="1"/>
          </p:cNvSpPr>
          <p:nvPr/>
        </p:nvSpPr>
        <p:spPr bwMode="auto">
          <a:xfrm>
            <a:off x="5257800" y="5300662"/>
            <a:ext cx="33845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pPr>
            <a:r>
              <a:rPr lang="en-US" altLang="zh-CN" sz="2000" b="0" dirty="0">
                <a:solidFill>
                  <a:schemeClr val="tx1"/>
                </a:solidFill>
                <a:ea typeface="宋体" pitchFamily="2" charset="-122"/>
              </a:rPr>
              <a:t>Integrated display of geological and subway station models.</a:t>
            </a:r>
          </a:p>
        </p:txBody>
      </p:sp>
    </p:spTree>
    <p:extLst>
      <p:ext uri="{BB962C8B-B14F-4D97-AF65-F5344CB8AC3E}">
        <p14:creationId xmlns:p14="http://schemas.microsoft.com/office/powerpoint/2010/main" val="120641829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rgbClr val="FF0000"/>
                </a:solidFill>
              </a:rPr>
              <a:t>3D in Urban Geology</a:t>
            </a:r>
            <a:endParaRPr lang="it-IT" altLang="zh-CN"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39" name="Content Placeholder 2"/>
          <p:cNvSpPr>
            <a:spLocks noGrp="1"/>
          </p:cNvSpPr>
          <p:nvPr>
            <p:ph idx="1"/>
          </p:nvPr>
        </p:nvSpPr>
        <p:spPr>
          <a:xfrm>
            <a:off x="346074" y="1447799"/>
            <a:ext cx="8569325" cy="4722813"/>
          </a:xfrm>
        </p:spPr>
        <p:txBody>
          <a:bodyPr/>
          <a:lstStyle/>
          <a:p>
            <a:r>
              <a:rPr lang="en-US" altLang="zh-CN" sz="3200" dirty="0">
                <a:solidFill>
                  <a:srgbClr val="000066"/>
                </a:solidFill>
              </a:rPr>
              <a:t>Technological difficulty:</a:t>
            </a:r>
            <a:endParaRPr lang="zh-CN" altLang="zh-CN" sz="3200" dirty="0">
              <a:solidFill>
                <a:srgbClr val="000066"/>
              </a:solidFill>
            </a:endParaRPr>
          </a:p>
          <a:p>
            <a:pPr lvl="1"/>
            <a:r>
              <a:rPr lang="en-US" altLang="zh-CN" sz="2500" dirty="0" smtClean="0">
                <a:solidFill>
                  <a:srgbClr val="000066"/>
                </a:solidFill>
              </a:rPr>
              <a:t>Integration </a:t>
            </a:r>
            <a:r>
              <a:rPr lang="en-US" altLang="zh-CN" sz="2500" dirty="0">
                <a:solidFill>
                  <a:srgbClr val="000066"/>
                </a:solidFill>
              </a:rPr>
              <a:t>of underground and surface information including geological models, pipelines, buildings, etc.</a:t>
            </a:r>
          </a:p>
          <a:p>
            <a:pPr lvl="1"/>
            <a:r>
              <a:rPr lang="en-US" altLang="zh-CN" sz="2500" dirty="0" smtClean="0">
                <a:solidFill>
                  <a:srgbClr val="000066"/>
                </a:solidFill>
              </a:rPr>
              <a:t>Massive </a:t>
            </a:r>
            <a:r>
              <a:rPr lang="en-US" altLang="zh-CN" sz="2500" dirty="0">
                <a:solidFill>
                  <a:srgbClr val="000066"/>
                </a:solidFill>
              </a:rPr>
              <a:t>data (high precision model) management and its publishing service.</a:t>
            </a:r>
          </a:p>
          <a:p>
            <a:pPr lvl="1"/>
            <a:r>
              <a:rPr lang="en-US" altLang="zh-CN" sz="2500" dirty="0" smtClean="0">
                <a:solidFill>
                  <a:srgbClr val="000066"/>
                </a:solidFill>
              </a:rPr>
              <a:t>Efficient </a:t>
            </a:r>
            <a:r>
              <a:rPr lang="en-US" altLang="zh-CN" sz="2500" dirty="0" err="1">
                <a:solidFill>
                  <a:srgbClr val="000066"/>
                </a:solidFill>
              </a:rPr>
              <a:t>geomodel</a:t>
            </a:r>
            <a:r>
              <a:rPr lang="en-US" altLang="zh-CN" sz="2500" dirty="0">
                <a:solidFill>
                  <a:srgbClr val="000066"/>
                </a:solidFill>
              </a:rPr>
              <a:t> building and dynamic </a:t>
            </a:r>
            <a:r>
              <a:rPr lang="en-US" altLang="zh-CN" sz="2500" dirty="0" smtClean="0">
                <a:solidFill>
                  <a:srgbClr val="000066"/>
                </a:solidFill>
              </a:rPr>
              <a:t>updating.</a:t>
            </a:r>
            <a:endParaRPr lang="en-US" altLang="zh-CN" sz="2500" dirty="0">
              <a:solidFill>
                <a:srgbClr val="000066"/>
              </a:solidFill>
            </a:endParaRPr>
          </a:p>
          <a:p>
            <a:pPr marL="0" indent="0">
              <a:buNone/>
            </a:pPr>
            <a:endParaRPr lang="zh-CN" altLang="zh-CN" sz="2000" dirty="0"/>
          </a:p>
          <a:p>
            <a:endParaRPr lang="en-US" sz="2800" dirty="0"/>
          </a:p>
          <a:p>
            <a:endParaRPr lang="en-US" dirty="0"/>
          </a:p>
        </p:txBody>
      </p:sp>
    </p:spTree>
    <p:extLst>
      <p:ext uri="{BB962C8B-B14F-4D97-AF65-F5344CB8AC3E}">
        <p14:creationId xmlns:p14="http://schemas.microsoft.com/office/powerpoint/2010/main" val="2068734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7" name="矩形 6"/>
          <p:cNvSpPr/>
          <p:nvPr/>
        </p:nvSpPr>
        <p:spPr>
          <a:xfrm>
            <a:off x="490137" y="1601505"/>
            <a:ext cx="8258327" cy="1323439"/>
          </a:xfrm>
          <a:prstGeom prst="rect">
            <a:avLst/>
          </a:prstGeom>
          <a:noFill/>
        </p:spPr>
        <p:txBody>
          <a:bodyPr wrap="square">
            <a:spAutoFit/>
          </a:bodyPr>
          <a:lstStyle/>
          <a:p>
            <a:pPr algn="ctr" eaLnBrk="1" hangingPunct="1">
              <a:defRPr/>
            </a:pPr>
            <a:r>
              <a:rPr lang="en-US" altLang="zh-CN" sz="8000" i="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华文新魏" panose="02010800040101010101" pitchFamily="2" charset="-122"/>
                <a:ea typeface="华文新魏" panose="02010800040101010101" pitchFamily="2" charset="-122"/>
              </a:rPr>
              <a:t>Thank you!</a:t>
            </a:r>
            <a:endParaRPr lang="zh-CN" altLang="en-US" sz="8000" i="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华文新魏" panose="02010800040101010101" pitchFamily="2" charset="-122"/>
              <a:ea typeface="华文新魏" panose="02010800040101010101" pitchFamily="2" charset="-122"/>
            </a:endParaRPr>
          </a:p>
        </p:txBody>
      </p:sp>
      <p:sp>
        <p:nvSpPr>
          <p:cNvPr id="8" name="矩形 7"/>
          <p:cNvSpPr/>
          <p:nvPr/>
        </p:nvSpPr>
        <p:spPr>
          <a:xfrm>
            <a:off x="-28528" y="3350022"/>
            <a:ext cx="9172528" cy="1231106"/>
          </a:xfrm>
          <a:prstGeom prst="rect">
            <a:avLst/>
          </a:prstGeom>
        </p:spPr>
        <p:txBody>
          <a:bodyPr wrap="square">
            <a:spAutoFit/>
          </a:bodyPr>
          <a:lstStyle/>
          <a:p>
            <a:pPr algn="ctr">
              <a:spcAft>
                <a:spcPts val="1200"/>
              </a:spcAft>
              <a:defRPr/>
            </a:pPr>
            <a:r>
              <a:rPr lang="en-US" altLang="zh-CN" sz="3200" b="1" dirty="0" err="1" smtClean="0">
                <a:effectLst>
                  <a:outerShdw blurRad="38100" dist="38100" dir="2700000" algn="tl">
                    <a:srgbClr val="000000">
                      <a:alpha val="43137"/>
                    </a:srgbClr>
                  </a:outerShdw>
                </a:effectLst>
                <a:latin typeface="Arial" pitchFamily="34" charset="0"/>
                <a:ea typeface="微软雅黑" pitchFamily="34" charset="-122"/>
              </a:rPr>
              <a:t>Honggang</a:t>
            </a:r>
            <a:r>
              <a:rPr lang="en-US" altLang="zh-CN" sz="3200" b="1" dirty="0" smtClean="0">
                <a:effectLst>
                  <a:outerShdw blurRad="38100" dist="38100" dir="2700000" algn="tl">
                    <a:srgbClr val="000000">
                      <a:alpha val="43137"/>
                    </a:srgbClr>
                  </a:outerShdw>
                </a:effectLst>
                <a:latin typeface="Arial" pitchFamily="34" charset="0"/>
                <a:ea typeface="微软雅黑" pitchFamily="34" charset="-122"/>
              </a:rPr>
              <a:t> </a:t>
            </a:r>
            <a:r>
              <a:rPr lang="en-US" altLang="zh-CN" sz="3200" b="1" dirty="0" smtClean="0">
                <a:effectLst>
                  <a:outerShdw blurRad="38100" dist="38100" dir="2700000" algn="tl">
                    <a:srgbClr val="000000">
                      <a:alpha val="43137"/>
                    </a:srgbClr>
                  </a:outerShdw>
                </a:effectLst>
                <a:latin typeface="Arial" pitchFamily="34" charset="0"/>
                <a:ea typeface="微软雅黑" pitchFamily="34" charset="-122"/>
              </a:rPr>
              <a:t>QU</a:t>
            </a:r>
            <a:endParaRPr lang="en-US" altLang="zh-CN" sz="3200" b="1" dirty="0" smtClean="0">
              <a:effectLst>
                <a:outerShdw blurRad="38100" dist="38100" dir="2700000" algn="tl">
                  <a:srgbClr val="000000">
                    <a:alpha val="43137"/>
                  </a:srgbClr>
                </a:outerShdw>
              </a:effectLst>
              <a:latin typeface="Arial" pitchFamily="34" charset="0"/>
              <a:ea typeface="微软雅黑" pitchFamily="34" charset="-122"/>
            </a:endParaRPr>
          </a:p>
          <a:p>
            <a:pPr algn="ctr">
              <a:spcAft>
                <a:spcPts val="1200"/>
              </a:spcAft>
              <a:defRPr/>
            </a:pPr>
            <a:r>
              <a:rPr lang="en-US" altLang="zh-CN" sz="3200" b="1" dirty="0" smtClean="0">
                <a:solidFill>
                  <a:srgbClr val="FF0000"/>
                </a:solidFill>
                <a:effectLst>
                  <a:outerShdw blurRad="38100" dist="38100" dir="2700000" algn="tl">
                    <a:srgbClr val="000000">
                      <a:alpha val="43137"/>
                    </a:srgbClr>
                  </a:outerShdw>
                </a:effectLst>
                <a:latin typeface="Arial" pitchFamily="34" charset="0"/>
                <a:ea typeface="微软雅黑" pitchFamily="34" charset="-122"/>
              </a:rPr>
              <a:t>qhonggang@mail.cgs.gov.cn</a:t>
            </a:r>
            <a:endParaRPr lang="en-US" altLang="zh-CN" sz="3200" b="1" dirty="0">
              <a:solidFill>
                <a:srgbClr val="FF0000"/>
              </a:solidFill>
              <a:effectLst>
                <a:outerShdw blurRad="38100" dist="38100" dir="2700000" algn="tl">
                  <a:srgbClr val="000000">
                    <a:alpha val="43137"/>
                  </a:srgbClr>
                </a:outerShdw>
              </a:effectLst>
              <a:latin typeface="Arial" pitchFamily="34" charset="0"/>
              <a:ea typeface="微软雅黑" pitchFamily="34" charset="-122"/>
            </a:endParaRPr>
          </a:p>
        </p:txBody>
      </p:sp>
    </p:spTree>
    <p:extLst>
      <p:ext uri="{BB962C8B-B14F-4D97-AF65-F5344CB8AC3E}">
        <p14:creationId xmlns:p14="http://schemas.microsoft.com/office/powerpoint/2010/main" val="3598046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zh-CN" sz="2800" dirty="0">
                <a:solidFill>
                  <a:srgbClr val="FF0000"/>
                </a:solidFill>
              </a:rPr>
              <a:t>Geo3DML</a:t>
            </a:r>
            <a:r>
              <a:rPr lang="it-IT" altLang="zh-CN" sz="2800" dirty="0"/>
              <a:t> (</a:t>
            </a:r>
            <a:r>
              <a:rPr lang="it-IT" altLang="zh-CN" sz="2800" dirty="0">
                <a:solidFill>
                  <a:srgbClr val="FF0000"/>
                </a:solidFill>
              </a:rPr>
              <a:t>3D</a:t>
            </a:r>
            <a:r>
              <a:rPr lang="it-IT" altLang="zh-CN" sz="2800" dirty="0"/>
              <a:t> </a:t>
            </a:r>
            <a:r>
              <a:rPr lang="it-IT" altLang="zh-CN" sz="2800" dirty="0">
                <a:solidFill>
                  <a:srgbClr val="FF0000"/>
                </a:solidFill>
              </a:rPr>
              <a:t>Geo</a:t>
            </a:r>
            <a:r>
              <a:rPr lang="it-IT" altLang="zh-CN" sz="2800" dirty="0"/>
              <a:t>logical Model </a:t>
            </a:r>
            <a:r>
              <a:rPr lang="it-IT" altLang="zh-CN" sz="2800" dirty="0">
                <a:solidFill>
                  <a:srgbClr val="FF0000"/>
                </a:solidFill>
              </a:rPr>
              <a:t>M</a:t>
            </a:r>
            <a:r>
              <a:rPr lang="it-IT" altLang="zh-CN" sz="2800" dirty="0"/>
              <a:t>arkup </a:t>
            </a:r>
            <a:r>
              <a:rPr lang="it-IT" altLang="zh-CN" sz="2800" dirty="0">
                <a:solidFill>
                  <a:srgbClr val="FF0000"/>
                </a:solidFill>
              </a:rPr>
              <a:t>L</a:t>
            </a:r>
            <a:r>
              <a:rPr lang="it-IT" altLang="zh-CN" sz="2800" dirty="0"/>
              <a:t>anguage</a:t>
            </a:r>
            <a:r>
              <a:rPr lang="it-IT" altLang="zh-CN" sz="2800" dirty="0" smtClean="0"/>
              <a:t>)</a:t>
            </a:r>
            <a:endParaRPr lang="en-US" sz="2800"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39" name="Content Placeholder 2"/>
          <p:cNvSpPr>
            <a:spLocks noGrp="1"/>
          </p:cNvSpPr>
          <p:nvPr>
            <p:ph idx="1"/>
          </p:nvPr>
        </p:nvSpPr>
        <p:spPr>
          <a:xfrm>
            <a:off x="346074" y="1371599"/>
            <a:ext cx="8569325" cy="4799013"/>
          </a:xfrm>
        </p:spPr>
        <p:txBody>
          <a:bodyPr/>
          <a:lstStyle/>
          <a:p>
            <a:r>
              <a:rPr lang="en-US" altLang="zh-CN" sz="2600" dirty="0" smtClean="0">
                <a:solidFill>
                  <a:srgbClr val="000066"/>
                </a:solidFill>
              </a:rPr>
              <a:t>An </a:t>
            </a:r>
            <a:r>
              <a:rPr lang="en-US" altLang="zh-CN" sz="2600" dirty="0">
                <a:solidFill>
                  <a:srgbClr val="000066"/>
                </a:solidFill>
              </a:rPr>
              <a:t>o</a:t>
            </a:r>
            <a:r>
              <a:rPr lang="en-US" altLang="zh-CN" sz="2600" dirty="0" smtClean="0">
                <a:solidFill>
                  <a:srgbClr val="000066"/>
                </a:solidFill>
              </a:rPr>
              <a:t>pen </a:t>
            </a:r>
            <a:r>
              <a:rPr lang="en-US" altLang="zh-CN" sz="2600" dirty="0">
                <a:solidFill>
                  <a:srgbClr val="000066"/>
                </a:solidFill>
              </a:rPr>
              <a:t>3D geological model data exchange format</a:t>
            </a:r>
          </a:p>
          <a:p>
            <a:pPr lvl="1"/>
            <a:r>
              <a:rPr lang="en-US" altLang="zh-CN" sz="2200" dirty="0">
                <a:solidFill>
                  <a:srgbClr val="000066"/>
                </a:solidFill>
              </a:rPr>
              <a:t>Started in 2011</a:t>
            </a:r>
          </a:p>
          <a:p>
            <a:pPr lvl="1"/>
            <a:r>
              <a:rPr lang="en-US" altLang="zh-CN" sz="2200" dirty="0">
                <a:solidFill>
                  <a:srgbClr val="000066"/>
                </a:solidFill>
              </a:rPr>
              <a:t>Issued as the China Geological Survey standard in Dec. 2015</a:t>
            </a:r>
          </a:p>
          <a:p>
            <a:pPr lvl="1"/>
            <a:r>
              <a:rPr lang="en-US" altLang="zh-CN" sz="2200" dirty="0">
                <a:solidFill>
                  <a:srgbClr val="000066"/>
                </a:solidFill>
              </a:rPr>
              <a:t>Geo3DML Viewer and SDK were released in the same time</a:t>
            </a:r>
          </a:p>
          <a:p>
            <a:pPr lvl="1"/>
            <a:r>
              <a:rPr lang="en-US" altLang="zh-CN" sz="2200" dirty="0">
                <a:solidFill>
                  <a:srgbClr val="000066"/>
                </a:solidFill>
              </a:rPr>
              <a:t>English version is </a:t>
            </a:r>
            <a:r>
              <a:rPr lang="en-US" altLang="zh-CN" sz="2200" dirty="0" smtClean="0">
                <a:solidFill>
                  <a:srgbClr val="000066"/>
                </a:solidFill>
              </a:rPr>
              <a:t>available now. </a:t>
            </a:r>
            <a:r>
              <a:rPr lang="en-US" altLang="zh-CN" sz="2200" dirty="0">
                <a:solidFill>
                  <a:srgbClr val="FF0000"/>
                </a:solidFill>
              </a:rPr>
              <a:t>www.geo3dml.cn/en</a:t>
            </a:r>
          </a:p>
          <a:p>
            <a:endParaRPr lang="en-US" sz="2800" dirty="0"/>
          </a:p>
          <a:p>
            <a:endParaRPr lang="en-US" dirty="0"/>
          </a:p>
        </p:txBody>
      </p:sp>
      <p:pic>
        <p:nvPicPr>
          <p:cNvPr id="40" name="图片 39"/>
          <p:cNvPicPr>
            <a:picLocks noChangeAspect="1"/>
          </p:cNvPicPr>
          <p:nvPr/>
        </p:nvPicPr>
        <p:blipFill>
          <a:blip r:embed="rId3"/>
          <a:stretch>
            <a:fillRect/>
          </a:stretch>
        </p:blipFill>
        <p:spPr>
          <a:xfrm>
            <a:off x="2198735" y="3657600"/>
            <a:ext cx="6708499" cy="3099447"/>
          </a:xfrm>
          <a:prstGeom prst="rect">
            <a:avLst/>
          </a:prstGeom>
        </p:spPr>
      </p:pic>
    </p:spTree>
    <p:extLst>
      <p:ext uri="{BB962C8B-B14F-4D97-AF65-F5344CB8AC3E}">
        <p14:creationId xmlns:p14="http://schemas.microsoft.com/office/powerpoint/2010/main" val="3904422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
            <a:ext cx="9143999" cy="685800"/>
          </a:xfrm>
        </p:spPr>
        <p:txBody>
          <a:bodyPr/>
          <a:lstStyle/>
          <a:p>
            <a:r>
              <a:rPr lang="it-IT" altLang="zh-CN" sz="2800" dirty="0">
                <a:solidFill>
                  <a:srgbClr val="FF0000"/>
                </a:solidFill>
              </a:rPr>
              <a:t>Geo3DMD</a:t>
            </a:r>
            <a:r>
              <a:rPr lang="it-IT" altLang="zh-CN" sz="2800" dirty="0"/>
              <a:t>: </a:t>
            </a:r>
            <a:r>
              <a:rPr lang="it-IT" altLang="zh-CN" sz="2600" dirty="0"/>
              <a:t>a 3D Geological Model Metadata Architecture</a:t>
            </a:r>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39" name="Content Placeholder 2"/>
          <p:cNvSpPr>
            <a:spLocks noGrp="1"/>
          </p:cNvSpPr>
          <p:nvPr>
            <p:ph idx="1"/>
          </p:nvPr>
        </p:nvSpPr>
        <p:spPr>
          <a:xfrm>
            <a:off x="346074" y="1128712"/>
            <a:ext cx="8569325" cy="4891088"/>
          </a:xfrm>
        </p:spPr>
        <p:txBody>
          <a:bodyPr/>
          <a:lstStyle/>
          <a:p>
            <a:pPr lvl="1"/>
            <a:r>
              <a:rPr lang="en-US" altLang="zh-CN" sz="2200" dirty="0" smtClean="0">
                <a:solidFill>
                  <a:srgbClr val="000066"/>
                </a:solidFill>
              </a:rPr>
              <a:t>Started </a:t>
            </a:r>
            <a:r>
              <a:rPr lang="en-US" altLang="zh-CN" sz="2200" dirty="0">
                <a:solidFill>
                  <a:srgbClr val="000066"/>
                </a:solidFill>
              </a:rPr>
              <a:t>in </a:t>
            </a:r>
            <a:r>
              <a:rPr lang="en-US" altLang="zh-CN" sz="2200" dirty="0" smtClean="0">
                <a:solidFill>
                  <a:srgbClr val="000066"/>
                </a:solidFill>
              </a:rPr>
              <a:t>2015</a:t>
            </a:r>
            <a:endParaRPr lang="en-US" altLang="zh-CN" sz="2200" dirty="0">
              <a:solidFill>
                <a:srgbClr val="000066"/>
              </a:solidFill>
            </a:endParaRPr>
          </a:p>
          <a:p>
            <a:pPr lvl="1"/>
            <a:r>
              <a:rPr lang="en-US" altLang="zh-CN" sz="2200" dirty="0">
                <a:solidFill>
                  <a:srgbClr val="000066"/>
                </a:solidFill>
              </a:rPr>
              <a:t>Completed by the end of </a:t>
            </a:r>
            <a:r>
              <a:rPr lang="en-US" altLang="zh-CN" sz="2200" dirty="0" smtClean="0">
                <a:solidFill>
                  <a:srgbClr val="000066"/>
                </a:solidFill>
              </a:rPr>
              <a:t>2017</a:t>
            </a:r>
          </a:p>
          <a:p>
            <a:pPr lvl="1"/>
            <a:r>
              <a:rPr lang="en-US" altLang="zh-CN" sz="2200" dirty="0">
                <a:solidFill>
                  <a:srgbClr val="000066"/>
                </a:solidFill>
              </a:rPr>
              <a:t>Issued as the China Geological Survey standard in the first half of </a:t>
            </a:r>
            <a:r>
              <a:rPr lang="en-US" altLang="zh-CN" sz="2200" dirty="0" smtClean="0">
                <a:solidFill>
                  <a:srgbClr val="000066"/>
                </a:solidFill>
              </a:rPr>
              <a:t>2018 hopefully</a:t>
            </a:r>
            <a:endParaRPr lang="en-US" altLang="zh-CN" sz="2200" dirty="0">
              <a:solidFill>
                <a:srgbClr val="000066"/>
              </a:solidFill>
            </a:endParaRPr>
          </a:p>
          <a:p>
            <a:pPr lvl="1"/>
            <a:r>
              <a:rPr lang="en-US" altLang="zh-CN" sz="2200" dirty="0" smtClean="0">
                <a:solidFill>
                  <a:srgbClr val="000066"/>
                </a:solidFill>
              </a:rPr>
              <a:t>Supporting tools will be released </a:t>
            </a:r>
            <a:r>
              <a:rPr lang="en-US" altLang="zh-CN" sz="2200" dirty="0">
                <a:solidFill>
                  <a:srgbClr val="000066"/>
                </a:solidFill>
              </a:rPr>
              <a:t>in the same time</a:t>
            </a:r>
          </a:p>
          <a:p>
            <a:pPr lvl="1"/>
            <a:r>
              <a:rPr lang="en-US" altLang="zh-CN" sz="2200" dirty="0">
                <a:solidFill>
                  <a:srgbClr val="000066"/>
                </a:solidFill>
              </a:rPr>
              <a:t>English version is </a:t>
            </a:r>
            <a:r>
              <a:rPr lang="en-US" altLang="zh-CN" sz="2200" dirty="0" smtClean="0">
                <a:solidFill>
                  <a:srgbClr val="000066"/>
                </a:solidFill>
              </a:rPr>
              <a:t>available now. </a:t>
            </a:r>
            <a:r>
              <a:rPr lang="en-US" altLang="zh-CN" sz="2200" dirty="0">
                <a:solidFill>
                  <a:srgbClr val="FF0000"/>
                </a:solidFill>
              </a:rPr>
              <a:t>www.geo3dml.cn/en</a:t>
            </a:r>
          </a:p>
          <a:p>
            <a:endParaRPr lang="en-US" sz="2800" dirty="0"/>
          </a:p>
          <a:p>
            <a:endParaRPr lang="en-US" dirty="0"/>
          </a:p>
        </p:txBody>
      </p:sp>
      <p:pic>
        <p:nvPicPr>
          <p:cNvPr id="6" name="图片 5"/>
          <p:cNvPicPr>
            <a:picLocks noChangeAspect="1"/>
          </p:cNvPicPr>
          <p:nvPr/>
        </p:nvPicPr>
        <p:blipFill>
          <a:blip r:embed="rId3"/>
          <a:stretch>
            <a:fillRect/>
          </a:stretch>
        </p:blipFill>
        <p:spPr>
          <a:xfrm>
            <a:off x="2895600" y="3579886"/>
            <a:ext cx="5887262" cy="2744714"/>
          </a:xfrm>
          <a:prstGeom prst="rect">
            <a:avLst/>
          </a:prstGeom>
        </p:spPr>
      </p:pic>
    </p:spTree>
    <p:extLst>
      <p:ext uri="{BB962C8B-B14F-4D97-AF65-F5344CB8AC3E}">
        <p14:creationId xmlns:p14="http://schemas.microsoft.com/office/powerpoint/2010/main" val="4201475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zh-CN" dirty="0" smtClean="0">
                <a:solidFill>
                  <a:srgbClr val="FF0000"/>
                </a:solidFill>
              </a:rPr>
              <a:t>Geo3DMD</a:t>
            </a:r>
            <a:endParaRPr lang="it-IT" altLang="zh-CN"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39" name="Content Placeholder 2"/>
          <p:cNvSpPr>
            <a:spLocks noGrp="1"/>
          </p:cNvSpPr>
          <p:nvPr>
            <p:ph idx="1"/>
          </p:nvPr>
        </p:nvSpPr>
        <p:spPr>
          <a:xfrm>
            <a:off x="152400" y="1279525"/>
            <a:ext cx="8839200" cy="4891088"/>
          </a:xfrm>
        </p:spPr>
        <p:txBody>
          <a:bodyPr/>
          <a:lstStyle/>
          <a:p>
            <a:r>
              <a:rPr lang="en-US" altLang="zh-CN" sz="2600" dirty="0" smtClean="0">
                <a:solidFill>
                  <a:srgbClr val="000066"/>
                </a:solidFill>
              </a:rPr>
              <a:t>To provide </a:t>
            </a:r>
            <a:r>
              <a:rPr lang="en-US" altLang="zh-CN" sz="2600" dirty="0">
                <a:solidFill>
                  <a:srgbClr val="000066"/>
                </a:solidFill>
              </a:rPr>
              <a:t>a structure for describing 3D geological model</a:t>
            </a:r>
            <a:r>
              <a:rPr lang="en-US" altLang="zh-CN" sz="2600" dirty="0" smtClean="0">
                <a:solidFill>
                  <a:srgbClr val="000066"/>
                </a:solidFill>
              </a:rPr>
              <a:t>.</a:t>
            </a:r>
            <a:endParaRPr lang="en-US" altLang="zh-CN" sz="2600" dirty="0">
              <a:solidFill>
                <a:srgbClr val="000066"/>
              </a:solidFill>
            </a:endParaRPr>
          </a:p>
          <a:p>
            <a:r>
              <a:rPr lang="en-US" altLang="zh-CN" sz="2600" dirty="0">
                <a:solidFill>
                  <a:srgbClr val="000066"/>
                </a:solidFill>
              </a:rPr>
              <a:t>To </a:t>
            </a:r>
            <a:r>
              <a:rPr lang="en-US" altLang="zh-CN" sz="2600" dirty="0">
                <a:solidFill>
                  <a:srgbClr val="000066"/>
                </a:solidFill>
              </a:rPr>
              <a:t>facilitate the </a:t>
            </a:r>
            <a:r>
              <a:rPr lang="en-US" altLang="zh-CN" sz="2600" dirty="0">
                <a:solidFill>
                  <a:srgbClr val="000066"/>
                </a:solidFill>
              </a:rPr>
              <a:t>sharing and management of 3D geological model data.</a:t>
            </a:r>
          </a:p>
          <a:p>
            <a:r>
              <a:rPr lang="en-US" sz="2600" dirty="0">
                <a:solidFill>
                  <a:srgbClr val="000066"/>
                </a:solidFill>
              </a:rPr>
              <a:t>The framework and content of Geo3DMD is based primarily on "Geological Information Metadata </a:t>
            </a:r>
            <a:r>
              <a:rPr lang="en-US" sz="2600" dirty="0" smtClean="0">
                <a:solidFill>
                  <a:srgbClr val="000066"/>
                </a:solidFill>
              </a:rPr>
              <a:t>Standards</a:t>
            </a:r>
            <a:r>
              <a:rPr lang="en-US" altLang="zh-CN" sz="2600" dirty="0">
                <a:solidFill>
                  <a:srgbClr val="000066"/>
                </a:solidFill>
              </a:rPr>
              <a:t> </a:t>
            </a:r>
            <a:r>
              <a:rPr lang="en-US" altLang="zh-CN" sz="2600" dirty="0" smtClean="0">
                <a:solidFill>
                  <a:srgbClr val="000066"/>
                </a:solidFill>
              </a:rPr>
              <a:t>" </a:t>
            </a:r>
            <a:r>
              <a:rPr lang="en-US" sz="2600" dirty="0" smtClean="0">
                <a:solidFill>
                  <a:srgbClr val="000066"/>
                </a:solidFill>
              </a:rPr>
              <a:t>(</a:t>
            </a:r>
            <a:r>
              <a:rPr lang="en-US" sz="2600" dirty="0">
                <a:solidFill>
                  <a:srgbClr val="000066"/>
                </a:solidFill>
              </a:rPr>
              <a:t>DD2006-05) and </a:t>
            </a:r>
            <a:r>
              <a:rPr lang="en-US" sz="2600" dirty="0">
                <a:solidFill>
                  <a:srgbClr val="000066"/>
                </a:solidFill>
              </a:rPr>
              <a:t>Geo3DML. </a:t>
            </a:r>
            <a:endParaRPr lang="en-US" sz="2600" dirty="0">
              <a:solidFill>
                <a:srgbClr val="000066"/>
              </a:solidFill>
            </a:endParaRPr>
          </a:p>
          <a:p>
            <a:r>
              <a:rPr lang="en-US" sz="2600" dirty="0">
                <a:solidFill>
                  <a:srgbClr val="000066"/>
                </a:solidFill>
              </a:rPr>
              <a:t>Some of international standards are referenced in this standard, such as ISO 19115:2003, ISO 19115:2014, </a:t>
            </a:r>
            <a:r>
              <a:rPr lang="en-US" sz="2600" dirty="0" err="1">
                <a:solidFill>
                  <a:srgbClr val="000066"/>
                </a:solidFill>
              </a:rPr>
              <a:t>GeoSciML</a:t>
            </a:r>
            <a:r>
              <a:rPr lang="en-US" sz="2600" dirty="0">
                <a:solidFill>
                  <a:srgbClr val="000066"/>
                </a:solidFill>
              </a:rPr>
              <a:t>, </a:t>
            </a:r>
            <a:r>
              <a:rPr lang="en-US" sz="2600" dirty="0" err="1">
                <a:solidFill>
                  <a:srgbClr val="000066"/>
                </a:solidFill>
              </a:rPr>
              <a:t>CityGML</a:t>
            </a:r>
            <a:r>
              <a:rPr lang="en-US" sz="2600" dirty="0">
                <a:solidFill>
                  <a:srgbClr val="000066"/>
                </a:solidFill>
              </a:rPr>
              <a:t>, etc.</a:t>
            </a:r>
          </a:p>
          <a:p>
            <a:endParaRPr lang="en-US" sz="2800" dirty="0"/>
          </a:p>
          <a:p>
            <a:endParaRPr lang="en-US" dirty="0"/>
          </a:p>
        </p:txBody>
      </p:sp>
    </p:spTree>
    <p:extLst>
      <p:ext uri="{BB962C8B-B14F-4D97-AF65-F5344CB8AC3E}">
        <p14:creationId xmlns:p14="http://schemas.microsoft.com/office/powerpoint/2010/main" val="133312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zh-CN" dirty="0" smtClean="0">
                <a:solidFill>
                  <a:srgbClr val="FF0000"/>
                </a:solidFill>
              </a:rPr>
              <a:t>Geo3DMD</a:t>
            </a:r>
            <a:endParaRPr lang="it-IT" altLang="zh-CN"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39" name="Content Placeholder 2"/>
          <p:cNvSpPr>
            <a:spLocks noGrp="1"/>
          </p:cNvSpPr>
          <p:nvPr>
            <p:ph idx="1"/>
          </p:nvPr>
        </p:nvSpPr>
        <p:spPr>
          <a:xfrm>
            <a:off x="346074" y="1279525"/>
            <a:ext cx="8569325" cy="4891088"/>
          </a:xfrm>
        </p:spPr>
        <p:txBody>
          <a:bodyPr/>
          <a:lstStyle/>
          <a:p>
            <a:r>
              <a:rPr lang="en-US" altLang="zh-CN" sz="2800" dirty="0">
                <a:solidFill>
                  <a:srgbClr val="000066"/>
                </a:solidFill>
              </a:rPr>
              <a:t>3D geological model metadata is composed of 6 metadata </a:t>
            </a:r>
            <a:r>
              <a:rPr lang="en-US" altLang="zh-CN" sz="2800" dirty="0" smtClean="0">
                <a:solidFill>
                  <a:srgbClr val="000066"/>
                </a:solidFill>
              </a:rPr>
              <a:t>packages:</a:t>
            </a:r>
          </a:p>
          <a:p>
            <a:pPr lvl="1"/>
            <a:r>
              <a:rPr lang="en-US" altLang="zh-CN" sz="2400" dirty="0">
                <a:solidFill>
                  <a:srgbClr val="000066"/>
                </a:solidFill>
              </a:rPr>
              <a:t>Metadata information</a:t>
            </a:r>
          </a:p>
          <a:p>
            <a:pPr lvl="1"/>
            <a:r>
              <a:rPr lang="en-US" altLang="zh-CN" sz="2400" dirty="0">
                <a:solidFill>
                  <a:srgbClr val="000066"/>
                </a:solidFill>
              </a:rPr>
              <a:t>Identification information</a:t>
            </a:r>
          </a:p>
          <a:p>
            <a:pPr lvl="1"/>
            <a:r>
              <a:rPr lang="en-US" altLang="zh-CN" sz="2400" dirty="0">
                <a:solidFill>
                  <a:srgbClr val="000066"/>
                </a:solidFill>
              </a:rPr>
              <a:t>Content information</a:t>
            </a:r>
          </a:p>
          <a:p>
            <a:pPr lvl="1"/>
            <a:r>
              <a:rPr lang="en-US" altLang="zh-CN" sz="2400" dirty="0">
                <a:solidFill>
                  <a:srgbClr val="000066"/>
                </a:solidFill>
              </a:rPr>
              <a:t>Model quality information</a:t>
            </a:r>
          </a:p>
          <a:p>
            <a:pPr lvl="1"/>
            <a:r>
              <a:rPr lang="en-US" altLang="zh-CN" sz="2400" dirty="0">
                <a:solidFill>
                  <a:srgbClr val="000066"/>
                </a:solidFill>
              </a:rPr>
              <a:t>Reference system information </a:t>
            </a:r>
          </a:p>
          <a:p>
            <a:pPr lvl="1"/>
            <a:r>
              <a:rPr lang="en-US" altLang="zh-CN" sz="2400" dirty="0">
                <a:solidFill>
                  <a:srgbClr val="000066"/>
                </a:solidFill>
              </a:rPr>
              <a:t>Distribution information</a:t>
            </a:r>
          </a:p>
          <a:p>
            <a:endParaRPr lang="en-US" sz="2800" dirty="0"/>
          </a:p>
          <a:p>
            <a:endParaRPr lang="en-US" sz="2800" dirty="0"/>
          </a:p>
          <a:p>
            <a:endParaRPr lang="en-US" dirty="0"/>
          </a:p>
        </p:txBody>
      </p:sp>
    </p:spTree>
    <p:extLst>
      <p:ext uri="{BB962C8B-B14F-4D97-AF65-F5344CB8AC3E}">
        <p14:creationId xmlns:p14="http://schemas.microsoft.com/office/powerpoint/2010/main" val="815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zh-CN" dirty="0" smtClean="0">
                <a:solidFill>
                  <a:srgbClr val="FF0000"/>
                </a:solidFill>
              </a:rPr>
              <a:t>Geo3DMD</a:t>
            </a:r>
            <a:endParaRPr lang="it-IT" altLang="zh-CN"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graphicFrame>
        <p:nvGraphicFramePr>
          <p:cNvPr id="6" name="内容占位符 3"/>
          <p:cNvGraphicFramePr>
            <a:graphicFrameLocks noGrp="1"/>
          </p:cNvGraphicFramePr>
          <p:nvPr>
            <p:ph idx="1"/>
            <p:extLst>
              <p:ext uri="{D42A27DB-BD31-4B8C-83A1-F6EECF244321}">
                <p14:modId xmlns:p14="http://schemas.microsoft.com/office/powerpoint/2010/main" val="444267453"/>
              </p:ext>
            </p:extLst>
          </p:nvPr>
        </p:nvGraphicFramePr>
        <p:xfrm>
          <a:off x="304800" y="1447800"/>
          <a:ext cx="8507288" cy="4231784"/>
        </p:xfrm>
        <a:graphic>
          <a:graphicData uri="http://schemas.openxmlformats.org/drawingml/2006/table">
            <a:tbl>
              <a:tblPr firstRow="1" bandRow="1">
                <a:tableStyleId>{5C22544A-7EE6-4342-B048-85BDC9FD1C3A}</a:tableStyleId>
              </a:tblPr>
              <a:tblGrid>
                <a:gridCol w="3261515"/>
                <a:gridCol w="1551567"/>
                <a:gridCol w="1699335"/>
                <a:gridCol w="1994871"/>
              </a:tblGrid>
              <a:tr h="604664">
                <a:tc>
                  <a:txBody>
                    <a:bodyPr/>
                    <a:lstStyle/>
                    <a:p>
                      <a:pPr algn="ctr"/>
                      <a:r>
                        <a:rPr lang="en-US" altLang="zh-CN" sz="2800" dirty="0" smtClean="0">
                          <a:solidFill>
                            <a:schemeClr val="bg1"/>
                          </a:solidFill>
                        </a:rPr>
                        <a:t>Package</a:t>
                      </a:r>
                      <a:endParaRPr lang="zh-CN" altLang="en-US" sz="2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bg1"/>
                          </a:solidFill>
                        </a:rPr>
                        <a:t>Entity</a:t>
                      </a:r>
                      <a:endParaRPr lang="zh-CN" altLang="en-US" sz="2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bg1"/>
                          </a:solidFill>
                        </a:rPr>
                        <a:t>Element</a:t>
                      </a:r>
                      <a:endParaRPr lang="zh-CN" altLang="en-US" sz="2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bg1"/>
                          </a:solidFill>
                        </a:rPr>
                        <a:t>Mandatory</a:t>
                      </a:r>
                      <a:endParaRPr lang="zh-CN" altLang="en-US" sz="2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chemeClr val="tx1"/>
                          </a:solidFill>
                        </a:rPr>
                        <a:t>Metadata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5</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6</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chemeClr val="tx1"/>
                          </a:solidFill>
                        </a:rPr>
                        <a:t>Identification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20</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14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altLang="zh-CN" sz="2800" dirty="0" smtClean="0">
                          <a:solidFill>
                            <a:schemeClr val="tx1"/>
                          </a:solidFill>
                        </a:rPr>
                        <a:t>Content</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altLang="zh-CN" sz="2800" dirty="0" smtClean="0">
                          <a:solidFill>
                            <a:schemeClr val="tx1"/>
                          </a:solidFill>
                        </a:rPr>
                        <a:t>Model quality </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7</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altLang="zh-CN" sz="2800" dirty="0" smtClean="0">
                          <a:solidFill>
                            <a:schemeClr val="tx1"/>
                          </a:solidFill>
                        </a:rPr>
                        <a:t>Reference system </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6</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5</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080">
                <a:tc>
                  <a:txBody>
                    <a:bodyPr/>
                    <a:lstStyle/>
                    <a:p>
                      <a:pPr algn="l"/>
                      <a:r>
                        <a:rPr lang="en-US" altLang="zh-CN" sz="2800" dirty="0" smtClean="0">
                          <a:solidFill>
                            <a:schemeClr val="tx1"/>
                          </a:solidFill>
                        </a:rPr>
                        <a:t>Distribution </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8</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chemeClr val="tx1"/>
                          </a:solidFill>
                        </a:rPr>
                        <a:t>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080">
                <a:tc>
                  <a:txBody>
                    <a:bodyPr/>
                    <a:lstStyle/>
                    <a:p>
                      <a:pPr algn="ctr"/>
                      <a:r>
                        <a:rPr lang="en-US" altLang="zh-CN" sz="2800" dirty="0" smtClean="0">
                          <a:solidFill>
                            <a:srgbClr val="FF0000"/>
                          </a:solidFill>
                        </a:rPr>
                        <a:t>TOTAL</a:t>
                      </a:r>
                      <a:endParaRPr lang="zh-CN"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rgbClr val="FF0000"/>
                          </a:solidFill>
                        </a:rPr>
                        <a:t>20</a:t>
                      </a:r>
                      <a:endParaRPr lang="zh-CN"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rgbClr val="FF0000"/>
                          </a:solidFill>
                        </a:rPr>
                        <a:t>66</a:t>
                      </a:r>
                      <a:endParaRPr lang="zh-CN"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smtClean="0">
                          <a:solidFill>
                            <a:srgbClr val="FF0000"/>
                          </a:solidFill>
                        </a:rPr>
                        <a:t>34</a:t>
                      </a:r>
                      <a:endParaRPr lang="zh-CN"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70919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zh-CN" dirty="0" smtClean="0">
                <a:solidFill>
                  <a:srgbClr val="FF0000"/>
                </a:solidFill>
              </a:rPr>
              <a:t>Geo3DMD</a:t>
            </a:r>
            <a:endParaRPr lang="it-IT" altLang="zh-CN"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39" name="Content Placeholder 2"/>
          <p:cNvSpPr>
            <a:spLocks noGrp="1"/>
          </p:cNvSpPr>
          <p:nvPr>
            <p:ph idx="1"/>
          </p:nvPr>
        </p:nvSpPr>
        <p:spPr>
          <a:xfrm>
            <a:off x="346074" y="1447799"/>
            <a:ext cx="8569325" cy="4722813"/>
          </a:xfrm>
        </p:spPr>
        <p:txBody>
          <a:bodyPr/>
          <a:lstStyle/>
          <a:p>
            <a:r>
              <a:rPr lang="en-US" altLang="zh-CN" sz="3200" dirty="0">
                <a:solidFill>
                  <a:srgbClr val="000066"/>
                </a:solidFill>
              </a:rPr>
              <a:t>NOT easy to describe the model quality and 3D model uncertainty </a:t>
            </a:r>
            <a:r>
              <a:rPr lang="en-US" altLang="zh-CN" sz="3200" dirty="0">
                <a:solidFill>
                  <a:srgbClr val="000066"/>
                </a:solidFill>
              </a:rPr>
              <a:t>quantitatively (especially for the structure model).</a:t>
            </a:r>
            <a:endParaRPr lang="en-US" altLang="zh-CN" sz="3200" dirty="0">
              <a:solidFill>
                <a:srgbClr val="000066"/>
              </a:solidFill>
            </a:endParaRPr>
          </a:p>
          <a:p>
            <a:endParaRPr lang="en-US" altLang="zh-CN" sz="3200" dirty="0">
              <a:solidFill>
                <a:srgbClr val="000066"/>
              </a:solidFill>
            </a:endParaRPr>
          </a:p>
          <a:p>
            <a:r>
              <a:rPr lang="en-US" altLang="zh-CN" sz="3200" dirty="0">
                <a:solidFill>
                  <a:srgbClr val="000066"/>
                </a:solidFill>
              </a:rPr>
              <a:t>The description of data source, modeling software and process is alternative solution.</a:t>
            </a:r>
          </a:p>
          <a:p>
            <a:endParaRPr lang="en-US" sz="2800" dirty="0"/>
          </a:p>
          <a:p>
            <a:endParaRPr lang="en-US" dirty="0"/>
          </a:p>
        </p:txBody>
      </p:sp>
    </p:spTree>
    <p:extLst>
      <p:ext uri="{BB962C8B-B14F-4D97-AF65-F5344CB8AC3E}">
        <p14:creationId xmlns:p14="http://schemas.microsoft.com/office/powerpoint/2010/main" val="3679735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GC_PowerPoin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G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969696"/>
          </a:solidFill>
          <a:prstDash val="solid"/>
          <a:round/>
          <a:headEnd type="none" w="med" len="med"/>
          <a:tailEnd type="none" w="med" len="med"/>
        </a:ln>
        <a:effectLst/>
      </a:spPr>
      <a:bodyPr rtlCol="0" anchor="ctr"/>
      <a:lstStyle>
        <a:defPPr algn="ctr">
          <a:defRPr/>
        </a:defPPr>
      </a:lstStyle>
    </a:spDef>
    <a:lnDef>
      <a:spPr bwMode="auto">
        <a:noFill/>
        <a:ln w="12700" cap="flat" cmpd="sng" algn="ctr">
          <a:solidFill>
            <a:srgbClr val="969696"/>
          </a:solidFill>
          <a:prstDash val="solid"/>
          <a:round/>
          <a:headEnd type="none" w="med" len="med"/>
          <a:tailEnd type="none" w="med" len="med"/>
        </a:ln>
        <a:effectLst/>
      </a:spPr>
      <a:bodyPr/>
      <a:lstStyle/>
    </a:lnDef>
    <a:txDef>
      <a:spPr>
        <a:noFill/>
      </a:spPr>
      <a:bodyPr wrap="none" rtlCol="0">
        <a:noAutofit/>
      </a:bodyPr>
      <a:lstStyle>
        <a:defPPr>
          <a:defRPr dirty="0" err="1" smtClean="0"/>
        </a:defPPr>
      </a:lstStyle>
    </a:tx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1664</TotalTime>
  <Words>1505</Words>
  <Application>Microsoft Office PowerPoint</Application>
  <PresentationFormat>全屏显示(4:3)</PresentationFormat>
  <Paragraphs>263</Paragraphs>
  <Slides>37</Slides>
  <Notes>15</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OGC_PowerPoint_Template</vt:lpstr>
      <vt:lpstr>3D geological model data sharing standards and CGS experience on urban geology</vt:lpstr>
      <vt:lpstr>Outline</vt:lpstr>
      <vt:lpstr>An Open 3D Application Frame work</vt:lpstr>
      <vt:lpstr>Geo3DML (3D Geological Model Markup Language)</vt:lpstr>
      <vt:lpstr>Geo3DMD: a 3D Geological Model Metadata Architecture</vt:lpstr>
      <vt:lpstr>Geo3DMD</vt:lpstr>
      <vt:lpstr>Geo3DMD</vt:lpstr>
      <vt:lpstr>Geo3DMD</vt:lpstr>
      <vt:lpstr>Geo3DMD</vt:lpstr>
      <vt:lpstr>3D in Urban Geology</vt:lpstr>
      <vt:lpstr>3D in Urban Geology</vt:lpstr>
      <vt:lpstr>3D in Urban Geology</vt:lpstr>
      <vt:lpstr>3D in Urban Geology</vt:lpstr>
      <vt:lpstr>3D in the Beijing UG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3D in Urban Geology</vt:lpstr>
      <vt:lpstr>PowerPoint 演示文稿</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Volunteered Geographic Information (VGI) Workshop</dc:title>
  <dc:subject>OGC TC/PC</dc:subject>
  <dc:creator>Scott Simmons</dc:creator>
  <cp:lastModifiedBy>quhg</cp:lastModifiedBy>
  <cp:revision>58</cp:revision>
  <cp:lastPrinted>2003-02-03T21:59:32Z</cp:lastPrinted>
  <dcterms:created xsi:type="dcterms:W3CDTF">2015-09-08T23:47:11Z</dcterms:created>
  <dcterms:modified xsi:type="dcterms:W3CDTF">2017-09-13T13:06:03Z</dcterms:modified>
</cp:coreProperties>
</file>