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57" r:id="rId5"/>
    <p:sldId id="262" r:id="rId6"/>
    <p:sldId id="266" r:id="rId7"/>
    <p:sldId id="263" r:id="rId8"/>
    <p:sldId id="265" r:id="rId9"/>
    <p:sldId id="264" r:id="rId10"/>
    <p:sldId id="267" r:id="rId11"/>
    <p:sldId id="268" r:id="rId12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4D1"/>
    <a:srgbClr val="C9075A"/>
    <a:srgbClr val="C20E93"/>
    <a:srgbClr val="44546A"/>
    <a:srgbClr val="FF0000"/>
    <a:srgbClr val="006600"/>
    <a:srgbClr val="000066"/>
    <a:srgbClr val="FFFF99"/>
    <a:srgbClr val="96969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>
      <p:cViewPr>
        <p:scale>
          <a:sx n="100" d="100"/>
          <a:sy n="100" d="100"/>
        </p:scale>
        <p:origin x="-1944" y="-102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61" cy="4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539" y="1"/>
            <a:ext cx="2944961" cy="4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5515"/>
            <a:ext cx="2944961" cy="4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539" y="9435515"/>
            <a:ext cx="2944961" cy="4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61" cy="4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539" y="1"/>
            <a:ext cx="2944961" cy="4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7758"/>
            <a:ext cx="4982217" cy="446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5515"/>
            <a:ext cx="2944961" cy="4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539" y="9435515"/>
            <a:ext cx="2944961" cy="4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Definition: </a:t>
            </a:r>
            <a:r>
              <a:rPr lang="en-US" i="1" dirty="0" smtClean="0"/>
              <a:t>A metadata record is a file of information</a:t>
            </a:r>
            <a:r>
              <a:rPr lang="en-US" i="1" baseline="0" dirty="0" smtClean="0"/>
              <a:t> </a:t>
            </a:r>
            <a:r>
              <a:rPr lang="en-US" i="1" dirty="0" smtClean="0"/>
              <a:t>which captures the basic characteristics of a data or information resource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4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Inducement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81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Objective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29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Metadata</a:t>
            </a:r>
            <a:r>
              <a:rPr lang="de-DE" dirty="0" smtClean="0"/>
              <a:t> Information</a:t>
            </a:r>
            <a:r>
              <a:rPr lang="de-DE" baseline="0" dirty="0" smtClean="0"/>
              <a:t> Systems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responibility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German </a:t>
            </a:r>
            <a:r>
              <a:rPr lang="de-DE" baseline="0" dirty="0" err="1" smtClean="0"/>
              <a:t>states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66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128827" y="1201331"/>
            <a:ext cx="1038746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mtClean="0">
                <a:latin typeface="Arial" charset="0"/>
              </a:rPr>
              <a:t>Meeting Sponsor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9200" y="1646862"/>
            <a:ext cx="431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.ec.europa.eu/codelist" TargetMode="External"/><Relationship Id="rId5" Type="http://schemas.openxmlformats.org/officeDocument/2006/relationships/hyperlink" Target="https://vocabs.ands.org.au/" TargetMode="External"/><Relationship Id="rId4" Type="http://schemas.openxmlformats.org/officeDocument/2006/relationships/hyperlink" Target="http://resource.geosciml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352800"/>
            <a:ext cx="8153400" cy="11430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ISO</a:t>
            </a:r>
            <a:r>
              <a:rPr lang="en-US" sz="1000" dirty="0"/>
              <a:t> </a:t>
            </a:r>
            <a:r>
              <a:rPr lang="en-US" dirty="0"/>
              <a:t>19115 based metadata profile for 3D geological </a:t>
            </a:r>
            <a:r>
              <a:rPr lang="en-US" dirty="0" smtClean="0"/>
              <a:t>models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2000" dirty="0"/>
              <a:t>The approach of the German GSOs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371600"/>
          </a:xfrm>
        </p:spPr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104th </a:t>
            </a:r>
            <a:r>
              <a:rPr lang="en-US" altLang="en-US" dirty="0">
                <a:ea typeface="MS PGothic" charset="-128"/>
              </a:rPr>
              <a:t>OGC Technical </a:t>
            </a:r>
            <a:r>
              <a:rPr lang="en-US" altLang="en-US" dirty="0" smtClean="0">
                <a:ea typeface="MS PGothic" charset="-128"/>
              </a:rPr>
              <a:t>Committee – </a:t>
            </a:r>
            <a:r>
              <a:rPr lang="en-US" altLang="en-US" dirty="0" err="1" smtClean="0">
                <a:ea typeface="MS PGothic" charset="-128"/>
              </a:rPr>
              <a:t>GeoScience</a:t>
            </a:r>
            <a:r>
              <a:rPr lang="en-US" altLang="en-US" dirty="0" smtClean="0">
                <a:ea typeface="MS PGothic" charset="-128"/>
              </a:rPr>
              <a:t> DWG session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Southampton, United Kingdom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>
                <a:ea typeface="MS PGothic" charset="-128"/>
              </a:rPr>
              <a:t>Gerold </a:t>
            </a:r>
            <a:r>
              <a:rPr lang="en-US" altLang="en-US" dirty="0" smtClean="0">
                <a:ea typeface="MS PGothic" charset="-128"/>
              </a:rPr>
              <a:t>Diepolder (LfU </a:t>
            </a:r>
            <a:r>
              <a:rPr lang="en-US" altLang="en-US" dirty="0">
                <a:ea typeface="MS PGothic" charset="-128"/>
              </a:rPr>
              <a:t>– Geological </a:t>
            </a:r>
            <a:r>
              <a:rPr lang="en-US" altLang="en-US" dirty="0" smtClean="0">
                <a:ea typeface="MS PGothic" charset="-128"/>
              </a:rPr>
              <a:t>Survey)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14 September 2017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759825" cy="6858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/>
              <a:t>ISO</a:t>
            </a:r>
            <a:r>
              <a:rPr lang="en-US" sz="800" dirty="0"/>
              <a:t> </a:t>
            </a:r>
            <a:r>
              <a:rPr lang="en-US" sz="2400" dirty="0"/>
              <a:t>19115 based metadata profile for 3D geological </a:t>
            </a:r>
            <a:r>
              <a:rPr lang="en-US" sz="2400" dirty="0" smtClean="0"/>
              <a:t>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11808" r="61119" b="8504"/>
          <a:stretch/>
        </p:blipFill>
        <p:spPr bwMode="auto">
          <a:xfrm>
            <a:off x="304800" y="1295399"/>
            <a:ext cx="6707398" cy="500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3733800" y="2106000"/>
            <a:ext cx="3160800" cy="252000"/>
          </a:xfrm>
          <a:prstGeom prst="rect">
            <a:avLst/>
          </a:prstGeom>
          <a:noFill/>
          <a:ln w="25400" cap="flat" cmpd="sng" algn="ctr">
            <a:solidFill>
              <a:srgbClr val="CC04D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715000" y="3438894"/>
            <a:ext cx="327660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18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Geoscience </a:t>
            </a:r>
            <a:r>
              <a:rPr lang="en-US" sz="1800" b="0" dirty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Vocabularies for Linked </a:t>
            </a:r>
            <a:r>
              <a:rPr lang="en-US" sz="18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Data:</a:t>
            </a:r>
            <a:r>
              <a:rPr lang="en-US" sz="1800" b="0" dirty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/>
            </a:r>
            <a:br>
              <a:rPr lang="en-US" sz="1800" b="0" dirty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</a:br>
            <a:r>
              <a:rPr lang="en-US" sz="1800" b="0" dirty="0">
                <a:solidFill>
                  <a:schemeClr val="tx2"/>
                </a:solidFill>
                <a:ea typeface="MS PGothic" pitchFamily="34" charset="-128"/>
                <a:cs typeface="MS PGothic" charset="0"/>
                <a:hlinkClick r:id="rId4"/>
              </a:rPr>
              <a:t>http://resource.geosciml.org</a:t>
            </a:r>
            <a:r>
              <a:rPr lang="en-US" sz="18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  <a:hlinkClick r:id="rId4"/>
              </a:rPr>
              <a:t>/</a:t>
            </a:r>
            <a:r>
              <a:rPr lang="en-US" sz="18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 </a:t>
            </a:r>
            <a:endParaRPr lang="de-DE" sz="1800" b="0" dirty="0">
              <a:solidFill>
                <a:schemeClr val="tx2"/>
              </a:solidFill>
              <a:ea typeface="MS PGothic" pitchFamily="34" charset="-128"/>
              <a:cs typeface="MS PGothic" charset="0"/>
            </a:endParaRPr>
          </a:p>
          <a:p>
            <a:pPr marL="180000" lvl="0" indent="-180000"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Research Vocabularies Australia  </a:t>
            </a:r>
            <a:r>
              <a:rPr lang="en-US" sz="18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  <a:hlinkClick r:id="rId5"/>
              </a:rPr>
              <a:t>https://vocabs.ands.org.au</a:t>
            </a:r>
            <a:r>
              <a:rPr lang="en-US" sz="18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  <a:hlinkClick r:id="rId5"/>
              </a:rPr>
              <a:t>/</a:t>
            </a:r>
            <a:r>
              <a:rPr lang="en-US" sz="18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  </a:t>
            </a:r>
          </a:p>
          <a:p>
            <a:pPr marL="180000" indent="-180000"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INSPIRE </a:t>
            </a:r>
            <a:r>
              <a:rPr lang="en-US" sz="18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code list </a:t>
            </a:r>
            <a:r>
              <a:rPr lang="en-US" sz="18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register: </a:t>
            </a:r>
            <a:br>
              <a:rPr lang="en-US" sz="18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</a:br>
            <a:r>
              <a:rPr lang="it-IT" sz="18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hlinkClick r:id="rId6"/>
              </a:rPr>
              <a:t>http://inspire.ec.europa.eu/codelist</a:t>
            </a:r>
            <a:r>
              <a:rPr lang="it-IT" sz="18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</a:t>
            </a:r>
            <a:endParaRPr lang="de-DE" sz="1800" b="0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marL="180000" lvl="0" indent="-180000"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&amp; more</a:t>
            </a:r>
            <a:endParaRPr lang="en-US" b="1" kern="0" dirty="0" smtClean="0">
              <a:solidFill>
                <a:srgbClr val="3B687F"/>
              </a:solidFill>
              <a:latin typeface="Calibri"/>
              <a:ea typeface="Calibri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90600" y="965565"/>
            <a:ext cx="8001000" cy="33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The concept “multiple keywords + linked data” is</a:t>
            </a:r>
            <a:endParaRPr lang="en-US" sz="1600" kern="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924675" y="1332000"/>
            <a:ext cx="2066925" cy="65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applicable to many topics</a:t>
            </a:r>
            <a:endParaRPr lang="en-US" sz="1600" kern="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012198" y="2514600"/>
            <a:ext cx="2066925" cy="10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800" b="0" dirty="0">
                <a:solidFill>
                  <a:schemeClr val="tx2"/>
                </a:solidFill>
                <a:latin typeface="CG Times" charset="0"/>
                <a:ea typeface="MS PGothic" pitchFamily="34" charset="-128"/>
                <a:cs typeface="MS PGothic" charset="0"/>
              </a:rPr>
              <a:t>Many linked data vocabularies are </a:t>
            </a:r>
            <a:r>
              <a:rPr lang="en-US" sz="1800" b="0" dirty="0" smtClean="0">
                <a:solidFill>
                  <a:schemeClr val="tx2"/>
                </a:solidFill>
                <a:latin typeface="CG Times" charset="0"/>
                <a:ea typeface="MS PGothic" pitchFamily="34" charset="-128"/>
                <a:cs typeface="MS PGothic" charset="0"/>
              </a:rPr>
              <a:t>available: </a:t>
            </a:r>
            <a:endParaRPr lang="en-US" sz="1800" b="0" dirty="0">
              <a:solidFill>
                <a:schemeClr val="tx2"/>
              </a:solidFill>
              <a:latin typeface="CG Times" charset="0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759825" cy="6858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/>
              <a:t>ISO</a:t>
            </a:r>
            <a:r>
              <a:rPr lang="en-US" sz="800" dirty="0"/>
              <a:t> </a:t>
            </a:r>
            <a:r>
              <a:rPr lang="en-US" sz="2400" dirty="0"/>
              <a:t>19115 based metadata profile for 3D geological </a:t>
            </a:r>
            <a:r>
              <a:rPr lang="en-US" sz="2400" dirty="0" smtClean="0"/>
              <a:t>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6" t="9298" r="3474" b="1787"/>
          <a:stretch/>
        </p:blipFill>
        <p:spPr bwMode="auto">
          <a:xfrm>
            <a:off x="914400" y="990599"/>
            <a:ext cx="7696200" cy="519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1" t="22045" r="7288" b="27556"/>
          <a:stretch/>
        </p:blipFill>
        <p:spPr bwMode="auto">
          <a:xfrm>
            <a:off x="3200400" y="4191000"/>
            <a:ext cx="5743576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524000" y="2092871"/>
            <a:ext cx="6066456" cy="1717393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tabLst>
                <a:tab pos="628650" algn="l"/>
              </a:tabLst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Presently we are running practice tests.</a:t>
            </a:r>
          </a:p>
          <a:p>
            <a:pPr algn="ctr">
              <a:lnSpc>
                <a:spcPct val="110000"/>
              </a:lnSpc>
              <a:tabLst>
                <a:tab pos="628650" algn="l"/>
              </a:tabLst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Lessons learned soon.</a:t>
            </a:r>
          </a:p>
          <a:p>
            <a:pPr algn="ctr">
              <a:lnSpc>
                <a:spcPct val="110000"/>
              </a:lnSpc>
              <a:tabLst>
                <a:tab pos="628650" algn="l"/>
              </a:tabLst>
              <a:defRPr/>
            </a:pPr>
            <a:endParaRPr lang="en-US" sz="2400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  <a:sym typeface="Wingdings" panose="05000000000000000000" pitchFamily="2" charset="2"/>
            </a:endParaRPr>
          </a:p>
          <a:p>
            <a:pPr algn="ctr">
              <a:lnSpc>
                <a:spcPct val="110000"/>
              </a:lnSpc>
              <a:tabLst>
                <a:tab pos="628650" algn="l"/>
              </a:tabLst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544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759825" cy="6858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/>
              <a:t>ISO</a:t>
            </a:r>
            <a:r>
              <a:rPr lang="en-US" sz="800" dirty="0"/>
              <a:t> </a:t>
            </a:r>
            <a:r>
              <a:rPr lang="en-US" sz="2400" dirty="0"/>
              <a:t>19115 based metadata profile for 3D geological </a:t>
            </a:r>
            <a:r>
              <a:rPr lang="en-US" sz="2400" dirty="0" smtClean="0"/>
              <a:t>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8211" y="1143000"/>
            <a:ext cx="6745589" cy="53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Definition</a:t>
            </a:r>
            <a:endParaRPr lang="en-US" sz="2000" b="0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798211" y="4383016"/>
            <a:ext cx="7808845" cy="1828800"/>
          </a:xfrm>
          <a:prstGeom prst="rect">
            <a:avLst/>
          </a:prstGeom>
        </p:spPr>
        <p:txBody>
          <a:bodyPr lIns="0">
            <a:noAutofit/>
          </a:bodyPr>
          <a:lstStyle>
            <a:lvl1pPr marL="265113" indent="-265113" algn="l" rtl="0" eaLnBrk="1" fontAlgn="base" hangingPunct="1">
              <a:spcBef>
                <a:spcPct val="20000"/>
              </a:spcBef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7813" algn="l" rtl="0" eaLnBrk="1" fontAlgn="base" hangingPunct="1">
              <a:spcBef>
                <a:spcPct val="20000"/>
              </a:spcBef>
              <a:spcAft>
                <a:spcPts val="50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08038" indent="-265113" algn="l" rtl="0" eaLnBrk="1" fontAlgn="base" hangingPunct="1">
              <a:spcBef>
                <a:spcPct val="20000"/>
              </a:spcBef>
              <a:spcAft>
                <a:spcPts val="50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073150" indent="-265113" algn="l" rtl="0" eaLnBrk="1" fontAlgn="base" hangingPunct="1">
              <a:spcBef>
                <a:spcPct val="20000"/>
              </a:spcBef>
              <a:spcAft>
                <a:spcPts val="50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35100" indent="-265113" algn="l" rtl="0" eaLnBrk="1" fontAlgn="base" hangingPunct="1">
              <a:spcBef>
                <a:spcPct val="20000"/>
              </a:spcBef>
              <a:spcAft>
                <a:spcPts val="5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0000" marR="0" lvl="0" indent="-180000" defTabSz="914400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descriptive </a:t>
            </a:r>
            <a:r>
              <a:rPr lang="en-US" sz="2000" dirty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metadata</a:t>
            </a:r>
            <a:r>
              <a:rPr lang="en-US" sz="2000" b="0" dirty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: discovery and identification, </a:t>
            </a:r>
            <a:r>
              <a:rPr lang="en-US" sz="20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/>
            </a:r>
            <a:br>
              <a:rPr lang="en-US" sz="20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</a:br>
            <a:r>
              <a:rPr lang="en-US" sz="20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 </a:t>
            </a:r>
            <a:r>
              <a:rPr lang="en-US" sz="20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basis </a:t>
            </a:r>
            <a:r>
              <a:rPr lang="en-US" sz="2000" b="0" dirty="0">
                <a:solidFill>
                  <a:srgbClr val="44546A"/>
                </a:solidFill>
                <a:ea typeface="MS PGothic" pitchFamily="34" charset="-128"/>
                <a:cs typeface="MS PGothic" charset="0"/>
              </a:rPr>
              <a:t>for a </a:t>
            </a:r>
            <a:r>
              <a:rPr lang="en-US" sz="2000" b="0" dirty="0" smtClean="0">
                <a:solidFill>
                  <a:srgbClr val="44546A"/>
                </a:solidFill>
                <a:ea typeface="MS PGothic" pitchFamily="34" charset="-128"/>
                <a:cs typeface="MS PGothic" charset="0"/>
              </a:rPr>
              <a:t>straightforward </a:t>
            </a:r>
            <a:r>
              <a:rPr lang="en-US" sz="2000" b="0" dirty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discovery and disclosure </a:t>
            </a:r>
            <a:r>
              <a:rPr lang="en-US" sz="20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services,</a:t>
            </a:r>
            <a:endParaRPr lang="en-US" sz="2000" b="0" dirty="0">
              <a:solidFill>
                <a:schemeClr val="tx2"/>
              </a:solidFill>
              <a:ea typeface="MS PGothic" pitchFamily="34" charset="-128"/>
              <a:cs typeface="MS PGothic" charset="0"/>
            </a:endParaRPr>
          </a:p>
          <a:p>
            <a:pPr marL="180000" indent="-18000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US" sz="2000" b="0" strike="sngStrike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structural metadata</a:t>
            </a:r>
            <a:r>
              <a:rPr lang="en-US" sz="20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: </a:t>
            </a:r>
            <a:r>
              <a:rPr lang="en-US" sz="2000" b="0" dirty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internal setup &amp; containers, </a:t>
            </a:r>
          </a:p>
          <a:p>
            <a:pPr marL="180000" indent="-18000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US" sz="2000" dirty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administrative metadata</a:t>
            </a:r>
            <a:r>
              <a:rPr lang="en-US" sz="2000" b="0" dirty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: information on </a:t>
            </a:r>
            <a:r>
              <a:rPr lang="en-US" sz="2000" b="0" dirty="0">
                <a:solidFill>
                  <a:schemeClr val="tx2"/>
                </a:solidFill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access requirements </a:t>
            </a:r>
            <a:r>
              <a:rPr lang="en-US" sz="20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/>
            </a:r>
            <a:br>
              <a:rPr lang="en-US" sz="20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  <a:sym typeface="Wingdings" panose="05000000000000000000" pitchFamily="2" charset="2"/>
              </a:rPr>
            </a:br>
            <a:r>
              <a:rPr lang="en-US" sz="2000" b="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and </a:t>
            </a:r>
            <a:r>
              <a:rPr lang="en-US" sz="2000" b="0" dirty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rules for d</a:t>
            </a:r>
            <a:r>
              <a:rPr lang="en-US" sz="2000" b="0" dirty="0">
                <a:solidFill>
                  <a:schemeClr val="tx2"/>
                </a:solidFill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issemination &amp; exploitation</a:t>
            </a:r>
            <a:r>
              <a:rPr lang="en-US" sz="2400" b="1" kern="0" dirty="0">
                <a:solidFill>
                  <a:srgbClr val="3B687F"/>
                </a:solidFill>
                <a:latin typeface="Calibri"/>
                <a:ea typeface="Calibri"/>
                <a:cs typeface="Times New Roman"/>
                <a:sym typeface="Wingdings" panose="05000000000000000000" pitchFamily="2" charset="2"/>
              </a:rPr>
              <a:t/>
            </a:r>
            <a:br>
              <a:rPr lang="en-US" sz="2400" b="1" kern="0" dirty="0">
                <a:solidFill>
                  <a:srgbClr val="3B687F"/>
                </a:solidFill>
                <a:latin typeface="Calibri"/>
                <a:ea typeface="Calibri"/>
                <a:cs typeface="Times New Roman"/>
                <a:sym typeface="Wingdings" panose="05000000000000000000" pitchFamily="2" charset="2"/>
              </a:rPr>
            </a:br>
            <a:endParaRPr lang="de-DE" sz="2400" b="1" kern="0" dirty="0">
              <a:solidFill>
                <a:srgbClr val="3B687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98211" y="2057400"/>
            <a:ext cx="5791200" cy="2514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dirty="0" err="1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2" t="25065" r="7266" b="38738"/>
          <a:stretch/>
        </p:blipFill>
        <p:spPr bwMode="auto">
          <a:xfrm>
            <a:off x="729881" y="1752600"/>
            <a:ext cx="7488000" cy="2484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Gerade Verbindung 9"/>
          <p:cNvCxnSpPr/>
          <p:nvPr/>
        </p:nvCxnSpPr>
        <p:spPr bwMode="auto">
          <a:xfrm>
            <a:off x="2772000" y="3906000"/>
            <a:ext cx="21048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619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759825" cy="6858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/>
              <a:t>ISO</a:t>
            </a:r>
            <a:r>
              <a:rPr lang="en-US" sz="800" dirty="0"/>
              <a:t> </a:t>
            </a:r>
            <a:r>
              <a:rPr lang="en-US" sz="2400" dirty="0"/>
              <a:t>19115 based metadata profile for 3D geological </a:t>
            </a:r>
            <a:r>
              <a:rPr lang="en-US" sz="2400" dirty="0" smtClean="0"/>
              <a:t>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5" name="Picture 2" descr="U:\Abt10\Ref104\daten\_mitarbeiter_daten\diepolder_gerold\European_3D_Community\3rd_Meeting_Wiesbaden\Update_Germany\Deutschland3D_m_RL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 b="2263"/>
          <a:stretch/>
        </p:blipFill>
        <p:spPr bwMode="auto">
          <a:xfrm>
            <a:off x="5029200" y="1600200"/>
            <a:ext cx="3810000" cy="48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381000" y="1905000"/>
            <a:ext cx="5357986" cy="438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000" indent="-180000" algn="l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altLang="de-DE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15 State </a:t>
            </a:r>
            <a:r>
              <a:rPr lang="en-US" altLang="de-DE" sz="2000" b="0" dirty="0">
                <a:solidFill>
                  <a:srgbClr val="44546A"/>
                </a:solidFill>
                <a:latin typeface="+mn-lt"/>
                <a:ea typeface="MS PGothic" pitchFamily="34" charset="-128"/>
                <a:cs typeface="MS PGothic" charset="0"/>
              </a:rPr>
              <a:t>Geolo</a:t>
            </a:r>
            <a:r>
              <a:rPr lang="en-US" altLang="de-DE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gical Surveys</a:t>
            </a:r>
          </a:p>
          <a:p>
            <a:pPr marL="180000" indent="-180000" algn="l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altLang="de-DE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2 Federal Institutes</a:t>
            </a:r>
          </a:p>
          <a:p>
            <a:pPr marL="180000" indent="-180000" algn="l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altLang="de-DE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GPDN Consortium</a:t>
            </a:r>
          </a:p>
          <a:p>
            <a:pPr marL="180000" indent="-180000" algn="l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altLang="de-DE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GFZ + </a:t>
            </a:r>
            <a:r>
              <a:rPr lang="en-US" altLang="de-DE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Universities</a:t>
            </a:r>
            <a:endParaRPr lang="en-US" altLang="de-DE" sz="800" b="0" dirty="0" smtClean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marL="180000" indent="-180000" algn="l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628650" algn="l"/>
              </a:tabLst>
              <a:defRPr/>
            </a:pPr>
            <a:endParaRPr lang="en-US" altLang="de-DE" sz="800" b="0" dirty="0">
              <a:solidFill>
                <a:schemeClr val="tx2"/>
              </a:solidFill>
              <a:latin typeface="+mn-lt"/>
              <a:ea typeface="MS PGothic" pitchFamily="34" charset="-128"/>
            </a:endParaRPr>
          </a:p>
          <a:p>
            <a:pPr marL="180000" lvl="0" indent="-1800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numerous 3D </a:t>
            </a:r>
            <a:r>
              <a:rPr lang="en-US" sz="2000" b="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geomodels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(local to regional)</a:t>
            </a:r>
          </a:p>
          <a:p>
            <a:pPr marL="180000" lvl="0" indent="-1800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made for different purposes and based on different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source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data</a:t>
            </a:r>
          </a:p>
          <a:p>
            <a:pPr marL="180000" indent="-1800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internal tools, only few disclosed, file based bilateral exchange</a:t>
            </a:r>
          </a:p>
          <a:p>
            <a:pPr marL="180000" lvl="0" indent="-1800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no common hub for discovery </a:t>
            </a:r>
            <a:endParaRPr lang="en-US" sz="2000" b="0" dirty="0" smtClean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marL="180000" lvl="0" indent="-1800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mostly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“private” model descriptions following internal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stipulations </a:t>
            </a:r>
            <a:endParaRPr lang="en-US" sz="2000" b="0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  <a:sym typeface="Wingdings" panose="05000000000000000000" pitchFamily="2" charset="2"/>
            </a:endParaRPr>
          </a:p>
          <a:p>
            <a:pPr marL="180000" lvl="0" indent="-1800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628650" algn="l"/>
              </a:tabLst>
              <a:defRPr/>
            </a:pPr>
            <a:endParaRPr lang="en-US" sz="600" kern="0" dirty="0">
              <a:solidFill>
                <a:srgbClr val="3B687F"/>
              </a:solidFill>
              <a:latin typeface="Calibri"/>
              <a:ea typeface="Calibri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1143000"/>
            <a:ext cx="8001000" cy="7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The federal situation</a:t>
            </a:r>
            <a:r>
              <a:rPr lang="en-US" sz="2400" kern="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(all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GSOs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have a regional mandate only)</a:t>
            </a:r>
          </a:p>
        </p:txBody>
      </p:sp>
    </p:spTree>
    <p:extLst>
      <p:ext uri="{BB962C8B-B14F-4D97-AF65-F5344CB8AC3E}">
        <p14:creationId xmlns:p14="http://schemas.microsoft.com/office/powerpoint/2010/main" val="16619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04800" y="6041430"/>
            <a:ext cx="2170248" cy="8165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endParaRPr lang="de-DE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759825" cy="6858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/>
              <a:t>ISO</a:t>
            </a:r>
            <a:r>
              <a:rPr lang="en-US" sz="800" dirty="0"/>
              <a:t> </a:t>
            </a:r>
            <a:r>
              <a:rPr lang="en-US" sz="2400" dirty="0"/>
              <a:t>19115 based metadata profile for 3D geological </a:t>
            </a:r>
            <a:r>
              <a:rPr lang="en-US" sz="2400" dirty="0" smtClean="0"/>
              <a:t>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11560" y="1628800"/>
            <a:ext cx="6521467" cy="4827357"/>
            <a:chOff x="1390306" y="1628800"/>
            <a:chExt cx="6521467" cy="482735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9" t="8496" r="9636" b="27242"/>
            <a:stretch/>
          </p:blipFill>
          <p:spPr bwMode="auto">
            <a:xfrm>
              <a:off x="1390306" y="1628800"/>
              <a:ext cx="6499423" cy="419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92" t="43465" r="22194" b="19107"/>
            <a:stretch/>
          </p:blipFill>
          <p:spPr bwMode="auto">
            <a:xfrm>
              <a:off x="1421421" y="3265508"/>
              <a:ext cx="4208941" cy="271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8" t="88823" r="9742" b="4563"/>
            <a:stretch/>
          </p:blipFill>
          <p:spPr bwMode="auto">
            <a:xfrm>
              <a:off x="1421421" y="6022070"/>
              <a:ext cx="6490352" cy="43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 bwMode="auto">
            <a:xfrm>
              <a:off x="3059832" y="4149080"/>
              <a:ext cx="252000" cy="1980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1" t="8822" r="597" b="2678"/>
          <a:stretch/>
        </p:blipFill>
        <p:spPr bwMode="auto">
          <a:xfrm>
            <a:off x="5031135" y="3506182"/>
            <a:ext cx="4006105" cy="2946899"/>
          </a:xfrm>
          <a:prstGeom prst="rect">
            <a:avLst/>
          </a:prstGeom>
          <a:noFill/>
          <a:ln w="15875">
            <a:solidFill>
              <a:srgbClr val="3B68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 rot="20433700">
            <a:off x="2539648" y="3408778"/>
            <a:ext cx="276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rgbClr val="FF0000"/>
                </a:solidFill>
              </a:rPr>
              <a:t>Drag a box and get info</a:t>
            </a:r>
          </a:p>
          <a:p>
            <a:pPr algn="l"/>
            <a:endParaRPr lang="de-DE" sz="2000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2533086" y="3265508"/>
            <a:ext cx="2679560" cy="9825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winkelte Verbindung 12"/>
          <p:cNvCxnSpPr/>
          <p:nvPr/>
        </p:nvCxnSpPr>
        <p:spPr bwMode="auto">
          <a:xfrm rot="16200000" flipH="1">
            <a:off x="7538263" y="3010886"/>
            <a:ext cx="864096" cy="404179"/>
          </a:xfrm>
          <a:prstGeom prst="bentConnector3">
            <a:avLst>
              <a:gd name="adj1" fmla="val -26059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7675150" y="1988840"/>
            <a:ext cx="14680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rgbClr val="FF0000"/>
                </a:solidFill>
              </a:rPr>
              <a:t>Select and see metadata</a:t>
            </a:r>
          </a:p>
          <a:p>
            <a:pPr algn="l"/>
            <a:endParaRPr lang="de-DE" sz="2000" dirty="0"/>
          </a:p>
        </p:txBody>
      </p:sp>
      <p:sp>
        <p:nvSpPr>
          <p:cNvPr id="17" name="Textfeld 16"/>
          <p:cNvSpPr txBox="1"/>
          <p:nvPr/>
        </p:nvSpPr>
        <p:spPr>
          <a:xfrm rot="969364">
            <a:off x="2087366" y="4627038"/>
            <a:ext cx="277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rgbClr val="0070C0"/>
                </a:solidFill>
              </a:rPr>
              <a:t>t</a:t>
            </a:r>
            <a:r>
              <a:rPr lang="en-US" sz="1600" b="0" dirty="0" smtClean="0">
                <a:solidFill>
                  <a:srgbClr val="0070C0"/>
                </a:solidFill>
              </a:rPr>
              <a:t>ick and explore</a:t>
            </a:r>
            <a:endParaRPr lang="de-DE" sz="2000" b="0" dirty="0"/>
          </a:p>
        </p:txBody>
      </p:sp>
      <p:sp>
        <p:nvSpPr>
          <p:cNvPr id="18" name="Textfeld 17"/>
          <p:cNvSpPr txBox="1"/>
          <p:nvPr/>
        </p:nvSpPr>
        <p:spPr>
          <a:xfrm rot="969364">
            <a:off x="2248604" y="4326854"/>
            <a:ext cx="277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rgbClr val="0070C0"/>
                </a:solidFill>
              </a:rPr>
              <a:t>Disclosed data:</a:t>
            </a:r>
            <a:endParaRPr lang="de-DE" sz="2000" b="0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V="1">
            <a:off x="5522639" y="5707133"/>
            <a:ext cx="489521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6012160" y="5456655"/>
            <a:ext cx="277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70C0"/>
                </a:solidFill>
              </a:rPr>
              <a:t>Non-disclosed data:</a:t>
            </a:r>
          </a:p>
          <a:p>
            <a:pPr algn="l"/>
            <a:r>
              <a:rPr lang="en-US" sz="1600" b="0" dirty="0" smtClean="0">
                <a:solidFill>
                  <a:srgbClr val="0070C0"/>
                </a:solidFill>
              </a:rPr>
              <a:t>Details of source of supply </a:t>
            </a:r>
            <a:endParaRPr lang="de-DE" sz="2000" b="0" dirty="0"/>
          </a:p>
        </p:txBody>
      </p:sp>
      <p:pic>
        <p:nvPicPr>
          <p:cNvPr id="21" name="Picture 2" descr="U:\Projekte\GeoMol\Abbildungen\Modellbeispiele\skuamodel_overview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3212" r="3506" b="2129"/>
          <a:stretch/>
        </p:blipFill>
        <p:spPr bwMode="auto">
          <a:xfrm>
            <a:off x="184024" y="5090401"/>
            <a:ext cx="3312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 22"/>
          <p:cNvSpPr/>
          <p:nvPr/>
        </p:nvSpPr>
        <p:spPr bwMode="auto">
          <a:xfrm>
            <a:off x="2281086" y="4248080"/>
            <a:ext cx="193962" cy="990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11559" y="1381125"/>
            <a:ext cx="4584781" cy="9144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endParaRPr lang="de-DE" dirty="0" err="1" smtClean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 flipV="1">
            <a:off x="2475048" y="4347080"/>
            <a:ext cx="2556087" cy="7381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23624" y="1011896"/>
            <a:ext cx="8291775" cy="10455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Demand for common metadata description, eventually allowing a hub for search &amp; discovery by topic / area using established standard(s)</a:t>
            </a:r>
            <a:endParaRPr lang="en-US" sz="2000" b="0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9" t="8502" r="3340" b="1414"/>
          <a:stretch/>
        </p:blipFill>
        <p:spPr bwMode="auto">
          <a:xfrm>
            <a:off x="5224916" y="1859941"/>
            <a:ext cx="2555576" cy="2811133"/>
          </a:xfrm>
          <a:prstGeom prst="rect">
            <a:avLst/>
          </a:prstGeom>
          <a:noFill/>
          <a:ln w="19050">
            <a:solidFill>
              <a:srgbClr val="3B68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 descr="Lupe, Lupenglas, Glas, Vergrößern, Icon, Vektor, Grafi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99" y="2514444"/>
            <a:ext cx="921734" cy="9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759825" cy="6858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/>
              <a:t>ISO</a:t>
            </a:r>
            <a:r>
              <a:rPr lang="en-US" sz="800" dirty="0"/>
              <a:t> </a:t>
            </a:r>
            <a:r>
              <a:rPr lang="en-US" sz="2400" dirty="0"/>
              <a:t>19115 based metadata profile for 3D geological </a:t>
            </a:r>
            <a:r>
              <a:rPr lang="en-US" sz="2400" dirty="0" smtClean="0"/>
              <a:t>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08043" y="1905000"/>
            <a:ext cx="8382000" cy="36155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80000" indent="-180000" eaLnBrk="0" hangingPunct="0">
              <a:lnSpc>
                <a:spcPct val="110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Collocation &amp; prioritization of what is deemed important to delineate a 3D </a:t>
            </a:r>
            <a:r>
              <a:rPr lang="en-US" sz="2000" b="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geomodel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properly (review of the “private” </a:t>
            </a:r>
            <a:r>
              <a:rPr lang="en-US" sz="2000" b="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geomodel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descriptions)</a:t>
            </a:r>
            <a:b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capturing the basic characteristics of the 3D resource</a:t>
            </a:r>
          </a:p>
          <a:p>
            <a:pPr marL="180000" indent="-180000" eaLnBrk="0" hangingPunct="0">
              <a:lnSpc>
                <a:spcPct val="110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Mapping onto established standard(s) for objects that have an explicit or implicit geographic extent</a:t>
            </a:r>
            <a:b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 ISO 19115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"Geographic Information – Metadata„</a:t>
            </a:r>
            <a:b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</a:br>
            <a:endParaRPr lang="en-US" sz="2000" b="0" dirty="0" smtClean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eaLnBrk="0" hangingPunct="0">
              <a:lnSpc>
                <a:spcPct val="110000"/>
              </a:lnSpc>
              <a:spcAft>
                <a:spcPts val="1000"/>
              </a:spcAft>
              <a:tabLst>
                <a:tab pos="628650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 Fairly good match for the extent (2D) information and administrative</a:t>
            </a:r>
            <a:b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</a:b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    metadata, but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no 3D inherent issues are covered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: </a:t>
            </a:r>
            <a:b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</a:b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    vertical sequence of modelled units (volumes, surfaces, …)</a:t>
            </a:r>
            <a:endParaRPr lang="en-US" sz="2000" b="0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29827" y="10668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The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pragmatic approach</a:t>
            </a:r>
            <a:endParaRPr lang="en-US" sz="2000" b="0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759825" cy="6858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/>
              <a:t>ISO</a:t>
            </a:r>
            <a:r>
              <a:rPr lang="en-US" sz="800" dirty="0"/>
              <a:t> </a:t>
            </a:r>
            <a:r>
              <a:rPr lang="en-US" sz="2400" dirty="0"/>
              <a:t>19115 based metadata profile for 3D geological </a:t>
            </a:r>
            <a:r>
              <a:rPr lang="en-US" sz="2400" dirty="0" smtClean="0"/>
              <a:t>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1420" y="1295400"/>
            <a:ext cx="848000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Data set descriptions (metadata) </a:t>
            </a:r>
            <a:r>
              <a:rPr lang="en-US" sz="200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conform </a:t>
            </a:r>
            <a:r>
              <a:rPr lang="en-US" sz="2000" dirty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to the ISO 19115 standard </a:t>
            </a:r>
            <a:r>
              <a:rPr lang="en-US" sz="2000" dirty="0" smtClean="0">
                <a:solidFill>
                  <a:schemeClr val="tx2"/>
                </a:solidFill>
                <a:ea typeface="MS PGothic" pitchFamily="34" charset="-128"/>
                <a:cs typeface="MS PGothic" charset="0"/>
              </a:rPr>
              <a:t>commonly are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considered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inadequate to describe the crucial characteristics inherent in a 3D geological model: the succession of </a:t>
            </a:r>
            <a:r>
              <a:rPr lang="en-US" sz="2000" dirty="0" err="1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lithostratigraphic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units and the faults.  </a:t>
            </a:r>
          </a:p>
        </p:txBody>
      </p:sp>
      <p:sp>
        <p:nvSpPr>
          <p:cNvPr id="6" name="Rechteck 5"/>
          <p:cNvSpPr/>
          <p:nvPr/>
        </p:nvSpPr>
        <p:spPr>
          <a:xfrm>
            <a:off x="395536" y="2819400"/>
            <a:ext cx="8424936" cy="326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0000"/>
              </a:lnSpc>
              <a:tabLst>
                <a:tab pos="628650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?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Description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of each modelled </a:t>
            </a:r>
            <a:r>
              <a:rPr lang="en-US" sz="2000" b="0" dirty="0" err="1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lithostratigraphic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surface resp.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unit</a:t>
            </a:r>
            <a:b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separately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– quasi as a stack of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2D maps</a:t>
            </a:r>
            <a:endParaRPr lang="en-US" sz="2000" b="0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lvl="0" algn="l">
              <a:lnSpc>
                <a:spcPct val="110000"/>
              </a:lnSpc>
              <a:spcAft>
                <a:spcPts val="1000"/>
              </a:spcAft>
              <a:tabLst>
                <a:tab pos="628650" algn="l"/>
              </a:tabLst>
              <a:defRPr/>
            </a:pP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Disregards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the coherent entity of 3D models and the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topological</a:t>
            </a:r>
            <a:b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interdependency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of all model units therein</a:t>
            </a:r>
            <a:b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 How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to deal with faults?</a:t>
            </a:r>
          </a:p>
          <a:p>
            <a:pPr lvl="0" algn="l">
              <a:lnSpc>
                <a:spcPct val="110000"/>
              </a:lnSpc>
              <a:tabLst>
                <a:tab pos="628650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?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  Using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multiple stratum keywords to list the entire succession of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/>
            </a:r>
            <a:b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</a:b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     </a:t>
            </a:r>
            <a:r>
              <a:rPr lang="en-US" sz="2000" b="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lithostratigraphic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units modelled</a:t>
            </a:r>
          </a:p>
          <a:p>
            <a:pPr lvl="0" algn="l">
              <a:lnSpc>
                <a:spcPct val="110000"/>
              </a:lnSpc>
              <a:tabLst>
                <a:tab pos="628650" algn="l"/>
              </a:tabLst>
              <a:defRPr/>
            </a:pP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 Empty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words as long as not backed by a controlled vocabulary</a:t>
            </a:r>
            <a:b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</a:b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   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 resp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. a linked data thesaurus  </a:t>
            </a:r>
            <a:endParaRPr lang="de-DE" sz="2000" b="0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759825" cy="6858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/>
              <a:t>ISO</a:t>
            </a:r>
            <a:r>
              <a:rPr lang="en-US" sz="800" dirty="0"/>
              <a:t> </a:t>
            </a:r>
            <a:r>
              <a:rPr lang="en-US" sz="2400" dirty="0"/>
              <a:t>19115 based metadata profile for 3D geological </a:t>
            </a:r>
            <a:r>
              <a:rPr lang="en-US" sz="2400" dirty="0" smtClean="0"/>
              <a:t>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99590" y="914400"/>
            <a:ext cx="816821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Benefits of using stratum keywords linked to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thesauri</a:t>
            </a:r>
            <a:r>
              <a:rPr lang="en-US" sz="2400" kern="0" dirty="0" smtClean="0">
                <a:latin typeface="Calibri"/>
                <a:ea typeface="Calibri"/>
                <a:cs typeface="Times New Roman"/>
              </a:rPr>
              <a:t> </a:t>
            </a:r>
            <a:endParaRPr lang="en-US" sz="1600" kern="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4" t="8814" r="2957" b="6459"/>
          <a:stretch/>
        </p:blipFill>
        <p:spPr bwMode="auto">
          <a:xfrm>
            <a:off x="184870" y="1524744"/>
            <a:ext cx="6004189" cy="406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3" t="9130" r="9722" b="10865"/>
          <a:stretch/>
        </p:blipFill>
        <p:spPr bwMode="auto">
          <a:xfrm>
            <a:off x="5022065" y="1524000"/>
            <a:ext cx="3956933" cy="406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87624" y="5595455"/>
            <a:ext cx="734677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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No semantic harmonization required as </a:t>
            </a:r>
            <a:r>
              <a:rPr lang="en-US" sz="2000" b="0" dirty="0" err="1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lithostratigraphic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/>
            </a:r>
            <a:b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</a:b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vocabularies cover and relate regional terminologies !  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611559" y="4662439"/>
            <a:ext cx="576065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901026" y="3414520"/>
            <a:ext cx="576065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92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759825" cy="6858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/>
              <a:t>ISO</a:t>
            </a:r>
            <a:r>
              <a:rPr lang="en-US" sz="800" dirty="0"/>
              <a:t> </a:t>
            </a:r>
            <a:r>
              <a:rPr lang="en-US" sz="2400" dirty="0"/>
              <a:t>19115 based metadata profile for 3D geological </a:t>
            </a:r>
            <a:r>
              <a:rPr lang="en-US" sz="2400" dirty="0" smtClean="0"/>
              <a:t>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914400"/>
            <a:ext cx="809715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Benefits of using stratum keywords linked to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thesauri</a:t>
            </a:r>
            <a:r>
              <a:rPr lang="en-US" sz="2400" kern="0" dirty="0" smtClean="0">
                <a:latin typeface="Calibri"/>
                <a:ea typeface="Calibri"/>
                <a:cs typeface="Times New Roman"/>
              </a:rPr>
              <a:t> </a:t>
            </a:r>
            <a:endParaRPr lang="en-US" sz="1600" kern="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Grafik 8"/>
          <p:cNvPicPr/>
          <p:nvPr/>
        </p:nvPicPr>
        <p:blipFill rotWithShape="1">
          <a:blip r:embed="rId2"/>
          <a:srcRect l="63742" t="12420" r="13015" b="9360"/>
          <a:stretch/>
        </p:blipFill>
        <p:spPr bwMode="auto">
          <a:xfrm>
            <a:off x="434965" y="1620590"/>
            <a:ext cx="4693260" cy="4626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Gerade Verbindung 9"/>
          <p:cNvCxnSpPr/>
          <p:nvPr/>
        </p:nvCxnSpPr>
        <p:spPr bwMode="auto">
          <a:xfrm>
            <a:off x="762000" y="4311750"/>
            <a:ext cx="50401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762000" y="5992950"/>
            <a:ext cx="50401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 rot="16200000">
            <a:off x="4591548" y="485175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0" dirty="0" err="1" smtClean="0">
                <a:solidFill>
                  <a:srgbClr val="FF0000"/>
                </a:solidFill>
              </a:rPr>
              <a:t>Lower</a:t>
            </a:r>
            <a:r>
              <a:rPr lang="de-DE" sz="1800" b="0" dirty="0" smtClean="0">
                <a:solidFill>
                  <a:srgbClr val="FF0000"/>
                </a:solidFill>
              </a:rPr>
              <a:t> </a:t>
            </a:r>
            <a:r>
              <a:rPr lang="de-DE" sz="1800" b="0" dirty="0" err="1" smtClean="0">
                <a:solidFill>
                  <a:srgbClr val="FF0000"/>
                </a:solidFill>
              </a:rPr>
              <a:t>to</a:t>
            </a:r>
            <a:r>
              <a:rPr lang="de-DE" sz="1800" b="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1800" b="0" dirty="0" err="1" smtClean="0">
                <a:solidFill>
                  <a:srgbClr val="FF0000"/>
                </a:solidFill>
              </a:rPr>
              <a:t>Middle</a:t>
            </a:r>
            <a:r>
              <a:rPr lang="de-DE" sz="1800" b="0" dirty="0" smtClean="0">
                <a:solidFill>
                  <a:srgbClr val="FF0000"/>
                </a:solidFill>
              </a:rPr>
              <a:t> </a:t>
            </a:r>
            <a:r>
              <a:rPr lang="de-DE" sz="1800" b="0" dirty="0" err="1" smtClean="0">
                <a:solidFill>
                  <a:srgbClr val="FF0000"/>
                </a:solidFill>
              </a:rPr>
              <a:t>Jurassic</a:t>
            </a:r>
            <a:endParaRPr lang="de-DE" sz="1800" b="0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562600" y="1898873"/>
            <a:ext cx="34290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lvl="0" indent="-288000" algn="l">
              <a:lnSpc>
                <a:spcPct val="110000"/>
              </a:lnSpc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Pooling of subunits can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/>
            </a:r>
            <a:b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</a:b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be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illustrated easily using (responsive) PDF 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intermediates referring to true formations</a:t>
            </a:r>
            <a:endParaRPr lang="en-US" sz="2000" b="0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  <a:sym typeface="Wingdings" panose="05000000000000000000" pitchFamily="2" charset="2"/>
            </a:endParaRPr>
          </a:p>
          <a:p>
            <a:pPr marL="342900" indent="-342900" algn="l">
              <a:buFont typeface="Wingdings"/>
              <a:buChar char="à"/>
              <a:tabLst>
                <a:tab pos="628650" algn="l"/>
              </a:tabLst>
              <a:defRPr/>
            </a:pP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Specifically 3D models</a:t>
            </a:r>
          </a:p>
          <a:p>
            <a:pPr marL="288000" algn="l">
              <a:tabLst>
                <a:tab pos="628650" algn="l"/>
              </a:tabLst>
              <a:defRPr/>
            </a:pP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of the deep subsurface are based on seismic evidence. </a:t>
            </a:r>
            <a:b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</a:b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Seismic reflectors not always coincide with (</a:t>
            </a:r>
            <a:r>
              <a:rPr lang="en-US" sz="2000" b="0" dirty="0" err="1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litho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)stratigraphic boundaries</a:t>
            </a:r>
            <a:r>
              <a:rPr lang="en-US" b="1" kern="0" dirty="0">
                <a:solidFill>
                  <a:srgbClr val="3B687F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288000" lvl="0" indent="-288000" algn="l">
              <a:lnSpc>
                <a:spcPct val="110000"/>
              </a:lnSpc>
              <a:buFont typeface="Arial" pitchFamily="34" charset="0"/>
              <a:buChar char="•"/>
              <a:tabLst>
                <a:tab pos="628650" algn="l"/>
              </a:tabLst>
              <a:defRPr/>
            </a:pPr>
            <a:endParaRPr lang="en-US" b="1" kern="0" dirty="0" smtClean="0">
              <a:solidFill>
                <a:srgbClr val="3B687F"/>
              </a:solidFill>
              <a:latin typeface="Calibri"/>
              <a:ea typeface="Calibri"/>
              <a:cs typeface="Times New Roman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292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759825" cy="6858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/>
              <a:t>ISO</a:t>
            </a:r>
            <a:r>
              <a:rPr lang="en-US" sz="800" dirty="0"/>
              <a:t> </a:t>
            </a:r>
            <a:r>
              <a:rPr lang="en-US" sz="2400" dirty="0"/>
              <a:t>19115 based metadata profile for 3D geological </a:t>
            </a:r>
            <a:r>
              <a:rPr lang="en-US" sz="2400" dirty="0" smtClean="0"/>
              <a:t>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14400" y="1143000"/>
            <a:ext cx="5129953" cy="65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B687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Two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basic requirements</a:t>
            </a:r>
            <a:endParaRPr lang="en-US" sz="1600" kern="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10544" y="2060848"/>
            <a:ext cx="8424936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10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2000" b="0" dirty="0" err="1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Lithostratigraphic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vocabularies must be made fit for web services and the linked data requirements (RDF interface, etc.)</a:t>
            </a:r>
          </a:p>
          <a:p>
            <a:pPr marL="288000" indent="-288000">
              <a:lnSpc>
                <a:spcPct val="110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custodians of the pure science must be convinced to admit entries beyond the strict </a:t>
            </a:r>
            <a:r>
              <a:rPr lang="en-US" sz="2000" b="0" dirty="0" err="1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lithostratigraphic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 subdivision (group / subgroup / formation / member …) e.g. using the status “informal – 3D model unit” </a:t>
            </a:r>
          </a:p>
          <a:p>
            <a:pPr marL="288000" indent="-288000">
              <a:lnSpc>
                <a:spcPct val="110000"/>
              </a:lnSpc>
              <a:buFont typeface="Arial" pitchFamily="34" charset="0"/>
              <a:buChar char="•"/>
              <a:tabLst>
                <a:tab pos="628650" algn="l"/>
              </a:tabLst>
              <a:defRPr/>
            </a:pPr>
            <a:endParaRPr lang="en-US" sz="2000" b="0" dirty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tabLst>
                <a:tab pos="628650" algn="l"/>
              </a:tabLst>
              <a:defRPr/>
            </a:pP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Semantic harmonization through implementation of linked data controlled vocabularies is envisaged for </a:t>
            </a:r>
            <a:r>
              <a:rPr lang="en-US" sz="2000" b="0" dirty="0" err="1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GeoERA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 IP (WP4 led by GBA), core of a overall multilingual thesaurus ?? + European fault database (</a:t>
            </a:r>
            <a:r>
              <a:rPr lang="en-US" sz="2000" b="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TNO) </a:t>
            </a:r>
            <a:r>
              <a:rPr lang="en-US" sz="2000" b="0" dirty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  <a:sym typeface="Wingdings" panose="05000000000000000000" pitchFamily="2" charset="2"/>
              </a:rPr>
              <a:t>as “thesaurus” for principal faults ??</a:t>
            </a:r>
          </a:p>
        </p:txBody>
      </p:sp>
    </p:spTree>
    <p:extLst>
      <p:ext uri="{BB962C8B-B14F-4D97-AF65-F5344CB8AC3E}">
        <p14:creationId xmlns:p14="http://schemas.microsoft.com/office/powerpoint/2010/main" val="34256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606</Words>
  <Application>Microsoft Office PowerPoint</Application>
  <PresentationFormat>Bildschirmpräsentation (4:3)</PresentationFormat>
  <Paragraphs>89</Paragraphs>
  <Slides>11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OGC_PowerPoint_Template</vt:lpstr>
      <vt:lpstr>An ISO 19115 based metadata profile for 3D geological models  The approach of the German GSOs </vt:lpstr>
      <vt:lpstr>An ISO 19115 based metadata profile for 3D geological models</vt:lpstr>
      <vt:lpstr>An ISO 19115 based metadata profile for 3D geological models</vt:lpstr>
      <vt:lpstr>An ISO 19115 based metadata profile for 3D geological models</vt:lpstr>
      <vt:lpstr>An ISO 19115 based metadata profile for 3D geological models</vt:lpstr>
      <vt:lpstr>An ISO 19115 based metadata profile for 3D geological models</vt:lpstr>
      <vt:lpstr>An ISO 19115 based metadata profile for 3D geological models</vt:lpstr>
      <vt:lpstr>An ISO 19115 based metadata profile for 3D geological models</vt:lpstr>
      <vt:lpstr>An ISO 19115 based metadata profile for 3D geological models</vt:lpstr>
      <vt:lpstr>An ISO 19115 based metadata profile for 3D geological models</vt:lpstr>
      <vt:lpstr>An ISO 19115 based metadata profile for 3D geological models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Diepolder Gerold</cp:lastModifiedBy>
  <cp:revision>83</cp:revision>
  <cp:lastPrinted>2017-09-12T09:47:02Z</cp:lastPrinted>
  <dcterms:created xsi:type="dcterms:W3CDTF">2015-09-08T23:47:11Z</dcterms:created>
  <dcterms:modified xsi:type="dcterms:W3CDTF">2017-09-12T12:56:59Z</dcterms:modified>
</cp:coreProperties>
</file>