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4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63" r:id="rId13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40"/>
  </p:normalViewPr>
  <p:slideViewPr>
    <p:cSldViewPr>
      <p:cViewPr varScale="1">
        <p:scale>
          <a:sx n="108" d="100"/>
          <a:sy n="108" d="100"/>
        </p:scale>
        <p:origin x="1710" y="7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4453322" y="1101689"/>
            <a:ext cx="110927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mtClean="0">
                <a:latin typeface="Arial" charset="0"/>
              </a:rPr>
              <a:t>Meeting Sponsors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/>
          <a:srcRect t="18372" b="27099"/>
          <a:stretch/>
        </p:blipFill>
        <p:spPr>
          <a:xfrm>
            <a:off x="2209800" y="1371600"/>
            <a:ext cx="2690018" cy="1402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/>
          <a:srcRect r="35000"/>
          <a:stretch/>
        </p:blipFill>
        <p:spPr>
          <a:xfrm>
            <a:off x="5435600" y="1811926"/>
            <a:ext cx="2184400" cy="7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ZebSurvey_MuseeStRemi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anim_3D_rue_de_la_borde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Towards BIM with underground point clouds and </a:t>
            </a:r>
            <a:r>
              <a:rPr lang="en-US" dirty="0" err="1" smtClean="0"/>
              <a:t>geomodels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106th </a:t>
            </a:r>
            <a:r>
              <a:rPr lang="en-US" altLang="en-US" dirty="0">
                <a:ea typeface="MS PGothic" charset="-128"/>
              </a:rPr>
              <a:t>OGC Technical </a:t>
            </a:r>
            <a:r>
              <a:rPr lang="en-US" altLang="en-US" dirty="0" smtClean="0">
                <a:ea typeface="MS PGothic" charset="-128"/>
              </a:rPr>
              <a:t>Committee, </a:t>
            </a:r>
            <a:r>
              <a:rPr lang="en-US" altLang="en-US" dirty="0" err="1" smtClean="0">
                <a:ea typeface="MS PGothic" charset="-128"/>
              </a:rPr>
              <a:t>GeoScienceDWG</a:t>
            </a:r>
            <a:r>
              <a:rPr lang="en-US" altLang="en-US" dirty="0" smtClean="0">
                <a:ea typeface="MS PGothic" charset="-128"/>
              </a:rPr>
              <a:t> session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err="1" smtClean="0">
                <a:ea typeface="MS PGothic" charset="-128"/>
              </a:rPr>
              <a:t>Orléans</a:t>
            </a:r>
            <a:r>
              <a:rPr lang="en-US" altLang="en-US" dirty="0" smtClean="0">
                <a:ea typeface="MS PGothic" charset="-128"/>
              </a:rPr>
              <a:t>, France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Thomas Dewez, Dept. Risks &amp; Mitigation, BRGM</a:t>
            </a:r>
          </a:p>
          <a:p>
            <a:r>
              <a:rPr lang="en-US" altLang="en-US" dirty="0" smtClean="0">
                <a:ea typeface="MS PGothic" charset="-128"/>
              </a:rPr>
              <a:t>22 March 2018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Level</a:t>
            </a:r>
            <a:r>
              <a:rPr lang="fr-FR" dirty="0" smtClean="0"/>
              <a:t> 2: </a:t>
            </a:r>
            <a:r>
              <a:rPr lang="fr-FR" dirty="0" err="1" smtClean="0"/>
              <a:t>Refine</a:t>
            </a:r>
            <a:r>
              <a:rPr lang="fr-FR" dirty="0" smtClean="0"/>
              <a:t> </a:t>
            </a:r>
            <a:r>
              <a:rPr lang="fr-FR" dirty="0" err="1" smtClean="0"/>
              <a:t>geomodel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 point cloud end</a:t>
            </a:r>
          </a:p>
          <a:p>
            <a:pPr lvl="1"/>
            <a:r>
              <a:rPr lang="fr-FR" dirty="0" smtClean="0"/>
              <a:t>Structural </a:t>
            </a:r>
            <a:r>
              <a:rPr lang="fr-FR" dirty="0" err="1" smtClean="0"/>
              <a:t>mapping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(FACETS or COMPASS) are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generate</a:t>
            </a:r>
            <a:r>
              <a:rPr lang="fr-FR" dirty="0" smtClean="0"/>
              <a:t> </a:t>
            </a:r>
            <a:r>
              <a:rPr lang="fr-FR" i="1" dirty="0" smtClean="0"/>
              <a:t>structural data </a:t>
            </a:r>
            <a:r>
              <a:rPr lang="fr-FR" i="1" dirty="0" err="1" smtClean="0"/>
              <a:t>objects</a:t>
            </a:r>
            <a:r>
              <a:rPr lang="fr-FR" dirty="0" smtClean="0"/>
              <a:t> as </a:t>
            </a:r>
            <a:r>
              <a:rPr lang="fr-FR" dirty="0" err="1" smtClean="0"/>
              <a:t>wkt</a:t>
            </a:r>
            <a:r>
              <a:rPr lang="fr-FR" dirty="0" smtClean="0"/>
              <a:t> (center XYZ, size, </a:t>
            </a:r>
            <a:r>
              <a:rPr lang="fr-FR" dirty="0" err="1" smtClean="0"/>
              <a:t>dip</a:t>
            </a:r>
            <a:r>
              <a:rPr lang="fr-FR" dirty="0" smtClean="0"/>
              <a:t>, </a:t>
            </a:r>
            <a:r>
              <a:rPr lang="fr-FR" dirty="0" err="1" smtClean="0"/>
              <a:t>strike</a:t>
            </a:r>
            <a:r>
              <a:rPr lang="fr-FR" dirty="0" smtClean="0"/>
              <a:t>)</a:t>
            </a:r>
          </a:p>
          <a:p>
            <a:r>
              <a:rPr lang="fr-FR" dirty="0" smtClean="0"/>
              <a:t>At </a:t>
            </a:r>
            <a:r>
              <a:rPr lang="fr-FR" dirty="0" err="1" smtClean="0"/>
              <a:t>geomodelling</a:t>
            </a:r>
            <a:r>
              <a:rPr lang="fr-FR" dirty="0" smtClean="0"/>
              <a:t> end</a:t>
            </a:r>
          </a:p>
          <a:p>
            <a:pPr lvl="1"/>
            <a:r>
              <a:rPr lang="fr-FR" dirty="0" smtClean="0"/>
              <a:t>Structural data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imposed</a:t>
            </a:r>
            <a:r>
              <a:rPr lang="fr-FR" dirty="0" smtClean="0"/>
              <a:t> as </a:t>
            </a:r>
            <a:r>
              <a:rPr lang="fr-FR" dirty="0" err="1" smtClean="0"/>
              <a:t>geopotential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4219197" cy="2723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7516"/>
          <a:stretch/>
        </p:blipFill>
        <p:spPr>
          <a:xfrm>
            <a:off x="5362719" y="4714582"/>
            <a:ext cx="3756128" cy="21216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4559" r="62025"/>
          <a:stretch/>
        </p:blipFill>
        <p:spPr>
          <a:xfrm>
            <a:off x="7019124" y="2862554"/>
            <a:ext cx="2087886" cy="18520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2400" y="3352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dirty="0" smtClean="0"/>
              <a:t>Real la Bordé </a:t>
            </a:r>
            <a:r>
              <a:rPr lang="fr-FR" dirty="0" err="1" smtClean="0"/>
              <a:t>quarry</a:t>
            </a:r>
            <a:r>
              <a:rPr lang="fr-FR" dirty="0" smtClean="0"/>
              <a:t> structural data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34000" y="44196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dirty="0" err="1" smtClean="0"/>
              <a:t>Geomodel</a:t>
            </a:r>
            <a:r>
              <a:rPr lang="fr-FR" dirty="0" smtClean="0"/>
              <a:t> on a complexe </a:t>
            </a:r>
            <a:r>
              <a:rPr lang="fr-FR" dirty="0" err="1" smtClean="0"/>
              <a:t>geology</a:t>
            </a:r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8063067" y="2862554"/>
            <a:ext cx="1295400" cy="195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dirty="0" smtClean="0"/>
              <a:t>Structural data</a:t>
            </a:r>
          </a:p>
        </p:txBody>
      </p:sp>
    </p:spTree>
    <p:extLst>
      <p:ext uri="{BB962C8B-B14F-4D97-AF65-F5344CB8AC3E}">
        <p14:creationId xmlns:p14="http://schemas.microsoft.com/office/powerpoint/2010/main" val="14127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Implications for BIM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Geomodels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turned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geotechnical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by </a:t>
            </a:r>
            <a:r>
              <a:rPr lang="fr-FR" dirty="0" err="1" smtClean="0"/>
              <a:t>adding</a:t>
            </a:r>
            <a:r>
              <a:rPr lang="fr-FR" dirty="0" smtClean="0"/>
              <a:t> rock </a:t>
            </a:r>
            <a:r>
              <a:rPr lang="fr-FR" dirty="0" err="1" smtClean="0"/>
              <a:t>properties</a:t>
            </a:r>
            <a:r>
              <a:rPr lang="fr-FR" dirty="0" smtClean="0"/>
              <a:t> on </a:t>
            </a:r>
            <a:r>
              <a:rPr lang="fr-FR" dirty="0" err="1" smtClean="0"/>
              <a:t>cells</a:t>
            </a:r>
            <a:endParaRPr lang="fr-FR" dirty="0" smtClean="0"/>
          </a:p>
          <a:p>
            <a:r>
              <a:rPr lang="fr-FR" dirty="0" err="1" smtClean="0"/>
              <a:t>Generic</a:t>
            </a:r>
            <a:r>
              <a:rPr lang="fr-FR" dirty="0" smtClean="0"/>
              <a:t> </a:t>
            </a:r>
            <a:r>
              <a:rPr lang="fr-FR" dirty="0" err="1" smtClean="0"/>
              <a:t>geomodel</a:t>
            </a:r>
            <a:r>
              <a:rPr lang="fr-FR" dirty="0" smtClean="0"/>
              <a:t> </a:t>
            </a:r>
            <a:r>
              <a:rPr lang="fr-FR" dirty="0" err="1" smtClean="0"/>
              <a:t>querry</a:t>
            </a:r>
            <a:r>
              <a:rPr lang="fr-FR" dirty="0" smtClean="0"/>
              <a:t> API concept </a:t>
            </a:r>
            <a:r>
              <a:rPr lang="fr-FR" dirty="0" err="1" smtClean="0"/>
              <a:t>readily</a:t>
            </a:r>
            <a:r>
              <a:rPr lang="fr-FR" dirty="0" smtClean="0"/>
              <a:t> applicable to </a:t>
            </a:r>
            <a:r>
              <a:rPr lang="fr-FR" dirty="0" err="1" smtClean="0"/>
              <a:t>foundation</a:t>
            </a:r>
            <a:r>
              <a:rPr lang="fr-FR" dirty="0" smtClean="0"/>
              <a:t> faces and </a:t>
            </a:r>
            <a:r>
              <a:rPr lang="fr-FR" dirty="0" err="1" smtClean="0"/>
              <a:t>vertices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05200"/>
            <a:ext cx="4071600" cy="25922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400800" y="41910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dirty="0" err="1" smtClean="0"/>
              <a:t>Limit</a:t>
            </a:r>
            <a:r>
              <a:rPr lang="fr-FR" dirty="0" smtClean="0"/>
              <a:t> </a:t>
            </a:r>
            <a:r>
              <a:rPr lang="fr-FR" dirty="0"/>
              <a:t>pressure </a:t>
            </a:r>
            <a:r>
              <a:rPr lang="fr-FR" dirty="0" err="1"/>
              <a:t>p</a:t>
            </a:r>
            <a:r>
              <a:rPr lang="fr-FR" baseline="-25000" dirty="0" err="1"/>
              <a:t>l</a:t>
            </a:r>
            <a:r>
              <a:rPr lang="fr-FR" dirty="0" smtClean="0"/>
              <a:t>* (</a:t>
            </a:r>
            <a:r>
              <a:rPr lang="fr-FR" dirty="0" err="1" smtClean="0"/>
              <a:t>metric</a:t>
            </a:r>
            <a:r>
              <a:rPr lang="fr-FR" dirty="0" smtClean="0"/>
              <a:t> for </a:t>
            </a:r>
            <a:r>
              <a:rPr lang="fr-FR" dirty="0" err="1" smtClean="0"/>
              <a:t>foundations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err="1" smtClean="0"/>
              <a:t>Weathered</a:t>
            </a:r>
            <a:r>
              <a:rPr lang="fr-FR" dirty="0" smtClean="0"/>
              <a:t>: 0.5 – 1 </a:t>
            </a:r>
            <a:r>
              <a:rPr lang="fr-FR" dirty="0" err="1" smtClean="0"/>
              <a:t>Mpa</a:t>
            </a:r>
            <a:endParaRPr lang="fr-FR" dirty="0" smtClean="0"/>
          </a:p>
          <a:p>
            <a:r>
              <a:rPr lang="fr-FR" dirty="0" err="1" smtClean="0"/>
              <a:t>Upper</a:t>
            </a:r>
            <a:r>
              <a:rPr lang="fr-FR" dirty="0" smtClean="0"/>
              <a:t> facies: 1.5 – 2.5 </a:t>
            </a:r>
            <a:r>
              <a:rPr lang="fr-FR" dirty="0" err="1" smtClean="0"/>
              <a:t>Mpa</a:t>
            </a:r>
            <a:endParaRPr lang="fr-FR" dirty="0" smtClean="0"/>
          </a:p>
          <a:p>
            <a:r>
              <a:rPr lang="fr-FR" dirty="0" smtClean="0"/>
              <a:t>Calcaire de Beauce: 4 </a:t>
            </a:r>
            <a:r>
              <a:rPr lang="fr-FR" dirty="0" err="1" smtClean="0"/>
              <a:t>Mpa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205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Aknowledgements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074" y="914400"/>
            <a:ext cx="8645525" cy="4891088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BRGM team effort </a:t>
            </a:r>
            <a:r>
              <a:rPr lang="fr-FR" dirty="0" err="1" smtClean="0"/>
              <a:t>bringing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experts in </a:t>
            </a:r>
            <a:r>
              <a:rPr lang="fr-FR" dirty="0" err="1" smtClean="0"/>
              <a:t>mapping</a:t>
            </a:r>
            <a:r>
              <a:rPr lang="fr-FR" dirty="0" smtClean="0"/>
              <a:t>, </a:t>
            </a:r>
            <a:r>
              <a:rPr lang="fr-FR" dirty="0" err="1" smtClean="0"/>
              <a:t>geotechnics</a:t>
            </a:r>
            <a:r>
              <a:rPr lang="fr-FR" dirty="0" smtClean="0"/>
              <a:t>, </a:t>
            </a:r>
            <a:r>
              <a:rPr lang="fr-FR" dirty="0" err="1" smtClean="0"/>
              <a:t>geomodelling</a:t>
            </a:r>
            <a:r>
              <a:rPr lang="fr-FR" dirty="0" smtClean="0"/>
              <a:t>, and local </a:t>
            </a:r>
            <a:r>
              <a:rPr lang="fr-FR" dirty="0" err="1" smtClean="0"/>
              <a:t>authorities</a:t>
            </a:r>
            <a:endParaRPr lang="fr-FR" dirty="0" smtClean="0"/>
          </a:p>
          <a:p>
            <a:r>
              <a:rPr lang="fr-FR" dirty="0" err="1" smtClean="0"/>
              <a:t>Geomodelling</a:t>
            </a:r>
            <a:r>
              <a:rPr lang="fr-FR" dirty="0" smtClean="0"/>
              <a:t> team </a:t>
            </a:r>
          </a:p>
          <a:p>
            <a:pPr lvl="1"/>
            <a:r>
              <a:rPr lang="fr-FR" dirty="0" smtClean="0"/>
              <a:t>Cécile Allanic, Gabriel Courrioux, Simon Lopez</a:t>
            </a:r>
          </a:p>
          <a:p>
            <a:r>
              <a:rPr lang="fr-FR" dirty="0" smtClean="0"/>
              <a:t>3D </a:t>
            </a:r>
            <a:r>
              <a:rPr lang="fr-FR" dirty="0" err="1" smtClean="0"/>
              <a:t>mapping</a:t>
            </a:r>
            <a:r>
              <a:rPr lang="fr-FR" dirty="0" smtClean="0"/>
              <a:t> team</a:t>
            </a:r>
          </a:p>
          <a:p>
            <a:pPr lvl="1"/>
            <a:r>
              <a:rPr lang="fr-FR" dirty="0" smtClean="0"/>
              <a:t> Silvain Yart, Florian Masson, Thomas Dewez</a:t>
            </a:r>
          </a:p>
          <a:p>
            <a:r>
              <a:rPr lang="fr-FR" dirty="0" err="1" smtClean="0"/>
              <a:t>Geotechnics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Gildas Noury</a:t>
            </a:r>
          </a:p>
          <a:p>
            <a:r>
              <a:rPr lang="fr-FR" dirty="0" smtClean="0"/>
              <a:t>SCUDDD API</a:t>
            </a:r>
            <a:endParaRPr lang="fr-FR" dirty="0"/>
          </a:p>
          <a:p>
            <a:pPr lvl="1"/>
            <a:r>
              <a:rPr lang="fr-FR" dirty="0" smtClean="0"/>
              <a:t>Christelle Loiselet, Christian </a:t>
            </a:r>
            <a:r>
              <a:rPr lang="fr-FR" dirty="0" err="1" smtClean="0"/>
              <a:t>Bellier</a:t>
            </a:r>
            <a:r>
              <a:rPr lang="fr-FR" dirty="0" smtClean="0"/>
              <a:t>, Simon Lopez, Gabriel </a:t>
            </a:r>
            <a:r>
              <a:rPr lang="fr-FR" dirty="0" err="1" smtClean="0"/>
              <a:t>Courioux</a:t>
            </a:r>
            <a:endParaRPr lang="fr-FR" dirty="0" smtClean="0"/>
          </a:p>
          <a:p>
            <a:r>
              <a:rPr lang="fr-FR" dirty="0" smtClean="0"/>
              <a:t>Local </a:t>
            </a:r>
            <a:r>
              <a:rPr lang="fr-FR" dirty="0" err="1" smtClean="0"/>
              <a:t>authorities</a:t>
            </a:r>
            <a:r>
              <a:rPr lang="fr-FR" dirty="0" smtClean="0"/>
              <a:t> (Orléans </a:t>
            </a:r>
            <a:r>
              <a:rPr lang="fr-FR" dirty="0" err="1" smtClean="0"/>
              <a:t>metropole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Imed </a:t>
            </a:r>
            <a:r>
              <a:rPr lang="fr-FR" dirty="0" err="1" smtClean="0"/>
              <a:t>Ksibi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50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BIM requires knowledge of underground properties</a:t>
            </a:r>
          </a:p>
          <a:p>
            <a:r>
              <a:rPr lang="en-US" dirty="0" smtClean="0"/>
              <a:t>BRGM is gathering momentum to meet the expectation</a:t>
            </a:r>
          </a:p>
          <a:p>
            <a:pPr lvl="1"/>
            <a:r>
              <a:rPr lang="en-US" dirty="0" smtClean="0"/>
              <a:t>Use a generic API allowing to query geological model at any location and allowing to join </a:t>
            </a:r>
            <a:r>
              <a:rPr lang="en-US" dirty="0" smtClean="0"/>
              <a:t>point </a:t>
            </a:r>
            <a:r>
              <a:rPr lang="en-US" dirty="0" smtClean="0"/>
              <a:t>clouds and </a:t>
            </a:r>
            <a:r>
              <a:rPr lang="en-US" dirty="0" err="1" smtClean="0"/>
              <a:t>geomodels</a:t>
            </a:r>
            <a:endParaRPr lang="en-US" dirty="0" smtClean="0"/>
          </a:p>
          <a:p>
            <a:pPr lvl="1"/>
            <a:r>
              <a:rPr lang="en-US" dirty="0" smtClean="0"/>
              <a:t>Scalable approach to any BIM object, not just underground cavities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64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 and </a:t>
            </a:r>
            <a:r>
              <a:rPr lang="fr-FR" dirty="0" err="1" smtClean="0"/>
              <a:t>opportunities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Geological</a:t>
            </a:r>
            <a:r>
              <a:rPr lang="fr-FR" dirty="0" smtClean="0"/>
              <a:t>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are a </a:t>
            </a:r>
            <a:r>
              <a:rPr lang="fr-FR" dirty="0" err="1" smtClean="0"/>
              <a:t>growing</a:t>
            </a:r>
            <a:r>
              <a:rPr lang="fr-FR" dirty="0" smtClean="0"/>
              <a:t> </a:t>
            </a:r>
            <a:r>
              <a:rPr lang="fr-FR" dirty="0" err="1" smtClean="0"/>
              <a:t>demand</a:t>
            </a:r>
            <a:r>
              <a:rPr lang="fr-FR" dirty="0" smtClean="0"/>
              <a:t> for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planning</a:t>
            </a:r>
          </a:p>
          <a:p>
            <a:r>
              <a:rPr lang="en-US" dirty="0" smtClean="0"/>
              <a:t>Traditional</a:t>
            </a:r>
            <a:r>
              <a:rPr lang="fr-FR" dirty="0" smtClean="0"/>
              <a:t> </a:t>
            </a:r>
            <a:r>
              <a:rPr lang="fr-FR" dirty="0" err="1" smtClean="0"/>
              <a:t>borehole</a:t>
            </a:r>
            <a:r>
              <a:rPr lang="fr-FR" dirty="0" smtClean="0"/>
              <a:t> data are not </a:t>
            </a:r>
            <a:r>
              <a:rPr lang="fr-FR" dirty="0" err="1" smtClean="0"/>
              <a:t>ubiquitous</a:t>
            </a:r>
            <a:endParaRPr lang="fr-FR" dirty="0" smtClean="0"/>
          </a:p>
          <a:p>
            <a:r>
              <a:rPr lang="fr-FR" dirty="0" err="1" smtClean="0"/>
              <a:t>Cavities</a:t>
            </a:r>
            <a:r>
              <a:rPr lang="fr-FR" dirty="0" smtClean="0"/>
              <a:t> </a:t>
            </a:r>
            <a:r>
              <a:rPr lang="fr-FR" dirty="0" err="1" smtClean="0"/>
              <a:t>offer</a:t>
            </a:r>
            <a:r>
              <a:rPr lang="fr-FR" dirty="0" smtClean="0"/>
              <a:t> a </a:t>
            </a:r>
            <a:r>
              <a:rPr lang="fr-FR" dirty="0" err="1" smtClean="0"/>
              <a:t>unexploited</a:t>
            </a:r>
            <a:r>
              <a:rPr lang="fr-FR" dirty="0" smtClean="0"/>
              <a:t> </a:t>
            </a:r>
            <a:r>
              <a:rPr lang="fr-FR" dirty="0" err="1" smtClean="0"/>
              <a:t>glimpse</a:t>
            </a:r>
            <a:r>
              <a:rPr lang="fr-FR" dirty="0" smtClean="0"/>
              <a:t> of </a:t>
            </a:r>
            <a:r>
              <a:rPr lang="fr-FR" dirty="0" smtClean="0"/>
              <a:t>the </a:t>
            </a:r>
            <a:r>
              <a:rPr lang="fr-FR" dirty="0" err="1" smtClean="0"/>
              <a:t>geology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Orleans has &gt;700 </a:t>
            </a:r>
            <a:r>
              <a:rPr lang="fr-FR" dirty="0"/>
              <a:t>underground </a:t>
            </a:r>
            <a:r>
              <a:rPr lang="fr-FR" dirty="0" err="1"/>
              <a:t>cavities</a:t>
            </a:r>
            <a:r>
              <a:rPr lang="fr-FR" dirty="0"/>
              <a:t> on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territory</a:t>
            </a:r>
            <a:endParaRPr lang="fr-FR" dirty="0"/>
          </a:p>
          <a:p>
            <a:pPr lvl="1"/>
            <a:r>
              <a:rPr lang="fr-FR" dirty="0" err="1"/>
              <a:t>Many</a:t>
            </a:r>
            <a:r>
              <a:rPr lang="fr-FR" dirty="0"/>
              <a:t> are former building stone </a:t>
            </a:r>
            <a:r>
              <a:rPr lang="en-US" dirty="0" smtClean="0"/>
              <a:t>quarries</a:t>
            </a:r>
          </a:p>
          <a:p>
            <a:pPr lvl="1"/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/>
              <a:t>are </a:t>
            </a:r>
            <a:r>
              <a:rPr lang="fr-FR" dirty="0" err="1"/>
              <a:t>karstic</a:t>
            </a:r>
            <a:r>
              <a:rPr lang="fr-FR" dirty="0"/>
              <a:t> caves</a:t>
            </a:r>
          </a:p>
          <a:p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/>
              <a:t>collapse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smtClean="0"/>
              <a:t>a high </a:t>
            </a:r>
            <a:r>
              <a:rPr lang="fr-FR" dirty="0"/>
              <a:t>local </a:t>
            </a:r>
            <a:r>
              <a:rPr lang="fr-FR" dirty="0" err="1"/>
              <a:t>hazard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Outside</a:t>
            </a:r>
            <a:r>
              <a:rPr lang="fr-FR" dirty="0" smtClean="0"/>
              <a:t> of surface observations and </a:t>
            </a:r>
            <a:r>
              <a:rPr lang="fr-FR" dirty="0" err="1" smtClean="0"/>
              <a:t>boreholes</a:t>
            </a:r>
            <a:r>
              <a:rPr lang="fr-FR" dirty="0" smtClean="0"/>
              <a:t>, </a:t>
            </a:r>
            <a:r>
              <a:rPr lang="fr-FR" dirty="0" err="1" smtClean="0"/>
              <a:t>geomodelling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do not know </a:t>
            </a:r>
            <a:r>
              <a:rPr lang="fr-FR" dirty="0" err="1" smtClean="0"/>
              <a:t>what</a:t>
            </a:r>
            <a:r>
              <a:rPr lang="fr-FR" dirty="0" smtClean="0"/>
              <a:t> to do </a:t>
            </a:r>
            <a:r>
              <a:rPr lang="fr-FR" dirty="0" err="1" smtClean="0"/>
              <a:t>with</a:t>
            </a:r>
            <a:r>
              <a:rPr lang="fr-FR" dirty="0" smtClean="0"/>
              <a:t> 3D </a:t>
            </a:r>
            <a:r>
              <a:rPr lang="fr-FR" dirty="0" err="1" smtClean="0"/>
              <a:t>cavities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85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Underground </a:t>
            </a:r>
            <a:r>
              <a:rPr lang="fr-FR" dirty="0" err="1" smtClean="0"/>
              <a:t>mapping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075" y="1066800"/>
            <a:ext cx="8458200" cy="5103813"/>
          </a:xfrm>
        </p:spPr>
        <p:txBody>
          <a:bodyPr/>
          <a:lstStyle/>
          <a:p>
            <a:r>
              <a:rPr lang="fr-FR" dirty="0" err="1" smtClean="0">
                <a:hlinkClick r:id="rId2" action="ppaction://hlinkfile"/>
              </a:rPr>
              <a:t>Handheld</a:t>
            </a:r>
            <a:r>
              <a:rPr lang="fr-FR" dirty="0" smtClean="0">
                <a:hlinkClick r:id="rId2" action="ppaction://hlinkfile"/>
              </a:rPr>
              <a:t> laser scanner : </a:t>
            </a:r>
            <a:r>
              <a:rPr lang="fr-FR" dirty="0" err="1" smtClean="0">
                <a:hlinkClick r:id="rId2" action="ppaction://hlinkfile"/>
              </a:rPr>
              <a:t>What</a:t>
            </a:r>
            <a:r>
              <a:rPr lang="fr-FR" dirty="0" smtClean="0">
                <a:hlinkClick r:id="rId2" action="ppaction://hlinkfile"/>
              </a:rPr>
              <a:t> </a:t>
            </a:r>
            <a:r>
              <a:rPr lang="fr-FR" dirty="0" err="1" smtClean="0">
                <a:hlinkClick r:id="rId2" action="ppaction://hlinkfile"/>
              </a:rPr>
              <a:t>can</a:t>
            </a:r>
            <a:r>
              <a:rPr lang="fr-FR" dirty="0" smtClean="0">
                <a:hlinkClick r:id="rId2" action="ppaction://hlinkfile"/>
              </a:rPr>
              <a:t> a </a:t>
            </a:r>
            <a:r>
              <a:rPr lang="fr-FR" dirty="0" err="1">
                <a:hlinkClick r:id="rId2" action="ppaction://hlinkfile"/>
              </a:rPr>
              <a:t>Zeb</a:t>
            </a:r>
            <a:r>
              <a:rPr lang="fr-FR" dirty="0">
                <a:hlinkClick r:id="rId2" action="ppaction://hlinkfile"/>
              </a:rPr>
              <a:t> do for us?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553200"/>
            <a:ext cx="1981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altLang="fr-FR" smtClean="0"/>
              <a:t> &gt;</a:t>
            </a:r>
            <a:r>
              <a:rPr lang="fr-FR" altLang="fr-FR" smtClean="0">
                <a:solidFill>
                  <a:schemeClr val="tx1"/>
                </a:solidFill>
              </a:rPr>
              <a:t> </a:t>
            </a:r>
            <a:fld id="{39DAC65D-EFB4-4E6F-893F-9B265B188B90}" type="slidenum">
              <a:rPr lang="fr-FR" altLang="fr-FR" b="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61220"/>
            <a:ext cx="3480386" cy="522058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4" y="1560579"/>
            <a:ext cx="4267435" cy="28449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466918"/>
            <a:ext cx="4267434" cy="231488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62200" y="1560579"/>
            <a:ext cx="1873762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400" dirty="0" smtClean="0"/>
              <a:t>GeoSLAM Zeb-Revo</a:t>
            </a:r>
          </a:p>
        </p:txBody>
      </p:sp>
    </p:spTree>
    <p:extLst>
      <p:ext uri="{BB962C8B-B14F-4D97-AF65-F5344CB8AC3E}">
        <p14:creationId xmlns:p14="http://schemas.microsoft.com/office/powerpoint/2010/main" val="1444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Bordé </a:t>
            </a:r>
            <a:r>
              <a:rPr lang="fr-FR" dirty="0" err="1" smtClean="0"/>
              <a:t>quarry</a:t>
            </a:r>
            <a:r>
              <a:rPr lang="fr-FR" dirty="0" smtClean="0"/>
              <a:t> Orleans case </a:t>
            </a:r>
            <a:r>
              <a:rPr lang="fr-FR" dirty="0" err="1" smtClean="0"/>
              <a:t>study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075" y="1143000"/>
            <a:ext cx="8458200" cy="5027613"/>
          </a:xfrm>
        </p:spPr>
        <p:txBody>
          <a:bodyPr/>
          <a:lstStyle/>
          <a:p>
            <a:r>
              <a:rPr lang="fr-FR" dirty="0" err="1">
                <a:hlinkClick r:id="rId2" action="ppaction://hlinkfile"/>
              </a:rPr>
              <a:t>Movie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553200"/>
            <a:ext cx="1981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altLang="fr-FR" b="0" smtClean="0"/>
              <a:t> &gt;</a:t>
            </a:r>
            <a:r>
              <a:rPr lang="fr-FR" altLang="fr-FR" b="0" smtClean="0">
                <a:solidFill>
                  <a:schemeClr val="tx1"/>
                </a:solidFill>
              </a:rPr>
              <a:t> </a:t>
            </a:r>
            <a:fld id="{39DAC65D-EFB4-4E6F-893F-9B265B188B90}" type="slidenum">
              <a:rPr lang="fr-FR" altLang="fr-FR" b="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fr-FR" altLang="fr-FR" b="0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991" y="1597777"/>
            <a:ext cx="9144000" cy="5260223"/>
            <a:chOff x="991" y="1597777"/>
            <a:chExt cx="9144000" cy="526022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" y="1597777"/>
              <a:ext cx="9144000" cy="526022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469507" y="4725144"/>
              <a:ext cx="4440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0" dirty="0" err="1" smtClean="0">
                  <a:solidFill>
                    <a:schemeClr val="bg1"/>
                  </a:solidFill>
                </a:rPr>
                <a:t>Quarry</a:t>
              </a:r>
              <a:r>
                <a:rPr lang="fr-FR" sz="1600" b="0" dirty="0" smtClean="0">
                  <a:solidFill>
                    <a:schemeClr val="bg1"/>
                  </a:solidFill>
                </a:rPr>
                <a:t> </a:t>
              </a:r>
              <a:r>
                <a:rPr lang="fr-FR" sz="1600" b="0" dirty="0" err="1" smtClean="0">
                  <a:solidFill>
                    <a:schemeClr val="bg1"/>
                  </a:solidFill>
                </a:rPr>
                <a:t>between</a:t>
              </a:r>
              <a:r>
                <a:rPr lang="fr-FR" sz="1600" b="0" dirty="0" smtClean="0">
                  <a:solidFill>
                    <a:schemeClr val="bg1"/>
                  </a:solidFill>
                </a:rPr>
                <a:t> -9 and -14m </a:t>
              </a:r>
              <a:r>
                <a:rPr lang="fr-FR" sz="1600" b="0" dirty="0" err="1" smtClean="0">
                  <a:solidFill>
                    <a:schemeClr val="bg1"/>
                  </a:solidFill>
                </a:rPr>
                <a:t>below</a:t>
              </a:r>
              <a:r>
                <a:rPr lang="fr-FR" sz="1600" b="0" dirty="0" smtClean="0">
                  <a:solidFill>
                    <a:schemeClr val="bg1"/>
                  </a:solidFill>
                </a:rPr>
                <a:t> the </a:t>
              </a:r>
              <a:r>
                <a:rPr lang="fr-FR" sz="1600" b="0" dirty="0" err="1" smtClean="0">
                  <a:solidFill>
                    <a:schemeClr val="bg1"/>
                  </a:solidFill>
                </a:rPr>
                <a:t>ground</a:t>
              </a:r>
              <a:endParaRPr lang="fr-FR" sz="16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>
              <a:off x="1403648" y="3933056"/>
              <a:ext cx="1080120" cy="1440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ZoneTexte 10"/>
            <p:cNvSpPr txBox="1"/>
            <p:nvPr/>
          </p:nvSpPr>
          <p:spPr>
            <a:xfrm>
              <a:off x="179512" y="3789040"/>
              <a:ext cx="1112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0" dirty="0" smtClean="0">
                  <a:solidFill>
                    <a:schemeClr val="bg1"/>
                  </a:solidFill>
                </a:rPr>
                <a:t>Roof collapse</a:t>
              </a:r>
              <a:endParaRPr lang="fr-FR" b="0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707904" y="3861048"/>
              <a:ext cx="13447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0" dirty="0" smtClean="0">
                  <a:solidFill>
                    <a:schemeClr val="bg1"/>
                  </a:solidFill>
                </a:rPr>
                <a:t>Ventilation </a:t>
              </a:r>
              <a:r>
                <a:rPr lang="fr-FR" b="0" dirty="0" err="1" smtClean="0">
                  <a:solidFill>
                    <a:schemeClr val="bg1"/>
                  </a:solidFill>
                </a:rPr>
                <a:t>shafts</a:t>
              </a:r>
              <a:endParaRPr lang="fr-FR" b="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Connecteur droit avec flèche 12"/>
            <p:cNvCxnSpPr>
              <a:stCxn id="12" idx="1"/>
            </p:cNvCxnSpPr>
            <p:nvPr/>
          </p:nvCxnSpPr>
          <p:spPr bwMode="auto">
            <a:xfrm flipH="1" flipV="1">
              <a:off x="3491880" y="3861048"/>
              <a:ext cx="216024" cy="1385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Connecteur droit avec flèche 13"/>
            <p:cNvCxnSpPr/>
            <p:nvPr/>
          </p:nvCxnSpPr>
          <p:spPr bwMode="auto">
            <a:xfrm flipV="1">
              <a:off x="5092770" y="3861048"/>
              <a:ext cx="415334" cy="720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ZoneTexte 14"/>
            <p:cNvSpPr txBox="1"/>
            <p:nvPr/>
          </p:nvSpPr>
          <p:spPr>
            <a:xfrm>
              <a:off x="6601390" y="3758552"/>
              <a:ext cx="1337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0" dirty="0" smtClean="0">
                  <a:solidFill>
                    <a:schemeClr val="bg1"/>
                  </a:solidFill>
                </a:rPr>
                <a:t>Access </a:t>
              </a:r>
              <a:r>
                <a:rPr lang="fr-FR" b="0" dirty="0" err="1" smtClean="0">
                  <a:solidFill>
                    <a:schemeClr val="bg1"/>
                  </a:solidFill>
                </a:rPr>
                <a:t>staircase</a:t>
              </a:r>
              <a:endParaRPr lang="fr-FR" b="0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Connecteur droit avec flèche 15"/>
            <p:cNvCxnSpPr>
              <a:stCxn id="15" idx="1"/>
            </p:cNvCxnSpPr>
            <p:nvPr/>
          </p:nvCxnSpPr>
          <p:spPr bwMode="auto">
            <a:xfrm flipH="1" flipV="1">
              <a:off x="6316906" y="3789040"/>
              <a:ext cx="284484" cy="1080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912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Survey </a:t>
            </a:r>
            <a:r>
              <a:rPr lang="fr-FR" dirty="0" err="1" smtClean="0"/>
              <a:t>characteristics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075" y="850531"/>
            <a:ext cx="8458200" cy="5320082"/>
          </a:xfrm>
        </p:spPr>
        <p:txBody>
          <a:bodyPr/>
          <a:lstStyle/>
          <a:p>
            <a:pPr lvl="1"/>
            <a:r>
              <a:rPr lang="fr-FR" dirty="0" smtClean="0"/>
              <a:t>Product types:</a:t>
            </a:r>
          </a:p>
          <a:p>
            <a:pPr lvl="2"/>
            <a:r>
              <a:rPr lang="fr-FR" dirty="0" smtClean="0"/>
              <a:t>Location </a:t>
            </a:r>
            <a:r>
              <a:rPr lang="fr-FR" dirty="0" err="1" smtClean="0"/>
              <a:t>maps</a:t>
            </a:r>
            <a:r>
              <a:rPr lang="fr-FR" dirty="0" smtClean="0"/>
              <a:t> of the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respect to cadastre and surface </a:t>
            </a:r>
            <a:r>
              <a:rPr lang="fr-FR" dirty="0" err="1" smtClean="0"/>
              <a:t>assets</a:t>
            </a:r>
            <a:endParaRPr lang="fr-FR" dirty="0" smtClean="0"/>
          </a:p>
          <a:p>
            <a:pPr lvl="2"/>
            <a:r>
              <a:rPr lang="fr-FR" dirty="0" err="1" smtClean="0"/>
              <a:t>Thickness</a:t>
            </a:r>
            <a:r>
              <a:rPr lang="fr-FR" dirty="0" smtClean="0"/>
              <a:t> of </a:t>
            </a:r>
            <a:r>
              <a:rPr lang="fr-FR" dirty="0" err="1" smtClean="0"/>
              <a:t>overburden</a:t>
            </a:r>
            <a:r>
              <a:rPr lang="fr-FR" dirty="0" smtClean="0"/>
              <a:t>, </a:t>
            </a:r>
            <a:r>
              <a:rPr lang="fr-FR" dirty="0" err="1" smtClean="0"/>
              <a:t>floor</a:t>
            </a:r>
            <a:r>
              <a:rPr lang="fr-FR" dirty="0" smtClean="0"/>
              <a:t> to </a:t>
            </a:r>
            <a:r>
              <a:rPr lang="fr-FR" dirty="0" err="1" smtClean="0"/>
              <a:t>ceiling</a:t>
            </a:r>
            <a:r>
              <a:rPr lang="fr-FR" dirty="0" smtClean="0"/>
              <a:t> </a:t>
            </a:r>
            <a:r>
              <a:rPr lang="fr-FR" dirty="0" err="1" smtClean="0"/>
              <a:t>height</a:t>
            </a:r>
            <a:r>
              <a:rPr lang="fr-FR" dirty="0" smtClean="0"/>
              <a:t> (collapse </a:t>
            </a:r>
            <a:r>
              <a:rPr lang="fr-FR" dirty="0" err="1" smtClean="0"/>
              <a:t>susceptibility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)</a:t>
            </a:r>
          </a:p>
          <a:p>
            <a:pPr lvl="2"/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disorder</a:t>
            </a:r>
            <a:r>
              <a:rPr lang="fr-FR" dirty="0" smtClean="0"/>
              <a:t> (</a:t>
            </a:r>
            <a:r>
              <a:rPr lang="fr-FR" dirty="0" err="1" smtClean="0"/>
              <a:t>vault</a:t>
            </a:r>
            <a:r>
              <a:rPr lang="fr-FR" dirty="0" smtClean="0"/>
              <a:t> collapse, </a:t>
            </a:r>
            <a:r>
              <a:rPr lang="fr-FR" dirty="0" err="1" smtClean="0"/>
              <a:t>rubble</a:t>
            </a:r>
            <a:r>
              <a:rPr lang="fr-FR" dirty="0" smtClean="0"/>
              <a:t> piles)</a:t>
            </a:r>
          </a:p>
          <a:p>
            <a:pPr lvl="2"/>
            <a:r>
              <a:rPr lang="fr-FR" dirty="0" err="1" smtClean="0"/>
              <a:t>Fragility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dirty="0" smtClean="0"/>
              <a:t> (</a:t>
            </a:r>
            <a:r>
              <a:rPr lang="fr-FR" dirty="0" err="1" smtClean="0"/>
              <a:t>bedding</a:t>
            </a:r>
            <a:r>
              <a:rPr lang="fr-FR" dirty="0" smtClean="0"/>
              <a:t>, fractures, …)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553200"/>
            <a:ext cx="1981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altLang="fr-FR" smtClean="0"/>
              <a:t> &gt;</a:t>
            </a:r>
            <a:r>
              <a:rPr lang="fr-FR" altLang="fr-FR" smtClean="0">
                <a:solidFill>
                  <a:schemeClr val="tx1"/>
                </a:solidFill>
              </a:rPr>
              <a:t> </a:t>
            </a:r>
            <a:fld id="{39DAC65D-EFB4-4E6F-893F-9B265B188B90}" type="slidenum">
              <a:rPr lang="fr-FR" altLang="fr-FR" b="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553200"/>
            <a:ext cx="1981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altLang="fr-FR" smtClean="0"/>
              <a:t> &gt;</a:t>
            </a:r>
            <a:r>
              <a:rPr lang="fr-FR" altLang="fr-FR" smtClean="0">
                <a:solidFill>
                  <a:schemeClr val="tx1"/>
                </a:solidFill>
              </a:rPr>
              <a:t> </a:t>
            </a:r>
            <a:fld id="{39DAC65D-EFB4-4E6F-893F-9B265B188B90}" type="slidenum">
              <a:rPr lang="fr-FR" altLang="fr-FR" b="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31600"/>
            <a:ext cx="2676717" cy="38424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81" y="2931599"/>
            <a:ext cx="2676717" cy="38424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34" y="2931599"/>
            <a:ext cx="2676717" cy="384247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475656" y="2924944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Overburden</a:t>
            </a:r>
            <a:r>
              <a:rPr lang="fr-FR" dirty="0" smtClean="0"/>
              <a:t> </a:t>
            </a:r>
            <a:r>
              <a:rPr lang="fr-FR" dirty="0" err="1" smtClean="0"/>
              <a:t>thickness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761490" y="2903393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Gallery</a:t>
            </a:r>
            <a:r>
              <a:rPr lang="fr-FR" dirty="0" smtClean="0"/>
              <a:t> </a:t>
            </a:r>
            <a:r>
              <a:rPr lang="fr-FR" dirty="0" err="1" smtClean="0"/>
              <a:t>height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214196" y="2924943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Floor</a:t>
            </a:r>
            <a:r>
              <a:rPr lang="fr-FR" dirty="0" smtClean="0"/>
              <a:t> </a:t>
            </a:r>
            <a:r>
              <a:rPr lang="fr-FR" dirty="0" err="1" smtClean="0"/>
              <a:t>topography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point cloud to </a:t>
            </a:r>
            <a:r>
              <a:rPr lang="fr-FR" dirty="0" err="1" smtClean="0"/>
              <a:t>ground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074" y="1279525"/>
            <a:ext cx="8645525" cy="4891088"/>
          </a:xfrm>
        </p:spPr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infer</a:t>
            </a:r>
            <a:r>
              <a:rPr lang="fr-FR" dirty="0" smtClean="0"/>
              <a:t> rock </a:t>
            </a:r>
            <a:r>
              <a:rPr lang="fr-FR" dirty="0" err="1" smtClean="0"/>
              <a:t>properties</a:t>
            </a:r>
            <a:r>
              <a:rPr lang="fr-FR" dirty="0" smtClean="0"/>
              <a:t> </a:t>
            </a:r>
            <a:r>
              <a:rPr lang="fr-FR" dirty="0" err="1" smtClean="0"/>
              <a:t>behind</a:t>
            </a:r>
            <a:r>
              <a:rPr lang="fr-FR" dirty="0" smtClean="0"/>
              <a:t> </a:t>
            </a:r>
            <a:r>
              <a:rPr lang="fr-FR" dirty="0" err="1" smtClean="0"/>
              <a:t>gallery</a:t>
            </a:r>
            <a:r>
              <a:rPr lang="fr-FR" dirty="0" smtClean="0"/>
              <a:t> </a:t>
            </a:r>
            <a:r>
              <a:rPr lang="fr-FR" dirty="0" err="1" smtClean="0"/>
              <a:t>walls</a:t>
            </a:r>
            <a:r>
              <a:rPr lang="fr-FR" dirty="0" smtClean="0"/>
              <a:t> &gt; </a:t>
            </a:r>
            <a:r>
              <a:rPr lang="fr-FR" dirty="0" err="1" smtClean="0"/>
              <a:t>Geomodelling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Geomodelling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expect</a:t>
            </a:r>
            <a:r>
              <a:rPr lang="fr-FR" dirty="0" smtClean="0"/>
              <a:t> </a:t>
            </a:r>
            <a:r>
              <a:rPr lang="fr-FR" dirty="0" err="1" smtClean="0"/>
              <a:t>sparse</a:t>
            </a:r>
            <a:r>
              <a:rPr lang="fr-FR" dirty="0" smtClean="0"/>
              <a:t> and </a:t>
            </a:r>
            <a:r>
              <a:rPr lang="fr-FR" dirty="0" err="1" smtClean="0"/>
              <a:t>discrete</a:t>
            </a:r>
            <a:r>
              <a:rPr lang="fr-FR" dirty="0" smtClean="0"/>
              <a:t> information</a:t>
            </a:r>
          </a:p>
          <a:p>
            <a:pPr lvl="1"/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geologist’s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note book, </a:t>
            </a:r>
            <a:r>
              <a:rPr lang="fr-FR" dirty="0" err="1" smtClean="0"/>
              <a:t>boreholes</a:t>
            </a:r>
            <a:r>
              <a:rPr lang="fr-FR" dirty="0" smtClean="0"/>
              <a:t>, </a:t>
            </a:r>
            <a:r>
              <a:rPr lang="fr-FR" dirty="0" err="1" smtClean="0"/>
              <a:t>geophysics</a:t>
            </a:r>
            <a:endParaRPr lang="fr-FR" dirty="0"/>
          </a:p>
          <a:p>
            <a:pPr lvl="1"/>
            <a:r>
              <a:rPr lang="fr-FR" dirty="0" err="1" smtClean="0"/>
              <a:t>Typically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10’000 observation points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weak</a:t>
            </a:r>
            <a:r>
              <a:rPr lang="fr-FR" dirty="0" smtClean="0"/>
              <a:t> </a:t>
            </a:r>
            <a:r>
              <a:rPr lang="fr-FR" dirty="0" err="1" smtClean="0"/>
              <a:t>precision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Geological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do not </a:t>
            </a:r>
            <a:r>
              <a:rPr lang="fr-FR" dirty="0" err="1" smtClean="0"/>
              <a:t>expect</a:t>
            </a:r>
            <a:r>
              <a:rPr lang="fr-FR" dirty="0" smtClean="0"/>
              <a:t> </a:t>
            </a:r>
            <a:r>
              <a:rPr lang="fr-FR" dirty="0" err="1" smtClean="0"/>
              <a:t>voids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Creating</a:t>
            </a:r>
            <a:r>
              <a:rPr lang="fr-FR" dirty="0" smtClean="0"/>
              <a:t> interactions </a:t>
            </a:r>
            <a:r>
              <a:rPr lang="fr-FR" dirty="0" err="1" smtClean="0"/>
              <a:t>between</a:t>
            </a:r>
            <a:r>
              <a:rPr lang="fr-FR" dirty="0" smtClean="0"/>
              <a:t> ~100Mpts</a:t>
            </a:r>
            <a:r>
              <a:rPr lang="fr-FR" dirty="0"/>
              <a:t> </a:t>
            </a:r>
            <a:r>
              <a:rPr lang="fr-FR" dirty="0" smtClean="0"/>
              <a:t>in 3D and </a:t>
            </a:r>
            <a:r>
              <a:rPr lang="fr-FR" dirty="0" err="1" smtClean="0"/>
              <a:t>geomodels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challenge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07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Interactions </a:t>
            </a:r>
            <a:r>
              <a:rPr lang="fr-FR" dirty="0" err="1" smtClean="0"/>
              <a:t>between</a:t>
            </a:r>
            <a:r>
              <a:rPr lang="fr-FR" dirty="0" smtClean="0"/>
              <a:t> model </a:t>
            </a:r>
            <a:r>
              <a:rPr lang="fr-FR" dirty="0" smtClean="0"/>
              <a:t>and point </a:t>
            </a:r>
            <a:r>
              <a:rPr lang="fr-FR" dirty="0" err="1" smtClean="0"/>
              <a:t>clouds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Geomodels</a:t>
            </a:r>
            <a:r>
              <a:rPr lang="fr-FR" dirty="0" smtClean="0"/>
              <a:t> </a:t>
            </a:r>
            <a:r>
              <a:rPr lang="fr-FR" dirty="0" err="1" smtClean="0"/>
              <a:t>natively</a:t>
            </a:r>
            <a:r>
              <a:rPr lang="fr-FR" dirty="0" smtClean="0"/>
              <a:t> are </a:t>
            </a:r>
            <a:r>
              <a:rPr lang="fr-FR" dirty="0" err="1" smtClean="0"/>
              <a:t>represented</a:t>
            </a:r>
            <a:r>
              <a:rPr lang="fr-FR" dirty="0" smtClean="0"/>
              <a:t> </a:t>
            </a:r>
            <a:r>
              <a:rPr lang="fr-FR" dirty="0" smtClean="0"/>
              <a:t>&amp; </a:t>
            </a:r>
            <a:r>
              <a:rPr lang="fr-FR" dirty="0" err="1" smtClean="0"/>
              <a:t>discretized</a:t>
            </a:r>
            <a:r>
              <a:rPr lang="fr-FR" dirty="0" smtClean="0"/>
              <a:t> by </a:t>
            </a:r>
            <a:r>
              <a:rPr lang="fr-FR" dirty="0" err="1" smtClean="0"/>
              <a:t>meshed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 smtClean="0"/>
              <a:t> (</a:t>
            </a:r>
            <a:r>
              <a:rPr lang="fr-FR" dirty="0" err="1" smtClean="0"/>
              <a:t>tetrahedra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Point </a:t>
            </a:r>
            <a:r>
              <a:rPr lang="fr-FR" dirty="0" err="1" smtClean="0"/>
              <a:t>clouds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meshing</a:t>
            </a:r>
            <a:r>
              <a:rPr lang="fr-FR" dirty="0" smtClean="0"/>
              <a:t> (not trivial –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normals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Meshing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solved</a:t>
            </a:r>
            <a:r>
              <a:rPr lang="fr-FR" dirty="0" smtClean="0"/>
              <a:t> at point cloud </a:t>
            </a:r>
            <a:r>
              <a:rPr lang="fr-FR" dirty="0" err="1" smtClean="0"/>
              <a:t>processing</a:t>
            </a:r>
            <a:r>
              <a:rPr lang="fr-FR" dirty="0" smtClean="0"/>
              <a:t> end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2 </a:t>
            </a:r>
            <a:r>
              <a:rPr lang="fr-FR" dirty="0" err="1" smtClean="0"/>
              <a:t>levels</a:t>
            </a:r>
            <a:r>
              <a:rPr lang="fr-FR" dirty="0" smtClean="0"/>
              <a:t> of interaction </a:t>
            </a:r>
            <a:r>
              <a:rPr lang="fr-FR" dirty="0" err="1" smtClean="0"/>
              <a:t>between</a:t>
            </a:r>
            <a:r>
              <a:rPr lang="fr-FR" dirty="0" smtClean="0"/>
              <a:t> 3D </a:t>
            </a:r>
            <a:r>
              <a:rPr lang="fr-FR" dirty="0" err="1" smtClean="0"/>
              <a:t>galleries</a:t>
            </a:r>
            <a:r>
              <a:rPr lang="fr-FR" dirty="0" smtClean="0"/>
              <a:t> and </a:t>
            </a:r>
            <a:r>
              <a:rPr lang="fr-FR" dirty="0" err="1" smtClean="0"/>
              <a:t>geomodel</a:t>
            </a:r>
            <a:endParaRPr lang="fr-FR" dirty="0" smtClean="0"/>
          </a:p>
          <a:p>
            <a:pPr marL="793750" lvl="1" indent="-457200">
              <a:buFont typeface="+mj-lt"/>
              <a:buAutoNum type="arabicPeriod"/>
            </a:pPr>
            <a:r>
              <a:rPr lang="fr-FR" dirty="0" smtClean="0"/>
              <a:t>Label </a:t>
            </a:r>
            <a:r>
              <a:rPr lang="fr-FR" dirty="0" err="1" smtClean="0"/>
              <a:t>gallery</a:t>
            </a:r>
            <a:r>
              <a:rPr lang="fr-FR" dirty="0" smtClean="0"/>
              <a:t> </a:t>
            </a:r>
            <a:r>
              <a:rPr lang="fr-FR" dirty="0" err="1" smtClean="0"/>
              <a:t>wall</a:t>
            </a:r>
            <a:r>
              <a:rPr lang="fr-FR" dirty="0" smtClean="0"/>
              <a:t> triangles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geological</a:t>
            </a:r>
            <a:r>
              <a:rPr lang="fr-FR" dirty="0" smtClean="0"/>
              <a:t> formation </a:t>
            </a:r>
            <a:r>
              <a:rPr lang="fr-FR" dirty="0" err="1" smtClean="0"/>
              <a:t>they</a:t>
            </a:r>
            <a:r>
              <a:rPr lang="fr-FR" dirty="0" smtClean="0"/>
              <a:t> lie in. Visualisation to </a:t>
            </a:r>
            <a:r>
              <a:rPr lang="fr-FR" dirty="0" err="1" smtClean="0"/>
              <a:t>confirm</a:t>
            </a:r>
            <a:r>
              <a:rPr lang="fr-FR" dirty="0" smtClean="0"/>
              <a:t> </a:t>
            </a:r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hypothesis</a:t>
            </a:r>
            <a:endParaRPr lang="fr-FR" dirty="0" smtClean="0"/>
          </a:p>
          <a:p>
            <a:pPr marL="793750" lvl="1" indent="-457200">
              <a:buFont typeface="+mj-lt"/>
              <a:buAutoNum type="arabicPeriod"/>
            </a:pPr>
            <a:r>
              <a:rPr lang="fr-FR" dirty="0" err="1" smtClean="0"/>
              <a:t>Constrain</a:t>
            </a:r>
            <a:r>
              <a:rPr lang="fr-FR" dirty="0" smtClean="0"/>
              <a:t> </a:t>
            </a:r>
            <a:r>
              <a:rPr lang="fr-FR" dirty="0" err="1" smtClean="0"/>
              <a:t>geomodel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structural data </a:t>
            </a:r>
            <a:r>
              <a:rPr lang="fr-FR" dirty="0" err="1" smtClean="0"/>
              <a:t>extracted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gallery</a:t>
            </a:r>
            <a:r>
              <a:rPr lang="fr-FR" dirty="0" smtClean="0"/>
              <a:t> point cloud </a:t>
            </a:r>
            <a:r>
              <a:rPr lang="fr-FR" dirty="0" err="1" smtClean="0"/>
              <a:t>geometry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94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Level</a:t>
            </a:r>
            <a:r>
              <a:rPr lang="fr-FR" dirty="0" smtClean="0"/>
              <a:t> 1: </a:t>
            </a:r>
            <a:r>
              <a:rPr lang="fr-FR" dirty="0" err="1" smtClean="0"/>
              <a:t>Query</a:t>
            </a:r>
            <a:r>
              <a:rPr lang="fr-FR" dirty="0" smtClean="0"/>
              <a:t> model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gallery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19599" y="1279525"/>
            <a:ext cx="4724401" cy="4891088"/>
          </a:xfrm>
        </p:spPr>
        <p:txBody>
          <a:bodyPr/>
          <a:lstStyle/>
          <a:p>
            <a:r>
              <a:rPr lang="fr-FR" dirty="0" smtClean="0"/>
              <a:t>3D </a:t>
            </a:r>
            <a:r>
              <a:rPr lang="fr-FR" dirty="0" err="1" smtClean="0"/>
              <a:t>geomodel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scratch over the </a:t>
            </a:r>
            <a:r>
              <a:rPr lang="fr-FR" dirty="0" err="1" smtClean="0"/>
              <a:t>domain</a:t>
            </a:r>
            <a:endParaRPr lang="fr-FR" dirty="0" smtClean="0"/>
          </a:p>
          <a:p>
            <a:pPr lvl="1"/>
            <a:r>
              <a:rPr lang="fr-FR" dirty="0" smtClean="0"/>
              <a:t>3 horizontal </a:t>
            </a:r>
            <a:r>
              <a:rPr lang="fr-FR" dirty="0" err="1" smtClean="0"/>
              <a:t>layers</a:t>
            </a:r>
            <a:r>
              <a:rPr lang="fr-FR" dirty="0" smtClean="0"/>
              <a:t> at </a:t>
            </a:r>
            <a:r>
              <a:rPr lang="fr-FR" dirty="0" err="1" smtClean="0"/>
              <a:t>realistic</a:t>
            </a:r>
            <a:r>
              <a:rPr lang="fr-FR" dirty="0" smtClean="0"/>
              <a:t> </a:t>
            </a:r>
            <a:r>
              <a:rPr lang="fr-FR" dirty="0" err="1" smtClean="0"/>
              <a:t>depths</a:t>
            </a:r>
            <a:endParaRPr lang="fr-FR" dirty="0" smtClean="0"/>
          </a:p>
          <a:p>
            <a:r>
              <a:rPr lang="fr-FR" dirty="0" smtClean="0"/>
              <a:t>At point cloud end</a:t>
            </a:r>
          </a:p>
          <a:p>
            <a:pPr lvl="1"/>
            <a:r>
              <a:rPr lang="fr-FR" dirty="0" err="1" smtClean="0"/>
              <a:t>Decimate</a:t>
            </a:r>
            <a:r>
              <a:rPr lang="fr-FR" dirty="0" smtClean="0"/>
              <a:t> point cloud</a:t>
            </a:r>
          </a:p>
          <a:p>
            <a:pPr lvl="1"/>
            <a:r>
              <a:rPr lang="fr-FR" dirty="0" err="1" smtClean="0"/>
              <a:t>Mesh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for visu &amp; </a:t>
            </a:r>
            <a:r>
              <a:rPr lang="fr-FR" dirty="0" err="1" smtClean="0"/>
              <a:t>carving</a:t>
            </a:r>
            <a:r>
              <a:rPr lang="fr-FR" dirty="0" smtClean="0"/>
              <a:t> </a:t>
            </a:r>
            <a:r>
              <a:rPr lang="fr-FR" dirty="0" err="1" smtClean="0"/>
              <a:t>holes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smtClean="0"/>
              <a:t>model</a:t>
            </a:r>
            <a:endParaRPr lang="fr-FR" dirty="0" smtClean="0"/>
          </a:p>
          <a:p>
            <a:r>
              <a:rPr lang="fr-FR" dirty="0" smtClean="0"/>
              <a:t>At </a:t>
            </a:r>
            <a:r>
              <a:rPr lang="fr-FR" dirty="0" err="1" smtClean="0"/>
              <a:t>geomodelling</a:t>
            </a:r>
            <a:r>
              <a:rPr lang="fr-FR" dirty="0" smtClean="0"/>
              <a:t> end</a:t>
            </a:r>
          </a:p>
          <a:p>
            <a:pPr lvl="1"/>
            <a:r>
              <a:rPr lang="fr-FR" dirty="0" err="1" smtClean="0"/>
              <a:t>Generic</a:t>
            </a:r>
            <a:r>
              <a:rPr lang="fr-FR" dirty="0" smtClean="0"/>
              <a:t> SCUDDD API </a:t>
            </a:r>
            <a:r>
              <a:rPr lang="fr-FR" dirty="0" err="1" smtClean="0"/>
              <a:t>queries</a:t>
            </a:r>
            <a:r>
              <a:rPr lang="fr-FR" dirty="0" smtClean="0"/>
              <a:t> 2 </a:t>
            </a:r>
            <a:r>
              <a:rPr lang="fr-FR" dirty="0" err="1" smtClean="0"/>
              <a:t>predicates</a:t>
            </a:r>
            <a:r>
              <a:rPr lang="fr-FR" dirty="0" smtClean="0"/>
              <a:t> :</a:t>
            </a:r>
          </a:p>
          <a:p>
            <a:pPr marL="347663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In </a:t>
            </a:r>
            <a:r>
              <a:rPr lang="fr-FR" dirty="0" err="1" smtClean="0"/>
              <a:t>which</a:t>
            </a:r>
            <a:r>
              <a:rPr lang="fr-FR" dirty="0" smtClean="0"/>
              <a:t> layer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point?</a:t>
            </a:r>
          </a:p>
          <a:p>
            <a:pPr marL="347663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/>
              <a:t>Does</a:t>
            </a:r>
            <a:r>
              <a:rPr lang="fr-FR" dirty="0" smtClean="0"/>
              <a:t> an interface split </a:t>
            </a:r>
            <a:r>
              <a:rPr lang="fr-FR" dirty="0" err="1" smtClean="0"/>
              <a:t>this</a:t>
            </a:r>
            <a:r>
              <a:rPr lang="fr-FR" dirty="0" smtClean="0"/>
              <a:t> triangle?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98912"/>
            <a:ext cx="4071600" cy="25922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5400" y="5791200"/>
            <a:ext cx="4136399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dirty="0" smtClean="0"/>
              <a:t>The SCUDDD  </a:t>
            </a:r>
            <a:r>
              <a:rPr lang="fr-FR" sz="1600" dirty="0" err="1" smtClean="0"/>
              <a:t>generic</a:t>
            </a:r>
            <a:r>
              <a:rPr lang="fr-FR" sz="1600" dirty="0" smtClean="0"/>
              <a:t> </a:t>
            </a:r>
            <a:r>
              <a:rPr lang="fr-FR" sz="1600" dirty="0" err="1" smtClean="0"/>
              <a:t>query</a:t>
            </a:r>
            <a:r>
              <a:rPr lang="fr-FR" sz="1600" dirty="0" smtClean="0"/>
              <a:t> API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fully</a:t>
            </a:r>
            <a:r>
              <a:rPr lang="fr-FR" sz="1600" dirty="0" smtClean="0"/>
              <a:t> applicable to BIM points and faces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6295"/>
            <a:ext cx="3381292" cy="25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718</Words>
  <Application>Microsoft Office PowerPoint</Application>
  <PresentationFormat>Affichage à l'écran (4:3)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Arial Black</vt:lpstr>
      <vt:lpstr>CG Times</vt:lpstr>
      <vt:lpstr>Times New Roman</vt:lpstr>
      <vt:lpstr>Wingdings</vt:lpstr>
      <vt:lpstr>OGC_PowerPoint_Template</vt:lpstr>
      <vt:lpstr>Towards BIM with underground point clouds and geomodels</vt:lpstr>
      <vt:lpstr>Take home message</vt:lpstr>
      <vt:lpstr>Context and opportunities</vt:lpstr>
      <vt:lpstr>Underground mapping technology</vt:lpstr>
      <vt:lpstr>La Bordé quarry Orleans case study</vt:lpstr>
      <vt:lpstr>Survey characteristics</vt:lpstr>
      <vt:lpstr>From point cloud to ground properties</vt:lpstr>
      <vt:lpstr>Interactions between model and point clouds</vt:lpstr>
      <vt:lpstr>Level 1: Query model with gallery points</vt:lpstr>
      <vt:lpstr>Level 2: Refine geomodel with cavity geometry</vt:lpstr>
      <vt:lpstr>Implications for BIM</vt:lpstr>
      <vt:lpstr>Aknowledgements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Thomas Dewez</dc:creator>
  <cp:lastModifiedBy>Dewez Thomas</cp:lastModifiedBy>
  <cp:revision>71</cp:revision>
  <cp:lastPrinted>2003-02-03T21:59:32Z</cp:lastPrinted>
  <dcterms:created xsi:type="dcterms:W3CDTF">2015-09-08T23:47:11Z</dcterms:created>
  <dcterms:modified xsi:type="dcterms:W3CDTF">2018-03-21T23:34:11Z</dcterms:modified>
</cp:coreProperties>
</file>