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904038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6600"/>
    <a:srgbClr val="000066"/>
    <a:srgbClr val="FFFF99"/>
    <a:srgbClr val="969696"/>
    <a:srgbClr val="CCFFFF"/>
    <a:srgbClr val="5C090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68"/>
    <p:restoredTop sz="76059"/>
  </p:normalViewPr>
  <p:slideViewPr>
    <p:cSldViewPr>
      <p:cViewPr varScale="1">
        <p:scale>
          <a:sx n="88" d="100"/>
          <a:sy n="88" d="100"/>
        </p:scale>
        <p:origin x="1157" y="67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34" d="100"/>
          <a:sy n="134" d="100"/>
        </p:scale>
        <p:origin x="4120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160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160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3D35F818-8F95-4D4B-8511-C68E4BFDA967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334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1160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7763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750" y="4379913"/>
            <a:ext cx="5062538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160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ED3BBFB6-EA16-814E-8BA7-170BD9422392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0211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3BBFB6-EA16-814E-8BA7-170BD9422392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2336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3BBFB6-EA16-814E-8BA7-170BD9422392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26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tif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8739188" y="214313"/>
            <a:ext cx="74612" cy="21431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9pPr>
          </a:lstStyle>
          <a:p>
            <a:pPr>
              <a:defRPr/>
            </a:pPr>
            <a:r>
              <a:rPr lang="en-US" altLang="en-US" sz="800" smtClean="0">
                <a:solidFill>
                  <a:srgbClr val="FFFFFF"/>
                </a:solidFill>
                <a:latin typeface="Arial" charset="0"/>
              </a:rPr>
              <a:t>®</a:t>
            </a:r>
          </a:p>
        </p:txBody>
      </p:sp>
      <p:pic>
        <p:nvPicPr>
          <p:cNvPr id="5" name="Picture 10" descr="OGC header 2010122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Picture 7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6096000"/>
            <a:ext cx="1381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3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3276600"/>
            <a:ext cx="7772400" cy="1143000"/>
          </a:xfrm>
        </p:spPr>
        <p:txBody>
          <a:bodyPr/>
          <a:lstStyle>
            <a:lvl1pPr>
              <a:defRPr sz="32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63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572000"/>
            <a:ext cx="6400800" cy="1371600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rgbClr val="092E5C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009900" y="6400800"/>
            <a:ext cx="3276600" cy="304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8" name="Text Box 5"/>
          <p:cNvSpPr txBox="1">
            <a:spLocks noChangeArrowheads="1"/>
          </p:cNvSpPr>
          <p:nvPr userDrawn="1"/>
        </p:nvSpPr>
        <p:spPr bwMode="auto">
          <a:xfrm>
            <a:off x="4128827" y="1201331"/>
            <a:ext cx="1038746" cy="24622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9pPr>
          </a:lstStyle>
          <a:p>
            <a:pPr algn="ctr">
              <a:defRPr/>
            </a:pPr>
            <a:r>
              <a:rPr lang="en-US" smtClean="0">
                <a:latin typeface="Arial" charset="0"/>
              </a:rPr>
              <a:t>Meeting Sponsor</a:t>
            </a:r>
            <a:endParaRPr lang="en-US" dirty="0" smtClean="0">
              <a:latin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89200" y="1646862"/>
            <a:ext cx="43180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936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F5C08-9863-464B-8ADE-A89BC4109059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456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36525"/>
            <a:ext cx="2170112" cy="6034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36525"/>
            <a:ext cx="6361113" cy="60340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3E5D2-22FF-DE40-BB45-5904AFD691AA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6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BF124-AF04-5448-81DF-7A81BF3CA465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508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96FCB-D23A-A24C-9D82-3F41F4AC5DA0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7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66CF4-B06C-C644-947A-3193A300C1B1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616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6F97B-9CFF-B245-85B9-914B1C89C386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21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45999-4989-CE46-9052-5F6CD8C2D654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904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E257F-3AC2-0942-956E-433F540C01CE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4679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5DC85-1E39-6F45-8D26-88CB57EE5C7C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511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941DA-054F-A74C-AF1A-5876988B7CF6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598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5125" y="776288"/>
            <a:ext cx="8455025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36525"/>
            <a:ext cx="86836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1279525"/>
            <a:ext cx="8458200" cy="48910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3388" y="6553200"/>
            <a:ext cx="3200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900" b="0">
                <a:solidFill>
                  <a:srgbClr val="092E5C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462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6100" y="6553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 b="0">
                <a:solidFill>
                  <a:srgbClr val="092E5C"/>
                </a:solidFill>
                <a:latin typeface="Arial" charset="0"/>
              </a:defRPr>
            </a:lvl1pPr>
          </a:lstStyle>
          <a:p>
            <a:pPr>
              <a:defRPr/>
            </a:pPr>
            <a:fld id="{27D0F9EB-4EAC-1044-9312-C01285DE51F3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  <p:sp>
        <p:nvSpPr>
          <p:cNvPr id="1031" name="Text Box 16"/>
          <p:cNvSpPr txBox="1">
            <a:spLocks noChangeArrowheads="1"/>
          </p:cNvSpPr>
          <p:nvPr/>
        </p:nvSpPr>
        <p:spPr bwMode="auto">
          <a:xfrm>
            <a:off x="333375" y="6219825"/>
            <a:ext cx="1157288" cy="6096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en-US" sz="4000" smtClean="0">
                <a:solidFill>
                  <a:schemeClr val="tx2"/>
                </a:solidFill>
                <a:latin typeface="Times New Roman" charset="0"/>
              </a:rPr>
              <a:t>OGC</a:t>
            </a:r>
          </a:p>
        </p:txBody>
      </p:sp>
      <p:sp>
        <p:nvSpPr>
          <p:cNvPr id="1032" name="Text Box 20"/>
          <p:cNvSpPr txBox="1">
            <a:spLocks noChangeArrowheads="1"/>
          </p:cNvSpPr>
          <p:nvPr/>
        </p:nvSpPr>
        <p:spPr bwMode="auto">
          <a:xfrm>
            <a:off x="1498600" y="6270625"/>
            <a:ext cx="93663" cy="24447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9pPr>
          </a:lstStyle>
          <a:p>
            <a:pPr>
              <a:defRPr/>
            </a:pPr>
            <a:r>
              <a:rPr lang="en-US" altLang="en-US" smtClean="0">
                <a:solidFill>
                  <a:schemeClr val="tx2"/>
                </a:solidFill>
                <a:latin typeface="Arial" charset="0"/>
              </a:rPr>
              <a:t>®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33363" indent="-233363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 sz="24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1pPr>
      <a:lvl2pPr marL="569913" indent="-22225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20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2pPr>
      <a:lvl3pPr marL="912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3pPr>
      <a:lvl4pPr marL="12557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16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4pPr>
      <a:lvl5pPr marL="15986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5pPr>
      <a:lvl6pPr marL="2055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6pPr>
      <a:lvl7pPr marL="25130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7pPr>
      <a:lvl8pPr marL="29702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8pPr>
      <a:lvl9pPr marL="34274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forge.brgm.fr/svnrepository/epos/trunk/Documents/HTML_documentation/Borehole_UML_Conceptual/index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Updates on boreholes in EPOS</a:t>
            </a:r>
            <a:br>
              <a:rPr lang="en-US" dirty="0" smtClean="0"/>
            </a:br>
            <a:r>
              <a:rPr lang="en-US" dirty="0" smtClean="0"/>
              <a:t>Borehole UML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72000"/>
            <a:ext cx="9144000" cy="1371600"/>
          </a:xfrm>
        </p:spPr>
        <p:txBody>
          <a:bodyPr/>
          <a:lstStyle/>
          <a:p>
            <a:r>
              <a:rPr lang="en-US" altLang="en-US" dirty="0" smtClean="0">
                <a:ea typeface="MS PGothic" charset="-128"/>
              </a:rPr>
              <a:t>104th </a:t>
            </a:r>
            <a:r>
              <a:rPr lang="en-US" altLang="en-US" dirty="0">
                <a:ea typeface="MS PGothic" charset="-128"/>
              </a:rPr>
              <a:t>OGC Technical </a:t>
            </a:r>
            <a:r>
              <a:rPr lang="en-US" altLang="en-US" dirty="0" smtClean="0">
                <a:ea typeface="MS PGothic" charset="-128"/>
              </a:rPr>
              <a:t>Committee – </a:t>
            </a:r>
            <a:r>
              <a:rPr lang="en-US" altLang="en-US" dirty="0" err="1" smtClean="0">
                <a:ea typeface="MS PGothic" charset="-128"/>
              </a:rPr>
              <a:t>GeoScience</a:t>
            </a:r>
            <a:r>
              <a:rPr lang="en-US" altLang="en-US" dirty="0" smtClean="0">
                <a:ea typeface="MS PGothic" charset="-128"/>
              </a:rPr>
              <a:t> DWG session</a:t>
            </a:r>
            <a:endParaRPr lang="en-US" altLang="en-US" dirty="0">
              <a:ea typeface="MS PGothic" charset="-128"/>
            </a:endParaRPr>
          </a:p>
          <a:p>
            <a:r>
              <a:rPr lang="en-US" altLang="en-US" dirty="0" smtClean="0">
                <a:ea typeface="MS PGothic" charset="-128"/>
              </a:rPr>
              <a:t>Southampton, United Kingdom</a:t>
            </a:r>
            <a:endParaRPr lang="en-US" altLang="en-US" dirty="0">
              <a:ea typeface="MS PGothic" charset="-128"/>
            </a:endParaRPr>
          </a:p>
          <a:p>
            <a:r>
              <a:rPr lang="en-US" altLang="en-US" dirty="0" smtClean="0">
                <a:ea typeface="MS PGothic" charset="-128"/>
              </a:rPr>
              <a:t>Henning Lorenz, Uppsala University, Sweden</a:t>
            </a:r>
            <a:endParaRPr lang="en-US" altLang="en-US" dirty="0">
              <a:ea typeface="MS PGothic" charset="-128"/>
            </a:endParaRPr>
          </a:p>
          <a:p>
            <a:r>
              <a:rPr lang="en-US" altLang="en-US" dirty="0" smtClean="0">
                <a:ea typeface="MS PGothic" charset="-128"/>
              </a:rPr>
              <a:t>14</a:t>
            </a:r>
            <a:r>
              <a:rPr lang="en-US" altLang="en-US" baseline="30000" dirty="0" smtClean="0">
                <a:ea typeface="MS PGothic" charset="-128"/>
              </a:rPr>
              <a:t>th</a:t>
            </a:r>
            <a:r>
              <a:rPr lang="en-US" altLang="en-US" dirty="0" smtClean="0">
                <a:ea typeface="MS PGothic" charset="-128"/>
              </a:rPr>
              <a:t> September 2017</a:t>
            </a:r>
            <a:endParaRPr lang="en-US" altLang="en-US" dirty="0">
              <a:ea typeface="MS PGothic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© 2017 Open Geospatial Consortium</a:t>
            </a:r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181" y="1253896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endParaRPr lang="en-US" dirty="0" err="1" smtClean="0"/>
          </a:p>
        </p:txBody>
      </p:sp>
    </p:spTree>
    <p:extLst>
      <p:ext uri="{BB962C8B-B14F-4D97-AF65-F5344CB8AC3E}">
        <p14:creationId xmlns:p14="http://schemas.microsoft.com/office/powerpoint/2010/main" val="180692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Boreholes in EPOS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75" y="1219200"/>
            <a:ext cx="8458200" cy="50292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GB" u="sng" dirty="0" smtClean="0"/>
              <a:t>Step 1: </a:t>
            </a:r>
            <a:r>
              <a:rPr lang="en-GB" u="sng" dirty="0" err="1" smtClean="0"/>
              <a:t>BoreholeView</a:t>
            </a:r>
            <a:r>
              <a:rPr lang="en-GB" u="sng" dirty="0" smtClean="0"/>
              <a:t> service </a:t>
            </a:r>
            <a:r>
              <a:rPr lang="en-GB" sz="1600" u="sng" dirty="0" smtClean="0"/>
              <a:t>(cf. previous talk)</a:t>
            </a:r>
            <a:endParaRPr lang="en-GB" u="sng" dirty="0" smtClean="0"/>
          </a:p>
          <a:p>
            <a:pPr lvl="1">
              <a:lnSpc>
                <a:spcPct val="120000"/>
              </a:lnSpc>
            </a:pPr>
            <a:r>
              <a:rPr lang="en-GB" dirty="0" smtClean="0"/>
              <a:t>Borehole discovery </a:t>
            </a:r>
            <a:r>
              <a:rPr lang="en-GB" sz="1400" dirty="0" smtClean="0"/>
              <a:t>(by a WFS and through EPOS portal)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Search and filter a set of attributes that describe a borehole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Access to more detailed borehole information/data by URI </a:t>
            </a:r>
            <a:r>
              <a:rPr lang="en-GB" sz="1400" dirty="0" smtClean="0"/>
              <a:t>(link to existing pages/data sets at original data provider)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Comparatively quick and easy integration of new data/providers</a:t>
            </a:r>
          </a:p>
          <a:p>
            <a:pPr lvl="1">
              <a:lnSpc>
                <a:spcPct val="120000"/>
              </a:lnSpc>
            </a:pPr>
            <a:r>
              <a:rPr lang="en-GB" i="1" dirty="0" smtClean="0"/>
              <a:t>Make data visible, improve data utilisation, help users to find data</a:t>
            </a:r>
          </a:p>
          <a:p>
            <a:pPr>
              <a:lnSpc>
                <a:spcPct val="120000"/>
              </a:lnSpc>
            </a:pPr>
            <a:r>
              <a:rPr lang="en-GB" u="sng" dirty="0" smtClean="0">
                <a:solidFill>
                  <a:srgbClr val="C00000"/>
                </a:solidFill>
              </a:rPr>
              <a:t>Step 2: A borehole description service </a:t>
            </a:r>
            <a:r>
              <a:rPr lang="en-GB" sz="1600" u="sng" dirty="0" smtClean="0">
                <a:solidFill>
                  <a:srgbClr val="C00000"/>
                </a:solidFill>
              </a:rPr>
              <a:t>(this talk)</a:t>
            </a:r>
          </a:p>
          <a:p>
            <a:pPr lvl="1">
              <a:lnSpc>
                <a:spcPct val="120000"/>
              </a:lnSpc>
            </a:pPr>
            <a:r>
              <a:rPr lang="en-GB" i="1" dirty="0" smtClean="0"/>
              <a:t>Aim: A service that is able to deliver a full borehole description, incl. drilling/scientific data, samples, completion &amp; ??? (i.e. is flexible)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Guidelines and general concept of the work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The (conceptual) borehole UML model </a:t>
            </a:r>
            <a:r>
              <a:rPr lang="en-GB" sz="1400" dirty="0" smtClean="0"/>
              <a:t>(under development)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© 2017 Open Geospatial Consortium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4808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Guidelines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Compatible with/add-on to </a:t>
            </a:r>
            <a:r>
              <a:rPr lang="en-GB" dirty="0" err="1" smtClean="0"/>
              <a:t>BoreholeView</a:t>
            </a:r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Re-use existing elements where possible (e.g. code lists;</a:t>
            </a:r>
          </a:p>
          <a:p>
            <a:pPr marL="0" indent="0" algn="r">
              <a:buNone/>
            </a:pPr>
            <a:r>
              <a:rPr lang="en-GB" dirty="0" smtClean="0"/>
              <a:t>not restricted to </a:t>
            </a:r>
            <a:r>
              <a:rPr lang="en-GB" dirty="0" err="1" smtClean="0"/>
              <a:t>BoreholeView</a:t>
            </a:r>
            <a:r>
              <a:rPr lang="en-GB" dirty="0"/>
              <a:t>!</a:t>
            </a:r>
            <a:r>
              <a:rPr lang="en-GB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Build on existing standards (to be defined)</a:t>
            </a:r>
          </a:p>
          <a:p>
            <a:pPr>
              <a:lnSpc>
                <a:spcPct val="150000"/>
              </a:lnSpc>
            </a:pPr>
            <a:r>
              <a:rPr lang="en-GB" dirty="0"/>
              <a:t>(optional</a:t>
            </a:r>
            <a:r>
              <a:rPr lang="en-GB" dirty="0" smtClean="0"/>
              <a:t>) use of the IGSN</a:t>
            </a:r>
            <a:r>
              <a:rPr lang="en-GB" sz="1600" dirty="0" smtClean="0"/>
              <a:t> </a:t>
            </a:r>
            <a:r>
              <a:rPr lang="en-GB" sz="1200" dirty="0" smtClean="0"/>
              <a:t>(International GeoSample Number) </a:t>
            </a:r>
            <a:r>
              <a:rPr lang="en-GB" dirty="0" smtClean="0"/>
              <a:t>as identifier</a:t>
            </a:r>
          </a:p>
          <a:p>
            <a:pPr lvl="1"/>
            <a:r>
              <a:rPr lang="en-GB" dirty="0" smtClean="0"/>
              <a:t>Easy integration for projects that allocate IGSNs as UIDs</a:t>
            </a:r>
          </a:p>
          <a:p>
            <a:pPr lvl="1"/>
            <a:r>
              <a:rPr lang="en-GB" dirty="0" smtClean="0"/>
              <a:t>Incentive to upgrade existing databases to include IGSNs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Should be comparatively simple to implement</a:t>
            </a:r>
          </a:p>
          <a:p>
            <a:pPr marL="0" indent="0" algn="r">
              <a:buNone/>
            </a:pPr>
            <a:r>
              <a:rPr lang="en-GB" dirty="0" smtClean="0"/>
              <a:t>=&gt; Incentive to participate and share data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© 2017 Open Geospatial Consortium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9186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general concept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© 2017 Open Geospatial Consortium</a:t>
            </a:r>
            <a:endParaRPr lang="en-US" alt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75" y="1365231"/>
            <a:ext cx="8458200" cy="4719675"/>
          </a:xfrm>
        </p:spPr>
      </p:pic>
    </p:spTree>
    <p:extLst>
      <p:ext uri="{BB962C8B-B14F-4D97-AF65-F5344CB8AC3E}">
        <p14:creationId xmlns:p14="http://schemas.microsoft.com/office/powerpoint/2010/main" val="103195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conceptual UML model</a:t>
            </a:r>
            <a:r>
              <a:rPr lang="en-GB" sz="2000" dirty="0" smtClean="0"/>
              <a:t> (work in progress)</a:t>
            </a:r>
            <a:endParaRPr lang="en-GB" dirty="0"/>
          </a:p>
        </p:txBody>
      </p:sp>
      <p:pic>
        <p:nvPicPr>
          <p:cNvPr id="6" name="Content Placeholder 5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990600"/>
            <a:ext cx="5181599" cy="54864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© 2017 Open Geospatial Consortium</a:t>
            </a:r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31775" y="4191000"/>
            <a:ext cx="3997325" cy="1981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336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569913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9128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2557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5986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0558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+mn-lt"/>
              </a:defRPr>
            </a:lvl6pPr>
            <a:lvl7pPr marL="25130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+mn-lt"/>
              </a:defRPr>
            </a:lvl7pPr>
            <a:lvl8pPr marL="29702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+mn-lt"/>
              </a:defRPr>
            </a:lvl8pPr>
            <a:lvl9pPr marL="34274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GB" sz="1800" b="0" kern="0" dirty="0" smtClean="0"/>
              <a:t>Future work</a:t>
            </a:r>
          </a:p>
          <a:p>
            <a:r>
              <a:rPr lang="en-GB" sz="1800" b="0" kern="0" dirty="0" smtClean="0"/>
              <a:t>Finish first version of the conceptual UML model</a:t>
            </a:r>
          </a:p>
          <a:p>
            <a:r>
              <a:rPr lang="en-GB" sz="1800" b="0" kern="0" dirty="0" smtClean="0"/>
              <a:t>Discuss and decide on services, standards, code lists</a:t>
            </a:r>
          </a:p>
          <a:p>
            <a:r>
              <a:rPr lang="en-GB" sz="1800" b="0" kern="0" dirty="0" smtClean="0"/>
              <a:t>Implement</a:t>
            </a:r>
          </a:p>
          <a:p>
            <a:pPr>
              <a:lnSpc>
                <a:spcPct val="150000"/>
              </a:lnSpc>
            </a:pPr>
            <a:endParaRPr lang="en-GB" b="0" kern="0" dirty="0"/>
          </a:p>
        </p:txBody>
      </p:sp>
    </p:spTree>
    <p:extLst>
      <p:ext uri="{BB962C8B-B14F-4D97-AF65-F5344CB8AC3E}">
        <p14:creationId xmlns:p14="http://schemas.microsoft.com/office/powerpoint/2010/main" val="205907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GC_PowerPoint_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GC_PowerPoint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noAutofit/>
      </a:bodyPr>
      <a:lstStyle>
        <a:defPPr>
          <a:defRPr dirty="0" err="1" smtClean="0"/>
        </a:defPPr>
      </a:lstStyle>
    </a:txDef>
  </a:objectDefaults>
  <a:extraClrSchemeLst>
    <a:extraClrScheme>
      <a:clrScheme name="OGC_PowerPoin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C_PowerPoint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2906</TotalTime>
  <Words>301</Words>
  <Application>Microsoft Office PowerPoint</Application>
  <PresentationFormat>Affichage à l'écran (4:3)</PresentationFormat>
  <Paragraphs>39</Paragraphs>
  <Slides>5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MS PGothic</vt:lpstr>
      <vt:lpstr>Arial</vt:lpstr>
      <vt:lpstr>Arial Black</vt:lpstr>
      <vt:lpstr>CG Times</vt:lpstr>
      <vt:lpstr>Times New Roman</vt:lpstr>
      <vt:lpstr>OGC_PowerPoint_Template</vt:lpstr>
      <vt:lpstr>Updates on boreholes in EPOS Borehole UML model</vt:lpstr>
      <vt:lpstr>Boreholes in EPOS</vt:lpstr>
      <vt:lpstr>Guidelines</vt:lpstr>
      <vt:lpstr>The general concept</vt:lpstr>
      <vt:lpstr>The conceptual UML model (work in progress)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Volunteered Geographic Information (VGI) Workshop</dc:title>
  <dc:subject>OGC TC/PC</dc:subject>
  <dc:creator>Scott Simmons</dc:creator>
  <cp:lastModifiedBy>Beaufils Mickael</cp:lastModifiedBy>
  <cp:revision>66</cp:revision>
  <cp:lastPrinted>2003-02-03T21:59:32Z</cp:lastPrinted>
  <dcterms:created xsi:type="dcterms:W3CDTF">2015-09-08T23:47:11Z</dcterms:created>
  <dcterms:modified xsi:type="dcterms:W3CDTF">2017-09-19T08:27:23Z</dcterms:modified>
</cp:coreProperties>
</file>