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6" r:id="rId4"/>
    <p:sldId id="277" r:id="rId5"/>
    <p:sldId id="274" r:id="rId6"/>
    <p:sldId id="273" r:id="rId7"/>
    <p:sldId id="279" r:id="rId8"/>
    <p:sldId id="271" r:id="rId9"/>
    <p:sldId id="272" r:id="rId10"/>
    <p:sldId id="280" r:id="rId11"/>
    <p:sldId id="281" r:id="rId12"/>
    <p:sldId id="268" r:id="rId13"/>
  </p:sldIdLst>
  <p:sldSz cx="12192000" cy="6858000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006600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0"/>
  </p:normalViewPr>
  <p:slideViewPr>
    <p:cSldViewPr>
      <p:cViewPr varScale="1">
        <p:scale>
          <a:sx n="83" d="100"/>
          <a:sy n="83" d="100"/>
        </p:scale>
        <p:origin x="658" y="48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9413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1652251" y="214313"/>
            <a:ext cx="7534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5493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3276600"/>
            <a:ext cx="103632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572000"/>
            <a:ext cx="85344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013200" y="6400800"/>
            <a:ext cx="43688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122642" y="1101690"/>
            <a:ext cx="110927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000" smtClean="0">
                <a:latin typeface="Arial" charset="0"/>
              </a:rPr>
              <a:t>Meeting Sponsors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/>
          <a:srcRect t="18372" b="27099"/>
          <a:stretch/>
        </p:blipFill>
        <p:spPr>
          <a:xfrm>
            <a:off x="2946401" y="1371600"/>
            <a:ext cx="3017766" cy="1402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/>
          <a:srcRect r="35000"/>
          <a:stretch/>
        </p:blipFill>
        <p:spPr>
          <a:xfrm>
            <a:off x="7247467" y="1811926"/>
            <a:ext cx="2450543" cy="7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717" y="136525"/>
            <a:ext cx="2893483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4" y="136525"/>
            <a:ext cx="8481484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433" y="1279525"/>
            <a:ext cx="55372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3" y="1279525"/>
            <a:ext cx="55372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34" y="776288"/>
            <a:ext cx="1127336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4" y="136525"/>
            <a:ext cx="115781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3" y="1279525"/>
            <a:ext cx="112776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4517" y="6553200"/>
            <a:ext cx="426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94800" y="65532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6200" y="6219825"/>
            <a:ext cx="1168590" cy="6155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295400" y="6270626"/>
            <a:ext cx="9457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X5opnv2twVPR8KSO9Ox2u8TIBskv1UCp2OxuQhNWJ0/edit" TargetMode="External"/><Relationship Id="rId2" Type="http://schemas.openxmlformats.org/officeDocument/2006/relationships/hyperlink" Target="https://docs.google.com/document/d/1H4A5tGM4rKyHunLqeJXPZrqHX4Ya-H-5zhtFrKLQ1mQ/edi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hyperlink" Target="https://www.rd-alliance.org/ig-earth-space-and-environmental-sciences-rda-11th-plenary-meeting" TargetMode="Externa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ithub.com/opengeospatial/ELFI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GeoScience</a:t>
            </a:r>
            <a:r>
              <a:rPr lang="en-US" dirty="0"/>
              <a:t> DWG 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106th </a:t>
            </a:r>
            <a:r>
              <a:rPr lang="en-US" altLang="en-US" dirty="0">
                <a:ea typeface="MS PGothic" charset="-128"/>
              </a:rPr>
              <a:t>OGC Technical </a:t>
            </a:r>
            <a:r>
              <a:rPr lang="en-US" altLang="en-US" dirty="0" smtClean="0">
                <a:ea typeface="MS PGothic" charset="-128"/>
              </a:rPr>
              <a:t>Committee - </a:t>
            </a:r>
            <a:r>
              <a:rPr lang="en-US" altLang="en-US" dirty="0" err="1" smtClean="0">
                <a:ea typeface="MS PGothic" charset="-128"/>
              </a:rPr>
              <a:t>GeoScienceDWG</a:t>
            </a:r>
            <a:r>
              <a:rPr lang="en-US" altLang="en-US" dirty="0" smtClean="0">
                <a:ea typeface="MS PGothic" charset="-128"/>
              </a:rPr>
              <a:t> session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err="1" smtClean="0">
                <a:ea typeface="MS PGothic" charset="-128"/>
              </a:rPr>
              <a:t>Orléans</a:t>
            </a:r>
            <a:r>
              <a:rPr lang="en-US" altLang="en-US" dirty="0" smtClean="0">
                <a:ea typeface="MS PGothic" charset="-128"/>
              </a:rPr>
              <a:t>, France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>
                <a:ea typeface="MS PGothic" charset="-128"/>
              </a:rPr>
              <a:t>Mickaël </a:t>
            </a:r>
            <a:r>
              <a:rPr lang="en-US" altLang="en-US" dirty="0" smtClean="0">
                <a:ea typeface="MS PGothic" charset="-128"/>
              </a:rPr>
              <a:t>BEAUFILS</a:t>
            </a:r>
          </a:p>
          <a:p>
            <a:r>
              <a:rPr lang="en-US" altLang="en-US" dirty="0" smtClean="0">
                <a:ea typeface="MS PGothic" charset="-128"/>
              </a:rPr>
              <a:t>22 March 2018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smtClean="0">
                <a:ea typeface="ＭＳ Ｐゴシック" panose="020B0600070205080204" pitchFamily="34" charset="-128"/>
              </a:rPr>
              <a:t>Interoperability Experiment </a:t>
            </a:r>
            <a:r>
              <a:rPr lang="en-US" altLang="fr-FR" dirty="0" err="1" smtClean="0">
                <a:ea typeface="ＭＳ Ｐゴシック" panose="020B0600070205080204" pitchFamily="34" charset="-128"/>
              </a:rPr>
              <a:t>todo</a:t>
            </a:r>
            <a:r>
              <a:rPr lang="en-US" altLang="fr-FR" dirty="0" smtClean="0">
                <a:ea typeface="ＭＳ Ｐゴシック" panose="020B0600070205080204" pitchFamily="34" charset="-128"/>
              </a:rPr>
              <a:t> list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2pPr>
            <a:lvl3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3pPr>
            <a:lvl4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4pPr>
            <a:lvl5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900" b="0" dirty="0">
                <a:solidFill>
                  <a:srgbClr val="092E5C"/>
                </a:solidFill>
                <a:latin typeface="Arial" panose="020B0604020202020204" pitchFamily="34" charset="0"/>
              </a:rPr>
              <a:t>© 2009 Open Geospatial Consortium, Inc.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2pPr>
            <a:lvl3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3pPr>
            <a:lvl4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4pPr>
            <a:lvl5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9pPr>
          </a:lstStyle>
          <a:p>
            <a:fld id="{0C47D099-F84C-4CE7-8C0F-1E073487EC8C}" type="slidenum">
              <a:rPr lang="en-US" altLang="fr-FR" sz="900" b="0">
                <a:solidFill>
                  <a:srgbClr val="092E5C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fr-FR" sz="900" b="0">
              <a:solidFill>
                <a:srgbClr val="092E5C"/>
              </a:solidFill>
              <a:latin typeface="Arial" panose="020B0604020202020204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1676400" y="1279525"/>
            <a:ext cx="9524999" cy="4891088"/>
          </a:xfrm>
          <a:prstGeom prst="rect">
            <a:avLst/>
          </a:prstGeom>
        </p:spPr>
        <p:txBody>
          <a:bodyPr/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fr-FR" sz="2000" b="0" dirty="0">
                <a:ea typeface="ＭＳ Ｐゴシック" panose="020B0600070205080204" pitchFamily="34" charset="-128"/>
                <a:cs typeface="ＭＳ Ｐゴシック" charset="-128"/>
              </a:rPr>
              <a:t>Write charter</a:t>
            </a:r>
          </a:p>
          <a:p>
            <a:r>
              <a:rPr lang="en-US" altLang="fr-FR" sz="2000" b="0" dirty="0">
                <a:ea typeface="ＭＳ Ｐゴシック" panose="020B0600070205080204" pitchFamily="34" charset="-128"/>
                <a:cs typeface="ＭＳ Ｐゴシック" charset="-128"/>
              </a:rPr>
              <a:t>Submit charter to OAB</a:t>
            </a:r>
          </a:p>
          <a:p>
            <a:r>
              <a:rPr lang="en-US" altLang="fr-FR" sz="2000" b="0" dirty="0">
                <a:ea typeface="ＭＳ Ｐゴシック" panose="020B0600070205080204" pitchFamily="34" charset="-128"/>
                <a:cs typeface="ＭＳ Ｐゴシック" charset="-128"/>
              </a:rPr>
              <a:t>Have OAB </a:t>
            </a:r>
            <a:r>
              <a:rPr lang="en-US" altLang="fr-FR" sz="2000" b="0" dirty="0" smtClean="0">
                <a:ea typeface="ＭＳ Ｐゴシック" panose="020B0600070205080204" pitchFamily="34" charset="-128"/>
                <a:cs typeface="ＭＳ Ｐゴシック" charset="-128"/>
              </a:rPr>
              <a:t>validation</a:t>
            </a:r>
            <a:endParaRPr lang="en-US" altLang="fr-FR" sz="2000" b="0" dirty="0">
              <a:ea typeface="ＭＳ Ｐゴシック" panose="020B0600070205080204" pitchFamily="34" charset="-128"/>
              <a:cs typeface="ＭＳ Ｐゴシック" charset="-128"/>
            </a:endParaRPr>
          </a:p>
          <a:p>
            <a:r>
              <a:rPr lang="en-US" altLang="fr-FR" sz="2000" dirty="0">
                <a:ea typeface="ＭＳ Ｐゴシック" panose="020B0600070205080204" pitchFamily="34" charset="-128"/>
                <a:cs typeface="ＭＳ Ｐゴシック" charset="-128"/>
              </a:rPr>
              <a:t>Startup preparation phase (&gt; 30 days)</a:t>
            </a:r>
          </a:p>
          <a:p>
            <a:pPr lvl="1"/>
            <a:r>
              <a:rPr lang="en-US" altLang="fr-FR" sz="1600" b="0" dirty="0">
                <a:ea typeface="ＭＳ Ｐゴシック" panose="020B0600070205080204" pitchFamily="34" charset="-128"/>
                <a:cs typeface="ＭＳ Ｐゴシック" charset="-128"/>
              </a:rPr>
              <a:t>2 OGC Press Releases ($)</a:t>
            </a:r>
          </a:p>
          <a:p>
            <a:pPr lvl="2"/>
            <a:r>
              <a:rPr lang="en-US" altLang="fr-FR" sz="1400" b="0" dirty="0">
                <a:ea typeface="ＭＳ Ｐゴシック" panose="020B0600070205080204" pitchFamily="34" charset="-128"/>
                <a:cs typeface="ＭＳ Ｐゴシック" charset="-128"/>
              </a:rPr>
              <a:t>Announcing IE content, kickoff date</a:t>
            </a:r>
          </a:p>
          <a:p>
            <a:pPr lvl="2"/>
            <a:r>
              <a:rPr lang="en-US" altLang="fr-FR" sz="1400" b="0" dirty="0">
                <a:ea typeface="ＭＳ Ｐゴシック" panose="020B0600070205080204" pitchFamily="34" charset="-128"/>
                <a:cs typeface="ＭＳ Ｐゴシック" charset="-128"/>
              </a:rPr>
              <a:t>30-day Participant Notification period starts</a:t>
            </a:r>
          </a:p>
          <a:p>
            <a:pPr lvl="1"/>
            <a:r>
              <a:rPr lang="en-US" altLang="fr-FR" sz="1600" b="0" dirty="0">
                <a:ea typeface="ＭＳ Ｐゴシック" panose="020B0600070205080204" pitchFamily="34" charset="-128"/>
                <a:cs typeface="ＭＳ Ｐゴシック" charset="-128"/>
              </a:rPr>
              <a:t>Interested organizations submit Letter of Participation Intent to OGC</a:t>
            </a:r>
          </a:p>
          <a:p>
            <a:pPr lvl="1"/>
            <a:r>
              <a:rPr lang="en-US" altLang="fr-FR" sz="1600" b="0" dirty="0">
                <a:ea typeface="ＭＳ Ｐゴシック" panose="020B0600070205080204" pitchFamily="34" charset="-128"/>
                <a:cs typeface="ＭＳ Ｐゴシック" charset="-128"/>
              </a:rPr>
              <a:t>By Kickoff date, all participating org’s must submit a signed Participant </a:t>
            </a:r>
            <a:r>
              <a:rPr lang="en-US" altLang="fr-FR" sz="1600" b="0" dirty="0" smtClean="0">
                <a:ea typeface="ＭＳ Ｐゴシック" panose="020B0600070205080204" pitchFamily="34" charset="-128"/>
                <a:cs typeface="ＭＳ Ｐゴシック" charset="-128"/>
              </a:rPr>
              <a:t>Agreement</a:t>
            </a:r>
            <a:endParaRPr lang="en-US" altLang="fr-FR" sz="1400" b="0" dirty="0">
              <a:ea typeface="ＭＳ Ｐゴシック" panose="020B0600070205080204" pitchFamily="34" charset="-128"/>
              <a:cs typeface="ＭＳ Ｐゴシック" charset="-128"/>
            </a:endParaRPr>
          </a:p>
          <a:p>
            <a:r>
              <a:rPr lang="en-US" altLang="fr-FR" sz="2000" b="0" dirty="0">
                <a:ea typeface="ＭＳ Ｐゴシック" panose="020B0600070205080204" pitchFamily="34" charset="-128"/>
                <a:cs typeface="ＭＳ Ｐゴシック" charset="-128"/>
              </a:rPr>
              <a:t>Kickoff requirements:</a:t>
            </a:r>
          </a:p>
          <a:p>
            <a:pPr lvl="1"/>
            <a:r>
              <a:rPr lang="en-US" altLang="fr-FR" sz="1600" b="0" dirty="0">
                <a:ea typeface="ＭＳ Ｐゴシック" panose="020B0600070205080204" pitchFamily="34" charset="-128"/>
                <a:cs typeface="ＭＳ Ｐゴシック" charset="-128"/>
              </a:rPr>
              <a:t>30-day Participant Notification period finished</a:t>
            </a:r>
          </a:p>
          <a:p>
            <a:pPr lvl="1"/>
            <a:r>
              <a:rPr lang="en-US" altLang="fr-FR" sz="1800" b="0" kern="0" dirty="0">
                <a:ea typeface="ＭＳ Ｐゴシック" panose="020B0600070205080204" pitchFamily="34" charset="-128"/>
              </a:rPr>
              <a:t>Initiator and participant agreements </a:t>
            </a:r>
            <a:r>
              <a:rPr lang="en-US" altLang="fr-FR" sz="1800" b="0" kern="0" dirty="0" smtClean="0">
                <a:ea typeface="ＭＳ Ｐゴシック" panose="020B0600070205080204" pitchFamily="34" charset="-128"/>
              </a:rPr>
              <a:t>signed</a:t>
            </a:r>
            <a:endParaRPr lang="en-US" altLang="fr-FR" sz="1800" b="0" kern="0" dirty="0">
              <a:ea typeface="ＭＳ Ｐゴシック" panose="020B0600070205080204" pitchFamily="34" charset="-128"/>
            </a:endParaRPr>
          </a:p>
          <a:p>
            <a:r>
              <a:rPr lang="en-US" altLang="fr-FR" sz="2000" kern="0" dirty="0" smtClean="0">
                <a:ea typeface="ＭＳ Ｐゴシック" panose="020B0600070205080204" pitchFamily="34" charset="-128"/>
              </a:rPr>
              <a:t>Do the job!</a:t>
            </a:r>
            <a:endParaRPr lang="en-US" altLang="fr-FR" sz="2000" kern="0" dirty="0">
              <a:ea typeface="ＭＳ Ｐゴシック" panose="020B0600070205080204" pitchFamily="34" charset="-128"/>
            </a:endParaRPr>
          </a:p>
          <a:p>
            <a:r>
              <a:rPr lang="en-US" altLang="fr-FR" sz="2000" b="0" dirty="0">
                <a:ea typeface="ＭＳ Ｐゴシック" panose="020B0600070205080204" pitchFamily="34" charset="-128"/>
                <a:cs typeface="ＭＳ Ｐゴシック" charset="-128"/>
              </a:rPr>
              <a:t>Write </a:t>
            </a:r>
            <a:r>
              <a:rPr lang="en-US" altLang="fr-FR" sz="2000" b="0" dirty="0" smtClean="0">
                <a:ea typeface="ＭＳ Ｐゴシック" panose="020B0600070205080204" pitchFamily="34" charset="-128"/>
                <a:cs typeface="ＭＳ Ｐゴシック" charset="-128"/>
              </a:rPr>
              <a:t>report(s)</a:t>
            </a:r>
            <a:endParaRPr lang="en-US" altLang="fr-FR" sz="2000" b="0" dirty="0">
              <a:ea typeface="ＭＳ Ｐゴシック" panose="020B0600070205080204" pitchFamily="34" charset="-128"/>
              <a:cs typeface="ＭＳ Ｐゴシック" charset="-128"/>
            </a:endParaRPr>
          </a:p>
          <a:p>
            <a:pPr lvl="1"/>
            <a:endParaRPr lang="en-US" altLang="fr-FR" sz="1800" b="0" kern="0" dirty="0">
              <a:ea typeface="ＭＳ Ｐゴシック" panose="020B0600070205080204" pitchFamily="34" charset="-128"/>
            </a:endParaRPr>
          </a:p>
        </p:txBody>
      </p:sp>
      <p:sp>
        <p:nvSpPr>
          <p:cNvPr id="6" name="Shape 1162"/>
          <p:cNvSpPr/>
          <p:nvPr/>
        </p:nvSpPr>
        <p:spPr>
          <a:xfrm>
            <a:off x="1172765" y="2214042"/>
            <a:ext cx="321470" cy="317760"/>
          </a:xfrm>
          <a:prstGeom prst="ellipse">
            <a:avLst/>
          </a:prstGeom>
          <a:gradFill>
            <a:gsLst>
              <a:gs pos="0">
                <a:srgbClr val="234E9E"/>
              </a:gs>
              <a:gs pos="80000">
                <a:srgbClr val="2E68CF"/>
              </a:gs>
              <a:gs pos="100000">
                <a:srgbClr val="2C67D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B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7" name="Shape 1164"/>
          <p:cNvSpPr/>
          <p:nvPr/>
        </p:nvSpPr>
        <p:spPr>
          <a:xfrm>
            <a:off x="1172765" y="1279525"/>
            <a:ext cx="321470" cy="317760"/>
          </a:xfrm>
          <a:prstGeom prst="ellipse">
            <a:avLst/>
          </a:prstGeom>
          <a:gradFill>
            <a:gsLst>
              <a:gs pos="0">
                <a:srgbClr val="C2580F"/>
              </a:gs>
              <a:gs pos="80000">
                <a:srgbClr val="FF7213"/>
              </a:gs>
              <a:gs pos="100000">
                <a:srgbClr val="FF720E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M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8" name="Shape 1168"/>
          <p:cNvSpPr/>
          <p:nvPr/>
        </p:nvSpPr>
        <p:spPr>
          <a:xfrm>
            <a:off x="1172765" y="5334000"/>
            <a:ext cx="321470" cy="317673"/>
          </a:xfrm>
          <a:prstGeom prst="ellipse">
            <a:avLst/>
          </a:prstGeom>
          <a:gradFill>
            <a:gsLst>
              <a:gs pos="0">
                <a:srgbClr val="4F8A28"/>
              </a:gs>
              <a:gs pos="80000">
                <a:srgbClr val="69B535"/>
              </a:gs>
              <a:gs pos="100000">
                <a:srgbClr val="68B93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E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9" name="Shape 1162"/>
          <p:cNvSpPr/>
          <p:nvPr/>
        </p:nvSpPr>
        <p:spPr>
          <a:xfrm>
            <a:off x="8897002" y="1559206"/>
            <a:ext cx="321470" cy="317760"/>
          </a:xfrm>
          <a:prstGeom prst="ellipse">
            <a:avLst/>
          </a:prstGeom>
          <a:gradFill>
            <a:gsLst>
              <a:gs pos="0">
                <a:srgbClr val="234E9E"/>
              </a:gs>
              <a:gs pos="80000">
                <a:srgbClr val="2E68CF"/>
              </a:gs>
              <a:gs pos="100000">
                <a:srgbClr val="2C67D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B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10" name="Shape 1163"/>
          <p:cNvSpPr txBox="1"/>
          <p:nvPr/>
        </p:nvSpPr>
        <p:spPr>
          <a:xfrm>
            <a:off x="9272707" y="1582585"/>
            <a:ext cx="2640102" cy="23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rPr>
              <a:t>Borehole IE</a:t>
            </a:r>
            <a:endParaRPr sz="1200"/>
          </a:p>
        </p:txBody>
      </p:sp>
      <p:sp>
        <p:nvSpPr>
          <p:cNvPr id="11" name="Shape 1164"/>
          <p:cNvSpPr/>
          <p:nvPr/>
        </p:nvSpPr>
        <p:spPr>
          <a:xfrm>
            <a:off x="8897002" y="1974386"/>
            <a:ext cx="321470" cy="317760"/>
          </a:xfrm>
          <a:prstGeom prst="ellipse">
            <a:avLst/>
          </a:prstGeom>
          <a:gradFill>
            <a:gsLst>
              <a:gs pos="0">
                <a:srgbClr val="C2580F"/>
              </a:gs>
              <a:gs pos="80000">
                <a:srgbClr val="FF7213"/>
              </a:gs>
              <a:gs pos="100000">
                <a:srgbClr val="FF720E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M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12" name="Shape 1165"/>
          <p:cNvSpPr txBox="1"/>
          <p:nvPr/>
        </p:nvSpPr>
        <p:spPr>
          <a:xfrm>
            <a:off x="9272707" y="1997747"/>
            <a:ext cx="3284729" cy="23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rPr>
              <a:t>3D-4D Model Discovery IE</a:t>
            </a:r>
            <a:endParaRPr sz="1200"/>
          </a:p>
        </p:txBody>
      </p:sp>
      <p:sp>
        <p:nvSpPr>
          <p:cNvPr id="13" name="Shape 1168"/>
          <p:cNvSpPr/>
          <p:nvPr/>
        </p:nvSpPr>
        <p:spPr>
          <a:xfrm>
            <a:off x="8897002" y="1143000"/>
            <a:ext cx="321470" cy="317673"/>
          </a:xfrm>
          <a:prstGeom prst="ellipse">
            <a:avLst/>
          </a:prstGeom>
          <a:gradFill>
            <a:gsLst>
              <a:gs pos="0">
                <a:srgbClr val="4F8A28"/>
              </a:gs>
              <a:gs pos="80000">
                <a:srgbClr val="69B535"/>
              </a:gs>
              <a:gs pos="100000">
                <a:srgbClr val="68B93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E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14" name="Shape 1169"/>
          <p:cNvSpPr txBox="1"/>
          <p:nvPr/>
        </p:nvSpPr>
        <p:spPr>
          <a:xfrm>
            <a:off x="9272707" y="1166369"/>
            <a:ext cx="3681293" cy="23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dirty="0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rPr>
              <a:t>Environmental Linked Features IE</a:t>
            </a:r>
            <a:endParaRPr sz="1200" b="0" dirty="0">
              <a:solidFill>
                <a:schemeClr val="dk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15" name="Shape 1172"/>
          <p:cNvSpPr txBox="1"/>
          <p:nvPr/>
        </p:nvSpPr>
        <p:spPr>
          <a:xfrm>
            <a:off x="9487582" y="5261858"/>
            <a:ext cx="2455320" cy="46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NB: 1 IE ~ 1 year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8426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Experiments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lvl="0" indent="-17780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b="1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Borehole Interoperability </a:t>
            </a:r>
            <a:r>
              <a:rPr lang="en-US" b="1" dirty="0" smtClean="0">
                <a:solidFill>
                  <a:schemeClr val="dk2"/>
                </a:solidFill>
                <a:ea typeface="Arial"/>
                <a:cs typeface="Arial"/>
                <a:sym typeface="Arial"/>
              </a:rPr>
              <a:t>Experiment</a:t>
            </a:r>
          </a:p>
          <a:p>
            <a:pPr lvl="1">
              <a:buSzPts val="1800"/>
              <a:buFont typeface="Arial"/>
              <a:buChar char="–"/>
            </a:pPr>
            <a:r>
              <a:rPr lang="en-US" sz="1600" kern="1200" dirty="0">
                <a:ea typeface="ＭＳ Ｐゴシック" panose="020B0600070205080204" pitchFamily="34" charset="-128"/>
                <a:cs typeface="ＭＳ Ｐゴシック" charset="-128"/>
                <a:sym typeface="Arial"/>
              </a:rPr>
              <a:t>Charter link: </a:t>
            </a:r>
            <a:r>
              <a:rPr lang="en-US" sz="1600" kern="1200" dirty="0">
                <a:ea typeface="ＭＳ Ｐゴシック" panose="020B0600070205080204" pitchFamily="34" charset="-128"/>
                <a:cs typeface="ＭＳ Ｐゴシック" charset="-128"/>
                <a:sym typeface="Arial"/>
                <a:hlinkClick r:id="rId2"/>
              </a:rPr>
              <a:t>https://</a:t>
            </a:r>
            <a:r>
              <a:rPr lang="en-US" sz="1600" kern="1200" dirty="0" smtClean="0">
                <a:ea typeface="ＭＳ Ｐゴシック" panose="020B0600070205080204" pitchFamily="34" charset="-128"/>
                <a:cs typeface="ＭＳ Ｐゴシック" charset="-128"/>
                <a:sym typeface="Arial"/>
                <a:hlinkClick r:id="rId2"/>
              </a:rPr>
              <a:t>docs.google.com/document/d/1H4A5tGM4rKyHunLqeJXPZrqHX4Ya-H-5zhtFrKLQ1mQ/edit</a:t>
            </a:r>
            <a:endParaRPr lang="en-US" sz="1600" kern="1200" dirty="0" smtClean="0">
              <a:ea typeface="ＭＳ Ｐゴシック" panose="020B0600070205080204" pitchFamily="34" charset="-128"/>
              <a:cs typeface="ＭＳ Ｐゴシック" charset="-128"/>
              <a:sym typeface="Arial"/>
            </a:endParaRPr>
          </a:p>
          <a:p>
            <a:pPr lvl="1">
              <a:buSzPts val="1800"/>
              <a:buFont typeface="Arial"/>
              <a:buChar char="–"/>
            </a:pPr>
            <a:endParaRPr lang="en-US" sz="1600" kern="1200" dirty="0">
              <a:ea typeface="ＭＳ Ｐゴシック" panose="020B0600070205080204" pitchFamily="34" charset="-128"/>
              <a:cs typeface="ＭＳ Ｐゴシック" charset="-128"/>
              <a:sym typeface="Arial"/>
            </a:endParaRPr>
          </a:p>
          <a:p>
            <a:pPr marL="177800" lvl="0" indent="-17780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endParaRPr lang="en-US" sz="1800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  <a:p>
            <a:pPr marL="177800" lvl="0" indent="-17780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b="1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3D-4D model </a:t>
            </a:r>
            <a:r>
              <a:rPr lang="en-US" b="1" dirty="0" smtClean="0">
                <a:solidFill>
                  <a:schemeClr val="dk2"/>
                </a:solidFill>
                <a:ea typeface="Arial"/>
                <a:cs typeface="Arial"/>
                <a:sym typeface="Arial"/>
              </a:rPr>
              <a:t>discovery </a:t>
            </a:r>
            <a:r>
              <a:rPr lang="en-US" b="1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Interoperability </a:t>
            </a:r>
            <a:r>
              <a:rPr lang="en-US" b="1" dirty="0" smtClean="0">
                <a:solidFill>
                  <a:schemeClr val="dk2"/>
                </a:solidFill>
                <a:ea typeface="Arial"/>
                <a:cs typeface="Arial"/>
                <a:sym typeface="Arial"/>
              </a:rPr>
              <a:t>Experiment</a:t>
            </a:r>
          </a:p>
          <a:p>
            <a:pPr lvl="1">
              <a:buSzPts val="1800"/>
              <a:buFont typeface="Arial"/>
              <a:buChar char="–"/>
            </a:pPr>
            <a:r>
              <a:rPr lang="en-US" sz="1600" kern="1200" dirty="0">
                <a:ea typeface="ＭＳ Ｐゴシック" panose="020B0600070205080204" pitchFamily="34" charset="-128"/>
                <a:cs typeface="ＭＳ Ｐゴシック" charset="-128"/>
                <a:sym typeface="Arial"/>
              </a:rPr>
              <a:t>Charter link: </a:t>
            </a:r>
            <a:r>
              <a:rPr lang="en-US" sz="1600" kern="1200" dirty="0">
                <a:ea typeface="ＭＳ Ｐゴシック" panose="020B0600070205080204" pitchFamily="34" charset="-128"/>
                <a:cs typeface="ＭＳ Ｐゴシック" charset="-128"/>
                <a:sym typeface="Arial"/>
                <a:hlinkClick r:id="rId3"/>
              </a:rPr>
              <a:t>https://</a:t>
            </a:r>
            <a:r>
              <a:rPr lang="en-US" sz="1600" kern="1200" dirty="0" smtClean="0">
                <a:ea typeface="ＭＳ Ｐゴシック" panose="020B0600070205080204" pitchFamily="34" charset="-128"/>
                <a:cs typeface="ＭＳ Ｐゴシック" charset="-128"/>
                <a:sym typeface="Arial"/>
                <a:hlinkClick r:id="rId3"/>
              </a:rPr>
              <a:t>docs.google.com/document/d/1jX5opnv2twVPR8KSO9Ox2u8TIBskv1UCp2OxuQhNWJ0/edit</a:t>
            </a:r>
            <a:endParaRPr lang="en-US" sz="1600" kern="1200" dirty="0" smtClean="0">
              <a:ea typeface="ＭＳ Ｐゴシック" panose="020B0600070205080204" pitchFamily="34" charset="-128"/>
              <a:cs typeface="ＭＳ Ｐゴシック" charset="-128"/>
              <a:sym typeface="Arial"/>
            </a:endParaRPr>
          </a:p>
          <a:p>
            <a:pPr lvl="1">
              <a:buSzPts val="1800"/>
              <a:buFont typeface="Arial"/>
              <a:buChar char="–"/>
            </a:pPr>
            <a:endParaRPr lang="en-US" sz="1600" kern="1200" dirty="0">
              <a:ea typeface="ＭＳ Ｐゴシック" panose="020B0600070205080204" pitchFamily="34" charset="-128"/>
              <a:cs typeface="ＭＳ Ｐゴシック" charset="-128"/>
              <a:sym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47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/>
              <a:t>Presentation </a:t>
            </a:r>
            <a:r>
              <a:rPr lang="en-US" sz="2400" dirty="0" smtClean="0"/>
              <a:t>session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 bwMode="auto">
          <a:xfrm>
            <a:off x="6096000" y="2117725"/>
            <a:ext cx="5831938" cy="36734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fr-FR" sz="1800" b="0" kern="0" dirty="0">
                <a:solidFill>
                  <a:srgbClr val="7030A0"/>
                </a:solidFill>
              </a:rPr>
              <a:t>BIM and </a:t>
            </a:r>
            <a:r>
              <a:rPr lang="fr-FR" sz="1800" b="0" kern="0" dirty="0" err="1">
                <a:solidFill>
                  <a:srgbClr val="7030A0"/>
                </a:solidFill>
              </a:rPr>
              <a:t>Geomodelling</a:t>
            </a:r>
            <a:r>
              <a:rPr lang="fr-FR" sz="1800" b="0" kern="0" dirty="0">
                <a:solidFill>
                  <a:srgbClr val="7030A0"/>
                </a:solidFill>
              </a:rPr>
              <a:t> (Mickaël Beaufils - BRGM)</a:t>
            </a:r>
          </a:p>
          <a:p>
            <a:endParaRPr lang="fr-FR" sz="1050" b="0" kern="0" dirty="0">
              <a:solidFill>
                <a:srgbClr val="7030A0"/>
              </a:solidFill>
            </a:endParaRPr>
          </a:p>
          <a:p>
            <a:r>
              <a:rPr lang="fr-FR" sz="1800" b="0" kern="0" dirty="0">
                <a:solidFill>
                  <a:srgbClr val="00B0F0"/>
                </a:solidFill>
              </a:rPr>
              <a:t>LIDAR and </a:t>
            </a:r>
            <a:r>
              <a:rPr lang="fr-FR" sz="1800" b="0" kern="0" dirty="0" err="1">
                <a:solidFill>
                  <a:srgbClr val="00B0F0"/>
                </a:solidFill>
              </a:rPr>
              <a:t>Geomodelling</a:t>
            </a:r>
            <a:r>
              <a:rPr lang="fr-FR" sz="1800" b="0" kern="0" dirty="0">
                <a:solidFill>
                  <a:srgbClr val="00B0F0"/>
                </a:solidFill>
              </a:rPr>
              <a:t> (Thomas Dewez - BRGM)</a:t>
            </a:r>
          </a:p>
          <a:p>
            <a:endParaRPr lang="fr-FR" sz="1050" b="0" kern="0" dirty="0">
              <a:solidFill>
                <a:srgbClr val="00B0F0"/>
              </a:solidFill>
            </a:endParaRPr>
          </a:p>
          <a:p>
            <a:r>
              <a:rPr lang="fr-FR" sz="1800" b="0" kern="0" dirty="0" err="1">
                <a:solidFill>
                  <a:schemeClr val="accent6">
                    <a:lumMod val="75000"/>
                  </a:schemeClr>
                </a:solidFill>
              </a:rPr>
              <a:t>Seismology</a:t>
            </a:r>
            <a:r>
              <a:rPr lang="fr-FR" sz="1800" b="0" kern="0" dirty="0">
                <a:solidFill>
                  <a:schemeClr val="accent6">
                    <a:lumMod val="75000"/>
                  </a:schemeClr>
                </a:solidFill>
              </a:rPr>
              <a:t> (Aurelien Dupont - EMSC)</a:t>
            </a:r>
          </a:p>
          <a:p>
            <a:endParaRPr lang="fr-FR" sz="1050" b="0" kern="0" dirty="0">
              <a:solidFill>
                <a:srgbClr val="FF0000"/>
              </a:solidFill>
            </a:endParaRPr>
          </a:p>
          <a:p>
            <a:r>
              <a:rPr lang="fr-FR" sz="1800" b="0" kern="0" dirty="0" err="1">
                <a:solidFill>
                  <a:srgbClr val="C00000"/>
                </a:solidFill>
              </a:rPr>
              <a:t>Volcanology</a:t>
            </a:r>
            <a:r>
              <a:rPr lang="fr-FR" sz="1800" b="0" kern="0" dirty="0">
                <a:solidFill>
                  <a:srgbClr val="C00000"/>
                </a:solidFill>
              </a:rPr>
              <a:t> (Jean-Marie Saurel – IPGP)</a:t>
            </a:r>
          </a:p>
          <a:p>
            <a:endParaRPr lang="fr-FR" sz="1050" b="0" kern="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800" b="0" kern="0" dirty="0">
                <a:solidFill>
                  <a:schemeClr val="accent2">
                    <a:lumMod val="75000"/>
                  </a:schemeClr>
                </a:solidFill>
              </a:rPr>
              <a:t>Mining (Andrew Scott - GMSG)</a:t>
            </a:r>
          </a:p>
          <a:p>
            <a:endParaRPr lang="fr-FR" sz="1050" b="0" kern="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800" b="0" kern="0" dirty="0" err="1">
                <a:solidFill>
                  <a:srgbClr val="92D050"/>
                </a:solidFill>
              </a:rPr>
              <a:t>Soil</a:t>
            </a:r>
            <a:r>
              <a:rPr lang="fr-FR" sz="1800" b="0" kern="0" dirty="0">
                <a:solidFill>
                  <a:srgbClr val="92D050"/>
                </a:solidFill>
              </a:rPr>
              <a:t> (Josh Liebermann - Tumbling </a:t>
            </a:r>
            <a:r>
              <a:rPr lang="fr-FR" sz="1800" b="0" kern="0" dirty="0" err="1">
                <a:solidFill>
                  <a:srgbClr val="92D050"/>
                </a:solidFill>
              </a:rPr>
              <a:t>Walls</a:t>
            </a:r>
            <a:r>
              <a:rPr lang="fr-FR" sz="1800" b="0" kern="0" dirty="0">
                <a:solidFill>
                  <a:srgbClr val="92D050"/>
                </a:solidFill>
              </a:rPr>
              <a:t> LLC)</a:t>
            </a:r>
          </a:p>
          <a:p>
            <a:endParaRPr lang="fr-FR" sz="1050" b="0" kern="0" dirty="0">
              <a:solidFill>
                <a:srgbClr val="92D050"/>
              </a:solidFill>
            </a:endParaRPr>
          </a:p>
          <a:p>
            <a:r>
              <a:rPr lang="fr-FR" sz="1800" b="0" kern="0" dirty="0" err="1"/>
              <a:t>AstroGeoScience</a:t>
            </a:r>
            <a:r>
              <a:rPr lang="fr-FR" sz="1800" b="0" kern="0" dirty="0"/>
              <a:t> (Mark Hunter - USGS)</a:t>
            </a:r>
          </a:p>
          <a:p>
            <a:pPr marL="0" indent="0">
              <a:buNone/>
            </a:pPr>
            <a:endParaRPr lang="fr-FR" sz="1050" b="0" kern="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585798" y="1540618"/>
            <a:ext cx="5281602" cy="4555382"/>
            <a:chOff x="1600200" y="1155583"/>
            <a:chExt cx="6096000" cy="5257800"/>
          </a:xfrm>
        </p:grpSpPr>
        <p:sp>
          <p:nvSpPr>
            <p:cNvPr id="23" name="Ellipse 22"/>
            <p:cNvSpPr/>
            <p:nvPr/>
          </p:nvSpPr>
          <p:spPr bwMode="auto">
            <a:xfrm>
              <a:off x="1981200" y="1155583"/>
              <a:ext cx="5257800" cy="52578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812577" y="3356317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rgbClr val="00B0F0"/>
                  </a:solidFill>
                </a:rPr>
                <a:t>Geology</a:t>
              </a:r>
              <a:endParaRPr lang="fr-FR" sz="1600" dirty="0">
                <a:solidFill>
                  <a:srgbClr val="00B0F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610100" y="2425190"/>
              <a:ext cx="914401" cy="91440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chemeClr val="accent6">
                      <a:lumMod val="75000"/>
                    </a:schemeClr>
                  </a:solidFill>
                </a:rPr>
                <a:t>Seismology</a:t>
              </a:r>
              <a:endParaRPr lang="fr-FR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397380" y="2215939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Mineral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resources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600200" y="5181600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HydroGeology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781800" y="2835249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rgbClr val="92D050"/>
                  </a:solidFill>
                </a:rPr>
                <a:t>Soil</a:t>
              </a:r>
              <a:endParaRPr lang="fr-FR" sz="1600" dirty="0">
                <a:solidFill>
                  <a:srgbClr val="92D05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593295" y="5234338"/>
              <a:ext cx="914401" cy="91440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>
                  <a:solidFill>
                    <a:srgbClr val="7030A0"/>
                  </a:solidFill>
                </a:rPr>
                <a:t>Underground</a:t>
              </a:r>
            </a:p>
            <a:p>
              <a:r>
                <a:rPr lang="fr-FR" sz="1600" dirty="0">
                  <a:solidFill>
                    <a:srgbClr val="7030A0"/>
                  </a:solidFill>
                </a:rPr>
                <a:t>constructions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675189" y="1494060"/>
              <a:ext cx="914401" cy="91440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rgbClr val="C00000"/>
                  </a:solidFill>
                </a:rPr>
                <a:t>Volcanology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812575" y="4671876"/>
              <a:ext cx="914401" cy="91440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Geophysics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411788" y="3838792"/>
              <a:ext cx="1634922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Oil</a:t>
              </a:r>
              <a:r>
                <a:rPr lang="fr-FR" sz="1600" dirty="0">
                  <a:solidFill>
                    <a:schemeClr val="bg1">
                      <a:lumMod val="75000"/>
                    </a:schemeClr>
                  </a:solidFill>
                </a:rPr>
                <a:t> &amp; </a:t>
              </a:r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gas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r"/>
              <a:endParaRPr lang="fr-FR" sz="1600" dirty="0">
                <a:solidFill>
                  <a:srgbClr val="002060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886675" y="3949817"/>
              <a:ext cx="1634922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fr-FR" sz="1600" dirty="0">
                  <a:solidFill>
                    <a:schemeClr val="accent2">
                      <a:lumMod val="75000"/>
                    </a:schemeClr>
                  </a:solidFill>
                </a:rPr>
                <a:t>Mining</a:t>
              </a:r>
            </a:p>
            <a:p>
              <a:pPr algn="r"/>
              <a:endParaRPr lang="fr-FR" sz="16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4" name="Picture 4" descr="https://www.epos-ip.org/sites/default/files/tcs/loghi%20TCS%20per%20web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275383"/>
            <a:ext cx="609600" cy="2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/>
          <a:srcRect t="15522" b="13737"/>
          <a:stretch/>
        </p:blipFill>
        <p:spPr>
          <a:xfrm>
            <a:off x="9753600" y="4267200"/>
            <a:ext cx="380722" cy="269326"/>
          </a:xfrm>
          <a:prstGeom prst="rect">
            <a:avLst/>
          </a:prstGeom>
        </p:spPr>
      </p:pic>
      <p:pic>
        <p:nvPicPr>
          <p:cNvPr id="36" name="Picture 2" descr="https://www.epos-ip.org/sites/default/files/tcs/loghi%20TCS%20per%20web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729746"/>
            <a:ext cx="646438" cy="2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11353800" y="3271179"/>
            <a:ext cx="914400" cy="2340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100" dirty="0" smtClean="0">
                <a:solidFill>
                  <a:schemeClr val="accent6">
                    <a:lumMod val="75000"/>
                  </a:schemeClr>
                </a:solidFill>
              </a:rPr>
              <a:t>WP8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1335220" y="3729746"/>
            <a:ext cx="914400" cy="2340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100" dirty="0" smtClean="0">
                <a:solidFill>
                  <a:srgbClr val="C00000"/>
                </a:solidFill>
              </a:rPr>
              <a:t>WP11</a:t>
            </a:r>
          </a:p>
        </p:txBody>
      </p:sp>
      <p:sp>
        <p:nvSpPr>
          <p:cNvPr id="39" name="Titre 1"/>
          <p:cNvSpPr txBox="1">
            <a:spLocks/>
          </p:cNvSpPr>
          <p:nvPr/>
        </p:nvSpPr>
        <p:spPr bwMode="auto">
          <a:xfrm>
            <a:off x="5947833" y="1219200"/>
            <a:ext cx="67775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1" algn="l"/>
            <a:r>
              <a:rPr lang="en-US" sz="2400" b="0" kern="0" dirty="0" smtClean="0"/>
              <a:t>Exploring </a:t>
            </a:r>
            <a:r>
              <a:rPr lang="en-US" sz="2400" b="0" kern="0" dirty="0" err="1" smtClean="0"/>
              <a:t>GeoScienceDWG</a:t>
            </a:r>
            <a:r>
              <a:rPr lang="en-US" sz="2400" b="0" kern="0" dirty="0" smtClean="0"/>
              <a:t> horizons</a:t>
            </a: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10488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9525"/>
            <a:ext cx="8915400" cy="4891088"/>
          </a:xfrm>
        </p:spPr>
        <p:txBody>
          <a:bodyPr/>
          <a:lstStyle/>
          <a:p>
            <a:r>
              <a:rPr lang="en-US" dirty="0" smtClean="0"/>
              <a:t>8h30 – 10h15:</a:t>
            </a:r>
            <a:endParaRPr lang="en-US" dirty="0"/>
          </a:p>
          <a:p>
            <a:pPr lvl="1"/>
            <a:r>
              <a:rPr lang="en-US" dirty="0" err="1" smtClean="0"/>
              <a:t>GeoScience</a:t>
            </a:r>
            <a:r>
              <a:rPr lang="en-US" dirty="0" smtClean="0"/>
              <a:t> DWG Welcome</a:t>
            </a:r>
          </a:p>
          <a:p>
            <a:pPr lvl="1"/>
            <a:r>
              <a:rPr lang="en-US" dirty="0" smtClean="0"/>
              <a:t>IE news (~ the rest)</a:t>
            </a:r>
          </a:p>
          <a:p>
            <a:pPr lvl="2"/>
            <a:r>
              <a:rPr lang="en-US" dirty="0" smtClean="0"/>
              <a:t>Borehole IE</a:t>
            </a:r>
          </a:p>
          <a:p>
            <a:pPr lvl="2"/>
            <a:r>
              <a:rPr lang="en-US" dirty="0" smtClean="0"/>
              <a:t>3D-4D Model Discovery IE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10h45 </a:t>
            </a:r>
            <a:r>
              <a:rPr lang="en-US" dirty="0"/>
              <a:t>– </a:t>
            </a:r>
            <a:r>
              <a:rPr lang="en-US" dirty="0" smtClean="0"/>
              <a:t>12h30:</a:t>
            </a:r>
          </a:p>
          <a:p>
            <a:pPr lvl="1"/>
            <a:r>
              <a:rPr lang="en-US" dirty="0" smtClean="0"/>
              <a:t>Presentation </a:t>
            </a:r>
            <a:r>
              <a:rPr lang="en-US" dirty="0"/>
              <a:t>session</a:t>
            </a:r>
            <a:endParaRPr lang="en-US" dirty="0" smtClean="0"/>
          </a:p>
          <a:p>
            <a:pPr lvl="2"/>
            <a:r>
              <a:rPr lang="en-US" dirty="0" smtClean="0"/>
              <a:t>Exploring </a:t>
            </a:r>
            <a:r>
              <a:rPr lang="en-US" dirty="0" err="1" smtClean="0"/>
              <a:t>GeoScience</a:t>
            </a:r>
            <a:r>
              <a:rPr lang="en-US" dirty="0" smtClean="0"/>
              <a:t> DWG horizons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40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GeoScience</a:t>
            </a:r>
            <a:r>
              <a:rPr lang="en-US" dirty="0" smtClean="0"/>
              <a:t> DWG position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ts val="1800"/>
              <a:buFont typeface="Arial"/>
              <a:buChar char="•"/>
            </a:pPr>
            <a:r>
              <a:rPr lang="en-US" dirty="0" smtClean="0"/>
              <a:t>M</a:t>
            </a:r>
            <a:r>
              <a:rPr lang="en-US" dirty="0" smtClean="0">
                <a:sym typeface="Arial"/>
              </a:rPr>
              <a:t>ain </a:t>
            </a:r>
            <a:r>
              <a:rPr lang="en-US" dirty="0">
                <a:sym typeface="Arial"/>
              </a:rPr>
              <a:t>targets:</a:t>
            </a:r>
            <a:endParaRPr lang="en-US" dirty="0"/>
          </a:p>
          <a:p>
            <a:pPr lvl="1">
              <a:buSzPts val="1500"/>
              <a:buFont typeface="Arial"/>
              <a:buChar char="–"/>
            </a:pPr>
            <a:r>
              <a:rPr lang="en-US" dirty="0">
                <a:sym typeface="Arial"/>
              </a:rPr>
              <a:t>Harmoniz</a:t>
            </a:r>
            <a:r>
              <a:rPr lang="en-US" dirty="0"/>
              <a:t>e</a:t>
            </a:r>
            <a:r>
              <a:rPr lang="en-US" dirty="0">
                <a:sym typeface="Arial"/>
              </a:rPr>
              <a:t> geoscience data expression and facilitate usage</a:t>
            </a:r>
          </a:p>
          <a:p>
            <a:pPr lvl="1">
              <a:buSzPts val="1500"/>
              <a:buFont typeface="Arial"/>
              <a:buChar char="–"/>
            </a:pPr>
            <a:r>
              <a:rPr lang="en-US" dirty="0" smtClean="0">
                <a:sym typeface="Arial"/>
              </a:rPr>
              <a:t>Stay connected </a:t>
            </a:r>
            <a:r>
              <a:rPr lang="en-US" dirty="0" smtClean="0">
                <a:sym typeface="Arial"/>
              </a:rPr>
              <a:t>and even </a:t>
            </a:r>
            <a:r>
              <a:rPr lang="en-US" dirty="0" smtClean="0">
                <a:sym typeface="Arial"/>
              </a:rPr>
              <a:t>propose enhancements to technologies / solutions</a:t>
            </a:r>
          </a:p>
          <a:p>
            <a:pPr lvl="1">
              <a:buSzPts val="1500"/>
              <a:buFont typeface="Arial"/>
              <a:buChar char="–"/>
            </a:pPr>
            <a:r>
              <a:rPr lang="en-US" dirty="0" smtClean="0">
                <a:sym typeface="Arial"/>
              </a:rPr>
              <a:t>Connect </a:t>
            </a:r>
            <a:r>
              <a:rPr lang="en-US" dirty="0">
                <a:sym typeface="Arial"/>
              </a:rPr>
              <a:t>people interested </a:t>
            </a:r>
            <a:r>
              <a:rPr lang="en-US" dirty="0" smtClean="0">
                <a:sym typeface="Arial"/>
              </a:rPr>
              <a:t>in </a:t>
            </a:r>
            <a:r>
              <a:rPr lang="en-US" dirty="0" smtClean="0"/>
              <a:t>the </a:t>
            </a:r>
            <a:r>
              <a:rPr lang="en-US" dirty="0"/>
              <a:t>g</a:t>
            </a:r>
            <a:r>
              <a:rPr lang="en-US" dirty="0">
                <a:sym typeface="Arial"/>
              </a:rPr>
              <a:t>eo</a:t>
            </a:r>
            <a:r>
              <a:rPr lang="en-US" dirty="0"/>
              <a:t>s</a:t>
            </a:r>
            <a:r>
              <a:rPr lang="en-US" dirty="0">
                <a:sym typeface="Arial"/>
              </a:rPr>
              <a:t>cience </a:t>
            </a:r>
            <a:r>
              <a:rPr lang="en-US" dirty="0"/>
              <a:t>topic</a:t>
            </a:r>
          </a:p>
          <a:p>
            <a:pPr lvl="1">
              <a:buSzPts val="1500"/>
              <a:buFont typeface="Arial"/>
              <a:buChar char="–"/>
            </a:pPr>
            <a:r>
              <a:rPr lang="en-US" dirty="0">
                <a:sym typeface="Arial"/>
              </a:rPr>
              <a:t>Ensur</a:t>
            </a:r>
            <a:r>
              <a:rPr lang="en-US" dirty="0"/>
              <a:t>e</a:t>
            </a:r>
            <a:r>
              <a:rPr lang="en-US" dirty="0">
                <a:sym typeface="Arial"/>
              </a:rPr>
              <a:t> proper connections with other groups</a:t>
            </a:r>
            <a:r>
              <a:rPr lang="en-US" dirty="0"/>
              <a:t> / </a:t>
            </a:r>
            <a:r>
              <a:rPr lang="en-US" dirty="0" smtClean="0">
                <a:sym typeface="Arial"/>
              </a:rPr>
              <a:t>communities inside and outside OGC</a:t>
            </a:r>
            <a:endParaRPr lang="en-US" dirty="0"/>
          </a:p>
          <a:p>
            <a:pPr lvl="1"/>
            <a:endParaRPr lang="en-US" alt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  <p:grpSp>
        <p:nvGrpSpPr>
          <p:cNvPr id="7" name="Shape 1080"/>
          <p:cNvGrpSpPr/>
          <p:nvPr/>
        </p:nvGrpSpPr>
        <p:grpSpPr>
          <a:xfrm>
            <a:off x="2268668" y="3311450"/>
            <a:ext cx="3598732" cy="2956492"/>
            <a:chOff x="1600197" y="1155583"/>
            <a:chExt cx="6399953" cy="5257800"/>
          </a:xfrm>
        </p:grpSpPr>
        <p:sp>
          <p:nvSpPr>
            <p:cNvPr id="8" name="Shape 1081"/>
            <p:cNvSpPr/>
            <p:nvPr/>
          </p:nvSpPr>
          <p:spPr>
            <a:xfrm>
              <a:off x="1981200" y="1155583"/>
              <a:ext cx="5257800" cy="5257800"/>
            </a:xfrm>
            <a:prstGeom prst="ellipse">
              <a:avLst/>
            </a:prstGeom>
            <a:noFill/>
            <a:ln w="38100" cap="flat" cmpd="sng">
              <a:solidFill>
                <a:srgbClr val="FFC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 b="1" i="0" u="none" strike="noStrike" cap="none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9" name="Shape 1082"/>
            <p:cNvSpPr txBox="1"/>
            <p:nvPr/>
          </p:nvSpPr>
          <p:spPr>
            <a:xfrm>
              <a:off x="3812599" y="3356301"/>
              <a:ext cx="16350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Geology</a:t>
              </a: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0" name="Shape 1083"/>
            <p:cNvSpPr txBox="1"/>
            <p:nvPr/>
          </p:nvSpPr>
          <p:spPr>
            <a:xfrm>
              <a:off x="4589579" y="2275557"/>
              <a:ext cx="19398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Seismology</a:t>
              </a: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1" name="Shape 1084"/>
            <p:cNvSpPr txBox="1"/>
            <p:nvPr/>
          </p:nvSpPr>
          <p:spPr>
            <a:xfrm>
              <a:off x="2397329" y="2215935"/>
              <a:ext cx="21921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Mineral</a:t>
              </a: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resources</a:t>
              </a: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2" name="Shape 1085"/>
            <p:cNvSpPr txBox="1"/>
            <p:nvPr/>
          </p:nvSpPr>
          <p:spPr>
            <a:xfrm>
              <a:off x="1600197" y="5181625"/>
              <a:ext cx="23475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HydroGeology</a:t>
              </a: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3" name="Shape 1086"/>
            <p:cNvSpPr txBox="1"/>
            <p:nvPr/>
          </p:nvSpPr>
          <p:spPr>
            <a:xfrm>
              <a:off x="6667005" y="2446877"/>
              <a:ext cx="914401" cy="914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Soil</a:t>
              </a: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4" name="Shape 1087"/>
            <p:cNvSpPr txBox="1"/>
            <p:nvPr/>
          </p:nvSpPr>
          <p:spPr>
            <a:xfrm>
              <a:off x="5411750" y="5315957"/>
              <a:ext cx="2588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Underground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constructions</a:t>
              </a:r>
              <a:endParaRPr sz="1100"/>
            </a:p>
          </p:txBody>
        </p:sp>
        <p:sp>
          <p:nvSpPr>
            <p:cNvPr id="15" name="Shape 1088"/>
            <p:cNvSpPr txBox="1"/>
            <p:nvPr/>
          </p:nvSpPr>
          <p:spPr>
            <a:xfrm>
              <a:off x="3733801" y="1256000"/>
              <a:ext cx="2315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Volcanology</a:t>
              </a: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6" name="Shape 1089"/>
            <p:cNvSpPr txBox="1"/>
            <p:nvPr/>
          </p:nvSpPr>
          <p:spPr>
            <a:xfrm>
              <a:off x="3947594" y="4542209"/>
              <a:ext cx="19398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Geophysics</a:t>
              </a: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7" name="Shape 1090"/>
            <p:cNvSpPr txBox="1"/>
            <p:nvPr/>
          </p:nvSpPr>
          <p:spPr>
            <a:xfrm>
              <a:off x="5411788" y="3838792"/>
              <a:ext cx="1634922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Oil &amp; gas</a:t>
              </a: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8" name="Shape 1091"/>
            <p:cNvSpPr txBox="1"/>
            <p:nvPr/>
          </p:nvSpPr>
          <p:spPr>
            <a:xfrm>
              <a:off x="1886675" y="3949817"/>
              <a:ext cx="1634922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2060"/>
                  </a:solidFill>
                  <a:latin typeface="CG Times"/>
                  <a:ea typeface="CG Times"/>
                  <a:cs typeface="CG Times"/>
                  <a:sym typeface="CG Times"/>
                </a:rPr>
                <a:t>Mining</a:t>
              </a: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00206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</p:grpSp>
      <p:grpSp>
        <p:nvGrpSpPr>
          <p:cNvPr id="19" name="Shape 1092"/>
          <p:cNvGrpSpPr/>
          <p:nvPr/>
        </p:nvGrpSpPr>
        <p:grpSpPr>
          <a:xfrm>
            <a:off x="7162800" y="3276600"/>
            <a:ext cx="3526814" cy="3352800"/>
            <a:chOff x="1366295" y="909095"/>
            <a:chExt cx="6177505" cy="5872705"/>
          </a:xfrm>
        </p:grpSpPr>
        <p:sp>
          <p:nvSpPr>
            <p:cNvPr id="20" name="Shape 1093"/>
            <p:cNvSpPr/>
            <p:nvPr/>
          </p:nvSpPr>
          <p:spPr>
            <a:xfrm>
              <a:off x="3421766" y="2547394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FFC000"/>
                  </a:solidFill>
                  <a:latin typeface="CG Times"/>
                  <a:ea typeface="CG Times"/>
                  <a:cs typeface="CG Times"/>
                  <a:sym typeface="CG Times"/>
                </a:rPr>
                <a:t>GeoScience DWG</a:t>
              </a:r>
              <a:endParaRPr sz="800" b="1">
                <a:solidFill>
                  <a:srgbClr val="FFC00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1" name="Shape 1094"/>
            <p:cNvSpPr/>
            <p:nvPr/>
          </p:nvSpPr>
          <p:spPr>
            <a:xfrm>
              <a:off x="3195095" y="4490495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rgbClr val="0070C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0070C0"/>
                  </a:solidFill>
                  <a:latin typeface="CG Times"/>
                  <a:ea typeface="CG Times"/>
                  <a:cs typeface="CG Times"/>
                  <a:sym typeface="CG Times"/>
                </a:rPr>
                <a:t>Hydrology oriented WG</a:t>
              </a:r>
              <a:endParaRPr sz="800" b="1">
                <a:solidFill>
                  <a:srgbClr val="0070C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2" name="Shape 1095"/>
            <p:cNvSpPr/>
            <p:nvPr/>
          </p:nvSpPr>
          <p:spPr>
            <a:xfrm>
              <a:off x="2433095" y="909095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accent6"/>
                  </a:solidFill>
                  <a:latin typeface="CG Times"/>
                  <a:ea typeface="CG Times"/>
                  <a:cs typeface="CG Times"/>
                  <a:sym typeface="CG Times"/>
                </a:rPr>
                <a:t>Agriculture oriented WG</a:t>
              </a:r>
              <a:endParaRPr sz="800" b="1">
                <a:solidFill>
                  <a:schemeClr val="accent6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3" name="Shape 1096"/>
            <p:cNvSpPr/>
            <p:nvPr/>
          </p:nvSpPr>
          <p:spPr>
            <a:xfrm>
              <a:off x="5252495" y="3347495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7030A0"/>
                  </a:solidFill>
                  <a:latin typeface="CG Times"/>
                  <a:ea typeface="CG Times"/>
                  <a:cs typeface="CG Times"/>
                  <a:sym typeface="CG Times"/>
                </a:rPr>
                <a:t>City &amp; infrastructure oriented WG</a:t>
              </a:r>
              <a:endParaRPr sz="800" b="1">
                <a:solidFill>
                  <a:srgbClr val="7030A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4" name="Shape 1097"/>
            <p:cNvSpPr/>
            <p:nvPr/>
          </p:nvSpPr>
          <p:spPr>
            <a:xfrm>
              <a:off x="1366295" y="2971800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accent2"/>
                  </a:solidFill>
                  <a:latin typeface="CG Times"/>
                  <a:ea typeface="CG Times"/>
                  <a:cs typeface="CG Times"/>
                  <a:sym typeface="CG Times"/>
                </a:rPr>
                <a:t>Climate</a:t>
              </a:r>
              <a:endParaRPr sz="800" b="1">
                <a:solidFill>
                  <a:schemeClr val="accent2"/>
                </a:solidFill>
                <a:latin typeface="CG Times"/>
                <a:ea typeface="CG Times"/>
                <a:cs typeface="CG Times"/>
                <a:sym typeface="CG Time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accent2"/>
                  </a:solidFill>
                  <a:latin typeface="CG Times"/>
                  <a:ea typeface="CG Times"/>
                  <a:cs typeface="CG Times"/>
                  <a:sym typeface="CG Times"/>
                </a:rPr>
                <a:t>oriented WG</a:t>
              </a:r>
              <a:endParaRPr sz="800" b="1">
                <a:solidFill>
                  <a:schemeClr val="accent2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25" name="Shape 1098"/>
            <p:cNvSpPr/>
            <p:nvPr/>
          </p:nvSpPr>
          <p:spPr>
            <a:xfrm>
              <a:off x="4795295" y="1040757"/>
              <a:ext cx="2291305" cy="2291305"/>
            </a:xfrm>
            <a:prstGeom prst="ellipse">
              <a:avLst/>
            </a:prstGeom>
            <a:noFill/>
            <a:ln w="38100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C00000"/>
                  </a:solidFill>
                  <a:latin typeface="CG Times"/>
                  <a:ea typeface="CG Times"/>
                  <a:cs typeface="CG Times"/>
                  <a:sym typeface="CG Times"/>
                </a:rPr>
                <a:t>Technology oriented WG</a:t>
              </a:r>
              <a:endParaRPr sz="800" b="1">
                <a:solidFill>
                  <a:srgbClr val="C00000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4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Breaking</a:t>
            </a:r>
            <a:r>
              <a:rPr lang="fr-FR" dirty="0" smtClean="0"/>
              <a:t> news: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smtClean="0"/>
              <a:t>are not </a:t>
            </a:r>
            <a:r>
              <a:rPr lang="fr-FR" dirty="0" err="1" smtClean="0"/>
              <a:t>alone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  <p:sp>
        <p:nvSpPr>
          <p:cNvPr id="31" name="Ellipse 30"/>
          <p:cNvSpPr/>
          <p:nvPr/>
        </p:nvSpPr>
        <p:spPr bwMode="auto">
          <a:xfrm>
            <a:off x="9906000" y="5943600"/>
            <a:ext cx="152400" cy="152400"/>
          </a:xfrm>
          <a:prstGeom prst="ellips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 bwMode="auto">
          <a:xfrm>
            <a:off x="10134600" y="5949108"/>
            <a:ext cx="152400" cy="152400"/>
          </a:xfrm>
          <a:prstGeom prst="ellips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 bwMode="auto">
          <a:xfrm>
            <a:off x="10363200" y="5949108"/>
            <a:ext cx="152400" cy="152400"/>
          </a:xfrm>
          <a:prstGeom prst="ellips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 bwMode="auto">
          <a:xfrm>
            <a:off x="8920115" y="6019800"/>
            <a:ext cx="685800" cy="0"/>
          </a:xfrm>
          <a:prstGeom prst="straightConnector1">
            <a:avLst/>
          </a:prstGeom>
          <a:ln>
            <a:solidFill>
              <a:srgbClr val="000066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934200" y="58674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600" dirty="0" smtClean="0">
                <a:solidFill>
                  <a:srgbClr val="000066"/>
                </a:solidFill>
              </a:rPr>
              <a:t>More groups </a:t>
            </a:r>
            <a:r>
              <a:rPr lang="fr-FR" sz="1600" dirty="0" err="1" smtClean="0">
                <a:solidFill>
                  <a:srgbClr val="000066"/>
                </a:solidFill>
              </a:rPr>
              <a:t>here</a:t>
            </a:r>
            <a:endParaRPr lang="fr-FR" sz="1600" dirty="0" smtClean="0">
              <a:solidFill>
                <a:srgbClr val="000066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11964" y="1125416"/>
            <a:ext cx="6082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www.rd-alliance.org/ig-earth-space-and-environmental-sciences-rda-11th-plenary-meeting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https://www.rd-alliance.org/sites/all/themes/dotte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60" y="2938550"/>
            <a:ext cx="1544004" cy="8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/>
          <a:srcRect t="15522" b="13737"/>
          <a:stretch/>
        </p:blipFill>
        <p:spPr>
          <a:xfrm>
            <a:off x="1232505" y="4201600"/>
            <a:ext cx="1677019" cy="1186337"/>
          </a:xfrm>
          <a:prstGeom prst="rect">
            <a:avLst/>
          </a:prstGeom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47" y="4513256"/>
            <a:ext cx="1656716" cy="7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290048"/>
            <a:ext cx="2527341" cy="480930"/>
          </a:xfrm>
          <a:prstGeom prst="rect">
            <a:avLst/>
          </a:prstGeom>
        </p:spPr>
      </p:pic>
      <p:pic>
        <p:nvPicPr>
          <p:cNvPr id="1032" name="Picture 8" descr="https://static.wixstatic.com/media/4d593d_bb1706571c8c4133a5d3a6deebb3505d~mv2.png/v1/fill/w_150,h_49,al_c,usm_0.66_1.00_0.01/4d593d_bb1706571c8c4133a5d3a6deebb3505d~mv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577" y="3083661"/>
            <a:ext cx="1778369" cy="5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0903" y="1610747"/>
            <a:ext cx="2818125" cy="114851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0327" y="4456620"/>
            <a:ext cx="1562779" cy="86418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6920" y="1783605"/>
            <a:ext cx="1874480" cy="730995"/>
          </a:xfrm>
          <a:prstGeom prst="rect">
            <a:avLst/>
          </a:prstGeom>
        </p:spPr>
      </p:pic>
      <p:pic>
        <p:nvPicPr>
          <p:cNvPr id="1034" name="Picture 10" descr="RÃ©sultat de recherche d'images pour &quot;esip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15" y="4030994"/>
            <a:ext cx="2734107" cy="87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Ã©sultat de recherche d'images pour &quot;codata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55" y="1661713"/>
            <a:ext cx="1580615" cy="12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Ã©sultat de recherche d'images pour &quot;agu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10" y="1821769"/>
            <a:ext cx="1826190" cy="69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6230625" y="3846877"/>
            <a:ext cx="2722335" cy="386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303335"/>
                </a:solidFill>
                <a:latin typeface="Open Sans"/>
              </a:rPr>
              <a:t>Earth, Space, and Environmental Sciences</a:t>
            </a:r>
          </a:p>
          <a:p>
            <a:pPr algn="ctr"/>
            <a:r>
              <a:rPr lang="en-US" sz="1100" dirty="0">
                <a:solidFill>
                  <a:srgbClr val="303335"/>
                </a:solidFill>
                <a:latin typeface="Open Sans"/>
              </a:rPr>
              <a:t>Interest Group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8764" y="5689593"/>
            <a:ext cx="2395396" cy="660413"/>
          </a:xfrm>
          <a:prstGeom prst="rect">
            <a:avLst/>
          </a:prstGeom>
        </p:spPr>
      </p:pic>
      <p:pic>
        <p:nvPicPr>
          <p:cNvPr id="49" name="Shape 107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249397" y="2895600"/>
            <a:ext cx="1821175" cy="93864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Rectangle 49"/>
          <p:cNvSpPr/>
          <p:nvPr/>
        </p:nvSpPr>
        <p:spPr>
          <a:xfrm>
            <a:off x="4578563" y="3811172"/>
            <a:ext cx="1233401" cy="234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303335"/>
                </a:solidFill>
                <a:latin typeface="Open Sans"/>
              </a:rPr>
              <a:t>GeoScience</a:t>
            </a:r>
            <a:r>
              <a:rPr lang="en-US" sz="1100" dirty="0" smtClean="0">
                <a:solidFill>
                  <a:srgbClr val="303335"/>
                </a:solidFill>
                <a:latin typeface="Open Sans"/>
              </a:rPr>
              <a:t> DWG</a:t>
            </a:r>
            <a:endParaRPr lang="en-US" sz="1100" dirty="0">
              <a:solidFill>
                <a:srgbClr val="303335"/>
              </a:solidFill>
              <a:latin typeface="Open Sans"/>
            </a:endParaRPr>
          </a:p>
        </p:txBody>
      </p:sp>
      <p:pic>
        <p:nvPicPr>
          <p:cNvPr id="1042" name="Picture 18" descr="Image associÃ©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16" y="4413227"/>
            <a:ext cx="1083920" cy="10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Ã©sultat de recherche d'images pour &quot;envriplus&quot;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48" y="5543479"/>
            <a:ext cx="2232025" cy="12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space réservé du contenu 2"/>
          <p:cNvSpPr>
            <a:spLocks noGrp="1"/>
          </p:cNvSpPr>
          <p:nvPr>
            <p:ph idx="1"/>
          </p:nvPr>
        </p:nvSpPr>
        <p:spPr>
          <a:xfrm>
            <a:off x="1203036" y="1042100"/>
            <a:ext cx="11277600" cy="483566"/>
          </a:xfrm>
        </p:spPr>
        <p:txBody>
          <a:bodyPr/>
          <a:lstStyle/>
          <a:p>
            <a:pPr marL="177800" lvl="0" indent="-17780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b="1" dirty="0" smtClean="0">
                <a:solidFill>
                  <a:schemeClr val="dk2"/>
                </a:solidFill>
                <a:ea typeface="Arial"/>
                <a:cs typeface="Arial"/>
                <a:sym typeface="Arial"/>
              </a:rPr>
              <a:t>21/3 : </a:t>
            </a:r>
            <a:r>
              <a:rPr lang="en-US" sz="2000" b="1" dirty="0" smtClean="0">
                <a:solidFill>
                  <a:schemeClr val="dk2"/>
                </a:solidFill>
                <a:ea typeface="Arial"/>
                <a:cs typeface="Arial"/>
                <a:sym typeface="Arial"/>
              </a:rPr>
              <a:t>Joint session with RDA ESES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96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/>
              <a:t>Presentation </a:t>
            </a:r>
            <a:r>
              <a:rPr lang="en-US" sz="2400" dirty="0" smtClean="0"/>
              <a:t>session</a:t>
            </a:r>
            <a:r>
              <a:rPr lang="en-US" sz="2400" dirty="0"/>
              <a:t> </a:t>
            </a:r>
            <a:r>
              <a:rPr lang="en-US" sz="2400" dirty="0" smtClean="0"/>
              <a:t>trailer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 bwMode="auto">
          <a:xfrm>
            <a:off x="6096000" y="2117725"/>
            <a:ext cx="5831938" cy="36734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fr-FR" sz="1800" b="0" kern="0" dirty="0">
                <a:solidFill>
                  <a:srgbClr val="7030A0"/>
                </a:solidFill>
              </a:rPr>
              <a:t>BIM and </a:t>
            </a:r>
            <a:r>
              <a:rPr lang="fr-FR" sz="1800" b="0" kern="0" dirty="0" err="1">
                <a:solidFill>
                  <a:srgbClr val="7030A0"/>
                </a:solidFill>
              </a:rPr>
              <a:t>Geomodelling</a:t>
            </a:r>
            <a:r>
              <a:rPr lang="fr-FR" sz="1800" b="0" kern="0" dirty="0">
                <a:solidFill>
                  <a:srgbClr val="7030A0"/>
                </a:solidFill>
              </a:rPr>
              <a:t> (Mickaël Beaufils - BRGM)</a:t>
            </a:r>
          </a:p>
          <a:p>
            <a:endParaRPr lang="fr-FR" sz="1050" b="0" kern="0" dirty="0">
              <a:solidFill>
                <a:srgbClr val="7030A0"/>
              </a:solidFill>
            </a:endParaRPr>
          </a:p>
          <a:p>
            <a:r>
              <a:rPr lang="fr-FR" sz="1800" b="0" kern="0" dirty="0">
                <a:solidFill>
                  <a:srgbClr val="00B0F0"/>
                </a:solidFill>
              </a:rPr>
              <a:t>LIDAR and </a:t>
            </a:r>
            <a:r>
              <a:rPr lang="fr-FR" sz="1800" b="0" kern="0" dirty="0" err="1">
                <a:solidFill>
                  <a:srgbClr val="00B0F0"/>
                </a:solidFill>
              </a:rPr>
              <a:t>Geomodelling</a:t>
            </a:r>
            <a:r>
              <a:rPr lang="fr-FR" sz="1800" b="0" kern="0" dirty="0">
                <a:solidFill>
                  <a:srgbClr val="00B0F0"/>
                </a:solidFill>
              </a:rPr>
              <a:t> (Thomas Dewez - BRGM)</a:t>
            </a:r>
          </a:p>
          <a:p>
            <a:endParaRPr lang="fr-FR" sz="1050" b="0" kern="0" dirty="0">
              <a:solidFill>
                <a:srgbClr val="00B0F0"/>
              </a:solidFill>
            </a:endParaRPr>
          </a:p>
          <a:p>
            <a:r>
              <a:rPr lang="fr-FR" sz="1800" b="0" kern="0" dirty="0" err="1">
                <a:solidFill>
                  <a:schemeClr val="accent6">
                    <a:lumMod val="75000"/>
                  </a:schemeClr>
                </a:solidFill>
              </a:rPr>
              <a:t>Seismology</a:t>
            </a:r>
            <a:r>
              <a:rPr lang="fr-FR" sz="1800" b="0" kern="0" dirty="0">
                <a:solidFill>
                  <a:schemeClr val="accent6">
                    <a:lumMod val="75000"/>
                  </a:schemeClr>
                </a:solidFill>
              </a:rPr>
              <a:t> (Aurelien Dupont - EMSC)</a:t>
            </a:r>
          </a:p>
          <a:p>
            <a:endParaRPr lang="fr-FR" sz="1050" b="0" kern="0" dirty="0">
              <a:solidFill>
                <a:srgbClr val="FF0000"/>
              </a:solidFill>
            </a:endParaRPr>
          </a:p>
          <a:p>
            <a:r>
              <a:rPr lang="fr-FR" sz="1800" b="0" kern="0" dirty="0" err="1">
                <a:solidFill>
                  <a:srgbClr val="C00000"/>
                </a:solidFill>
              </a:rPr>
              <a:t>Volcanology</a:t>
            </a:r>
            <a:r>
              <a:rPr lang="fr-FR" sz="1800" b="0" kern="0" dirty="0">
                <a:solidFill>
                  <a:srgbClr val="C00000"/>
                </a:solidFill>
              </a:rPr>
              <a:t> (Jean-Marie Saurel – IPGP)</a:t>
            </a:r>
          </a:p>
          <a:p>
            <a:endParaRPr lang="fr-FR" sz="1050" b="0" kern="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800" b="0" kern="0" dirty="0">
                <a:solidFill>
                  <a:schemeClr val="accent2">
                    <a:lumMod val="75000"/>
                  </a:schemeClr>
                </a:solidFill>
              </a:rPr>
              <a:t>Mining (Andrew Scott - GMSG)</a:t>
            </a:r>
          </a:p>
          <a:p>
            <a:endParaRPr lang="fr-FR" sz="1050" b="0" kern="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800" b="0" kern="0" dirty="0" err="1">
                <a:solidFill>
                  <a:srgbClr val="92D050"/>
                </a:solidFill>
              </a:rPr>
              <a:t>Soil</a:t>
            </a:r>
            <a:r>
              <a:rPr lang="fr-FR" sz="1800" b="0" kern="0" dirty="0">
                <a:solidFill>
                  <a:srgbClr val="92D050"/>
                </a:solidFill>
              </a:rPr>
              <a:t> (Josh Liebermann - Tumbling </a:t>
            </a:r>
            <a:r>
              <a:rPr lang="fr-FR" sz="1800" b="0" kern="0" dirty="0" err="1">
                <a:solidFill>
                  <a:srgbClr val="92D050"/>
                </a:solidFill>
              </a:rPr>
              <a:t>Walls</a:t>
            </a:r>
            <a:r>
              <a:rPr lang="fr-FR" sz="1800" b="0" kern="0" dirty="0">
                <a:solidFill>
                  <a:srgbClr val="92D050"/>
                </a:solidFill>
              </a:rPr>
              <a:t> LLC)</a:t>
            </a:r>
          </a:p>
          <a:p>
            <a:endParaRPr lang="fr-FR" sz="1050" b="0" kern="0" dirty="0">
              <a:solidFill>
                <a:srgbClr val="92D050"/>
              </a:solidFill>
            </a:endParaRPr>
          </a:p>
          <a:p>
            <a:r>
              <a:rPr lang="fr-FR" sz="1800" b="0" kern="0" dirty="0" err="1"/>
              <a:t>AstroGeoScience</a:t>
            </a:r>
            <a:r>
              <a:rPr lang="fr-FR" sz="1800" b="0" kern="0" dirty="0"/>
              <a:t> (Mark Hunter - USGS)</a:t>
            </a:r>
          </a:p>
          <a:p>
            <a:pPr marL="0" indent="0">
              <a:buNone/>
            </a:pPr>
            <a:endParaRPr lang="fr-FR" sz="1050" b="0" kern="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585798" y="1540618"/>
            <a:ext cx="5281602" cy="4555382"/>
            <a:chOff x="1600200" y="1155583"/>
            <a:chExt cx="6096000" cy="5257800"/>
          </a:xfrm>
        </p:grpSpPr>
        <p:sp>
          <p:nvSpPr>
            <p:cNvPr id="23" name="Ellipse 22"/>
            <p:cNvSpPr/>
            <p:nvPr/>
          </p:nvSpPr>
          <p:spPr bwMode="auto">
            <a:xfrm>
              <a:off x="1981200" y="1155583"/>
              <a:ext cx="5257800" cy="52578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040188" y="3492617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rgbClr val="00B0F0"/>
                  </a:solidFill>
                </a:rPr>
                <a:t>Geology</a:t>
              </a:r>
              <a:endParaRPr lang="fr-FR" sz="1600" dirty="0">
                <a:solidFill>
                  <a:srgbClr val="00B0F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610100" y="2425190"/>
              <a:ext cx="914401" cy="91440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chemeClr val="accent6">
                      <a:lumMod val="75000"/>
                    </a:schemeClr>
                  </a:solidFill>
                </a:rPr>
                <a:t>Seismology</a:t>
              </a:r>
              <a:endParaRPr lang="fr-FR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397380" y="2215939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Mineral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resources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600200" y="5181600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HydroGeology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781800" y="2835249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rgbClr val="92D050"/>
                  </a:solidFill>
                </a:rPr>
                <a:t>Soil</a:t>
              </a:r>
              <a:endParaRPr lang="fr-FR" sz="1600" dirty="0">
                <a:solidFill>
                  <a:srgbClr val="92D05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593295" y="5234338"/>
              <a:ext cx="914401" cy="91440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>
                  <a:solidFill>
                    <a:srgbClr val="7030A0"/>
                  </a:solidFill>
                </a:rPr>
                <a:t>Underground</a:t>
              </a:r>
            </a:p>
            <a:p>
              <a:r>
                <a:rPr lang="fr-FR" sz="1600" dirty="0">
                  <a:solidFill>
                    <a:srgbClr val="7030A0"/>
                  </a:solidFill>
                </a:rPr>
                <a:t>constructions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675189" y="1494060"/>
              <a:ext cx="914401" cy="91440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rgbClr val="C00000"/>
                  </a:solidFill>
                </a:rPr>
                <a:t>Volcanology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812575" y="4671876"/>
              <a:ext cx="914401" cy="91440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Geophysics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411788" y="3838792"/>
              <a:ext cx="1634922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Oil</a:t>
              </a:r>
              <a:r>
                <a:rPr lang="fr-FR" sz="1600" dirty="0">
                  <a:solidFill>
                    <a:schemeClr val="bg1">
                      <a:lumMod val="75000"/>
                    </a:schemeClr>
                  </a:solidFill>
                </a:rPr>
                <a:t> &amp; </a:t>
              </a:r>
              <a:r>
                <a:rPr lang="fr-FR" sz="1600" dirty="0" err="1">
                  <a:solidFill>
                    <a:schemeClr val="bg1">
                      <a:lumMod val="75000"/>
                    </a:schemeClr>
                  </a:solidFill>
                </a:rPr>
                <a:t>gas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r"/>
              <a:endParaRPr lang="fr-FR" sz="1600" dirty="0">
                <a:solidFill>
                  <a:srgbClr val="002060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886675" y="3949817"/>
              <a:ext cx="1634922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fr-FR" sz="1600" dirty="0">
                  <a:solidFill>
                    <a:schemeClr val="accent2">
                      <a:lumMod val="75000"/>
                    </a:schemeClr>
                  </a:solidFill>
                </a:rPr>
                <a:t>Mining</a:t>
              </a:r>
            </a:p>
            <a:p>
              <a:pPr algn="r"/>
              <a:endParaRPr lang="fr-FR" sz="16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4" name="Picture 4" descr="https://www.epos-ip.org/sites/default/files/tcs/loghi%20TCS%20per%20web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205215"/>
            <a:ext cx="609600" cy="2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/>
          <a:srcRect t="15522" b="13737"/>
          <a:stretch/>
        </p:blipFill>
        <p:spPr>
          <a:xfrm>
            <a:off x="9753600" y="4267200"/>
            <a:ext cx="380722" cy="269326"/>
          </a:xfrm>
          <a:prstGeom prst="rect">
            <a:avLst/>
          </a:prstGeom>
        </p:spPr>
      </p:pic>
      <p:pic>
        <p:nvPicPr>
          <p:cNvPr id="36" name="Picture 2" descr="https://www.epos-ip.org/sites/default/files/tcs/loghi%20TCS%20per%20web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729746"/>
            <a:ext cx="646438" cy="2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1300607" y="3195531"/>
            <a:ext cx="914400" cy="2340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100" dirty="0" smtClean="0">
                <a:solidFill>
                  <a:schemeClr val="accent6">
                    <a:lumMod val="75000"/>
                  </a:schemeClr>
                </a:solidFill>
              </a:rPr>
              <a:t>WP8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1335220" y="3729746"/>
            <a:ext cx="914400" cy="2340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1100" dirty="0" smtClean="0">
                <a:solidFill>
                  <a:srgbClr val="C00000"/>
                </a:solidFill>
              </a:rPr>
              <a:t>WP11</a:t>
            </a:r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5947833" y="1219200"/>
            <a:ext cx="67775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1" algn="l"/>
            <a:r>
              <a:rPr lang="en-US" sz="2400" b="0" kern="0" dirty="0" smtClean="0"/>
              <a:t>Exploring </a:t>
            </a:r>
            <a:r>
              <a:rPr lang="en-US" sz="2400" b="0" kern="0" dirty="0" err="1" smtClean="0"/>
              <a:t>GeoScienceDWG</a:t>
            </a:r>
            <a:r>
              <a:rPr lang="en-US" sz="2400" b="0" kern="0" dirty="0" smtClean="0"/>
              <a:t> horizons</a:t>
            </a: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40374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Experiments reminder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lvl="0" indent="-17780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b="1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Borehole Interoperability Experiment</a:t>
            </a:r>
            <a:r>
              <a:rPr lang="en-US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targeting a common Borehole conceptual model</a:t>
            </a:r>
            <a:endParaRPr lang="en-US" sz="1400" dirty="0"/>
          </a:p>
          <a:p>
            <a:pPr marL="431800" lvl="1" indent="-17145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en-US" sz="18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Borehole is a core concept in geoscience</a:t>
            </a:r>
            <a:endParaRPr lang="en-US" sz="1400" dirty="0"/>
          </a:p>
          <a:p>
            <a:pPr marL="431800" lvl="1" indent="-17145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en-US" sz="18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Several existing standards</a:t>
            </a:r>
            <a:endParaRPr lang="en-US" sz="1400" dirty="0"/>
          </a:p>
          <a:p>
            <a:pPr marL="431800" lvl="1" indent="-17145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en-US" sz="18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Cross-countries initiatives on the run to push standard usage (EPOS, …)</a:t>
            </a:r>
            <a:endParaRPr lang="en-US" sz="1400" dirty="0"/>
          </a:p>
          <a:p>
            <a:pPr marL="431800" lvl="1" indent="-76200"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lang="en-US" sz="1800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  <a:p>
            <a:pPr marL="177800" lvl="0" indent="-17780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b="1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3D-4D model discovery Interoperability Experiment </a:t>
            </a:r>
            <a:r>
              <a:rPr lang="en-US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targeting definition of metadata for 3D-4D models</a:t>
            </a:r>
            <a:endParaRPr lang="en-US" sz="1400" dirty="0"/>
          </a:p>
          <a:p>
            <a:pPr marL="431800" lvl="1" indent="-17145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en-US" sz="18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3D-4D model standardization is not so advanced</a:t>
            </a:r>
            <a:endParaRPr lang="en-US" sz="1400" dirty="0"/>
          </a:p>
          <a:p>
            <a:pPr marL="685800" lvl="2" indent="-177800"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“No consensus of 3D-4D model definition”</a:t>
            </a:r>
            <a:endParaRPr lang="en-US" sz="1400" dirty="0"/>
          </a:p>
          <a:p>
            <a:pPr marL="431800" lvl="1" indent="-17145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en-US" sz="18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Have to make 3D-4D models at least findable</a:t>
            </a:r>
            <a:endParaRPr lang="en-US" sz="1400" dirty="0"/>
          </a:p>
          <a:p>
            <a:pPr marL="431800" lvl="1" indent="-17145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en-US" sz="18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Cross-countries initiatives on the run to push standard usage (EPOS, </a:t>
            </a:r>
            <a:r>
              <a:rPr lang="en-US" sz="18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OneGeology</a:t>
            </a:r>
            <a:r>
              <a:rPr lang="en-US" sz="18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, …)</a:t>
            </a:r>
            <a:endParaRPr lang="en-US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59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Another</a:t>
            </a:r>
            <a:r>
              <a:rPr lang="fr-FR" dirty="0" smtClean="0"/>
              <a:t> IE </a:t>
            </a:r>
            <a:r>
              <a:rPr lang="fr-FR" dirty="0" err="1" smtClean="0"/>
              <a:t>driven</a:t>
            </a:r>
            <a:r>
              <a:rPr lang="fr-FR" dirty="0" smtClean="0"/>
              <a:t> by the </a:t>
            </a:r>
            <a:r>
              <a:rPr lang="fr-FR" dirty="0" err="1" smtClean="0"/>
              <a:t>GeoScience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Environmental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Linked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Features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IE (ELFIE)</a:t>
            </a:r>
            <a:endParaRPr lang="fr-FR" sz="1400" dirty="0"/>
          </a:p>
          <a:p>
            <a:pPr marL="177800" indent="-17780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‘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Demonstrate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the use of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existing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and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pending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OGC standards for the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encoding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of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environmental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observation data in an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integrated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dataset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of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features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linked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according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to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ReSTful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and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Linked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Data </a:t>
            </a:r>
            <a:r>
              <a:rPr lang="fr-FR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principles</a:t>
            </a:r>
            <a:r>
              <a:rPr lang="fr-FR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.’</a:t>
            </a:r>
            <a:endParaRPr lang="fr-FR" sz="1400" dirty="0"/>
          </a:p>
          <a:p>
            <a:pPr marL="0" indent="0" algn="r">
              <a:spcBef>
                <a:spcPts val="200"/>
              </a:spcBef>
              <a:spcAft>
                <a:spcPts val="0"/>
              </a:spcAft>
              <a:buSzPts val="900"/>
              <a:buFont typeface="Arial"/>
              <a:buNone/>
            </a:pPr>
            <a:endParaRPr lang="fr-FR" sz="1050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  <a:p>
            <a:pPr marL="0" indent="0" algn="r">
              <a:spcBef>
                <a:spcPts val="20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fr-FR" sz="105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From</a:t>
            </a:r>
            <a:r>
              <a:rPr lang="fr-FR" sz="105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: </a:t>
            </a:r>
            <a:r>
              <a:rPr lang="fr-FR" sz="1050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2"/>
              </a:rPr>
              <a:t>https://github.com/opengeospatial/ELFIE</a:t>
            </a:r>
            <a:endParaRPr lang="fr-FR" sz="1050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  <a:p>
            <a:pPr marL="177800" indent="-17145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fr-FR" sz="18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Initiators</a:t>
            </a:r>
            <a:r>
              <a:rPr lang="fr-FR" sz="18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:</a:t>
            </a:r>
            <a:endParaRPr lang="fr-FR" sz="1400" dirty="0"/>
          </a:p>
          <a:p>
            <a:pPr marL="431800" lvl="1" indent="-165100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–"/>
            </a:pP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U.S. </a:t>
            </a:r>
            <a:r>
              <a:rPr lang="fr-FR" sz="16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Geological</a:t>
            </a: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Survey (US)</a:t>
            </a:r>
            <a:endParaRPr lang="fr-FR" sz="1400" dirty="0"/>
          </a:p>
          <a:p>
            <a:pPr marL="431800" lvl="1" indent="-165100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–"/>
            </a:pP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Land Information New </a:t>
            </a:r>
            <a:r>
              <a:rPr lang="fr-FR" sz="16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Zealand</a:t>
            </a: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(NZ)</a:t>
            </a:r>
            <a:endParaRPr lang="fr-FR" sz="1400" dirty="0"/>
          </a:p>
          <a:p>
            <a:pPr marL="431800" lvl="1" indent="-165100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–"/>
            </a:pP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BRGM (FR)</a:t>
            </a:r>
            <a:endParaRPr lang="fr-FR" sz="1400" dirty="0"/>
          </a:p>
          <a:p>
            <a:pPr marL="177800" indent="-17145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fr-FR" sz="18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Participants</a:t>
            </a:r>
            <a:endParaRPr lang="fr-FR" sz="1400" dirty="0"/>
          </a:p>
          <a:p>
            <a:pPr marL="431800" lvl="1" indent="-165100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–"/>
            </a:pP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Tumbling </a:t>
            </a:r>
            <a:r>
              <a:rPr lang="fr-FR" sz="16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Walls</a:t>
            </a: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and </a:t>
            </a:r>
            <a:r>
              <a:rPr lang="fr-FR" sz="16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Dewberry</a:t>
            </a: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(US) </a:t>
            </a:r>
            <a:endParaRPr lang="fr-FR" sz="1400" dirty="0"/>
          </a:p>
          <a:p>
            <a:pPr marL="431800" lvl="1" indent="-165100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–"/>
            </a:pP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Meta-linkage (AU)</a:t>
            </a:r>
            <a:endParaRPr lang="fr-FR" sz="1400" dirty="0"/>
          </a:p>
          <a:p>
            <a:pPr marL="431800" lvl="1" indent="-165100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–"/>
            </a:pP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INSPIRE (EU)</a:t>
            </a:r>
            <a:endParaRPr lang="fr-FR" sz="1400" dirty="0"/>
          </a:p>
          <a:p>
            <a:pPr marL="431800" lvl="1" indent="-165100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–"/>
            </a:pP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Natural </a:t>
            </a:r>
            <a:r>
              <a:rPr lang="fr-FR" sz="16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Resources</a:t>
            </a: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Canada (CA)</a:t>
            </a:r>
            <a:endParaRPr lang="fr-FR" sz="1400" dirty="0"/>
          </a:p>
          <a:p>
            <a:pPr marL="431800" lvl="1" indent="-165100">
              <a:spcBef>
                <a:spcPts val="200"/>
              </a:spcBef>
              <a:spcAft>
                <a:spcPts val="0"/>
              </a:spcAft>
              <a:buSzPts val="1200"/>
              <a:buFont typeface="Arial"/>
              <a:buChar char="–"/>
            </a:pPr>
            <a:r>
              <a:rPr lang="fr-FR" sz="16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Manaaki</a:t>
            </a: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16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Whenua</a:t>
            </a: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and Horizons </a:t>
            </a:r>
            <a:r>
              <a:rPr lang="fr-FR" sz="16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Regional</a:t>
            </a:r>
            <a:r>
              <a:rPr lang="fr-FR" sz="1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Council (NZ)</a:t>
            </a:r>
            <a:endParaRPr lang="fr-FR" sz="1800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5" name="Shape 1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419" y="3278187"/>
            <a:ext cx="4809614" cy="3275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0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smtClean="0">
                <a:ea typeface="ＭＳ Ｐゴシック" panose="020B0600070205080204" pitchFamily="34" charset="-128"/>
              </a:rPr>
              <a:t>Interoperability Experiments Status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2pPr>
            <a:lvl3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3pPr>
            <a:lvl4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4pPr>
            <a:lvl5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900" b="0" dirty="0">
                <a:solidFill>
                  <a:srgbClr val="092E5C"/>
                </a:solidFill>
                <a:latin typeface="Arial" panose="020B0604020202020204" pitchFamily="34" charset="0"/>
              </a:rPr>
              <a:t>© 2009 Open Geospatial Consortium, Inc.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2pPr>
            <a:lvl3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3pPr>
            <a:lvl4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4pPr>
            <a:lvl5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9pPr>
          </a:lstStyle>
          <a:p>
            <a:fld id="{0C47D099-F84C-4CE7-8C0F-1E073487EC8C}" type="slidenum">
              <a:rPr lang="en-US" altLang="fr-FR" sz="900" b="0">
                <a:solidFill>
                  <a:srgbClr val="092E5C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fr-FR" sz="900" b="0">
              <a:solidFill>
                <a:srgbClr val="092E5C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66800" y="1143000"/>
            <a:ext cx="10363200" cy="5153816"/>
            <a:chOff x="1173454" y="1018482"/>
            <a:chExt cx="7369363" cy="3664924"/>
          </a:xfrm>
        </p:grpSpPr>
        <p:grpSp>
          <p:nvGrpSpPr>
            <p:cNvPr id="52" name="Shape 1123"/>
            <p:cNvGrpSpPr/>
            <p:nvPr/>
          </p:nvGrpSpPr>
          <p:grpSpPr>
            <a:xfrm>
              <a:off x="1543050" y="1028700"/>
              <a:ext cx="6172200" cy="3600450"/>
              <a:chOff x="533400" y="1371600"/>
              <a:chExt cx="8229600" cy="4800600"/>
            </a:xfrm>
          </p:grpSpPr>
          <p:sp>
            <p:nvSpPr>
              <p:cNvPr id="53" name="Shape 1124"/>
              <p:cNvSpPr/>
              <p:nvPr/>
            </p:nvSpPr>
            <p:spPr>
              <a:xfrm>
                <a:off x="533400" y="1371600"/>
                <a:ext cx="8229600" cy="4800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34275" rIns="0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G Times"/>
                  <a:ea typeface="CG Times"/>
                  <a:cs typeface="CG Times"/>
                  <a:sym typeface="CG Times"/>
                </a:endParaRPr>
              </a:p>
            </p:txBody>
          </p:sp>
          <p:grpSp>
            <p:nvGrpSpPr>
              <p:cNvPr id="56" name="Shape 1125"/>
              <p:cNvGrpSpPr/>
              <p:nvPr/>
            </p:nvGrpSpPr>
            <p:grpSpPr>
              <a:xfrm>
                <a:off x="819150" y="1676400"/>
                <a:ext cx="7754760" cy="4416552"/>
                <a:chOff x="819150" y="1752600"/>
                <a:chExt cx="7754760" cy="4416552"/>
              </a:xfrm>
            </p:grpSpPr>
            <p:sp>
              <p:nvSpPr>
                <p:cNvPr id="57" name="Shape 1126"/>
                <p:cNvSpPr/>
                <p:nvPr/>
              </p:nvSpPr>
              <p:spPr>
                <a:xfrm>
                  <a:off x="990600" y="1827213"/>
                  <a:ext cx="914400" cy="612775"/>
                </a:xfrm>
                <a:prstGeom prst="flowChartDocument">
                  <a:avLst/>
                </a:prstGeom>
                <a:solidFill>
                  <a:srgbClr val="E9EDF1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34275" rIns="0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 b="1">
                    <a:solidFill>
                      <a:schemeClr val="dk1"/>
                    </a:solidFill>
                    <a:latin typeface="CG Times"/>
                    <a:ea typeface="CG Times"/>
                    <a:cs typeface="CG Times"/>
                    <a:sym typeface="CG Times"/>
                  </a:endParaRPr>
                </a:p>
              </p:txBody>
            </p:sp>
            <p:sp>
              <p:nvSpPr>
                <p:cNvPr id="58" name="Shape 1127"/>
                <p:cNvSpPr/>
                <p:nvPr/>
              </p:nvSpPr>
              <p:spPr>
                <a:xfrm>
                  <a:off x="838200" y="3124200"/>
                  <a:ext cx="1371600" cy="914400"/>
                </a:xfrm>
                <a:prstGeom prst="flowChartMultidocument">
                  <a:avLst/>
                </a:prstGeom>
                <a:solidFill>
                  <a:srgbClr val="DAE9FB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34275" rIns="0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>
                    <a:solidFill>
                      <a:schemeClr val="dk1"/>
                    </a:solidFill>
                    <a:latin typeface="CG Times"/>
                    <a:ea typeface="CG Times"/>
                    <a:cs typeface="CG Times"/>
                    <a:sym typeface="CG Times"/>
                  </a:endParaRPr>
                </a:p>
              </p:txBody>
            </p:sp>
            <p:sp>
              <p:nvSpPr>
                <p:cNvPr id="59" name="Shape 1128"/>
                <p:cNvSpPr/>
                <p:nvPr/>
              </p:nvSpPr>
              <p:spPr>
                <a:xfrm>
                  <a:off x="2781300" y="3124200"/>
                  <a:ext cx="1143000" cy="612648"/>
                </a:xfrm>
                <a:prstGeom prst="flowChartProcess">
                  <a:avLst/>
                </a:prstGeom>
                <a:solidFill>
                  <a:srgbClr val="DAE9FB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34275" rIns="0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>
                    <a:solidFill>
                      <a:schemeClr val="dk1"/>
                    </a:solidFill>
                    <a:latin typeface="CG Times"/>
                    <a:ea typeface="CG Times"/>
                    <a:cs typeface="CG Times"/>
                    <a:sym typeface="CG Times"/>
                  </a:endParaRPr>
                </a:p>
              </p:txBody>
            </p:sp>
            <p:sp>
              <p:nvSpPr>
                <p:cNvPr id="60" name="Shape 1129"/>
                <p:cNvSpPr/>
                <p:nvPr/>
              </p:nvSpPr>
              <p:spPr>
                <a:xfrm>
                  <a:off x="4724400" y="3200400"/>
                  <a:ext cx="457200" cy="457200"/>
                </a:xfrm>
                <a:prstGeom prst="flowChartExtract">
                  <a:avLst/>
                </a:prstGeom>
                <a:solidFill>
                  <a:srgbClr val="DAE9FB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34275" rIns="0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>
                    <a:solidFill>
                      <a:schemeClr val="dk1"/>
                    </a:solidFill>
                    <a:latin typeface="CG Times"/>
                    <a:ea typeface="CG Times"/>
                    <a:cs typeface="CG Times"/>
                    <a:sym typeface="CG Times"/>
                  </a:endParaRPr>
                </a:p>
              </p:txBody>
            </p:sp>
            <p:sp>
              <p:nvSpPr>
                <p:cNvPr id="61" name="Shape 1130"/>
                <p:cNvSpPr/>
                <p:nvPr/>
              </p:nvSpPr>
              <p:spPr>
                <a:xfrm>
                  <a:off x="2667000" y="4419600"/>
                  <a:ext cx="1371600" cy="758952"/>
                </a:xfrm>
                <a:prstGeom prst="flowChartMultidocument">
                  <a:avLst/>
                </a:prstGeom>
                <a:solidFill>
                  <a:srgbClr val="DAE9FB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34275" rIns="0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>
                    <a:solidFill>
                      <a:schemeClr val="dk1"/>
                    </a:solidFill>
                    <a:latin typeface="CG Times"/>
                    <a:ea typeface="CG Times"/>
                    <a:cs typeface="CG Times"/>
                    <a:sym typeface="CG Times"/>
                  </a:endParaRPr>
                </a:p>
              </p:txBody>
            </p:sp>
            <p:sp>
              <p:nvSpPr>
                <p:cNvPr id="62" name="Shape 1131"/>
                <p:cNvSpPr/>
                <p:nvPr/>
              </p:nvSpPr>
              <p:spPr>
                <a:xfrm>
                  <a:off x="5791200" y="3124200"/>
                  <a:ext cx="990600" cy="612648"/>
                </a:xfrm>
                <a:prstGeom prst="flowChartProcess">
                  <a:avLst/>
                </a:prstGeom>
                <a:solidFill>
                  <a:srgbClr val="DAE9FB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34275" rIns="0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>
                    <a:solidFill>
                      <a:schemeClr val="dk1"/>
                    </a:solidFill>
                    <a:latin typeface="CG Times"/>
                    <a:ea typeface="CG Times"/>
                    <a:cs typeface="CG Times"/>
                    <a:sym typeface="CG Times"/>
                  </a:endParaRPr>
                </a:p>
              </p:txBody>
            </p:sp>
            <p:sp>
              <p:nvSpPr>
                <p:cNvPr id="63" name="Shape 1132"/>
                <p:cNvSpPr/>
                <p:nvPr/>
              </p:nvSpPr>
              <p:spPr>
                <a:xfrm>
                  <a:off x="7430910" y="3124200"/>
                  <a:ext cx="1143000" cy="612648"/>
                </a:xfrm>
                <a:prstGeom prst="flowChartProcess">
                  <a:avLst/>
                </a:prstGeom>
                <a:solidFill>
                  <a:srgbClr val="DAE9FB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34275" rIns="0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>
                    <a:solidFill>
                      <a:schemeClr val="dk1"/>
                    </a:solidFill>
                    <a:latin typeface="CG Times"/>
                    <a:ea typeface="CG Times"/>
                    <a:cs typeface="CG Times"/>
                    <a:sym typeface="CG Times"/>
                  </a:endParaRPr>
                </a:p>
              </p:txBody>
            </p:sp>
            <p:sp>
              <p:nvSpPr>
                <p:cNvPr id="64" name="Shape 1133"/>
                <p:cNvSpPr/>
                <p:nvPr/>
              </p:nvSpPr>
              <p:spPr>
                <a:xfrm>
                  <a:off x="5715000" y="4419600"/>
                  <a:ext cx="1060704" cy="838200"/>
                </a:xfrm>
                <a:prstGeom prst="flowChartMultidocument">
                  <a:avLst/>
                </a:prstGeom>
                <a:solidFill>
                  <a:srgbClr val="DAE9FB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34275" rIns="0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>
                    <a:solidFill>
                      <a:schemeClr val="dk1"/>
                    </a:solidFill>
                    <a:latin typeface="CG Times"/>
                    <a:ea typeface="CG Times"/>
                    <a:cs typeface="CG Times"/>
                    <a:sym typeface="CG Times"/>
                  </a:endParaRPr>
                </a:p>
              </p:txBody>
            </p:sp>
            <p:sp>
              <p:nvSpPr>
                <p:cNvPr id="65" name="Shape 1134"/>
                <p:cNvSpPr txBox="1"/>
                <p:nvPr/>
              </p:nvSpPr>
              <p:spPr>
                <a:xfrm>
                  <a:off x="1039847" y="1828800"/>
                  <a:ext cx="780983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Charter</a:t>
                  </a:r>
                  <a:endParaRPr sz="1000" b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6" name="Shape 1135"/>
                <p:cNvGrpSpPr/>
                <p:nvPr/>
              </p:nvGrpSpPr>
              <p:grpSpPr>
                <a:xfrm>
                  <a:off x="2781300" y="1752600"/>
                  <a:ext cx="1143000" cy="762000"/>
                  <a:chOff x="2743200" y="1752600"/>
                  <a:chExt cx="1143000" cy="762000"/>
                </a:xfrm>
              </p:grpSpPr>
              <p:sp>
                <p:nvSpPr>
                  <p:cNvPr id="89" name="Shape 1136"/>
                  <p:cNvSpPr/>
                  <p:nvPr/>
                </p:nvSpPr>
                <p:spPr>
                  <a:xfrm>
                    <a:off x="2743200" y="1752600"/>
                    <a:ext cx="1143000" cy="762000"/>
                  </a:xfrm>
                  <a:prstGeom prst="flowChartDecision">
                    <a:avLst/>
                  </a:prstGeom>
                  <a:solidFill>
                    <a:srgbClr val="DAE9FB"/>
                  </a:solidFill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0" tIns="34275" rIns="0" bIns="3427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800" b="1">
                      <a:solidFill>
                        <a:schemeClr val="dk1"/>
                      </a:solidFill>
                      <a:latin typeface="CG Times"/>
                      <a:ea typeface="CG Times"/>
                      <a:cs typeface="CG Times"/>
                      <a:sym typeface="CG Times"/>
                    </a:endParaRPr>
                  </a:p>
                </p:txBody>
              </p:sp>
              <p:sp>
                <p:nvSpPr>
                  <p:cNvPr id="90" name="Shape 1137"/>
                  <p:cNvSpPr txBox="1"/>
                  <p:nvPr/>
                </p:nvSpPr>
                <p:spPr>
                  <a:xfrm>
                    <a:off x="2924247" y="1828800"/>
                    <a:ext cx="773331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5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OAB</a:t>
                    </a:r>
                    <a:endParaRPr sz="1050"/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5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Review</a:t>
                    </a:r>
                    <a:endParaRPr sz="1050"/>
                  </a:p>
                </p:txBody>
              </p:sp>
            </p:grpSp>
            <p:sp>
              <p:nvSpPr>
                <p:cNvPr id="67" name="Shape 1138"/>
                <p:cNvSpPr txBox="1"/>
                <p:nvPr/>
              </p:nvSpPr>
              <p:spPr>
                <a:xfrm>
                  <a:off x="819150" y="3276600"/>
                  <a:ext cx="1173163" cy="7381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Letters of</a:t>
                  </a:r>
                  <a:endParaRPr sz="1050"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Participation</a:t>
                  </a:r>
                  <a:endParaRPr sz="1050"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Intent</a:t>
                  </a:r>
                  <a:endParaRPr sz="1050"/>
                </a:p>
              </p:txBody>
            </p:sp>
            <p:sp>
              <p:nvSpPr>
                <p:cNvPr id="68" name="Shape 1139"/>
                <p:cNvSpPr txBox="1"/>
                <p:nvPr/>
              </p:nvSpPr>
              <p:spPr>
                <a:xfrm>
                  <a:off x="2797207" y="3124200"/>
                  <a:ext cx="1109599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Startup </a:t>
                  </a:r>
                  <a:endParaRPr sz="1050"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Preparation</a:t>
                  </a:r>
                  <a:endParaRPr sz="1050"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Shape 1140"/>
                <p:cNvSpPr txBox="1"/>
                <p:nvPr/>
              </p:nvSpPr>
              <p:spPr>
                <a:xfrm>
                  <a:off x="4572000" y="3657600"/>
                  <a:ext cx="723900" cy="3079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Kickoff</a:t>
                  </a:r>
                  <a:endParaRPr sz="1200"/>
                </a:p>
              </p:txBody>
            </p:sp>
            <p:sp>
              <p:nvSpPr>
                <p:cNvPr id="70" name="Shape 1141"/>
                <p:cNvSpPr txBox="1"/>
                <p:nvPr/>
              </p:nvSpPr>
              <p:spPr>
                <a:xfrm>
                  <a:off x="2667000" y="4495800"/>
                  <a:ext cx="1271588" cy="5238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Initiator</a:t>
                  </a:r>
                  <a:endParaRPr sz="1050"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Agreement(s)</a:t>
                  </a:r>
                  <a:endParaRPr sz="1050"/>
                </a:p>
              </p:txBody>
            </p:sp>
            <p:sp>
              <p:nvSpPr>
                <p:cNvPr id="71" name="Shape 1142"/>
                <p:cNvSpPr/>
                <p:nvPr/>
              </p:nvSpPr>
              <p:spPr>
                <a:xfrm>
                  <a:off x="2667000" y="5410200"/>
                  <a:ext cx="1371600" cy="758952"/>
                </a:xfrm>
                <a:prstGeom prst="flowChartMultidocument">
                  <a:avLst/>
                </a:prstGeom>
                <a:solidFill>
                  <a:srgbClr val="DAE9FB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34275" rIns="0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>
                    <a:solidFill>
                      <a:schemeClr val="dk1"/>
                    </a:solidFill>
                    <a:latin typeface="CG Times"/>
                    <a:ea typeface="CG Times"/>
                    <a:cs typeface="CG Times"/>
                    <a:sym typeface="CG Times"/>
                  </a:endParaRPr>
                </a:p>
              </p:txBody>
            </p:sp>
            <p:sp>
              <p:nvSpPr>
                <p:cNvPr id="72" name="Shape 1143"/>
                <p:cNvSpPr txBox="1"/>
                <p:nvPr/>
              </p:nvSpPr>
              <p:spPr>
                <a:xfrm>
                  <a:off x="2667000" y="5486400"/>
                  <a:ext cx="1271588" cy="5238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Participant</a:t>
                  </a:r>
                  <a:endParaRPr sz="1050" dirty="0"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Agreement(s)</a:t>
                  </a:r>
                  <a:endParaRPr sz="1050" dirty="0"/>
                </a:p>
              </p:txBody>
            </p:sp>
            <p:sp>
              <p:nvSpPr>
                <p:cNvPr id="73" name="Shape 1144"/>
                <p:cNvSpPr txBox="1"/>
                <p:nvPr/>
              </p:nvSpPr>
              <p:spPr>
                <a:xfrm>
                  <a:off x="5808663" y="3200400"/>
                  <a:ext cx="973137" cy="3079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Execution</a:t>
                  </a:r>
                  <a:endParaRPr sz="1050"/>
                </a:p>
              </p:txBody>
            </p:sp>
            <p:sp>
              <p:nvSpPr>
                <p:cNvPr id="74" name="Shape 1145"/>
                <p:cNvSpPr txBox="1"/>
                <p:nvPr/>
              </p:nvSpPr>
              <p:spPr>
                <a:xfrm>
                  <a:off x="7467600" y="3124200"/>
                  <a:ext cx="1039813" cy="5238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Wrap-up &amp;</a:t>
                  </a:r>
                  <a:endParaRPr sz="1050"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Reporting</a:t>
                  </a:r>
                  <a:endParaRPr sz="1050"/>
                </a:p>
              </p:txBody>
            </p:sp>
            <p:sp>
              <p:nvSpPr>
                <p:cNvPr id="75" name="Shape 1146"/>
                <p:cNvSpPr txBox="1"/>
                <p:nvPr/>
              </p:nvSpPr>
              <p:spPr>
                <a:xfrm>
                  <a:off x="5715000" y="4581525"/>
                  <a:ext cx="812800" cy="5238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Draft IE</a:t>
                  </a:r>
                  <a:endParaRPr sz="1050"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Reports</a:t>
                  </a:r>
                  <a:endParaRPr sz="1050"/>
                </a:p>
              </p:txBody>
            </p:sp>
            <p:sp>
              <p:nvSpPr>
                <p:cNvPr id="76" name="Shape 1147"/>
                <p:cNvSpPr/>
                <p:nvPr/>
              </p:nvSpPr>
              <p:spPr>
                <a:xfrm>
                  <a:off x="7467600" y="4419600"/>
                  <a:ext cx="1060704" cy="838200"/>
                </a:xfrm>
                <a:prstGeom prst="flowChartMultidocument">
                  <a:avLst/>
                </a:prstGeom>
                <a:solidFill>
                  <a:srgbClr val="DAE9FB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34275" rIns="0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>
                    <a:solidFill>
                      <a:schemeClr val="dk1"/>
                    </a:solidFill>
                    <a:latin typeface="CG Times"/>
                    <a:ea typeface="CG Times"/>
                    <a:cs typeface="CG Times"/>
                    <a:sym typeface="CG Times"/>
                  </a:endParaRPr>
                </a:p>
              </p:txBody>
            </p:sp>
            <p:sp>
              <p:nvSpPr>
                <p:cNvPr id="77" name="Shape 1148"/>
                <p:cNvSpPr txBox="1"/>
                <p:nvPr/>
              </p:nvSpPr>
              <p:spPr>
                <a:xfrm>
                  <a:off x="7467600" y="4581525"/>
                  <a:ext cx="812800" cy="5238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IE</a:t>
                  </a:r>
                  <a:endParaRPr sz="1050"/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50" b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Reports</a:t>
                  </a:r>
                  <a:endParaRPr sz="1050"/>
                </a:p>
              </p:txBody>
            </p:sp>
            <p:cxnSp>
              <p:nvCxnSpPr>
                <p:cNvPr id="78" name="Shape 1149"/>
                <p:cNvCxnSpPr/>
                <p:nvPr/>
              </p:nvCxnSpPr>
              <p:spPr>
                <a:xfrm>
                  <a:off x="1922189" y="2132806"/>
                  <a:ext cx="821011" cy="158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lg" len="lg"/>
                </a:ln>
              </p:spPr>
            </p:cxnSp>
            <p:cxnSp>
              <p:nvCxnSpPr>
                <p:cNvPr id="79" name="Shape 1150"/>
                <p:cNvCxnSpPr>
                  <a:endCxn id="68" idx="0"/>
                </p:cNvCxnSpPr>
                <p:nvPr/>
              </p:nvCxnSpPr>
              <p:spPr>
                <a:xfrm>
                  <a:off x="3352007" y="2514600"/>
                  <a:ext cx="0" cy="6096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lg" len="lg"/>
                </a:ln>
              </p:spPr>
            </p:cxnSp>
            <p:cxnSp>
              <p:nvCxnSpPr>
                <p:cNvPr id="80" name="Shape 1151"/>
                <p:cNvCxnSpPr/>
                <p:nvPr/>
              </p:nvCxnSpPr>
              <p:spPr>
                <a:xfrm rot="-5400000" flipH="1">
                  <a:off x="5867401" y="4114800"/>
                  <a:ext cx="762001" cy="2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stealth" w="lg" len="lg"/>
                  <a:tailEnd type="stealth" w="lg" len="lg"/>
                </a:ln>
              </p:spPr>
            </p:cxnSp>
            <p:cxnSp>
              <p:nvCxnSpPr>
                <p:cNvPr id="81" name="Shape 1152"/>
                <p:cNvCxnSpPr/>
                <p:nvPr/>
              </p:nvCxnSpPr>
              <p:spPr>
                <a:xfrm rot="-5400000" flipH="1">
                  <a:off x="7620001" y="4114800"/>
                  <a:ext cx="762001" cy="2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lg" len="lg"/>
                </a:ln>
              </p:spPr>
            </p:cxnSp>
            <p:cxnSp>
              <p:nvCxnSpPr>
                <p:cNvPr id="82" name="Shape 1153"/>
                <p:cNvCxnSpPr/>
                <p:nvPr/>
              </p:nvCxnSpPr>
              <p:spPr>
                <a:xfrm>
                  <a:off x="2133600" y="3429000"/>
                  <a:ext cx="668611" cy="158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lg" len="lg"/>
                </a:ln>
              </p:spPr>
            </p:cxnSp>
            <p:cxnSp>
              <p:nvCxnSpPr>
                <p:cNvPr id="83" name="Shape 1154"/>
                <p:cNvCxnSpPr/>
                <p:nvPr/>
              </p:nvCxnSpPr>
              <p:spPr>
                <a:xfrm>
                  <a:off x="3962400" y="3429000"/>
                  <a:ext cx="821011" cy="158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lg" len="lg"/>
                </a:ln>
              </p:spPr>
            </p:cxnSp>
            <p:cxnSp>
              <p:nvCxnSpPr>
                <p:cNvPr id="84" name="Shape 1155"/>
                <p:cNvCxnSpPr>
                  <a:endCxn id="62" idx="1"/>
                </p:cNvCxnSpPr>
                <p:nvPr/>
              </p:nvCxnSpPr>
              <p:spPr>
                <a:xfrm>
                  <a:off x="5105100" y="3429024"/>
                  <a:ext cx="686100" cy="15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lg" len="lg"/>
                </a:ln>
              </p:spPr>
            </p:cxnSp>
            <p:cxnSp>
              <p:nvCxnSpPr>
                <p:cNvPr id="85" name="Shape 1156"/>
                <p:cNvCxnSpPr>
                  <a:endCxn id="63" idx="1"/>
                </p:cNvCxnSpPr>
                <p:nvPr/>
              </p:nvCxnSpPr>
              <p:spPr>
                <a:xfrm>
                  <a:off x="6781710" y="3429024"/>
                  <a:ext cx="649200" cy="15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lg" len="lg"/>
                </a:ln>
              </p:spPr>
            </p:cxnSp>
            <p:cxnSp>
              <p:nvCxnSpPr>
                <p:cNvPr id="86" name="Shape 1157"/>
                <p:cNvCxnSpPr>
                  <a:endCxn id="57" idx="0"/>
                </p:cNvCxnSpPr>
                <p:nvPr/>
              </p:nvCxnSpPr>
              <p:spPr>
                <a:xfrm rot="10800000">
                  <a:off x="1447800" y="1827213"/>
                  <a:ext cx="2476500" cy="306300"/>
                </a:xfrm>
                <a:prstGeom prst="bentConnector4">
                  <a:avLst>
                    <a:gd name="adj1" fmla="val -9231"/>
                    <a:gd name="adj2" fmla="val 174129"/>
                  </a:avLst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lg" len="lg"/>
                </a:ln>
              </p:spPr>
            </p:cxnSp>
            <p:cxnSp>
              <p:nvCxnSpPr>
                <p:cNvPr id="87" name="Shape 1158"/>
                <p:cNvCxnSpPr/>
                <p:nvPr/>
              </p:nvCxnSpPr>
              <p:spPr>
                <a:xfrm rot="10800000" flipH="1">
                  <a:off x="4019862" y="3965377"/>
                  <a:ext cx="933138" cy="760547"/>
                </a:xfrm>
                <a:prstGeom prst="bentConnector2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stealth" w="lg" len="lg"/>
                </a:ln>
              </p:spPr>
            </p:cxnSp>
            <p:cxnSp>
              <p:nvCxnSpPr>
                <p:cNvPr id="88" name="Shape 1159"/>
                <p:cNvCxnSpPr/>
                <p:nvPr/>
              </p:nvCxnSpPr>
              <p:spPr>
                <a:xfrm rot="-5400000">
                  <a:off x="4001226" y="4761774"/>
                  <a:ext cx="989148" cy="914400"/>
                </a:xfrm>
                <a:prstGeom prst="bentConnector3">
                  <a:avLst>
                    <a:gd name="adj1" fmla="val -8500"/>
                  </a:avLst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cxnSp>
          <p:nvCxnSpPr>
            <p:cNvPr id="91" name="Shape 1160"/>
            <p:cNvCxnSpPr>
              <a:endCxn id="57" idx="1"/>
            </p:cNvCxnSpPr>
            <p:nvPr/>
          </p:nvCxnSpPr>
          <p:spPr>
            <a:xfrm>
              <a:off x="1565250" y="1543050"/>
              <a:ext cx="3207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sp>
          <p:nvSpPr>
            <p:cNvPr id="92" name="Shape 1161"/>
            <p:cNvSpPr/>
            <p:nvPr/>
          </p:nvSpPr>
          <p:spPr>
            <a:xfrm>
              <a:off x="3944566" y="2612434"/>
              <a:ext cx="228600" cy="225962"/>
            </a:xfrm>
            <a:prstGeom prst="ellipse">
              <a:avLst/>
            </a:prstGeom>
            <a:gradFill>
              <a:gsLst>
                <a:gs pos="0">
                  <a:srgbClr val="234E9E"/>
                </a:gs>
                <a:gs pos="80000">
                  <a:srgbClr val="2E68CF"/>
                </a:gs>
                <a:gs pos="100000">
                  <a:srgbClr val="2C67D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CG Times"/>
                  <a:ea typeface="CG Times"/>
                  <a:cs typeface="CG Times"/>
                  <a:sym typeface="CG Times"/>
                </a:rPr>
                <a:t>B</a:t>
              </a:r>
              <a:endParaRPr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93" name="Shape 1162"/>
            <p:cNvSpPr/>
            <p:nvPr/>
          </p:nvSpPr>
          <p:spPr>
            <a:xfrm>
              <a:off x="5657850" y="1314450"/>
              <a:ext cx="228600" cy="225962"/>
            </a:xfrm>
            <a:prstGeom prst="ellipse">
              <a:avLst/>
            </a:prstGeom>
            <a:gradFill>
              <a:gsLst>
                <a:gs pos="0">
                  <a:srgbClr val="234E9E"/>
                </a:gs>
                <a:gs pos="80000">
                  <a:srgbClr val="2E68CF"/>
                </a:gs>
                <a:gs pos="100000">
                  <a:srgbClr val="2C67D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CG Times"/>
                  <a:ea typeface="CG Times"/>
                  <a:cs typeface="CG Times"/>
                  <a:sym typeface="CG Times"/>
                </a:rPr>
                <a:t>B</a:t>
              </a:r>
              <a:endParaRPr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94" name="Shape 1163"/>
            <p:cNvSpPr txBox="1"/>
            <p:nvPr/>
          </p:nvSpPr>
          <p:spPr>
            <a:xfrm>
              <a:off x="5925017" y="1331075"/>
              <a:ext cx="1877400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>
                  <a:solidFill>
                    <a:schemeClr val="dk1"/>
                  </a:solidFill>
                  <a:latin typeface="CG Times"/>
                  <a:ea typeface="CG Times"/>
                  <a:cs typeface="CG Times"/>
                  <a:sym typeface="CG Times"/>
                </a:rPr>
                <a:t>Borehole IE</a:t>
              </a:r>
              <a:endParaRPr sz="1200"/>
            </a:p>
          </p:txBody>
        </p:sp>
        <p:sp>
          <p:nvSpPr>
            <p:cNvPr id="95" name="Shape 1164"/>
            <p:cNvSpPr/>
            <p:nvPr/>
          </p:nvSpPr>
          <p:spPr>
            <a:xfrm>
              <a:off x="5657850" y="1609688"/>
              <a:ext cx="228600" cy="225962"/>
            </a:xfrm>
            <a:prstGeom prst="ellipse">
              <a:avLst/>
            </a:prstGeom>
            <a:gradFill>
              <a:gsLst>
                <a:gs pos="0">
                  <a:srgbClr val="C2580F"/>
                </a:gs>
                <a:gs pos="80000">
                  <a:srgbClr val="FF7213"/>
                </a:gs>
                <a:gs pos="100000">
                  <a:srgbClr val="FF720E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CG Times"/>
                  <a:ea typeface="CG Times"/>
                  <a:cs typeface="CG Times"/>
                  <a:sym typeface="CG Times"/>
                </a:rPr>
                <a:t>M</a:t>
              </a:r>
              <a:endParaRPr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96" name="Shape 1165"/>
            <p:cNvSpPr txBox="1"/>
            <p:nvPr/>
          </p:nvSpPr>
          <p:spPr>
            <a:xfrm>
              <a:off x="5925017" y="1626300"/>
              <a:ext cx="2335800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>
                  <a:solidFill>
                    <a:schemeClr val="dk1"/>
                  </a:solidFill>
                  <a:latin typeface="CG Times"/>
                  <a:ea typeface="CG Times"/>
                  <a:cs typeface="CG Times"/>
                  <a:sym typeface="CG Times"/>
                </a:rPr>
                <a:t>3D-4D Model Discovery IE</a:t>
              </a:r>
              <a:endParaRPr sz="1200"/>
            </a:p>
          </p:txBody>
        </p:sp>
        <p:sp>
          <p:nvSpPr>
            <p:cNvPr id="97" name="Shape 1166"/>
            <p:cNvSpPr/>
            <p:nvPr/>
          </p:nvSpPr>
          <p:spPr>
            <a:xfrm>
              <a:off x="2379452" y="1604054"/>
              <a:ext cx="228600" cy="225962"/>
            </a:xfrm>
            <a:prstGeom prst="ellipse">
              <a:avLst/>
            </a:prstGeom>
            <a:gradFill>
              <a:gsLst>
                <a:gs pos="0">
                  <a:srgbClr val="C2580F"/>
                </a:gs>
                <a:gs pos="80000">
                  <a:srgbClr val="FF7213"/>
                </a:gs>
                <a:gs pos="100000">
                  <a:srgbClr val="FF720E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CG Times"/>
                  <a:ea typeface="CG Times"/>
                  <a:cs typeface="CG Times"/>
                  <a:sym typeface="CG Times"/>
                </a:rPr>
                <a:t>M</a:t>
              </a:r>
              <a:endParaRPr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pic>
          <p:nvPicPr>
            <p:cNvPr id="98" name="Shape 116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73454" y="1307822"/>
              <a:ext cx="375557" cy="3874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1168"/>
            <p:cNvSpPr/>
            <p:nvPr/>
          </p:nvSpPr>
          <p:spPr>
            <a:xfrm>
              <a:off x="5657850" y="1018482"/>
              <a:ext cx="228600" cy="225900"/>
            </a:xfrm>
            <a:prstGeom prst="ellipse">
              <a:avLst/>
            </a:prstGeom>
            <a:gradFill>
              <a:gsLst>
                <a:gs pos="0">
                  <a:srgbClr val="4F8A28"/>
                </a:gs>
                <a:gs pos="80000">
                  <a:srgbClr val="69B535"/>
                </a:gs>
                <a:gs pos="100000">
                  <a:srgbClr val="68B93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CG Times"/>
                  <a:ea typeface="CG Times"/>
                  <a:cs typeface="CG Times"/>
                  <a:sym typeface="CG Times"/>
                </a:rPr>
                <a:t>E</a:t>
              </a:r>
              <a:endParaRPr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00" name="Shape 1169"/>
            <p:cNvSpPr txBox="1"/>
            <p:nvPr/>
          </p:nvSpPr>
          <p:spPr>
            <a:xfrm>
              <a:off x="5925017" y="1035100"/>
              <a:ext cx="2617800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dirty="0">
                  <a:solidFill>
                    <a:schemeClr val="dk1"/>
                  </a:solidFill>
                  <a:latin typeface="CG Times"/>
                  <a:ea typeface="CG Times"/>
                  <a:cs typeface="CG Times"/>
                  <a:sym typeface="CG Times"/>
                </a:rPr>
                <a:t>Environmental Linked Features IE</a:t>
              </a:r>
              <a:endParaRPr sz="1200" b="0" dirty="0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01" name="Shape 1170"/>
            <p:cNvSpPr/>
            <p:nvPr/>
          </p:nvSpPr>
          <p:spPr>
            <a:xfrm>
              <a:off x="7419109" y="2630218"/>
              <a:ext cx="228600" cy="225962"/>
            </a:xfrm>
            <a:prstGeom prst="ellipse">
              <a:avLst/>
            </a:prstGeom>
            <a:gradFill>
              <a:gsLst>
                <a:gs pos="0">
                  <a:srgbClr val="4F8A28"/>
                </a:gs>
                <a:gs pos="80000">
                  <a:srgbClr val="69B535"/>
                </a:gs>
                <a:gs pos="100000">
                  <a:srgbClr val="68B93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lt1"/>
                  </a:solidFill>
                  <a:latin typeface="CG Times"/>
                  <a:ea typeface="CG Times"/>
                  <a:cs typeface="CG Times"/>
                  <a:sym typeface="CG Times"/>
                </a:rPr>
                <a:t>E</a:t>
              </a:r>
              <a:endParaRPr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endParaRPr>
            </a:p>
          </p:txBody>
        </p:sp>
        <p:sp>
          <p:nvSpPr>
            <p:cNvPr id="102" name="Shape 1172"/>
            <p:cNvSpPr txBox="1"/>
            <p:nvPr/>
          </p:nvSpPr>
          <p:spPr>
            <a:xfrm>
              <a:off x="6303300" y="4354906"/>
              <a:ext cx="1746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/>
                <a:t>NB: 1 IE ~ 1 year</a:t>
              </a:r>
              <a:endParaRPr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77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smtClean="0">
                <a:ea typeface="ＭＳ Ｐゴシック" panose="020B0600070205080204" pitchFamily="34" charset="-128"/>
              </a:rPr>
              <a:t>Interoperability Experiment </a:t>
            </a:r>
            <a:r>
              <a:rPr lang="en-US" altLang="fr-FR" dirty="0" err="1" smtClean="0">
                <a:ea typeface="ＭＳ Ｐゴシック" panose="020B0600070205080204" pitchFamily="34" charset="-128"/>
              </a:rPr>
              <a:t>todo</a:t>
            </a:r>
            <a:r>
              <a:rPr lang="en-US" altLang="fr-FR" dirty="0" smtClean="0">
                <a:ea typeface="ＭＳ Ｐゴシック" panose="020B0600070205080204" pitchFamily="34" charset="-128"/>
              </a:rPr>
              <a:t> list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2pPr>
            <a:lvl3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3pPr>
            <a:lvl4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4pPr>
            <a:lvl5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900" b="0" dirty="0">
                <a:solidFill>
                  <a:srgbClr val="092E5C"/>
                </a:solidFill>
                <a:latin typeface="Arial" panose="020B0604020202020204" pitchFamily="34" charset="0"/>
              </a:rPr>
              <a:t>© 2009 Open Geospatial Consortium, Inc.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2pPr>
            <a:lvl3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3pPr>
            <a:lvl4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4pPr>
            <a:lvl5pPr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pitchFamily="18" charset="0"/>
                <a:ea typeface="ＭＳ Ｐゴシック" panose="020B0600070205080204" pitchFamily="34" charset="-128"/>
              </a:defRPr>
            </a:lvl9pPr>
          </a:lstStyle>
          <a:p>
            <a:fld id="{0C47D099-F84C-4CE7-8C0F-1E073487EC8C}" type="slidenum">
              <a:rPr lang="en-US" altLang="fr-FR" sz="900" b="0">
                <a:solidFill>
                  <a:srgbClr val="092E5C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fr-FR" sz="900" b="0">
              <a:solidFill>
                <a:srgbClr val="092E5C"/>
              </a:solidFill>
              <a:latin typeface="Arial" panose="020B0604020202020204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1676400" y="1279525"/>
            <a:ext cx="9524999" cy="4891088"/>
          </a:xfrm>
          <a:prstGeom prst="rect">
            <a:avLst/>
          </a:prstGeom>
        </p:spPr>
        <p:txBody>
          <a:bodyPr/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fr-FR" sz="2000" b="0" dirty="0">
                <a:ea typeface="ＭＳ Ｐゴシック" panose="020B0600070205080204" pitchFamily="34" charset="-128"/>
                <a:cs typeface="ＭＳ Ｐゴシック" charset="-128"/>
              </a:rPr>
              <a:t>Write charter</a:t>
            </a:r>
          </a:p>
          <a:p>
            <a:r>
              <a:rPr lang="en-US" altLang="fr-FR" sz="2000" b="0" dirty="0">
                <a:ea typeface="ＭＳ Ｐゴシック" panose="020B0600070205080204" pitchFamily="34" charset="-128"/>
                <a:cs typeface="ＭＳ Ｐゴシック" charset="-128"/>
              </a:rPr>
              <a:t>Submit charter to OAB</a:t>
            </a:r>
          </a:p>
          <a:p>
            <a:r>
              <a:rPr lang="en-US" altLang="fr-FR" sz="2000" b="0" dirty="0">
                <a:ea typeface="ＭＳ Ｐゴシック" panose="020B0600070205080204" pitchFamily="34" charset="-128"/>
                <a:cs typeface="ＭＳ Ｐゴシック" charset="-128"/>
              </a:rPr>
              <a:t>Have OAB </a:t>
            </a:r>
            <a:r>
              <a:rPr lang="en-US" altLang="fr-FR" sz="2000" b="0" dirty="0" smtClean="0">
                <a:ea typeface="ＭＳ Ｐゴシック" panose="020B0600070205080204" pitchFamily="34" charset="-128"/>
                <a:cs typeface="ＭＳ Ｐゴシック" charset="-128"/>
              </a:rPr>
              <a:t>validation</a:t>
            </a:r>
            <a:endParaRPr lang="en-US" altLang="fr-FR" sz="2000" b="0" dirty="0">
              <a:ea typeface="ＭＳ Ｐゴシック" panose="020B0600070205080204" pitchFamily="34" charset="-128"/>
              <a:cs typeface="ＭＳ Ｐゴシック" charset="-128"/>
            </a:endParaRPr>
          </a:p>
          <a:p>
            <a:r>
              <a:rPr lang="en-US" altLang="fr-FR" sz="2000" dirty="0">
                <a:ea typeface="ＭＳ Ｐゴシック" panose="020B0600070205080204" pitchFamily="34" charset="-128"/>
                <a:cs typeface="ＭＳ Ｐゴシック" charset="-128"/>
              </a:rPr>
              <a:t>Startup preparation phase (&gt; 30 days)</a:t>
            </a:r>
          </a:p>
          <a:p>
            <a:pPr lvl="1"/>
            <a:r>
              <a:rPr lang="en-US" altLang="fr-FR" sz="1600" b="0" dirty="0">
                <a:ea typeface="ＭＳ Ｐゴシック" panose="020B0600070205080204" pitchFamily="34" charset="-128"/>
                <a:cs typeface="ＭＳ Ｐゴシック" charset="-128"/>
              </a:rPr>
              <a:t>2 OGC Press Releases ($)</a:t>
            </a:r>
          </a:p>
          <a:p>
            <a:pPr lvl="2"/>
            <a:r>
              <a:rPr lang="en-US" altLang="fr-FR" sz="1400" b="0" dirty="0">
                <a:ea typeface="ＭＳ Ｐゴシック" panose="020B0600070205080204" pitchFamily="34" charset="-128"/>
                <a:cs typeface="ＭＳ Ｐゴシック" charset="-128"/>
              </a:rPr>
              <a:t>Announcing IE content, kickoff date</a:t>
            </a:r>
          </a:p>
          <a:p>
            <a:pPr lvl="2"/>
            <a:r>
              <a:rPr lang="en-US" altLang="fr-FR" sz="1400" b="0" dirty="0">
                <a:ea typeface="ＭＳ Ｐゴシック" panose="020B0600070205080204" pitchFamily="34" charset="-128"/>
                <a:cs typeface="ＭＳ Ｐゴシック" charset="-128"/>
              </a:rPr>
              <a:t>30-day Participant Notification period starts</a:t>
            </a:r>
          </a:p>
          <a:p>
            <a:pPr lvl="1"/>
            <a:r>
              <a:rPr lang="en-US" altLang="fr-FR" sz="1600" b="0" dirty="0">
                <a:ea typeface="ＭＳ Ｐゴシック" panose="020B0600070205080204" pitchFamily="34" charset="-128"/>
                <a:cs typeface="ＭＳ Ｐゴシック" charset="-128"/>
              </a:rPr>
              <a:t>Interested organizations submit Letter of Participation Intent to OGC</a:t>
            </a:r>
          </a:p>
          <a:p>
            <a:pPr lvl="1"/>
            <a:r>
              <a:rPr lang="en-US" altLang="fr-FR" sz="1600" b="0" dirty="0">
                <a:ea typeface="ＭＳ Ｐゴシック" panose="020B0600070205080204" pitchFamily="34" charset="-128"/>
                <a:cs typeface="ＭＳ Ｐゴシック" charset="-128"/>
              </a:rPr>
              <a:t>By Kickoff date, all participating org’s must submit a signed Participant </a:t>
            </a:r>
            <a:r>
              <a:rPr lang="en-US" altLang="fr-FR" sz="1600" b="0" dirty="0" smtClean="0">
                <a:ea typeface="ＭＳ Ｐゴシック" panose="020B0600070205080204" pitchFamily="34" charset="-128"/>
                <a:cs typeface="ＭＳ Ｐゴシック" charset="-128"/>
              </a:rPr>
              <a:t>Agreement</a:t>
            </a:r>
            <a:endParaRPr lang="en-US" altLang="fr-FR" sz="1400" b="0" dirty="0">
              <a:ea typeface="ＭＳ Ｐゴシック" panose="020B0600070205080204" pitchFamily="34" charset="-128"/>
              <a:cs typeface="ＭＳ Ｐゴシック" charset="-128"/>
            </a:endParaRPr>
          </a:p>
          <a:p>
            <a:r>
              <a:rPr lang="en-US" altLang="fr-FR" sz="2000" b="0" dirty="0">
                <a:ea typeface="ＭＳ Ｐゴシック" panose="020B0600070205080204" pitchFamily="34" charset="-128"/>
                <a:cs typeface="ＭＳ Ｐゴシック" charset="-128"/>
              </a:rPr>
              <a:t>Kickoff requirements:</a:t>
            </a:r>
          </a:p>
          <a:p>
            <a:pPr lvl="1"/>
            <a:r>
              <a:rPr lang="en-US" altLang="fr-FR" sz="1600" b="0" dirty="0">
                <a:ea typeface="ＭＳ Ｐゴシック" panose="020B0600070205080204" pitchFamily="34" charset="-128"/>
                <a:cs typeface="ＭＳ Ｐゴシック" charset="-128"/>
              </a:rPr>
              <a:t>30-day Participant Notification period finished</a:t>
            </a:r>
          </a:p>
          <a:p>
            <a:pPr lvl="1"/>
            <a:r>
              <a:rPr lang="en-US" altLang="fr-FR" sz="1800" b="0" kern="0" dirty="0">
                <a:ea typeface="ＭＳ Ｐゴシック" panose="020B0600070205080204" pitchFamily="34" charset="-128"/>
              </a:rPr>
              <a:t>Initiator and participant agreements </a:t>
            </a:r>
            <a:r>
              <a:rPr lang="en-US" altLang="fr-FR" sz="1800" b="0" kern="0" dirty="0" smtClean="0">
                <a:ea typeface="ＭＳ Ｐゴシック" panose="020B0600070205080204" pitchFamily="34" charset="-128"/>
              </a:rPr>
              <a:t>signed</a:t>
            </a:r>
            <a:endParaRPr lang="en-US" altLang="fr-FR" sz="1800" b="0" kern="0" dirty="0">
              <a:ea typeface="ＭＳ Ｐゴシック" panose="020B0600070205080204" pitchFamily="34" charset="-128"/>
            </a:endParaRPr>
          </a:p>
          <a:p>
            <a:r>
              <a:rPr lang="en-US" altLang="fr-FR" sz="2000" kern="0" dirty="0" smtClean="0">
                <a:ea typeface="ＭＳ Ｐゴシック" panose="020B0600070205080204" pitchFamily="34" charset="-128"/>
              </a:rPr>
              <a:t>Do the job!</a:t>
            </a:r>
            <a:endParaRPr lang="en-US" altLang="fr-FR" sz="2000" kern="0" dirty="0">
              <a:ea typeface="ＭＳ Ｐゴシック" panose="020B0600070205080204" pitchFamily="34" charset="-128"/>
            </a:endParaRPr>
          </a:p>
          <a:p>
            <a:r>
              <a:rPr lang="en-US" altLang="fr-FR" sz="2000" b="0" dirty="0">
                <a:ea typeface="ＭＳ Ｐゴシック" panose="020B0600070205080204" pitchFamily="34" charset="-128"/>
                <a:cs typeface="ＭＳ Ｐゴシック" charset="-128"/>
              </a:rPr>
              <a:t>Write </a:t>
            </a:r>
            <a:r>
              <a:rPr lang="en-US" altLang="fr-FR" sz="2000" b="0" dirty="0" smtClean="0">
                <a:ea typeface="ＭＳ Ｐゴシック" panose="020B0600070205080204" pitchFamily="34" charset="-128"/>
                <a:cs typeface="ＭＳ Ｐゴシック" charset="-128"/>
              </a:rPr>
              <a:t>report(s)</a:t>
            </a:r>
            <a:endParaRPr lang="en-US" altLang="fr-FR" sz="2000" b="0" dirty="0">
              <a:ea typeface="ＭＳ Ｐゴシック" panose="020B0600070205080204" pitchFamily="34" charset="-128"/>
              <a:cs typeface="ＭＳ Ｐゴシック" charset="-128"/>
            </a:endParaRPr>
          </a:p>
          <a:p>
            <a:pPr lvl="1"/>
            <a:endParaRPr lang="en-US" altLang="fr-FR" sz="1800" b="0" kern="0" dirty="0">
              <a:ea typeface="ＭＳ Ｐゴシック" panose="020B0600070205080204" pitchFamily="34" charset="-128"/>
            </a:endParaRPr>
          </a:p>
        </p:txBody>
      </p:sp>
      <p:sp>
        <p:nvSpPr>
          <p:cNvPr id="6" name="Shape 1162"/>
          <p:cNvSpPr/>
          <p:nvPr/>
        </p:nvSpPr>
        <p:spPr>
          <a:xfrm>
            <a:off x="1172765" y="2214042"/>
            <a:ext cx="321470" cy="317760"/>
          </a:xfrm>
          <a:prstGeom prst="ellipse">
            <a:avLst/>
          </a:prstGeom>
          <a:gradFill>
            <a:gsLst>
              <a:gs pos="0">
                <a:srgbClr val="234E9E"/>
              </a:gs>
              <a:gs pos="80000">
                <a:srgbClr val="2E68CF"/>
              </a:gs>
              <a:gs pos="100000">
                <a:srgbClr val="2C67D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B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7" name="Shape 1164"/>
          <p:cNvSpPr/>
          <p:nvPr/>
        </p:nvSpPr>
        <p:spPr>
          <a:xfrm>
            <a:off x="1172765" y="1279525"/>
            <a:ext cx="321470" cy="317760"/>
          </a:xfrm>
          <a:prstGeom prst="ellipse">
            <a:avLst/>
          </a:prstGeom>
          <a:gradFill>
            <a:gsLst>
              <a:gs pos="0">
                <a:srgbClr val="C2580F"/>
              </a:gs>
              <a:gs pos="80000">
                <a:srgbClr val="FF7213"/>
              </a:gs>
              <a:gs pos="100000">
                <a:srgbClr val="FF720E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M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8" name="Shape 1168"/>
          <p:cNvSpPr/>
          <p:nvPr/>
        </p:nvSpPr>
        <p:spPr>
          <a:xfrm>
            <a:off x="1172765" y="5334000"/>
            <a:ext cx="321470" cy="317673"/>
          </a:xfrm>
          <a:prstGeom prst="ellipse">
            <a:avLst/>
          </a:prstGeom>
          <a:gradFill>
            <a:gsLst>
              <a:gs pos="0">
                <a:srgbClr val="4F8A28"/>
              </a:gs>
              <a:gs pos="80000">
                <a:srgbClr val="69B535"/>
              </a:gs>
              <a:gs pos="100000">
                <a:srgbClr val="68B93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E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9" name="Shape 1162"/>
          <p:cNvSpPr/>
          <p:nvPr/>
        </p:nvSpPr>
        <p:spPr>
          <a:xfrm>
            <a:off x="8897002" y="1559206"/>
            <a:ext cx="321470" cy="317760"/>
          </a:xfrm>
          <a:prstGeom prst="ellipse">
            <a:avLst/>
          </a:prstGeom>
          <a:gradFill>
            <a:gsLst>
              <a:gs pos="0">
                <a:srgbClr val="234E9E"/>
              </a:gs>
              <a:gs pos="80000">
                <a:srgbClr val="2E68CF"/>
              </a:gs>
              <a:gs pos="100000">
                <a:srgbClr val="2C67D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B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10" name="Shape 1163"/>
          <p:cNvSpPr txBox="1"/>
          <p:nvPr/>
        </p:nvSpPr>
        <p:spPr>
          <a:xfrm>
            <a:off x="9272707" y="1582585"/>
            <a:ext cx="2640102" cy="23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rPr>
              <a:t>Borehole IE</a:t>
            </a:r>
            <a:endParaRPr sz="1200"/>
          </a:p>
        </p:txBody>
      </p:sp>
      <p:sp>
        <p:nvSpPr>
          <p:cNvPr id="11" name="Shape 1164"/>
          <p:cNvSpPr/>
          <p:nvPr/>
        </p:nvSpPr>
        <p:spPr>
          <a:xfrm>
            <a:off x="8897002" y="1974386"/>
            <a:ext cx="321470" cy="317760"/>
          </a:xfrm>
          <a:prstGeom prst="ellipse">
            <a:avLst/>
          </a:prstGeom>
          <a:gradFill>
            <a:gsLst>
              <a:gs pos="0">
                <a:srgbClr val="C2580F"/>
              </a:gs>
              <a:gs pos="80000">
                <a:srgbClr val="FF7213"/>
              </a:gs>
              <a:gs pos="100000">
                <a:srgbClr val="FF720E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M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12" name="Shape 1165"/>
          <p:cNvSpPr txBox="1"/>
          <p:nvPr/>
        </p:nvSpPr>
        <p:spPr>
          <a:xfrm>
            <a:off x="9272707" y="1997747"/>
            <a:ext cx="3284729" cy="23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rPr>
              <a:t>3D-4D Model Discovery IE</a:t>
            </a:r>
            <a:endParaRPr sz="1200"/>
          </a:p>
        </p:txBody>
      </p:sp>
      <p:sp>
        <p:nvSpPr>
          <p:cNvPr id="13" name="Shape 1168"/>
          <p:cNvSpPr/>
          <p:nvPr/>
        </p:nvSpPr>
        <p:spPr>
          <a:xfrm>
            <a:off x="8897002" y="1143000"/>
            <a:ext cx="321470" cy="317673"/>
          </a:xfrm>
          <a:prstGeom prst="ellipse">
            <a:avLst/>
          </a:prstGeom>
          <a:gradFill>
            <a:gsLst>
              <a:gs pos="0">
                <a:srgbClr val="4F8A28"/>
              </a:gs>
              <a:gs pos="80000">
                <a:srgbClr val="69B535"/>
              </a:gs>
              <a:gs pos="100000">
                <a:srgbClr val="68B93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G Times"/>
                <a:ea typeface="CG Times"/>
                <a:cs typeface="CG Times"/>
                <a:sym typeface="CG Times"/>
              </a:rPr>
              <a:t>E</a:t>
            </a:r>
            <a:endParaRPr sz="800" b="1">
              <a:solidFill>
                <a:schemeClr val="lt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14" name="Shape 1169"/>
          <p:cNvSpPr txBox="1"/>
          <p:nvPr/>
        </p:nvSpPr>
        <p:spPr>
          <a:xfrm>
            <a:off x="9272707" y="1166369"/>
            <a:ext cx="3681293" cy="23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dirty="0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rPr>
              <a:t>Environmental Linked Features IE</a:t>
            </a:r>
            <a:endParaRPr sz="1200" b="0" dirty="0">
              <a:solidFill>
                <a:schemeClr val="dk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</p:spTree>
    <p:extLst>
      <p:ext uri="{BB962C8B-B14F-4D97-AF65-F5344CB8AC3E}">
        <p14:creationId xmlns:p14="http://schemas.microsoft.com/office/powerpoint/2010/main" val="12635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844</Words>
  <Application>Microsoft Office PowerPoint</Application>
  <PresentationFormat>Grand écran</PresentationFormat>
  <Paragraphs>233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MS PGothic</vt:lpstr>
      <vt:lpstr>MS PGothic</vt:lpstr>
      <vt:lpstr>Arial</vt:lpstr>
      <vt:lpstr>Arial Black</vt:lpstr>
      <vt:lpstr>CG Times</vt:lpstr>
      <vt:lpstr>Open Sans</vt:lpstr>
      <vt:lpstr>Times New Roman</vt:lpstr>
      <vt:lpstr>OGC_PowerPoint_Template</vt:lpstr>
      <vt:lpstr>GeoScience DWG Welcome</vt:lpstr>
      <vt:lpstr>Agenda</vt:lpstr>
      <vt:lpstr>GeoScience DWG position</vt:lpstr>
      <vt:lpstr>Breaking news: we are not alone!</vt:lpstr>
      <vt:lpstr>Presentation session trailer</vt:lpstr>
      <vt:lpstr>Interoperability Experiments reminder</vt:lpstr>
      <vt:lpstr>Another IE driven by the GeoScience community</vt:lpstr>
      <vt:lpstr>Interoperability Experiments Status</vt:lpstr>
      <vt:lpstr>Interoperability Experiment todo list</vt:lpstr>
      <vt:lpstr>Interoperability Experiment todo list</vt:lpstr>
      <vt:lpstr>Interoperability Experiments</vt:lpstr>
      <vt:lpstr>Presentation session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Beaufils Mickael</cp:lastModifiedBy>
  <cp:revision>98</cp:revision>
  <cp:lastPrinted>2003-02-03T21:59:32Z</cp:lastPrinted>
  <dcterms:created xsi:type="dcterms:W3CDTF">2015-09-08T23:47:11Z</dcterms:created>
  <dcterms:modified xsi:type="dcterms:W3CDTF">2018-03-21T23:34:00Z</dcterms:modified>
</cp:coreProperties>
</file>